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drawings/drawing3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57" r:id="rId2"/>
    <p:sldMasterId id="2147483658" r:id="rId3"/>
    <p:sldMasterId id="2147483661" r:id="rId4"/>
    <p:sldMasterId id="2147483660" r:id="rId5"/>
    <p:sldMasterId id="2147483659" r:id="rId6"/>
  </p:sldMasterIdLst>
  <p:notesMasterIdLst>
    <p:notesMasterId r:id="rId19"/>
  </p:notesMasterIdLst>
  <p:handoutMasterIdLst>
    <p:handoutMasterId r:id="rId20"/>
  </p:handoutMasterIdLst>
  <p:sldIdLst>
    <p:sldId id="269" r:id="rId7"/>
    <p:sldId id="573" r:id="rId8"/>
    <p:sldId id="514" r:id="rId9"/>
    <p:sldId id="559" r:id="rId10"/>
    <p:sldId id="568" r:id="rId11"/>
    <p:sldId id="569" r:id="rId12"/>
    <p:sldId id="570" r:id="rId13"/>
    <p:sldId id="571" r:id="rId14"/>
    <p:sldId id="572" r:id="rId15"/>
    <p:sldId id="574" r:id="rId16"/>
    <p:sldId id="575" r:id="rId17"/>
    <p:sldId id="442" r:id="rId18"/>
  </p:sldIdLst>
  <p:sldSz cx="12192000" cy="6858000"/>
  <p:notesSz cx="6799263" cy="9929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31" userDrawn="1">
          <p15:clr>
            <a:srgbClr val="A4A3A4"/>
          </p15:clr>
        </p15:guide>
        <p15:guide id="2" orient="horz" pos="3843" userDrawn="1">
          <p15:clr>
            <a:srgbClr val="A4A3A4"/>
          </p15:clr>
        </p15:guide>
        <p15:guide id="3" orient="horz" pos="2432" userDrawn="1">
          <p15:clr>
            <a:srgbClr val="A4A3A4"/>
          </p15:clr>
        </p15:guide>
        <p15:guide id="4" pos="7308" userDrawn="1">
          <p15:clr>
            <a:srgbClr val="A4A3A4"/>
          </p15:clr>
        </p15:guide>
        <p15:guide id="5" pos="211" userDrawn="1">
          <p15:clr>
            <a:srgbClr val="A4A3A4"/>
          </p15:clr>
        </p15:guide>
        <p15:guide id="6" pos="3341" userDrawn="1">
          <p15:clr>
            <a:srgbClr val="A4A3A4"/>
          </p15:clr>
        </p15:guide>
        <p15:guide id="7" pos="778" userDrawn="1">
          <p15:clr>
            <a:srgbClr val="A4A3A4"/>
          </p15:clr>
        </p15:guide>
        <p15:guide id="8" pos="6108" userDrawn="1">
          <p15:clr>
            <a:srgbClr val="A4A3A4"/>
          </p15:clr>
        </p15:guide>
        <p15:guide id="9" pos="39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vová Denisa" initials="SD" lastIdx="1" clrIdx="0">
    <p:extLst>
      <p:ext uri="{19B8F6BF-5375-455C-9EA6-DF929625EA0E}">
        <p15:presenceInfo xmlns:p15="http://schemas.microsoft.com/office/powerpoint/2012/main" userId="Sovová Denis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E00"/>
    <a:srgbClr val="B9E0F7"/>
    <a:srgbClr val="003399"/>
    <a:srgbClr val="004B8D"/>
    <a:srgbClr val="963A8E"/>
    <a:srgbClr val="2FAA4D"/>
    <a:srgbClr val="13B5EA"/>
    <a:srgbClr val="FF3399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Styl s motivem 2 – zvýraznění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Styl s motivem 2 – zvýraznění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Styl s motivem 2 – zvýraznění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Světlý styl 2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Střední styl 1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8D230F3-CF80-4859-8CE7-A43EE81993B5}" styleName="Světlý styl 1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840" autoAdjust="0"/>
    <p:restoredTop sz="94660" autoAdjust="0"/>
  </p:normalViewPr>
  <p:slideViewPr>
    <p:cSldViewPr snapToGrid="0" snapToObjects="1">
      <p:cViewPr varScale="1">
        <p:scale>
          <a:sx n="56" d="100"/>
          <a:sy n="56" d="100"/>
        </p:scale>
        <p:origin x="72" y="816"/>
      </p:cViewPr>
      <p:guideLst>
        <p:guide orient="horz" pos="731"/>
        <p:guide orient="horz" pos="3843"/>
        <p:guide orient="horz" pos="2432"/>
        <p:guide pos="7308"/>
        <p:guide pos="211"/>
        <p:guide pos="3341"/>
        <p:guide pos="778"/>
        <p:guide pos="6108"/>
        <p:guide pos="39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-22301"/>
    </p:cViewPr>
  </p:sorterViewPr>
  <p:notesViewPr>
    <p:cSldViewPr snapToGrid="0" snapToObjects="1" showGuides="1">
      <p:cViewPr varScale="1">
        <p:scale>
          <a:sx n="106" d="100"/>
          <a:sy n="106" d="100"/>
        </p:scale>
        <p:origin x="1960" y="64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Růst HDP (%)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0E9-4AB2-B010-F46BC1EA63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List1!$A$2:$A$8</c:f>
              <c:numCache>
                <c:formatCode>General</c:formatCod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numCache>
            </c:numRef>
          </c:cat>
          <c:val>
            <c:numRef>
              <c:f>List1!$B$2:$B$8</c:f>
              <c:numCache>
                <c:formatCode>General</c:formatCode>
                <c:ptCount val="7"/>
                <c:pt idx="0">
                  <c:v>3</c:v>
                </c:pt>
                <c:pt idx="1">
                  <c:v>-5.5</c:v>
                </c:pt>
                <c:pt idx="2">
                  <c:v>3.6</c:v>
                </c:pt>
                <c:pt idx="3">
                  <c:v>2.4</c:v>
                </c:pt>
                <c:pt idx="4">
                  <c:v>-0.3</c:v>
                </c:pt>
                <c:pt idx="5">
                  <c:v>1.4</c:v>
                </c:pt>
                <c:pt idx="6">
                  <c:v>2.6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0E9-4AB2-B010-F46BC1EA630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88018064"/>
        <c:axId val="888019984"/>
      </c:lineChart>
      <c:catAx>
        <c:axId val="888018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FF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888019984"/>
        <c:crosses val="autoZero"/>
        <c:auto val="1"/>
        <c:lblAlgn val="ctr"/>
        <c:lblOffset val="100"/>
        <c:noMultiLvlLbl val="0"/>
      </c:catAx>
      <c:valAx>
        <c:axId val="888019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888018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Míra inflace (%)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786279432462246E-2"/>
                      <c:h val="3.388543937519907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6FC8-42FE-BA1E-1C3BB10962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List1!$A$2:$A$8</c:f>
              <c:numCache>
                <c:formatCode>General</c:formatCod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numCache>
            </c:numRef>
          </c:cat>
          <c:val>
            <c:numRef>
              <c:f>List1!$B$2:$B$8</c:f>
              <c:numCache>
                <c:formatCode>General</c:formatCode>
                <c:ptCount val="7"/>
                <c:pt idx="0">
                  <c:v>2.8</c:v>
                </c:pt>
                <c:pt idx="1">
                  <c:v>3.2</c:v>
                </c:pt>
                <c:pt idx="2">
                  <c:v>3.8</c:v>
                </c:pt>
                <c:pt idx="3">
                  <c:v>15.1</c:v>
                </c:pt>
                <c:pt idx="4">
                  <c:v>10.7</c:v>
                </c:pt>
                <c:pt idx="5">
                  <c:v>2.7</c:v>
                </c:pt>
                <c:pt idx="6">
                  <c:v>2.4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FC8-42FE-BA1E-1C3BB10962D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00711872"/>
        <c:axId val="800708992"/>
      </c:lineChart>
      <c:catAx>
        <c:axId val="800711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800708992"/>
        <c:crosses val="autoZero"/>
        <c:auto val="1"/>
        <c:lblAlgn val="ctr"/>
        <c:lblOffset val="100"/>
        <c:noMultiLvlLbl val="0"/>
      </c:catAx>
      <c:valAx>
        <c:axId val="800708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800711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Dvoutýdenní repo sazba ČNB (%)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List1!$A$2:$A$12</c:f>
              <c:numCache>
                <c:formatCode>m/d/yyyy</c:formatCode>
                <c:ptCount val="11"/>
                <c:pt idx="0">
                  <c:v>44414</c:v>
                </c:pt>
                <c:pt idx="1">
                  <c:v>44470</c:v>
                </c:pt>
                <c:pt idx="2">
                  <c:v>44505</c:v>
                </c:pt>
                <c:pt idx="3">
                  <c:v>44553</c:v>
                </c:pt>
                <c:pt idx="4">
                  <c:v>44596</c:v>
                </c:pt>
                <c:pt idx="5">
                  <c:v>44652</c:v>
                </c:pt>
                <c:pt idx="6">
                  <c:v>44687</c:v>
                </c:pt>
                <c:pt idx="7">
                  <c:v>44735</c:v>
                </c:pt>
                <c:pt idx="8">
                  <c:v>45282</c:v>
                </c:pt>
                <c:pt idx="9">
                  <c:v>45331</c:v>
                </c:pt>
                <c:pt idx="10">
                  <c:v>45372</c:v>
                </c:pt>
              </c:numCache>
            </c:numRef>
          </c:cat>
          <c:val>
            <c:numRef>
              <c:f>List1!$B$2:$B$12</c:f>
              <c:numCache>
                <c:formatCode>General</c:formatCode>
                <c:ptCount val="11"/>
                <c:pt idx="0">
                  <c:v>0.75</c:v>
                </c:pt>
                <c:pt idx="1">
                  <c:v>1.5</c:v>
                </c:pt>
                <c:pt idx="2">
                  <c:v>2.75</c:v>
                </c:pt>
                <c:pt idx="3">
                  <c:v>3.75</c:v>
                </c:pt>
                <c:pt idx="4">
                  <c:v>4.5</c:v>
                </c:pt>
                <c:pt idx="5">
                  <c:v>5</c:v>
                </c:pt>
                <c:pt idx="6">
                  <c:v>5.75</c:v>
                </c:pt>
                <c:pt idx="7">
                  <c:v>7</c:v>
                </c:pt>
                <c:pt idx="8">
                  <c:v>6.75</c:v>
                </c:pt>
                <c:pt idx="9">
                  <c:v>6.25</c:v>
                </c:pt>
                <c:pt idx="10">
                  <c:v>5.75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797-4838-850F-D99495E0C880}"/>
            </c:ext>
          </c:extLst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67231520"/>
        <c:axId val="967232960"/>
      </c:lineChart>
      <c:dateAx>
        <c:axId val="967231520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67232960"/>
        <c:crosses val="autoZero"/>
        <c:auto val="1"/>
        <c:lblOffset val="100"/>
        <c:baseTimeUnit val="months"/>
      </c:dateAx>
      <c:valAx>
        <c:axId val="96723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67231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3.9515101373197914E-2"/>
          <c:y val="0.1343598221972184"/>
          <c:w val="0.94719987447221277"/>
          <c:h val="0.7818553741400921"/>
        </c:manualLayout>
      </c:layout>
      <c:line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Míra nezaměstnanosti (%)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List1!$A$2:$A$8</c:f>
              <c:numCache>
                <c:formatCode>General</c:formatCod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numCache>
            </c:numRef>
          </c:cat>
          <c:val>
            <c:numRef>
              <c:f>List1!$B$2:$B$8</c:f>
              <c:numCache>
                <c:formatCode>General</c:formatCode>
                <c:ptCount val="7"/>
                <c:pt idx="0">
                  <c:v>2</c:v>
                </c:pt>
                <c:pt idx="1">
                  <c:v>2.6</c:v>
                </c:pt>
                <c:pt idx="2">
                  <c:v>2.8</c:v>
                </c:pt>
                <c:pt idx="3">
                  <c:v>2.2000000000000002</c:v>
                </c:pt>
                <c:pt idx="4">
                  <c:v>2.6</c:v>
                </c:pt>
                <c:pt idx="5">
                  <c:v>2.8</c:v>
                </c:pt>
                <c:pt idx="6">
                  <c:v>2.7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7C7-4015-A7B5-A602AF9BB6D9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70107072"/>
        <c:axId val="970108032"/>
      </c:lineChart>
      <c:catAx>
        <c:axId val="970107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70108032"/>
        <c:crosses val="autoZero"/>
        <c:auto val="1"/>
        <c:lblAlgn val="ctr"/>
        <c:lblOffset val="100"/>
        <c:noMultiLvlLbl val="0"/>
      </c:catAx>
      <c:valAx>
        <c:axId val="970108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70107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56583B-33C3-4E61-A9EE-034F1DC932B0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cs-CZ"/>
        </a:p>
      </dgm:t>
    </dgm:pt>
    <dgm:pt modelId="{DF63FDCD-EDDF-4C87-BEDA-AFACC58E8151}">
      <dgm:prSet phldrT="[Text]" custT="1"/>
      <dgm:spPr/>
      <dgm:t>
        <a:bodyPr/>
        <a:lstStyle/>
        <a:p>
          <a:r>
            <a:rPr lang="cs-CZ" sz="2000" dirty="0"/>
            <a:t>Lidský kapitál</a:t>
          </a:r>
        </a:p>
      </dgm:t>
    </dgm:pt>
    <dgm:pt modelId="{52CA84FE-33E2-4FC1-912D-BB7AD3ADCB02}" type="parTrans" cxnId="{E69CA363-8FF4-41EB-96E8-24A2B88A25A6}">
      <dgm:prSet/>
      <dgm:spPr/>
      <dgm:t>
        <a:bodyPr/>
        <a:lstStyle/>
        <a:p>
          <a:endParaRPr lang="cs-CZ"/>
        </a:p>
      </dgm:t>
    </dgm:pt>
    <dgm:pt modelId="{FFF3B2B8-9BDA-4BDB-B7C8-83CB21F0123B}" type="sibTrans" cxnId="{E69CA363-8FF4-41EB-96E8-24A2B88A25A6}">
      <dgm:prSet/>
      <dgm:spPr/>
      <dgm:t>
        <a:bodyPr/>
        <a:lstStyle/>
        <a:p>
          <a:endParaRPr lang="cs-CZ"/>
        </a:p>
      </dgm:t>
    </dgm:pt>
    <dgm:pt modelId="{7525B579-CE7A-43A6-A64B-FF7161EE2DED}">
      <dgm:prSet phldrT="[Text]" custT="1"/>
      <dgm:spPr/>
      <dgm:t>
        <a:bodyPr/>
        <a:lstStyle/>
        <a:p>
          <a:r>
            <a:rPr lang="cs-CZ" sz="2000" b="1" dirty="0"/>
            <a:t>4. Financování</a:t>
          </a:r>
        </a:p>
      </dgm:t>
    </dgm:pt>
    <dgm:pt modelId="{87127656-5EDF-40CC-9737-51A65282E24B}" type="parTrans" cxnId="{0F469AC0-3E44-4160-B23C-A49C408A8D85}">
      <dgm:prSet/>
      <dgm:spPr/>
      <dgm:t>
        <a:bodyPr/>
        <a:lstStyle/>
        <a:p>
          <a:endParaRPr lang="cs-CZ"/>
        </a:p>
      </dgm:t>
    </dgm:pt>
    <dgm:pt modelId="{5AC22F0E-3292-4E45-9230-161709B5D17F}" type="sibTrans" cxnId="{0F469AC0-3E44-4160-B23C-A49C408A8D85}">
      <dgm:prSet/>
      <dgm:spPr/>
      <dgm:t>
        <a:bodyPr/>
        <a:lstStyle/>
        <a:p>
          <a:endParaRPr lang="cs-CZ"/>
        </a:p>
      </dgm:t>
    </dgm:pt>
    <dgm:pt modelId="{707FEC77-A104-40EF-BE21-37636A1B7F87}">
      <dgm:prSet phldrT="[Text]" custT="1"/>
      <dgm:spPr/>
      <dgm:t>
        <a:bodyPr/>
        <a:lstStyle/>
        <a:p>
          <a:r>
            <a:rPr lang="cs-CZ" sz="2000" dirty="0"/>
            <a:t>Financování strategických investic</a:t>
          </a:r>
        </a:p>
      </dgm:t>
    </dgm:pt>
    <dgm:pt modelId="{E9F170DA-147C-4A14-8B42-A3D3E2C76380}" type="parTrans" cxnId="{EA0374D8-D3FD-4B2C-9153-C08F0122D6D0}">
      <dgm:prSet/>
      <dgm:spPr/>
      <dgm:t>
        <a:bodyPr/>
        <a:lstStyle/>
        <a:p>
          <a:endParaRPr lang="cs-CZ"/>
        </a:p>
      </dgm:t>
    </dgm:pt>
    <dgm:pt modelId="{539299DE-23B1-4644-8D54-D264358B5F27}" type="sibTrans" cxnId="{EA0374D8-D3FD-4B2C-9153-C08F0122D6D0}">
      <dgm:prSet/>
      <dgm:spPr/>
      <dgm:t>
        <a:bodyPr/>
        <a:lstStyle/>
        <a:p>
          <a:endParaRPr lang="cs-CZ"/>
        </a:p>
      </dgm:t>
    </dgm:pt>
    <dgm:pt modelId="{4008DC37-A9A4-46CF-91EC-97F01CB3D7C2}">
      <dgm:prSet phldrT="[Text]" custT="1"/>
      <dgm:spPr/>
      <dgm:t>
        <a:bodyPr/>
        <a:lstStyle/>
        <a:p>
          <a:pPr algn="ctr"/>
          <a:r>
            <a:rPr lang="cs-CZ" sz="2000" b="1" dirty="0"/>
            <a:t>1. Lidský kapitál, produktivita a přidaná hodnota</a:t>
          </a:r>
        </a:p>
      </dgm:t>
    </dgm:pt>
    <dgm:pt modelId="{5C06F557-0AC0-4EDC-95D2-9DB695F285A8}" type="sibTrans" cxnId="{1DC85A49-AC2F-4A20-918D-3335B21A2643}">
      <dgm:prSet/>
      <dgm:spPr/>
      <dgm:t>
        <a:bodyPr/>
        <a:lstStyle/>
        <a:p>
          <a:endParaRPr lang="cs-CZ"/>
        </a:p>
      </dgm:t>
    </dgm:pt>
    <dgm:pt modelId="{9D113B7B-93F1-4779-A421-2A9AFBA65C4E}" type="parTrans" cxnId="{1DC85A49-AC2F-4A20-918D-3335B21A2643}">
      <dgm:prSet/>
      <dgm:spPr/>
      <dgm:t>
        <a:bodyPr/>
        <a:lstStyle/>
        <a:p>
          <a:endParaRPr lang="cs-CZ"/>
        </a:p>
      </dgm:t>
    </dgm:pt>
    <dgm:pt modelId="{2CB4D237-E6A7-409C-89C9-D96CF9C0D1E3}">
      <dgm:prSet custT="1"/>
      <dgm:spPr/>
      <dgm:t>
        <a:bodyPr/>
        <a:lstStyle/>
        <a:p>
          <a:r>
            <a:rPr lang="cs-CZ" sz="2000" b="1" dirty="0"/>
            <a:t>2. Strategická infrastruktura</a:t>
          </a:r>
        </a:p>
      </dgm:t>
    </dgm:pt>
    <dgm:pt modelId="{77C5A583-6754-4298-9FDB-04617B32A000}" type="parTrans" cxnId="{338CC5EF-C855-452D-980B-1C8B5846305A}">
      <dgm:prSet/>
      <dgm:spPr/>
      <dgm:t>
        <a:bodyPr/>
        <a:lstStyle/>
        <a:p>
          <a:endParaRPr lang="cs-CZ"/>
        </a:p>
      </dgm:t>
    </dgm:pt>
    <dgm:pt modelId="{0FCBAD0A-33FC-43A5-B0D5-65701114C867}" type="sibTrans" cxnId="{338CC5EF-C855-452D-980B-1C8B5846305A}">
      <dgm:prSet/>
      <dgm:spPr/>
      <dgm:t>
        <a:bodyPr/>
        <a:lstStyle/>
        <a:p>
          <a:endParaRPr lang="cs-CZ"/>
        </a:p>
      </dgm:t>
    </dgm:pt>
    <dgm:pt modelId="{E7ED8967-939B-42FD-9661-4B049C885147}">
      <dgm:prSet custT="1"/>
      <dgm:spPr/>
      <dgm:t>
        <a:bodyPr/>
        <a:lstStyle/>
        <a:p>
          <a:r>
            <a:rPr lang="pt-BR" sz="2000" dirty="0"/>
            <a:t>Výzkum, vývoj a inovace</a:t>
          </a:r>
          <a:endParaRPr lang="cs-CZ" sz="2000" dirty="0"/>
        </a:p>
      </dgm:t>
    </dgm:pt>
    <dgm:pt modelId="{DE3AD127-64D0-4C66-A8C1-7EDD20AA25DD}" type="parTrans" cxnId="{C7C98C93-A137-434C-9395-7BD94299C02D}">
      <dgm:prSet/>
      <dgm:spPr/>
      <dgm:t>
        <a:bodyPr/>
        <a:lstStyle/>
        <a:p>
          <a:endParaRPr lang="cs-CZ"/>
        </a:p>
      </dgm:t>
    </dgm:pt>
    <dgm:pt modelId="{AE69FEC5-F693-4700-A6D7-B4B11E279F80}" type="sibTrans" cxnId="{C7C98C93-A137-434C-9395-7BD94299C02D}">
      <dgm:prSet/>
      <dgm:spPr/>
      <dgm:t>
        <a:bodyPr/>
        <a:lstStyle/>
        <a:p>
          <a:endParaRPr lang="cs-CZ"/>
        </a:p>
      </dgm:t>
    </dgm:pt>
    <dgm:pt modelId="{FD411A20-50DC-454C-A0AD-0F14D8D78E6A}">
      <dgm:prSet custT="1"/>
      <dgm:spPr/>
      <dgm:t>
        <a:bodyPr/>
        <a:lstStyle/>
        <a:p>
          <a:r>
            <a:rPr lang="cs-CZ" sz="2000" dirty="0"/>
            <a:t>Digitalizace</a:t>
          </a:r>
        </a:p>
      </dgm:t>
    </dgm:pt>
    <dgm:pt modelId="{7AB64AF2-A8E8-44E1-9283-4B53E30859BD}" type="parTrans" cxnId="{05B6ECCB-190E-4DBA-BF86-05054E3CAF5D}">
      <dgm:prSet/>
      <dgm:spPr/>
      <dgm:t>
        <a:bodyPr/>
        <a:lstStyle/>
        <a:p>
          <a:endParaRPr lang="cs-CZ"/>
        </a:p>
      </dgm:t>
    </dgm:pt>
    <dgm:pt modelId="{2133B4C5-F6C0-4C3F-B6C9-07C7898F735F}" type="sibTrans" cxnId="{05B6ECCB-190E-4DBA-BF86-05054E3CAF5D}">
      <dgm:prSet/>
      <dgm:spPr/>
      <dgm:t>
        <a:bodyPr/>
        <a:lstStyle/>
        <a:p>
          <a:endParaRPr lang="cs-CZ"/>
        </a:p>
      </dgm:t>
    </dgm:pt>
    <dgm:pt modelId="{1F9E0B78-E623-41DB-9D3D-A4EE8452BD68}">
      <dgm:prSet custT="1"/>
      <dgm:spPr/>
      <dgm:t>
        <a:bodyPr/>
        <a:lstStyle/>
        <a:p>
          <a:r>
            <a:rPr lang="cs-CZ" sz="2000" dirty="0"/>
            <a:t>Fungující a efektivní regulace, podnikatelské prostředí </a:t>
          </a:r>
        </a:p>
      </dgm:t>
    </dgm:pt>
    <dgm:pt modelId="{AA233AB9-86FF-4C39-A95B-04B19BC4D60F}" type="parTrans" cxnId="{6A2F0CCE-92FC-4389-9C95-9AD80CA0E7B8}">
      <dgm:prSet/>
      <dgm:spPr/>
      <dgm:t>
        <a:bodyPr/>
        <a:lstStyle/>
        <a:p>
          <a:endParaRPr lang="cs-CZ"/>
        </a:p>
      </dgm:t>
    </dgm:pt>
    <dgm:pt modelId="{9B222742-CCD7-4940-A1D1-539E67771C2A}" type="sibTrans" cxnId="{6A2F0CCE-92FC-4389-9C95-9AD80CA0E7B8}">
      <dgm:prSet/>
      <dgm:spPr/>
      <dgm:t>
        <a:bodyPr/>
        <a:lstStyle/>
        <a:p>
          <a:endParaRPr lang="cs-CZ"/>
        </a:p>
      </dgm:t>
    </dgm:pt>
    <dgm:pt modelId="{D2EFB803-52D0-4960-96AF-4BEB90597245}">
      <dgm:prSet custT="1"/>
      <dgm:spPr/>
      <dgm:t>
        <a:bodyPr/>
        <a:lstStyle/>
        <a:p>
          <a:r>
            <a:rPr lang="cs-CZ" sz="2000" dirty="0"/>
            <a:t>Kvalita veřejných institucí</a:t>
          </a:r>
        </a:p>
      </dgm:t>
    </dgm:pt>
    <dgm:pt modelId="{A418F254-92F0-4B77-A0D5-BB732FAF4851}" type="parTrans" cxnId="{5EE9E3C5-B97F-41E1-829B-2EE4EBF6D7D2}">
      <dgm:prSet/>
      <dgm:spPr/>
      <dgm:t>
        <a:bodyPr/>
        <a:lstStyle/>
        <a:p>
          <a:endParaRPr lang="cs-CZ"/>
        </a:p>
      </dgm:t>
    </dgm:pt>
    <dgm:pt modelId="{513CC2BD-6538-4A59-B356-4F31BE585AE6}" type="sibTrans" cxnId="{5EE9E3C5-B97F-41E1-829B-2EE4EBF6D7D2}">
      <dgm:prSet/>
      <dgm:spPr/>
      <dgm:t>
        <a:bodyPr/>
        <a:lstStyle/>
        <a:p>
          <a:endParaRPr lang="cs-CZ"/>
        </a:p>
      </dgm:t>
    </dgm:pt>
    <dgm:pt modelId="{C18F17BE-3610-43A8-9EB2-0741C85FD2C4}">
      <dgm:prSet phldrT="[Text]" custT="1"/>
      <dgm:spPr/>
      <dgm:t>
        <a:bodyPr/>
        <a:lstStyle/>
        <a:p>
          <a:r>
            <a:rPr lang="cs-CZ" sz="2000" dirty="0"/>
            <a:t>Bude definováno</a:t>
          </a:r>
        </a:p>
      </dgm:t>
    </dgm:pt>
    <dgm:pt modelId="{5A9741AC-C6B5-45FB-A4E7-86D551B4D75C}" type="sibTrans" cxnId="{7C1B2415-8C35-41AF-AEA7-6B5B76EB1453}">
      <dgm:prSet/>
      <dgm:spPr/>
      <dgm:t>
        <a:bodyPr/>
        <a:lstStyle/>
        <a:p>
          <a:endParaRPr lang="cs-CZ"/>
        </a:p>
      </dgm:t>
    </dgm:pt>
    <dgm:pt modelId="{E9D54B42-5F2A-4F11-A76C-A4C83DF70F38}" type="parTrans" cxnId="{7C1B2415-8C35-41AF-AEA7-6B5B76EB1453}">
      <dgm:prSet/>
      <dgm:spPr/>
      <dgm:t>
        <a:bodyPr/>
        <a:lstStyle/>
        <a:p>
          <a:endParaRPr lang="cs-CZ"/>
        </a:p>
      </dgm:t>
    </dgm:pt>
    <dgm:pt modelId="{3A91D09D-C266-48C5-A862-EC332DC4FFA3}">
      <dgm:prSet phldrT="[Text]" custT="1"/>
      <dgm:spPr/>
      <dgm:t>
        <a:bodyPr/>
        <a:lstStyle/>
        <a:p>
          <a:r>
            <a:rPr lang="cs-CZ" sz="1800" b="1" dirty="0"/>
            <a:t>3. Nové technologie a obory s potenciálem vysoké přidané hodnoty</a:t>
          </a:r>
        </a:p>
      </dgm:t>
    </dgm:pt>
    <dgm:pt modelId="{4B68CFE1-4ABC-4440-B0BD-4DCF60641C74}" type="sibTrans" cxnId="{65F4EAA0-3814-4D24-8019-ED56E64D2F8A}">
      <dgm:prSet/>
      <dgm:spPr/>
      <dgm:t>
        <a:bodyPr/>
        <a:lstStyle/>
        <a:p>
          <a:endParaRPr lang="cs-CZ"/>
        </a:p>
      </dgm:t>
    </dgm:pt>
    <dgm:pt modelId="{43E51562-5D1D-4029-9D5A-49C6927565BB}" type="parTrans" cxnId="{65F4EAA0-3814-4D24-8019-ED56E64D2F8A}">
      <dgm:prSet/>
      <dgm:spPr/>
      <dgm:t>
        <a:bodyPr/>
        <a:lstStyle/>
        <a:p>
          <a:endParaRPr lang="cs-CZ"/>
        </a:p>
      </dgm:t>
    </dgm:pt>
    <dgm:pt modelId="{74CF6944-F173-4765-A65D-9F9E50962B7A}">
      <dgm:prSet/>
      <dgm:spPr/>
      <dgm:t>
        <a:bodyPr/>
        <a:lstStyle/>
        <a:p>
          <a:r>
            <a:rPr lang="cs-CZ" dirty="0"/>
            <a:t>Dopravní infrastruktura</a:t>
          </a:r>
        </a:p>
      </dgm:t>
    </dgm:pt>
    <dgm:pt modelId="{8BC7D86B-9F7E-4027-9F0E-29B672FE1181}" type="parTrans" cxnId="{4DF612AB-A345-4CF1-9449-E39708FEA454}">
      <dgm:prSet/>
      <dgm:spPr/>
      <dgm:t>
        <a:bodyPr/>
        <a:lstStyle/>
        <a:p>
          <a:endParaRPr lang="cs-CZ"/>
        </a:p>
      </dgm:t>
    </dgm:pt>
    <dgm:pt modelId="{2B132E8E-B537-4A8E-A83F-6B68CFA710FC}" type="sibTrans" cxnId="{4DF612AB-A345-4CF1-9449-E39708FEA454}">
      <dgm:prSet/>
      <dgm:spPr/>
      <dgm:t>
        <a:bodyPr/>
        <a:lstStyle/>
        <a:p>
          <a:endParaRPr lang="cs-CZ"/>
        </a:p>
      </dgm:t>
    </dgm:pt>
    <dgm:pt modelId="{D3B77B08-D1A3-4475-B783-A1FC693F3A21}">
      <dgm:prSet/>
      <dgm:spPr/>
      <dgm:t>
        <a:bodyPr/>
        <a:lstStyle/>
        <a:p>
          <a:r>
            <a:rPr lang="cs-CZ" dirty="0"/>
            <a:t>Energetická infrastruktura a dekarbonizace</a:t>
          </a:r>
        </a:p>
      </dgm:t>
    </dgm:pt>
    <dgm:pt modelId="{885A52A5-C6E1-48F7-84CF-453A78D0A407}" type="parTrans" cxnId="{AF3A6779-CDA8-4AB5-9015-C39D64B37BC5}">
      <dgm:prSet/>
      <dgm:spPr/>
      <dgm:t>
        <a:bodyPr/>
        <a:lstStyle/>
        <a:p>
          <a:endParaRPr lang="cs-CZ"/>
        </a:p>
      </dgm:t>
    </dgm:pt>
    <dgm:pt modelId="{64A0882D-2BB2-4AE5-BA11-29AD38A56D19}" type="sibTrans" cxnId="{AF3A6779-CDA8-4AB5-9015-C39D64B37BC5}">
      <dgm:prSet/>
      <dgm:spPr/>
      <dgm:t>
        <a:bodyPr/>
        <a:lstStyle/>
        <a:p>
          <a:endParaRPr lang="cs-CZ"/>
        </a:p>
      </dgm:t>
    </dgm:pt>
    <dgm:pt modelId="{1DE2CD41-57E7-4268-877A-6E5C59ED3EA5}">
      <dgm:prSet/>
      <dgm:spPr/>
      <dgm:t>
        <a:bodyPr/>
        <a:lstStyle/>
        <a:p>
          <a:r>
            <a:rPr lang="cs-CZ" dirty="0"/>
            <a:t>Digitální infrastruktura</a:t>
          </a:r>
        </a:p>
      </dgm:t>
    </dgm:pt>
    <dgm:pt modelId="{60AD1D09-69A1-4191-A171-48136C0AAD84}" type="parTrans" cxnId="{A3F46A42-4727-4172-813B-2B6B547C2B45}">
      <dgm:prSet/>
      <dgm:spPr/>
      <dgm:t>
        <a:bodyPr/>
        <a:lstStyle/>
        <a:p>
          <a:endParaRPr lang="cs-CZ"/>
        </a:p>
      </dgm:t>
    </dgm:pt>
    <dgm:pt modelId="{F9B1457B-1A0F-4DFC-8457-F97ECCB28C25}" type="sibTrans" cxnId="{A3F46A42-4727-4172-813B-2B6B547C2B45}">
      <dgm:prSet/>
      <dgm:spPr/>
      <dgm:t>
        <a:bodyPr/>
        <a:lstStyle/>
        <a:p>
          <a:endParaRPr lang="cs-CZ"/>
        </a:p>
      </dgm:t>
    </dgm:pt>
    <dgm:pt modelId="{67F298AC-53CE-4DA5-A12F-30549F36955E}">
      <dgm:prSet/>
      <dgm:spPr/>
      <dgm:t>
        <a:bodyPr/>
        <a:lstStyle/>
        <a:p>
          <a:r>
            <a:rPr lang="pl-PL" dirty="0"/>
            <a:t>Ekonomická bezpečnost a obchodní strategie</a:t>
          </a:r>
          <a:endParaRPr lang="cs-CZ" dirty="0"/>
        </a:p>
      </dgm:t>
    </dgm:pt>
    <dgm:pt modelId="{7F0563DB-A284-4BDD-B481-53C4155517A6}" type="parTrans" cxnId="{93D6622F-FC29-41B9-936A-14C1A2853C00}">
      <dgm:prSet/>
      <dgm:spPr/>
      <dgm:t>
        <a:bodyPr/>
        <a:lstStyle/>
        <a:p>
          <a:endParaRPr lang="cs-CZ"/>
        </a:p>
      </dgm:t>
    </dgm:pt>
    <dgm:pt modelId="{8AE29E74-FBCD-4ABA-9BF6-98120CA5DF56}" type="sibTrans" cxnId="{93D6622F-FC29-41B9-936A-14C1A2853C00}">
      <dgm:prSet/>
      <dgm:spPr/>
      <dgm:t>
        <a:bodyPr/>
        <a:lstStyle/>
        <a:p>
          <a:endParaRPr lang="cs-CZ"/>
        </a:p>
      </dgm:t>
    </dgm:pt>
    <dgm:pt modelId="{5C03D1BB-E0F0-4A42-894F-A3EF5B59BEB7}">
      <dgm:prSet/>
      <dgm:spPr/>
      <dgm:t>
        <a:bodyPr/>
        <a:lstStyle/>
        <a:p>
          <a:r>
            <a:rPr lang="cs-CZ" dirty="0"/>
            <a:t>Surovinová bezpečnost</a:t>
          </a:r>
        </a:p>
      </dgm:t>
    </dgm:pt>
    <dgm:pt modelId="{9A0DD35B-D9FF-425E-B3A4-B8C6A70A9A31}" type="parTrans" cxnId="{C0CD417D-6163-46D4-B941-3802B4863200}">
      <dgm:prSet/>
      <dgm:spPr/>
      <dgm:t>
        <a:bodyPr/>
        <a:lstStyle/>
        <a:p>
          <a:endParaRPr lang="cs-CZ"/>
        </a:p>
      </dgm:t>
    </dgm:pt>
    <dgm:pt modelId="{C31D88B8-2887-45E8-B658-1D8C0D3380CA}" type="sibTrans" cxnId="{C0CD417D-6163-46D4-B941-3802B4863200}">
      <dgm:prSet/>
      <dgm:spPr/>
      <dgm:t>
        <a:bodyPr/>
        <a:lstStyle/>
        <a:p>
          <a:endParaRPr lang="cs-CZ"/>
        </a:p>
      </dgm:t>
    </dgm:pt>
    <dgm:pt modelId="{75E2C77F-40B8-4D4F-A0A6-5C6D03EA5D40}">
      <dgm:prSet custT="1"/>
      <dgm:spPr/>
      <dgm:t>
        <a:bodyPr/>
        <a:lstStyle/>
        <a:p>
          <a:r>
            <a:rPr lang="cs-CZ" sz="2000" dirty="0"/>
            <a:t>Udržitelné financování (ESG)</a:t>
          </a:r>
        </a:p>
      </dgm:t>
    </dgm:pt>
    <dgm:pt modelId="{21F52877-8FC6-4507-A212-F7390082A8B2}" type="parTrans" cxnId="{22363952-2105-4301-8B5F-D002C447D2B6}">
      <dgm:prSet/>
      <dgm:spPr/>
      <dgm:t>
        <a:bodyPr/>
        <a:lstStyle/>
        <a:p>
          <a:endParaRPr lang="cs-CZ"/>
        </a:p>
      </dgm:t>
    </dgm:pt>
    <dgm:pt modelId="{045CAE7D-194B-4395-ADFE-90E0F7DEF355}" type="sibTrans" cxnId="{22363952-2105-4301-8B5F-D002C447D2B6}">
      <dgm:prSet/>
      <dgm:spPr/>
      <dgm:t>
        <a:bodyPr/>
        <a:lstStyle/>
        <a:p>
          <a:endParaRPr lang="cs-CZ"/>
        </a:p>
      </dgm:t>
    </dgm:pt>
    <dgm:pt modelId="{CF5B2FFF-9F28-4F9B-A105-9900E9D42790}">
      <dgm:prSet custT="1"/>
      <dgm:spPr/>
      <dgm:t>
        <a:bodyPr/>
        <a:lstStyle/>
        <a:p>
          <a:r>
            <a:rPr lang="cs-CZ" sz="2000" dirty="0"/>
            <a:t>Dlouhodobá udržitelnost veřejných financí</a:t>
          </a:r>
        </a:p>
      </dgm:t>
    </dgm:pt>
    <dgm:pt modelId="{1B109CD9-E63F-4381-B9FB-33BD477118F4}" type="parTrans" cxnId="{113CD667-3961-4C54-BD5E-69ECEDD94705}">
      <dgm:prSet/>
      <dgm:spPr/>
      <dgm:t>
        <a:bodyPr/>
        <a:lstStyle/>
        <a:p>
          <a:endParaRPr lang="cs-CZ"/>
        </a:p>
      </dgm:t>
    </dgm:pt>
    <dgm:pt modelId="{2F02EDF7-92B0-4103-A6BB-BCC623E7D110}" type="sibTrans" cxnId="{113CD667-3961-4C54-BD5E-69ECEDD94705}">
      <dgm:prSet/>
      <dgm:spPr/>
      <dgm:t>
        <a:bodyPr/>
        <a:lstStyle/>
        <a:p>
          <a:endParaRPr lang="cs-CZ"/>
        </a:p>
      </dgm:t>
    </dgm:pt>
    <dgm:pt modelId="{A95AE0A8-24FF-47FB-98A6-FCDF58811886}" type="pres">
      <dgm:prSet presAssocID="{7356583B-33C3-4E61-A9EE-034F1DC932B0}" presName="Name0" presStyleCnt="0">
        <dgm:presLayoutVars>
          <dgm:dir/>
          <dgm:animLvl val="lvl"/>
          <dgm:resizeHandles val="exact"/>
        </dgm:presLayoutVars>
      </dgm:prSet>
      <dgm:spPr/>
    </dgm:pt>
    <dgm:pt modelId="{7BBE4A2D-4A45-4F75-B4CA-32D07EF888FB}" type="pres">
      <dgm:prSet presAssocID="{4008DC37-A9A4-46CF-91EC-97F01CB3D7C2}" presName="composite" presStyleCnt="0"/>
      <dgm:spPr/>
    </dgm:pt>
    <dgm:pt modelId="{3556722A-EF67-4A04-AC3A-6877DB380EE3}" type="pres">
      <dgm:prSet presAssocID="{4008DC37-A9A4-46CF-91EC-97F01CB3D7C2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C0687012-5F2B-4CEC-BA12-5CB5C2844398}" type="pres">
      <dgm:prSet presAssocID="{4008DC37-A9A4-46CF-91EC-97F01CB3D7C2}" presName="desTx" presStyleLbl="alignAccFollowNode1" presStyleIdx="0" presStyleCnt="4" custScaleY="98626">
        <dgm:presLayoutVars>
          <dgm:bulletEnabled val="1"/>
        </dgm:presLayoutVars>
      </dgm:prSet>
      <dgm:spPr/>
    </dgm:pt>
    <dgm:pt modelId="{2B97A798-CA2E-47A3-BDED-88054EA313E2}" type="pres">
      <dgm:prSet presAssocID="{5C06F557-0AC0-4EDC-95D2-9DB695F285A8}" presName="space" presStyleCnt="0"/>
      <dgm:spPr/>
    </dgm:pt>
    <dgm:pt modelId="{5FF73A1B-2A51-4B43-B607-6CCD88C429CD}" type="pres">
      <dgm:prSet presAssocID="{2CB4D237-E6A7-409C-89C9-D96CF9C0D1E3}" presName="composite" presStyleCnt="0"/>
      <dgm:spPr/>
    </dgm:pt>
    <dgm:pt modelId="{21646403-0D68-44E6-94C3-3C557FBC5A99}" type="pres">
      <dgm:prSet presAssocID="{2CB4D237-E6A7-409C-89C9-D96CF9C0D1E3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7B513AD8-3003-4DF5-A9D5-CD117BEA5EB2}" type="pres">
      <dgm:prSet presAssocID="{2CB4D237-E6A7-409C-89C9-D96CF9C0D1E3}" presName="desTx" presStyleLbl="alignAccFollowNode1" presStyleIdx="1" presStyleCnt="4">
        <dgm:presLayoutVars>
          <dgm:bulletEnabled val="1"/>
        </dgm:presLayoutVars>
      </dgm:prSet>
      <dgm:spPr/>
    </dgm:pt>
    <dgm:pt modelId="{06ABE5CC-5663-4213-8BFC-9194B8A62DC7}" type="pres">
      <dgm:prSet presAssocID="{0FCBAD0A-33FC-43A5-B0D5-65701114C867}" presName="space" presStyleCnt="0"/>
      <dgm:spPr/>
    </dgm:pt>
    <dgm:pt modelId="{A24067D6-8D1F-4F42-B25E-C37F4289C4E8}" type="pres">
      <dgm:prSet presAssocID="{3A91D09D-C266-48C5-A862-EC332DC4FFA3}" presName="composite" presStyleCnt="0"/>
      <dgm:spPr/>
    </dgm:pt>
    <dgm:pt modelId="{D924E286-35C6-4AE2-BF33-D6AED2E66F39}" type="pres">
      <dgm:prSet presAssocID="{3A91D09D-C266-48C5-A862-EC332DC4FFA3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85F1EFA4-1032-49D9-A15F-38494494E9BD}" type="pres">
      <dgm:prSet presAssocID="{3A91D09D-C266-48C5-A862-EC332DC4FFA3}" presName="desTx" presStyleLbl="alignAccFollowNode1" presStyleIdx="2" presStyleCnt="4">
        <dgm:presLayoutVars>
          <dgm:bulletEnabled val="1"/>
        </dgm:presLayoutVars>
      </dgm:prSet>
      <dgm:spPr/>
    </dgm:pt>
    <dgm:pt modelId="{FB226C3D-5688-4C6C-AA68-DDEBB083E669}" type="pres">
      <dgm:prSet presAssocID="{4B68CFE1-4ABC-4440-B0BD-4DCF60641C74}" presName="space" presStyleCnt="0"/>
      <dgm:spPr/>
    </dgm:pt>
    <dgm:pt modelId="{8AEFD99C-CAC5-437C-BBB9-496831FAB99E}" type="pres">
      <dgm:prSet presAssocID="{7525B579-CE7A-43A6-A64B-FF7161EE2DED}" presName="composite" presStyleCnt="0"/>
      <dgm:spPr/>
    </dgm:pt>
    <dgm:pt modelId="{B02DC928-322A-454A-9327-8075D4C7B91E}" type="pres">
      <dgm:prSet presAssocID="{7525B579-CE7A-43A6-A64B-FF7161EE2DED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D0595411-39A6-4FFD-9C46-7DF1F72290F1}" type="pres">
      <dgm:prSet presAssocID="{7525B579-CE7A-43A6-A64B-FF7161EE2DED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55040B10-ECAB-4F58-A9C2-A4D7181BA8CE}" type="presOf" srcId="{7525B579-CE7A-43A6-A64B-FF7161EE2DED}" destId="{B02DC928-322A-454A-9327-8075D4C7B91E}" srcOrd="0" destOrd="0" presId="urn:microsoft.com/office/officeart/2005/8/layout/hList1"/>
    <dgm:cxn modelId="{A7FF4813-C7DD-4035-8971-751EE7652008}" type="presOf" srcId="{3A91D09D-C266-48C5-A862-EC332DC4FFA3}" destId="{D924E286-35C6-4AE2-BF33-D6AED2E66F39}" srcOrd="0" destOrd="0" presId="urn:microsoft.com/office/officeart/2005/8/layout/hList1"/>
    <dgm:cxn modelId="{7C1B2415-8C35-41AF-AEA7-6B5B76EB1453}" srcId="{3A91D09D-C266-48C5-A862-EC332DC4FFA3}" destId="{C18F17BE-3610-43A8-9EB2-0741C85FD2C4}" srcOrd="0" destOrd="0" parTransId="{E9D54B42-5F2A-4F11-A76C-A4C83DF70F38}" sibTransId="{5A9741AC-C6B5-45FB-A4E7-86D551B4D75C}"/>
    <dgm:cxn modelId="{93D6622F-FC29-41B9-936A-14C1A2853C00}" srcId="{2CB4D237-E6A7-409C-89C9-D96CF9C0D1E3}" destId="{67F298AC-53CE-4DA5-A12F-30549F36955E}" srcOrd="3" destOrd="0" parTransId="{7F0563DB-A284-4BDD-B481-53C4155517A6}" sibTransId="{8AE29E74-FBCD-4ABA-9BF6-98120CA5DF56}"/>
    <dgm:cxn modelId="{CF930E31-03B0-4A70-94F6-45F35553CDD2}" type="presOf" srcId="{707FEC77-A104-40EF-BE21-37636A1B7F87}" destId="{D0595411-39A6-4FFD-9C46-7DF1F72290F1}" srcOrd="0" destOrd="0" presId="urn:microsoft.com/office/officeart/2005/8/layout/hList1"/>
    <dgm:cxn modelId="{AF59903F-10C7-4B52-A6B7-6B7FDC830F92}" type="presOf" srcId="{FD411A20-50DC-454C-A0AD-0F14D8D78E6A}" destId="{C0687012-5F2B-4CEC-BA12-5CB5C2844398}" srcOrd="0" destOrd="2" presId="urn:microsoft.com/office/officeart/2005/8/layout/hList1"/>
    <dgm:cxn modelId="{A3F46A42-4727-4172-813B-2B6B547C2B45}" srcId="{2CB4D237-E6A7-409C-89C9-D96CF9C0D1E3}" destId="{1DE2CD41-57E7-4268-877A-6E5C59ED3EA5}" srcOrd="2" destOrd="0" parTransId="{60AD1D09-69A1-4191-A171-48136C0AAD84}" sibTransId="{F9B1457B-1A0F-4DFC-8457-F97ECCB28C25}"/>
    <dgm:cxn modelId="{E69CA363-8FF4-41EB-96E8-24A2B88A25A6}" srcId="{4008DC37-A9A4-46CF-91EC-97F01CB3D7C2}" destId="{DF63FDCD-EDDF-4C87-BEDA-AFACC58E8151}" srcOrd="0" destOrd="0" parTransId="{52CA84FE-33E2-4FC1-912D-BB7AD3ADCB02}" sibTransId="{FFF3B2B8-9BDA-4BDB-B7C8-83CB21F0123B}"/>
    <dgm:cxn modelId="{113CD667-3961-4C54-BD5E-69ECEDD94705}" srcId="{7525B579-CE7A-43A6-A64B-FF7161EE2DED}" destId="{CF5B2FFF-9F28-4F9B-A105-9900E9D42790}" srcOrd="2" destOrd="0" parTransId="{1B109CD9-E63F-4381-B9FB-33BD477118F4}" sibTransId="{2F02EDF7-92B0-4103-A6BB-BCC623E7D110}"/>
    <dgm:cxn modelId="{1DC85A49-AC2F-4A20-918D-3335B21A2643}" srcId="{7356583B-33C3-4E61-A9EE-034F1DC932B0}" destId="{4008DC37-A9A4-46CF-91EC-97F01CB3D7C2}" srcOrd="0" destOrd="0" parTransId="{9D113B7B-93F1-4779-A421-2A9AFBA65C4E}" sibTransId="{5C06F557-0AC0-4EDC-95D2-9DB695F285A8}"/>
    <dgm:cxn modelId="{71F6B04E-C743-40DD-B2AE-D2FEBB0A5A9A}" type="presOf" srcId="{75E2C77F-40B8-4D4F-A0A6-5C6D03EA5D40}" destId="{D0595411-39A6-4FFD-9C46-7DF1F72290F1}" srcOrd="0" destOrd="1" presId="urn:microsoft.com/office/officeart/2005/8/layout/hList1"/>
    <dgm:cxn modelId="{22363952-2105-4301-8B5F-D002C447D2B6}" srcId="{7525B579-CE7A-43A6-A64B-FF7161EE2DED}" destId="{75E2C77F-40B8-4D4F-A0A6-5C6D03EA5D40}" srcOrd="1" destOrd="0" parTransId="{21F52877-8FC6-4507-A212-F7390082A8B2}" sibTransId="{045CAE7D-194B-4395-ADFE-90E0F7DEF355}"/>
    <dgm:cxn modelId="{B29DB153-2972-4444-B56F-555AA1D8353D}" type="presOf" srcId="{CF5B2FFF-9F28-4F9B-A105-9900E9D42790}" destId="{D0595411-39A6-4FFD-9C46-7DF1F72290F1}" srcOrd="0" destOrd="2" presId="urn:microsoft.com/office/officeart/2005/8/layout/hList1"/>
    <dgm:cxn modelId="{EC66A855-94FE-47C1-BB67-246E863C517A}" type="presOf" srcId="{74CF6944-F173-4765-A65D-9F9E50962B7A}" destId="{7B513AD8-3003-4DF5-A9D5-CD117BEA5EB2}" srcOrd="0" destOrd="0" presId="urn:microsoft.com/office/officeart/2005/8/layout/hList1"/>
    <dgm:cxn modelId="{251A7A77-B11B-46A5-9313-944BD9B91A74}" type="presOf" srcId="{D3B77B08-D1A3-4475-B783-A1FC693F3A21}" destId="{7B513AD8-3003-4DF5-A9D5-CD117BEA5EB2}" srcOrd="0" destOrd="1" presId="urn:microsoft.com/office/officeart/2005/8/layout/hList1"/>
    <dgm:cxn modelId="{AF3A6779-CDA8-4AB5-9015-C39D64B37BC5}" srcId="{2CB4D237-E6A7-409C-89C9-D96CF9C0D1E3}" destId="{D3B77B08-D1A3-4475-B783-A1FC693F3A21}" srcOrd="1" destOrd="0" parTransId="{885A52A5-C6E1-48F7-84CF-453A78D0A407}" sibTransId="{64A0882D-2BB2-4AE5-BA11-29AD38A56D19}"/>
    <dgm:cxn modelId="{F93DBC5A-CA27-4710-87D6-D131EF9DE844}" type="presOf" srcId="{7356583B-33C3-4E61-A9EE-034F1DC932B0}" destId="{A95AE0A8-24FF-47FB-98A6-FCDF58811886}" srcOrd="0" destOrd="0" presId="urn:microsoft.com/office/officeart/2005/8/layout/hList1"/>
    <dgm:cxn modelId="{F07E7C7C-0EAF-4668-8592-D3785AF4BA11}" type="presOf" srcId="{DF63FDCD-EDDF-4C87-BEDA-AFACC58E8151}" destId="{C0687012-5F2B-4CEC-BA12-5CB5C2844398}" srcOrd="0" destOrd="0" presId="urn:microsoft.com/office/officeart/2005/8/layout/hList1"/>
    <dgm:cxn modelId="{C0CD417D-6163-46D4-B941-3802B4863200}" srcId="{2CB4D237-E6A7-409C-89C9-D96CF9C0D1E3}" destId="{5C03D1BB-E0F0-4A42-894F-A3EF5B59BEB7}" srcOrd="4" destOrd="0" parTransId="{9A0DD35B-D9FF-425E-B3A4-B8C6A70A9A31}" sibTransId="{C31D88B8-2887-45E8-B658-1D8C0D3380CA}"/>
    <dgm:cxn modelId="{C7C98C93-A137-434C-9395-7BD94299C02D}" srcId="{4008DC37-A9A4-46CF-91EC-97F01CB3D7C2}" destId="{E7ED8967-939B-42FD-9661-4B049C885147}" srcOrd="1" destOrd="0" parTransId="{DE3AD127-64D0-4C66-A8C1-7EDD20AA25DD}" sibTransId="{AE69FEC5-F693-4700-A6D7-B4B11E279F80}"/>
    <dgm:cxn modelId="{F432DE96-C9CB-4AB4-8E13-4C6D7005BD6C}" type="presOf" srcId="{67F298AC-53CE-4DA5-A12F-30549F36955E}" destId="{7B513AD8-3003-4DF5-A9D5-CD117BEA5EB2}" srcOrd="0" destOrd="3" presId="urn:microsoft.com/office/officeart/2005/8/layout/hList1"/>
    <dgm:cxn modelId="{95888F97-57DC-4B4A-AFAF-BD379C06A5D4}" type="presOf" srcId="{C18F17BE-3610-43A8-9EB2-0741C85FD2C4}" destId="{85F1EFA4-1032-49D9-A15F-38494494E9BD}" srcOrd="0" destOrd="0" presId="urn:microsoft.com/office/officeart/2005/8/layout/hList1"/>
    <dgm:cxn modelId="{65F4EAA0-3814-4D24-8019-ED56E64D2F8A}" srcId="{7356583B-33C3-4E61-A9EE-034F1DC932B0}" destId="{3A91D09D-C266-48C5-A862-EC332DC4FFA3}" srcOrd="2" destOrd="0" parTransId="{43E51562-5D1D-4029-9D5A-49C6927565BB}" sibTransId="{4B68CFE1-4ABC-4440-B0BD-4DCF60641C74}"/>
    <dgm:cxn modelId="{4DF612AB-A345-4CF1-9449-E39708FEA454}" srcId="{2CB4D237-E6A7-409C-89C9-D96CF9C0D1E3}" destId="{74CF6944-F173-4765-A65D-9F9E50962B7A}" srcOrd="0" destOrd="0" parTransId="{8BC7D86B-9F7E-4027-9F0E-29B672FE1181}" sibTransId="{2B132E8E-B537-4A8E-A83F-6B68CFA710FC}"/>
    <dgm:cxn modelId="{7E5A8EB1-6E3F-4B9D-B360-54FE69E78573}" type="presOf" srcId="{5C03D1BB-E0F0-4A42-894F-A3EF5B59BEB7}" destId="{7B513AD8-3003-4DF5-A9D5-CD117BEA5EB2}" srcOrd="0" destOrd="4" presId="urn:microsoft.com/office/officeart/2005/8/layout/hList1"/>
    <dgm:cxn modelId="{8238F3B7-365F-47A4-8831-FCCABB1CB0DC}" type="presOf" srcId="{D2EFB803-52D0-4960-96AF-4BEB90597245}" destId="{C0687012-5F2B-4CEC-BA12-5CB5C2844398}" srcOrd="0" destOrd="4" presId="urn:microsoft.com/office/officeart/2005/8/layout/hList1"/>
    <dgm:cxn modelId="{701422BA-B1F7-46F9-AFED-E4A8D0F0D090}" type="presOf" srcId="{2CB4D237-E6A7-409C-89C9-D96CF9C0D1E3}" destId="{21646403-0D68-44E6-94C3-3C557FBC5A99}" srcOrd="0" destOrd="0" presId="urn:microsoft.com/office/officeart/2005/8/layout/hList1"/>
    <dgm:cxn modelId="{44FA36BA-5FC1-479B-A91E-7F9622EB30E7}" type="presOf" srcId="{1F9E0B78-E623-41DB-9D3D-A4EE8452BD68}" destId="{C0687012-5F2B-4CEC-BA12-5CB5C2844398}" srcOrd="0" destOrd="3" presId="urn:microsoft.com/office/officeart/2005/8/layout/hList1"/>
    <dgm:cxn modelId="{0F469AC0-3E44-4160-B23C-A49C408A8D85}" srcId="{7356583B-33C3-4E61-A9EE-034F1DC932B0}" destId="{7525B579-CE7A-43A6-A64B-FF7161EE2DED}" srcOrd="3" destOrd="0" parTransId="{87127656-5EDF-40CC-9737-51A65282E24B}" sibTransId="{5AC22F0E-3292-4E45-9230-161709B5D17F}"/>
    <dgm:cxn modelId="{5EE9E3C5-B97F-41E1-829B-2EE4EBF6D7D2}" srcId="{4008DC37-A9A4-46CF-91EC-97F01CB3D7C2}" destId="{D2EFB803-52D0-4960-96AF-4BEB90597245}" srcOrd="4" destOrd="0" parTransId="{A418F254-92F0-4B77-A0D5-BB732FAF4851}" sibTransId="{513CC2BD-6538-4A59-B356-4F31BE585AE6}"/>
    <dgm:cxn modelId="{05B6ECCB-190E-4DBA-BF86-05054E3CAF5D}" srcId="{4008DC37-A9A4-46CF-91EC-97F01CB3D7C2}" destId="{FD411A20-50DC-454C-A0AD-0F14D8D78E6A}" srcOrd="2" destOrd="0" parTransId="{7AB64AF2-A8E8-44E1-9283-4B53E30859BD}" sibTransId="{2133B4C5-F6C0-4C3F-B6C9-07C7898F735F}"/>
    <dgm:cxn modelId="{EBD51DCC-84B6-43D3-9191-FF93A9040046}" type="presOf" srcId="{1DE2CD41-57E7-4268-877A-6E5C59ED3EA5}" destId="{7B513AD8-3003-4DF5-A9D5-CD117BEA5EB2}" srcOrd="0" destOrd="2" presId="urn:microsoft.com/office/officeart/2005/8/layout/hList1"/>
    <dgm:cxn modelId="{6A2F0CCE-92FC-4389-9C95-9AD80CA0E7B8}" srcId="{4008DC37-A9A4-46CF-91EC-97F01CB3D7C2}" destId="{1F9E0B78-E623-41DB-9D3D-A4EE8452BD68}" srcOrd="3" destOrd="0" parTransId="{AA233AB9-86FF-4C39-A95B-04B19BC4D60F}" sibTransId="{9B222742-CCD7-4940-A1D1-539E67771C2A}"/>
    <dgm:cxn modelId="{627C81D7-E74A-469C-AA9F-555290C9323D}" type="presOf" srcId="{E7ED8967-939B-42FD-9661-4B049C885147}" destId="{C0687012-5F2B-4CEC-BA12-5CB5C2844398}" srcOrd="0" destOrd="1" presId="urn:microsoft.com/office/officeart/2005/8/layout/hList1"/>
    <dgm:cxn modelId="{EA0374D8-D3FD-4B2C-9153-C08F0122D6D0}" srcId="{7525B579-CE7A-43A6-A64B-FF7161EE2DED}" destId="{707FEC77-A104-40EF-BE21-37636A1B7F87}" srcOrd="0" destOrd="0" parTransId="{E9F170DA-147C-4A14-8B42-A3D3E2C76380}" sibTransId="{539299DE-23B1-4644-8D54-D264358B5F27}"/>
    <dgm:cxn modelId="{19D73AEB-89B3-46FB-A41B-E3E0DE182EE6}" type="presOf" srcId="{4008DC37-A9A4-46CF-91EC-97F01CB3D7C2}" destId="{3556722A-EF67-4A04-AC3A-6877DB380EE3}" srcOrd="0" destOrd="0" presId="urn:microsoft.com/office/officeart/2005/8/layout/hList1"/>
    <dgm:cxn modelId="{338CC5EF-C855-452D-980B-1C8B5846305A}" srcId="{7356583B-33C3-4E61-A9EE-034F1DC932B0}" destId="{2CB4D237-E6A7-409C-89C9-D96CF9C0D1E3}" srcOrd="1" destOrd="0" parTransId="{77C5A583-6754-4298-9FDB-04617B32A000}" sibTransId="{0FCBAD0A-33FC-43A5-B0D5-65701114C867}"/>
    <dgm:cxn modelId="{8EDF2DF6-E6B3-441B-A458-A16D246E75F9}" type="presParOf" srcId="{A95AE0A8-24FF-47FB-98A6-FCDF58811886}" destId="{7BBE4A2D-4A45-4F75-B4CA-32D07EF888FB}" srcOrd="0" destOrd="0" presId="urn:microsoft.com/office/officeart/2005/8/layout/hList1"/>
    <dgm:cxn modelId="{F20B0F44-60A6-4EB6-81F5-A90F63454A1F}" type="presParOf" srcId="{7BBE4A2D-4A45-4F75-B4CA-32D07EF888FB}" destId="{3556722A-EF67-4A04-AC3A-6877DB380EE3}" srcOrd="0" destOrd="0" presId="urn:microsoft.com/office/officeart/2005/8/layout/hList1"/>
    <dgm:cxn modelId="{5643B5FD-C173-4FB8-B660-D6ABC776B728}" type="presParOf" srcId="{7BBE4A2D-4A45-4F75-B4CA-32D07EF888FB}" destId="{C0687012-5F2B-4CEC-BA12-5CB5C2844398}" srcOrd="1" destOrd="0" presId="urn:microsoft.com/office/officeart/2005/8/layout/hList1"/>
    <dgm:cxn modelId="{51D16890-2862-41E9-B1C3-3DAFE791063B}" type="presParOf" srcId="{A95AE0A8-24FF-47FB-98A6-FCDF58811886}" destId="{2B97A798-CA2E-47A3-BDED-88054EA313E2}" srcOrd="1" destOrd="0" presId="urn:microsoft.com/office/officeart/2005/8/layout/hList1"/>
    <dgm:cxn modelId="{CA1B279C-C336-42D8-8C1E-A4CD089D46A5}" type="presParOf" srcId="{A95AE0A8-24FF-47FB-98A6-FCDF58811886}" destId="{5FF73A1B-2A51-4B43-B607-6CCD88C429CD}" srcOrd="2" destOrd="0" presId="urn:microsoft.com/office/officeart/2005/8/layout/hList1"/>
    <dgm:cxn modelId="{5BC75C49-0979-4D83-ACFC-EB605BC7B37D}" type="presParOf" srcId="{5FF73A1B-2A51-4B43-B607-6CCD88C429CD}" destId="{21646403-0D68-44E6-94C3-3C557FBC5A99}" srcOrd="0" destOrd="0" presId="urn:microsoft.com/office/officeart/2005/8/layout/hList1"/>
    <dgm:cxn modelId="{F5F9BDB2-39D3-4E4B-9056-64914CE51406}" type="presParOf" srcId="{5FF73A1B-2A51-4B43-B607-6CCD88C429CD}" destId="{7B513AD8-3003-4DF5-A9D5-CD117BEA5EB2}" srcOrd="1" destOrd="0" presId="urn:microsoft.com/office/officeart/2005/8/layout/hList1"/>
    <dgm:cxn modelId="{5F9898A7-497B-42BC-81B9-8F71D09AFD62}" type="presParOf" srcId="{A95AE0A8-24FF-47FB-98A6-FCDF58811886}" destId="{06ABE5CC-5663-4213-8BFC-9194B8A62DC7}" srcOrd="3" destOrd="0" presId="urn:microsoft.com/office/officeart/2005/8/layout/hList1"/>
    <dgm:cxn modelId="{8F50390D-DA47-4BC6-BB14-EF5502DBED12}" type="presParOf" srcId="{A95AE0A8-24FF-47FB-98A6-FCDF58811886}" destId="{A24067D6-8D1F-4F42-B25E-C37F4289C4E8}" srcOrd="4" destOrd="0" presId="urn:microsoft.com/office/officeart/2005/8/layout/hList1"/>
    <dgm:cxn modelId="{9D0D076E-AA28-4452-9F0A-886A0B697F54}" type="presParOf" srcId="{A24067D6-8D1F-4F42-B25E-C37F4289C4E8}" destId="{D924E286-35C6-4AE2-BF33-D6AED2E66F39}" srcOrd="0" destOrd="0" presId="urn:microsoft.com/office/officeart/2005/8/layout/hList1"/>
    <dgm:cxn modelId="{AF8BA5FA-1C56-4BFD-9A83-C752EAE58398}" type="presParOf" srcId="{A24067D6-8D1F-4F42-B25E-C37F4289C4E8}" destId="{85F1EFA4-1032-49D9-A15F-38494494E9BD}" srcOrd="1" destOrd="0" presId="urn:microsoft.com/office/officeart/2005/8/layout/hList1"/>
    <dgm:cxn modelId="{59DEB4A6-0F91-40C0-930E-5AFEFE2FF680}" type="presParOf" srcId="{A95AE0A8-24FF-47FB-98A6-FCDF58811886}" destId="{FB226C3D-5688-4C6C-AA68-DDEBB083E669}" srcOrd="5" destOrd="0" presId="urn:microsoft.com/office/officeart/2005/8/layout/hList1"/>
    <dgm:cxn modelId="{2A59CA17-6F53-4F16-BCB9-5F9E0EC287C7}" type="presParOf" srcId="{A95AE0A8-24FF-47FB-98A6-FCDF58811886}" destId="{8AEFD99C-CAC5-437C-BBB9-496831FAB99E}" srcOrd="6" destOrd="0" presId="urn:microsoft.com/office/officeart/2005/8/layout/hList1"/>
    <dgm:cxn modelId="{2D9943AF-38DE-4D6A-8108-3E979FFBAD2D}" type="presParOf" srcId="{8AEFD99C-CAC5-437C-BBB9-496831FAB99E}" destId="{B02DC928-322A-454A-9327-8075D4C7B91E}" srcOrd="0" destOrd="0" presId="urn:microsoft.com/office/officeart/2005/8/layout/hList1"/>
    <dgm:cxn modelId="{BDE45832-2F2B-4769-A5E8-51DEFA9A7FD0}" type="presParOf" srcId="{8AEFD99C-CAC5-437C-BBB9-496831FAB99E}" destId="{D0595411-39A6-4FFD-9C46-7DF1F72290F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56722A-EF67-4A04-AC3A-6877DB380EE3}">
      <dsp:nvSpPr>
        <dsp:cNvPr id="0" name=""/>
        <dsp:cNvSpPr/>
      </dsp:nvSpPr>
      <dsp:spPr>
        <a:xfrm>
          <a:off x="4243" y="219550"/>
          <a:ext cx="2551395" cy="100756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1. Lidský kapitál, produktivita a přidaná hodnota</a:t>
          </a:r>
        </a:p>
      </dsp:txBody>
      <dsp:txXfrm>
        <a:off x="4243" y="219550"/>
        <a:ext cx="2551395" cy="1007565"/>
      </dsp:txXfrm>
    </dsp:sp>
    <dsp:sp modelId="{C0687012-5F2B-4CEC-BA12-5CB5C2844398}">
      <dsp:nvSpPr>
        <dsp:cNvPr id="0" name=""/>
        <dsp:cNvSpPr/>
      </dsp:nvSpPr>
      <dsp:spPr>
        <a:xfrm>
          <a:off x="4243" y="1254627"/>
          <a:ext cx="2551395" cy="3949503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Lidský kapitál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/>
            <a:t>Výzkum, vývoj a inovace</a:t>
          </a:r>
          <a:endParaRPr lang="cs-CZ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Digitalizace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Fungující a efektivní regulace, podnikatelské prostředí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Kvalita veřejných institucí</a:t>
          </a:r>
        </a:p>
      </dsp:txBody>
      <dsp:txXfrm>
        <a:off x="4243" y="1254627"/>
        <a:ext cx="2551395" cy="3949503"/>
      </dsp:txXfrm>
    </dsp:sp>
    <dsp:sp modelId="{21646403-0D68-44E6-94C3-3C557FBC5A99}">
      <dsp:nvSpPr>
        <dsp:cNvPr id="0" name=""/>
        <dsp:cNvSpPr/>
      </dsp:nvSpPr>
      <dsp:spPr>
        <a:xfrm>
          <a:off x="2912834" y="205795"/>
          <a:ext cx="2551395" cy="1007565"/>
        </a:xfrm>
        <a:prstGeom prst="rect">
          <a:avLst/>
        </a:prstGeom>
        <a:solidFill>
          <a:schemeClr val="accent4">
            <a:hueOff val="2990273"/>
            <a:satOff val="-7087"/>
            <a:lumOff val="7386"/>
            <a:alphaOff val="0"/>
          </a:schemeClr>
        </a:solidFill>
        <a:ln w="25400" cap="flat" cmpd="sng" algn="ctr">
          <a:solidFill>
            <a:schemeClr val="accent4">
              <a:hueOff val="2990273"/>
              <a:satOff val="-7087"/>
              <a:lumOff val="73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2. Strategická infrastruktura</a:t>
          </a:r>
        </a:p>
      </dsp:txBody>
      <dsp:txXfrm>
        <a:off x="2912834" y="205795"/>
        <a:ext cx="2551395" cy="1007565"/>
      </dsp:txXfrm>
    </dsp:sp>
    <dsp:sp modelId="{7B513AD8-3003-4DF5-A9D5-CD117BEA5EB2}">
      <dsp:nvSpPr>
        <dsp:cNvPr id="0" name=""/>
        <dsp:cNvSpPr/>
      </dsp:nvSpPr>
      <dsp:spPr>
        <a:xfrm>
          <a:off x="2912834" y="1213360"/>
          <a:ext cx="2551395" cy="4004526"/>
        </a:xfrm>
        <a:prstGeom prst="rect">
          <a:avLst/>
        </a:prstGeom>
        <a:solidFill>
          <a:schemeClr val="accent4">
            <a:tint val="40000"/>
            <a:alpha val="90000"/>
            <a:hueOff val="2717806"/>
            <a:satOff val="15948"/>
            <a:lumOff val="1714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2717806"/>
              <a:satOff val="15948"/>
              <a:lumOff val="17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kern="1200" dirty="0"/>
            <a:t>Dopravní infrastruktura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kern="1200" dirty="0"/>
            <a:t>Energetická infrastruktura a dekarbonizace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kern="1200" dirty="0"/>
            <a:t>Digitální infrastruktura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100" kern="1200" dirty="0"/>
            <a:t>Ekonomická bezpečnost a obchodní strategie</a:t>
          </a:r>
          <a:endParaRPr lang="cs-CZ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kern="1200" dirty="0"/>
            <a:t>Surovinová bezpečnost</a:t>
          </a:r>
        </a:p>
      </dsp:txBody>
      <dsp:txXfrm>
        <a:off x="2912834" y="1213360"/>
        <a:ext cx="2551395" cy="4004526"/>
      </dsp:txXfrm>
    </dsp:sp>
    <dsp:sp modelId="{D924E286-35C6-4AE2-BF33-D6AED2E66F39}">
      <dsp:nvSpPr>
        <dsp:cNvPr id="0" name=""/>
        <dsp:cNvSpPr/>
      </dsp:nvSpPr>
      <dsp:spPr>
        <a:xfrm>
          <a:off x="5821425" y="205795"/>
          <a:ext cx="2551395" cy="1007565"/>
        </a:xfrm>
        <a:prstGeom prst="rect">
          <a:avLst/>
        </a:prstGeom>
        <a:solidFill>
          <a:schemeClr val="accent4">
            <a:hueOff val="5980545"/>
            <a:satOff val="-14173"/>
            <a:lumOff val="14771"/>
            <a:alphaOff val="0"/>
          </a:schemeClr>
        </a:solidFill>
        <a:ln w="25400" cap="flat" cmpd="sng" algn="ctr">
          <a:solidFill>
            <a:schemeClr val="accent4">
              <a:hueOff val="5980545"/>
              <a:satOff val="-14173"/>
              <a:lumOff val="147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/>
            <a:t>3. Nové technologie a obory s potenciálem vysoké přidané hodnoty</a:t>
          </a:r>
        </a:p>
      </dsp:txBody>
      <dsp:txXfrm>
        <a:off x="5821425" y="205795"/>
        <a:ext cx="2551395" cy="1007565"/>
      </dsp:txXfrm>
    </dsp:sp>
    <dsp:sp modelId="{85F1EFA4-1032-49D9-A15F-38494494E9BD}">
      <dsp:nvSpPr>
        <dsp:cNvPr id="0" name=""/>
        <dsp:cNvSpPr/>
      </dsp:nvSpPr>
      <dsp:spPr>
        <a:xfrm>
          <a:off x="5821425" y="1213360"/>
          <a:ext cx="2551395" cy="4004526"/>
        </a:xfrm>
        <a:prstGeom prst="rect">
          <a:avLst/>
        </a:prstGeom>
        <a:solidFill>
          <a:schemeClr val="accent4">
            <a:tint val="40000"/>
            <a:alpha val="90000"/>
            <a:hueOff val="5435612"/>
            <a:satOff val="31895"/>
            <a:lumOff val="3427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5435612"/>
              <a:satOff val="31895"/>
              <a:lumOff val="34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Bude definováno</a:t>
          </a:r>
        </a:p>
      </dsp:txBody>
      <dsp:txXfrm>
        <a:off x="5821425" y="1213360"/>
        <a:ext cx="2551395" cy="4004526"/>
      </dsp:txXfrm>
    </dsp:sp>
    <dsp:sp modelId="{B02DC928-322A-454A-9327-8075D4C7B91E}">
      <dsp:nvSpPr>
        <dsp:cNvPr id="0" name=""/>
        <dsp:cNvSpPr/>
      </dsp:nvSpPr>
      <dsp:spPr>
        <a:xfrm>
          <a:off x="8730016" y="205795"/>
          <a:ext cx="2551395" cy="1007565"/>
        </a:xfrm>
        <a:prstGeom prst="rect">
          <a:avLst/>
        </a:prstGeom>
        <a:solidFill>
          <a:schemeClr val="accent4">
            <a:hueOff val="8970818"/>
            <a:satOff val="-21260"/>
            <a:lumOff val="22157"/>
            <a:alphaOff val="0"/>
          </a:schemeClr>
        </a:solidFill>
        <a:ln w="25400" cap="flat" cmpd="sng" algn="ctr">
          <a:solidFill>
            <a:schemeClr val="accent4">
              <a:hueOff val="8970818"/>
              <a:satOff val="-21260"/>
              <a:lumOff val="2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4. Financování</a:t>
          </a:r>
        </a:p>
      </dsp:txBody>
      <dsp:txXfrm>
        <a:off x="8730016" y="205795"/>
        <a:ext cx="2551395" cy="1007565"/>
      </dsp:txXfrm>
    </dsp:sp>
    <dsp:sp modelId="{D0595411-39A6-4FFD-9C46-7DF1F72290F1}">
      <dsp:nvSpPr>
        <dsp:cNvPr id="0" name=""/>
        <dsp:cNvSpPr/>
      </dsp:nvSpPr>
      <dsp:spPr>
        <a:xfrm>
          <a:off x="8730016" y="1213360"/>
          <a:ext cx="2551395" cy="4004526"/>
        </a:xfrm>
        <a:prstGeom prst="rect">
          <a:avLst/>
        </a:prstGeom>
        <a:solidFill>
          <a:schemeClr val="accent4">
            <a:tint val="40000"/>
            <a:alpha val="90000"/>
            <a:hueOff val="8153418"/>
            <a:satOff val="47843"/>
            <a:lumOff val="5141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8153418"/>
              <a:satOff val="47843"/>
              <a:lumOff val="51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Financování strategických investic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Udržitelné financování (ESG)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Dlouhodobá udržitelnost veřejných financí</a:t>
          </a:r>
        </a:p>
      </dsp:txBody>
      <dsp:txXfrm>
        <a:off x="8730016" y="1213360"/>
        <a:ext cx="2551395" cy="40045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0.71583</cdr:x>
      <cdr:y>0</cdr:y>
    </cdr:from>
    <cdr:to>
      <cdr:x>0.89877</cdr:x>
      <cdr:y>1</cdr:y>
    </cdr:to>
    <cdr:grpSp>
      <cdr:nvGrpSpPr>
        <cdr:cNvPr id="2" name="Skupina 1">
          <a:extLst xmlns:a="http://schemas.openxmlformats.org/drawingml/2006/main">
            <a:ext uri="{FF2B5EF4-FFF2-40B4-BE49-F238E27FC236}">
              <a16:creationId xmlns:a16="http://schemas.microsoft.com/office/drawing/2014/main" id="{F6EBC28E-0EA0-8E95-F42E-186DA2E693F1}"/>
            </a:ext>
          </a:extLst>
        </cdr:cNvPr>
        <cdr:cNvGrpSpPr/>
      </cdr:nvGrpSpPr>
      <cdr:grpSpPr>
        <a:xfrm xmlns:a="http://schemas.openxmlformats.org/drawingml/2006/main">
          <a:off x="7527382" y="0"/>
          <a:ext cx="1923724" cy="4698683"/>
          <a:chOff x="8534400" y="894397"/>
          <a:chExt cx="1923703" cy="5495926"/>
        </a:xfrm>
      </cdr:grpSpPr>
      <cdr:cxnSp macro="">
        <cdr:nvCxnSpPr>
          <cdr:cNvPr id="3" name="Přímá spojnice 2">
            <a:extLst xmlns:a="http://schemas.openxmlformats.org/drawingml/2006/main">
              <a:ext uri="{FF2B5EF4-FFF2-40B4-BE49-F238E27FC236}">
                <a16:creationId xmlns:a16="http://schemas.microsoft.com/office/drawing/2014/main" id="{908D91F4-85F9-6DF8-9FAD-201FE2FCEF0F}"/>
              </a:ext>
            </a:extLst>
          </cdr:cNvPr>
          <cdr:cNvCxnSpPr>
            <a:cxnSpLocks xmlns:a="http://schemas.openxmlformats.org/drawingml/2006/main"/>
          </cdr:cNvCxnSpPr>
        </cdr:nvCxnSpPr>
        <cdr:spPr>
          <a:xfrm xmlns:a="http://schemas.openxmlformats.org/drawingml/2006/main">
            <a:off x="8534400" y="894397"/>
            <a:ext cx="0" cy="5495926"/>
          </a:xfrm>
          <a:prstGeom xmlns:a="http://schemas.openxmlformats.org/drawingml/2006/main" prst="line">
            <a:avLst/>
          </a:prstGeom>
          <a:ln xmlns:a="http://schemas.openxmlformats.org/drawingml/2006/main" w="44450">
            <a:solidFill>
              <a:srgbClr val="00B050"/>
            </a:solidFill>
            <a:prstDash val="dash"/>
          </a:ln>
        </cdr:spPr>
        <cdr:style>
          <a:lnRef xmlns:a="http://schemas.openxmlformats.org/drawingml/2006/main" idx="1">
            <a:schemeClr val="accent6"/>
          </a:lnRef>
          <a:fillRef xmlns:a="http://schemas.openxmlformats.org/drawingml/2006/main" idx="0">
            <a:schemeClr val="accent6"/>
          </a:fillRef>
          <a:effectRef xmlns:a="http://schemas.openxmlformats.org/drawingml/2006/main" idx="0">
            <a:schemeClr val="accent6"/>
          </a:effectRef>
          <a:fontRef xmlns:a="http://schemas.openxmlformats.org/drawingml/2006/main" idx="minor">
            <a:schemeClr val="tx1"/>
          </a:fontRef>
        </cdr:style>
      </cdr:cxnSp>
      <cdr:sp macro="" textlink="">
        <cdr:nvSpPr>
          <cdr:cNvPr id="4" name="TextovéPole 10">
            <a:extLst xmlns:a="http://schemas.openxmlformats.org/drawingml/2006/main">
              <a:ext uri="{FF2B5EF4-FFF2-40B4-BE49-F238E27FC236}">
                <a16:creationId xmlns:a16="http://schemas.microsoft.com/office/drawing/2014/main" id="{EB1E8CF3-3045-BEA7-5707-F4423AC3B5F4}"/>
              </a:ext>
            </a:extLst>
          </cdr:cNvPr>
          <cdr:cNvSpPr txBox="1"/>
        </cdr:nvSpPr>
        <cdr:spPr>
          <a:xfrm xmlns:a="http://schemas.openxmlformats.org/drawingml/2006/main">
            <a:off x="8793480" y="895588"/>
            <a:ext cx="1664623" cy="369332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none" rtlCol="0">
            <a:spAutoFit/>
          </a:bodyPr>
          <a:lstStyle xmlns:a="http://schemas.openxmlformats.org/drawingml/2006/main"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cs-CZ" b="1" dirty="0">
                <a:solidFill>
                  <a:srgbClr val="00B050"/>
                </a:solidFill>
              </a:rPr>
              <a:t>predikce MF ČR</a:t>
            </a:r>
          </a:p>
        </cdr:txBody>
      </cdr:sp>
    </cdr:grp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0.71412</cdr:x>
      <cdr:y>0</cdr:y>
    </cdr:from>
    <cdr:to>
      <cdr:x>0.89706</cdr:x>
      <cdr:y>1</cdr:y>
    </cdr:to>
    <cdr:grpSp>
      <cdr:nvGrpSpPr>
        <cdr:cNvPr id="2" name="Skupina 1">
          <a:extLst xmlns:a="http://schemas.openxmlformats.org/drawingml/2006/main">
            <a:ext uri="{FF2B5EF4-FFF2-40B4-BE49-F238E27FC236}">
              <a16:creationId xmlns:a16="http://schemas.microsoft.com/office/drawing/2014/main" id="{B7F41239-C00F-D02B-372A-C50CB7A58FEE}"/>
            </a:ext>
          </a:extLst>
        </cdr:cNvPr>
        <cdr:cNvGrpSpPr/>
      </cdr:nvGrpSpPr>
      <cdr:grpSpPr>
        <a:xfrm xmlns:a="http://schemas.openxmlformats.org/drawingml/2006/main">
          <a:off x="7509400" y="0"/>
          <a:ext cx="1923724" cy="4351338"/>
          <a:chOff x="8442960" y="791845"/>
          <a:chExt cx="1923703" cy="5495926"/>
        </a:xfrm>
      </cdr:grpSpPr>
      <cdr:cxnSp macro="">
        <cdr:nvCxnSpPr>
          <cdr:cNvPr id="3" name="Přímá spojnice 2">
            <a:extLst xmlns:a="http://schemas.openxmlformats.org/drawingml/2006/main">
              <a:ext uri="{FF2B5EF4-FFF2-40B4-BE49-F238E27FC236}">
                <a16:creationId xmlns:a16="http://schemas.microsoft.com/office/drawing/2014/main" id="{1B788ACB-B749-DE4A-E7C6-A61BF45E7211}"/>
              </a:ext>
            </a:extLst>
          </cdr:cNvPr>
          <cdr:cNvCxnSpPr>
            <a:cxnSpLocks xmlns:a="http://schemas.openxmlformats.org/drawingml/2006/main"/>
          </cdr:cNvCxnSpPr>
        </cdr:nvCxnSpPr>
        <cdr:spPr>
          <a:xfrm xmlns:a="http://schemas.openxmlformats.org/drawingml/2006/main">
            <a:off x="8442960" y="791845"/>
            <a:ext cx="0" cy="5495926"/>
          </a:xfrm>
          <a:prstGeom xmlns:a="http://schemas.openxmlformats.org/drawingml/2006/main" prst="line">
            <a:avLst/>
          </a:prstGeom>
          <a:ln xmlns:a="http://schemas.openxmlformats.org/drawingml/2006/main" w="44450">
            <a:solidFill>
              <a:srgbClr val="00B050"/>
            </a:solidFill>
            <a:prstDash val="dash"/>
          </a:ln>
        </cdr:spPr>
        <cdr:style>
          <a:lnRef xmlns:a="http://schemas.openxmlformats.org/drawingml/2006/main" idx="1">
            <a:schemeClr val="accent6"/>
          </a:lnRef>
          <a:fillRef xmlns:a="http://schemas.openxmlformats.org/drawingml/2006/main" idx="0">
            <a:schemeClr val="accent6"/>
          </a:fillRef>
          <a:effectRef xmlns:a="http://schemas.openxmlformats.org/drawingml/2006/main" idx="0">
            <a:schemeClr val="accent6"/>
          </a:effectRef>
          <a:fontRef xmlns:a="http://schemas.openxmlformats.org/drawingml/2006/main" idx="minor">
            <a:schemeClr val="tx1"/>
          </a:fontRef>
        </cdr:style>
      </cdr:cxnSp>
      <cdr:sp macro="" textlink="">
        <cdr:nvSpPr>
          <cdr:cNvPr id="4" name="TextovéPole 8">
            <a:extLst xmlns:a="http://schemas.openxmlformats.org/drawingml/2006/main">
              <a:ext uri="{FF2B5EF4-FFF2-40B4-BE49-F238E27FC236}">
                <a16:creationId xmlns:a16="http://schemas.microsoft.com/office/drawing/2014/main" id="{3FCABE12-0575-2E47-ADC6-A40796E06E79}"/>
              </a:ext>
            </a:extLst>
          </cdr:cNvPr>
          <cdr:cNvSpPr txBox="1"/>
        </cdr:nvSpPr>
        <cdr:spPr>
          <a:xfrm xmlns:a="http://schemas.openxmlformats.org/drawingml/2006/main">
            <a:off x="8702040" y="793036"/>
            <a:ext cx="1664623" cy="369332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none" rtlCol="0">
            <a:spAutoFit/>
          </a:bodyPr>
          <a:lstStyle xmlns:a="http://schemas.openxmlformats.org/drawingml/2006/main"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cs-CZ" b="1" dirty="0">
                <a:solidFill>
                  <a:srgbClr val="00B050"/>
                </a:solidFill>
              </a:rPr>
              <a:t>predikce MF ČR</a:t>
            </a:r>
          </a:p>
        </cdr:txBody>
      </cdr:sp>
    </cdr:grp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0.71498</cdr:x>
      <cdr:y>0</cdr:y>
    </cdr:from>
    <cdr:to>
      <cdr:x>0.87889</cdr:x>
      <cdr:y>1</cdr:y>
    </cdr:to>
    <cdr:grpSp>
      <cdr:nvGrpSpPr>
        <cdr:cNvPr id="2" name="Skupina 1">
          <a:extLst xmlns:a="http://schemas.openxmlformats.org/drawingml/2006/main">
            <a:ext uri="{FF2B5EF4-FFF2-40B4-BE49-F238E27FC236}">
              <a16:creationId xmlns:a16="http://schemas.microsoft.com/office/drawing/2014/main" id="{B7F41239-C00F-D02B-372A-C50CB7A58FEE}"/>
            </a:ext>
          </a:extLst>
        </cdr:cNvPr>
        <cdr:cNvGrpSpPr/>
      </cdr:nvGrpSpPr>
      <cdr:grpSpPr>
        <a:xfrm xmlns:a="http://schemas.openxmlformats.org/drawingml/2006/main">
          <a:off x="7518444" y="0"/>
          <a:ext cx="1723612" cy="4351338"/>
          <a:chOff x="8442960" y="791845"/>
          <a:chExt cx="1723670" cy="5495926"/>
        </a:xfrm>
      </cdr:grpSpPr>
      <cdr:cxnSp macro="">
        <cdr:nvCxnSpPr>
          <cdr:cNvPr id="3" name="Přímá spojnice 2">
            <a:extLst xmlns:a="http://schemas.openxmlformats.org/drawingml/2006/main">
              <a:ext uri="{FF2B5EF4-FFF2-40B4-BE49-F238E27FC236}">
                <a16:creationId xmlns:a16="http://schemas.microsoft.com/office/drawing/2014/main" id="{1B788ACB-B749-DE4A-E7C6-A61BF45E7211}"/>
              </a:ext>
            </a:extLst>
          </cdr:cNvPr>
          <cdr:cNvCxnSpPr>
            <a:cxnSpLocks xmlns:a="http://schemas.openxmlformats.org/drawingml/2006/main"/>
          </cdr:cNvCxnSpPr>
        </cdr:nvCxnSpPr>
        <cdr:spPr>
          <a:xfrm xmlns:a="http://schemas.openxmlformats.org/drawingml/2006/main">
            <a:off x="8442960" y="791845"/>
            <a:ext cx="0" cy="5495926"/>
          </a:xfrm>
          <a:prstGeom xmlns:a="http://schemas.openxmlformats.org/drawingml/2006/main" prst="line">
            <a:avLst/>
          </a:prstGeom>
          <a:ln xmlns:a="http://schemas.openxmlformats.org/drawingml/2006/main" w="44450">
            <a:solidFill>
              <a:srgbClr val="00B050"/>
            </a:solidFill>
            <a:prstDash val="dash"/>
          </a:ln>
        </cdr:spPr>
        <cdr:style>
          <a:lnRef xmlns:a="http://schemas.openxmlformats.org/drawingml/2006/main" idx="1">
            <a:schemeClr val="accent6"/>
          </a:lnRef>
          <a:fillRef xmlns:a="http://schemas.openxmlformats.org/drawingml/2006/main" idx="0">
            <a:schemeClr val="accent6"/>
          </a:fillRef>
          <a:effectRef xmlns:a="http://schemas.openxmlformats.org/drawingml/2006/main" idx="0">
            <a:schemeClr val="accent6"/>
          </a:effectRef>
          <a:fontRef xmlns:a="http://schemas.openxmlformats.org/drawingml/2006/main" idx="minor">
            <a:schemeClr val="tx1"/>
          </a:fontRef>
        </cdr:style>
      </cdr:cxnSp>
      <cdr:sp macro="" textlink="">
        <cdr:nvSpPr>
          <cdr:cNvPr id="4" name="TextovéPole 8">
            <a:extLst xmlns:a="http://schemas.openxmlformats.org/drawingml/2006/main">
              <a:ext uri="{FF2B5EF4-FFF2-40B4-BE49-F238E27FC236}">
                <a16:creationId xmlns:a16="http://schemas.microsoft.com/office/drawing/2014/main" id="{3FCABE12-0575-2E47-ADC6-A40796E06E79}"/>
              </a:ext>
            </a:extLst>
          </cdr:cNvPr>
          <cdr:cNvSpPr txBox="1"/>
        </cdr:nvSpPr>
        <cdr:spPr>
          <a:xfrm xmlns:a="http://schemas.openxmlformats.org/drawingml/2006/main">
            <a:off x="8502007" y="4570608"/>
            <a:ext cx="1664623" cy="369331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none" rtlCol="0">
            <a:spAutoFit/>
          </a:bodyPr>
          <a:lstStyle xmlns:a="http://schemas.openxmlformats.org/drawingml/2006/main"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cs-CZ" b="1" dirty="0">
                <a:solidFill>
                  <a:srgbClr val="00B050"/>
                </a:solidFill>
              </a:rPr>
              <a:t>predikce MF ČR</a:t>
            </a:r>
          </a:p>
        </cdr:txBody>
      </cdr:sp>
    </cdr:grp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117219" cy="49649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1345" y="2"/>
            <a:ext cx="2946347" cy="49649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0FB0F22-8DED-4CDA-BC4E-47C3EA70254F}" type="datetimeFigureOut">
              <a:rPr lang="cs-CZ" smtClean="0"/>
              <a:pPr/>
              <a:t>25.04.2024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1345" y="9431599"/>
            <a:ext cx="2946347" cy="49649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1C9265F-04F2-4D47-A1E7-EE74899987E2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338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347" cy="49649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1345" y="2"/>
            <a:ext cx="2946347" cy="49649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40993F1-D5EC-4943-97AA-C86D9E6B9167}" type="datetimeFigureOut">
              <a:rPr lang="cs-CZ" smtClean="0"/>
              <a:pPr/>
              <a:t>25.04.2024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1345" y="9431599"/>
            <a:ext cx="2946347" cy="49649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160BDDA-8E2B-4061-8BE0-CED46ED940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5258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7" Type="http://schemas.openxmlformats.org/officeDocument/2006/relationships/image" Target="../media/image4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hyperlink" Target="mailto:kloboucnik@mpo.cz" TargetMode="External"/><Relationship Id="rId3" Type="http://schemas.openxmlformats.org/officeDocument/2006/relationships/image" Target="../media/image8.svg"/><Relationship Id="rId7" Type="http://schemas.openxmlformats.org/officeDocument/2006/relationships/image" Target="../media/image46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5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24.svg"/><Relationship Id="rId5" Type="http://schemas.openxmlformats.org/officeDocument/2006/relationships/image" Target="../media/image10.svg"/><Relationship Id="rId10" Type="http://schemas.openxmlformats.org/officeDocument/2006/relationships/image" Target="../media/image23.png"/><Relationship Id="rId4" Type="http://schemas.openxmlformats.org/officeDocument/2006/relationships/image" Target="../media/image9.png"/><Relationship Id="rId9" Type="http://schemas.openxmlformats.org/officeDocument/2006/relationships/image" Target="../media/image22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26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92667" y="446089"/>
            <a:ext cx="10989733" cy="615553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92667" y="1061640"/>
            <a:ext cx="10989733" cy="1800000"/>
          </a:xfrm>
        </p:spPr>
        <p:txBody>
          <a:bodyPr wrap="square" lIns="0" tIns="360000" rIns="0" bIns="0"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můžete upravit styl předlohy.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9F75790A-2673-F768-DC58-1B86E98BA730}"/>
              </a:ext>
            </a:extLst>
          </p:cNvPr>
          <p:cNvSpPr txBox="1">
            <a:spLocks/>
          </p:cNvSpPr>
          <p:nvPr userDrawn="1"/>
        </p:nvSpPr>
        <p:spPr>
          <a:xfrm>
            <a:off x="592667" y="446089"/>
            <a:ext cx="10989733" cy="61555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6" name="Podnadpis 2">
            <a:extLst>
              <a:ext uri="{FF2B5EF4-FFF2-40B4-BE49-F238E27FC236}">
                <a16:creationId xmlns:a16="http://schemas.microsoft.com/office/drawing/2014/main" id="{1309D1D7-E340-39EC-BB6B-25997E9D2A95}"/>
              </a:ext>
            </a:extLst>
          </p:cNvPr>
          <p:cNvSpPr txBox="1">
            <a:spLocks/>
          </p:cNvSpPr>
          <p:nvPr userDrawn="1"/>
        </p:nvSpPr>
        <p:spPr>
          <a:xfrm>
            <a:off x="592667" y="1061640"/>
            <a:ext cx="10989733" cy="1800000"/>
          </a:xfrm>
          <a:prstGeom prst="rect">
            <a:avLst/>
          </a:prstGeom>
        </p:spPr>
        <p:txBody>
          <a:bodyPr vert="horz" wrap="square" lIns="0" tIns="360000" rIns="0" bIns="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D63E58DE-A5D1-A8B2-4836-F400E744A9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-108284" y="-1"/>
            <a:ext cx="12300284" cy="6858000"/>
          </a:xfrm>
          <a:prstGeom prst="rect">
            <a:avLst/>
          </a:prstGeom>
        </p:spPr>
      </p:pic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9D6EC9E2-79C1-ECE9-6C08-6A9D231955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246" b="429"/>
          <a:stretch/>
        </p:blipFill>
        <p:spPr>
          <a:xfrm>
            <a:off x="11069956" y="0"/>
            <a:ext cx="1124804" cy="6858000"/>
          </a:xfrm>
          <a:prstGeom prst="rect">
            <a:avLst/>
          </a:prstGeom>
        </p:spPr>
      </p:pic>
      <p:pic>
        <p:nvPicPr>
          <p:cNvPr id="10" name="Grafický objekt 9">
            <a:extLst>
              <a:ext uri="{FF2B5EF4-FFF2-40B4-BE49-F238E27FC236}">
                <a16:creationId xmlns:a16="http://schemas.microsoft.com/office/drawing/2014/main" id="{A83BB6A2-B21F-8615-653A-C0D4F3EEAC5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08284" y="-1"/>
            <a:ext cx="12296117" cy="692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970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0"/>
          </p:nvPr>
        </p:nvSpPr>
        <p:spPr>
          <a:xfrm>
            <a:off x="592667" y="1000087"/>
            <a:ext cx="10989733" cy="465458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3174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kt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88150" y="446089"/>
            <a:ext cx="4813300" cy="430887"/>
          </a:xfrm>
        </p:spPr>
        <p:txBody>
          <a:bodyPr lIns="0" tIns="0" rIns="0" bIns="0" anchor="t" anchorCtr="0">
            <a:spAutoFit/>
          </a:bodyPr>
          <a:lstStyle>
            <a:lvl1pPr algn="l"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4"/>
          </p:nvPr>
        </p:nvSpPr>
        <p:spPr>
          <a:xfrm>
            <a:off x="592667" y="446089"/>
            <a:ext cx="5604933" cy="520858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>
          <a:xfrm>
            <a:off x="6788151" y="876975"/>
            <a:ext cx="4813300" cy="47777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3174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sz="quarter" idx="10"/>
          </p:nvPr>
        </p:nvSpPr>
        <p:spPr>
          <a:xfrm>
            <a:off x="592667" y="1000086"/>
            <a:ext cx="11008784" cy="4654589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52436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B4EE302A-6A20-07D0-8B24-FFD387176898}"/>
              </a:ext>
            </a:extLst>
          </p:cNvPr>
          <p:cNvSpPr/>
          <p:nvPr userDrawn="1"/>
        </p:nvSpPr>
        <p:spPr>
          <a:xfrm>
            <a:off x="1" y="-1"/>
            <a:ext cx="12191999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0" rIns="0" bIns="0" rtlCol="0" anchor="ctr"/>
          <a:lstStyle/>
          <a:p>
            <a:pPr algn="ctr"/>
            <a:endParaRPr lang="cs-CZ" sz="1800" dirty="0"/>
          </a:p>
        </p:txBody>
      </p:sp>
      <p:sp>
        <p:nvSpPr>
          <p:cNvPr id="4" name="Zástupný symbol pro nadpis 1">
            <a:extLst>
              <a:ext uri="{FF2B5EF4-FFF2-40B4-BE49-F238E27FC236}">
                <a16:creationId xmlns:a16="http://schemas.microsoft.com/office/drawing/2014/main" id="{EA7B9CDD-CD6B-4890-8F23-29D6F9E7C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667" y="446088"/>
            <a:ext cx="10989732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2">
            <a:extLst>
              <a:ext uri="{FF2B5EF4-FFF2-40B4-BE49-F238E27FC236}">
                <a16:creationId xmlns:a16="http://schemas.microsoft.com/office/drawing/2014/main" id="{25B5D7E7-BD34-A127-004E-D5A86D72C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667" y="1000087"/>
            <a:ext cx="10989733" cy="4654589"/>
          </a:xfrm>
          <a:prstGeom prst="rect">
            <a:avLst/>
          </a:prstGeom>
        </p:spPr>
        <p:txBody>
          <a:bodyPr vert="horz" lIns="0" tIns="360000" rIns="0" bIns="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EF9C8DA3-CA32-203C-2E3A-52A6647E70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6308635"/>
            <a:ext cx="12192000" cy="557059"/>
          </a:xfrm>
          <a:prstGeom prst="rect">
            <a:avLst/>
          </a:prstGeom>
        </p:spPr>
      </p:pic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7E854FBA-C850-406A-46C4-ABF9C52D11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4659" y="6395464"/>
            <a:ext cx="4291147" cy="33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529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adpis a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E87960AC-6B18-2777-9D36-3A4FC9BF3323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0" rIns="0" bIns="0" rtlCol="0" anchor="ctr"/>
          <a:lstStyle/>
          <a:p>
            <a:pPr algn="ctr"/>
            <a:endParaRPr lang="cs-CZ" sz="1800" dirty="0"/>
          </a:p>
        </p:txBody>
      </p:sp>
      <p:sp>
        <p:nvSpPr>
          <p:cNvPr id="4" name="Zástupný symbol pro nadpis 1">
            <a:extLst>
              <a:ext uri="{FF2B5EF4-FFF2-40B4-BE49-F238E27FC236}">
                <a16:creationId xmlns:a16="http://schemas.microsoft.com/office/drawing/2014/main" id="{F22DEC39-63DA-34B1-86F8-4F199529A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667" y="446088"/>
            <a:ext cx="10989732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2">
            <a:extLst>
              <a:ext uri="{FF2B5EF4-FFF2-40B4-BE49-F238E27FC236}">
                <a16:creationId xmlns:a16="http://schemas.microsoft.com/office/drawing/2014/main" id="{1864989A-05BF-BEF3-8A5D-E8497E909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667" y="1000087"/>
            <a:ext cx="10989733" cy="4654589"/>
          </a:xfrm>
          <a:prstGeom prst="rect">
            <a:avLst/>
          </a:prstGeom>
        </p:spPr>
        <p:txBody>
          <a:bodyPr vert="horz" lIns="0" tIns="360000" rIns="0" bIns="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36369461-6ED4-48B4-849F-9DBDB769A2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300361"/>
            <a:ext cx="12204701" cy="557639"/>
          </a:xfrm>
          <a:prstGeom prst="rect">
            <a:avLst/>
          </a:prstGeom>
        </p:spPr>
      </p:pic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05112911-BE5E-1127-6971-4E2BDA3679A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4659" y="6395464"/>
            <a:ext cx="4291147" cy="33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408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adpis a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42CDFC36-BEFF-D7BD-E785-4CE69FFE33F2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0" rIns="0" bIns="0" rtlCol="0" anchor="ctr"/>
          <a:lstStyle/>
          <a:p>
            <a:pPr algn="ctr"/>
            <a:endParaRPr lang="cs-CZ" sz="1800" dirty="0"/>
          </a:p>
        </p:txBody>
      </p:sp>
      <p:sp>
        <p:nvSpPr>
          <p:cNvPr id="4" name="Zástupný symbol pro nadpis 1">
            <a:extLst>
              <a:ext uri="{FF2B5EF4-FFF2-40B4-BE49-F238E27FC236}">
                <a16:creationId xmlns:a16="http://schemas.microsoft.com/office/drawing/2014/main" id="{8D0671F6-107C-02BD-741C-2A9C3013F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667" y="446088"/>
            <a:ext cx="10989732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2">
            <a:extLst>
              <a:ext uri="{FF2B5EF4-FFF2-40B4-BE49-F238E27FC236}">
                <a16:creationId xmlns:a16="http://schemas.microsoft.com/office/drawing/2014/main" id="{A4C095CF-8025-4207-75F5-7333F8789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667" y="1000087"/>
            <a:ext cx="10989733" cy="4654589"/>
          </a:xfrm>
          <a:prstGeom prst="rect">
            <a:avLst/>
          </a:prstGeom>
        </p:spPr>
        <p:txBody>
          <a:bodyPr vert="horz" lIns="0" tIns="360000" rIns="0" bIns="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F7F6D287-D14F-36DA-ADCA-9AD10E24AD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700" y="6308634"/>
            <a:ext cx="12192001" cy="557059"/>
          </a:xfrm>
          <a:prstGeom prst="rect">
            <a:avLst/>
          </a:prstGeom>
        </p:spPr>
      </p:pic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DC876F8F-D5F3-2BE0-BA4C-AC84C475E87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308053"/>
            <a:ext cx="12204701" cy="557640"/>
          </a:xfrm>
          <a:prstGeom prst="rect">
            <a:avLst/>
          </a:prstGeom>
        </p:spPr>
      </p:pic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D365FB4A-E134-7F5E-BBD2-1D14614B25B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4659" y="6395464"/>
            <a:ext cx="4291147" cy="33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448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adpis a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2BB3CFF1-C5BD-C03D-FC11-2C25E8D0B6D9}"/>
              </a:ext>
            </a:extLst>
          </p:cNvPr>
          <p:cNvSpPr/>
          <p:nvPr userDrawn="1"/>
        </p:nvSpPr>
        <p:spPr>
          <a:xfrm>
            <a:off x="0" y="0"/>
            <a:ext cx="12191999" cy="63086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0" rIns="0" bIns="0" rtlCol="0" anchor="ctr"/>
          <a:lstStyle/>
          <a:p>
            <a:pPr algn="ctr"/>
            <a:endParaRPr lang="cs-CZ" sz="1800" dirty="0"/>
          </a:p>
        </p:txBody>
      </p:sp>
      <p:sp>
        <p:nvSpPr>
          <p:cNvPr id="4" name="Zástupný symbol pro nadpis 1">
            <a:extLst>
              <a:ext uri="{FF2B5EF4-FFF2-40B4-BE49-F238E27FC236}">
                <a16:creationId xmlns:a16="http://schemas.microsoft.com/office/drawing/2014/main" id="{28080723-4B0A-B65A-1A67-478E62D82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667" y="446088"/>
            <a:ext cx="10989732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2">
            <a:extLst>
              <a:ext uri="{FF2B5EF4-FFF2-40B4-BE49-F238E27FC236}">
                <a16:creationId xmlns:a16="http://schemas.microsoft.com/office/drawing/2014/main" id="{16043708-F33F-BED1-3B83-E8D056EBB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667" y="1000087"/>
            <a:ext cx="10989733" cy="4654589"/>
          </a:xfrm>
          <a:prstGeom prst="rect">
            <a:avLst/>
          </a:prstGeom>
        </p:spPr>
        <p:txBody>
          <a:bodyPr vert="horz" lIns="0" tIns="360000" rIns="0" bIns="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2161D572-E0F5-C150-C533-9E7A516714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6307254"/>
            <a:ext cx="12192000" cy="557059"/>
          </a:xfrm>
          <a:prstGeom prst="rect">
            <a:avLst/>
          </a:prstGeom>
        </p:spPr>
      </p:pic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18AB6387-CF6A-B4F2-007E-AC4DE3499B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4659" y="6395464"/>
            <a:ext cx="4291147" cy="33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2708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adpis a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1360978B-EF80-459D-0700-82419C723C2F}"/>
              </a:ext>
            </a:extLst>
          </p:cNvPr>
          <p:cNvSpPr/>
          <p:nvPr userDrawn="1"/>
        </p:nvSpPr>
        <p:spPr>
          <a:xfrm>
            <a:off x="0" y="0"/>
            <a:ext cx="12191999" cy="63086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0" rIns="0" bIns="0" rtlCol="0" anchor="ctr"/>
          <a:lstStyle/>
          <a:p>
            <a:pPr algn="ctr"/>
            <a:endParaRPr lang="cs-CZ" sz="1800" dirty="0"/>
          </a:p>
        </p:txBody>
      </p:sp>
      <p:sp>
        <p:nvSpPr>
          <p:cNvPr id="4" name="Zástupný symbol pro nadpis 1">
            <a:extLst>
              <a:ext uri="{FF2B5EF4-FFF2-40B4-BE49-F238E27FC236}">
                <a16:creationId xmlns:a16="http://schemas.microsoft.com/office/drawing/2014/main" id="{0C387AF0-9443-DD5B-68AC-671A30229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667" y="446088"/>
            <a:ext cx="10989732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2">
            <a:extLst>
              <a:ext uri="{FF2B5EF4-FFF2-40B4-BE49-F238E27FC236}">
                <a16:creationId xmlns:a16="http://schemas.microsoft.com/office/drawing/2014/main" id="{8AB1245E-1A64-880F-B313-1100EE13B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667" y="1000087"/>
            <a:ext cx="10989733" cy="4654589"/>
          </a:xfrm>
          <a:prstGeom prst="rect">
            <a:avLst/>
          </a:prstGeom>
        </p:spPr>
        <p:txBody>
          <a:bodyPr vert="horz" lIns="0" tIns="360000" rIns="0" bIns="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0AAD20B4-8E93-EF8D-5CF2-CE9A214221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300941"/>
            <a:ext cx="12191999" cy="557059"/>
          </a:xfrm>
          <a:prstGeom prst="rect">
            <a:avLst/>
          </a:prstGeom>
        </p:spPr>
      </p:pic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591FE503-3CE8-001E-6A30-E788058EE0C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4659" y="6395464"/>
            <a:ext cx="4291147" cy="33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75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nímek"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7D8700E2-55DA-448A-B5A2-71791B9A0A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-108284" y="-1"/>
            <a:ext cx="12300284" cy="6858000"/>
          </a:xfrm>
          <a:prstGeom prst="rect">
            <a:avLst/>
          </a:prstGeom>
        </p:spPr>
      </p:pic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011E8B16-4CE0-23ED-C89F-0B9C85872D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246" b="429"/>
          <a:stretch/>
        </p:blipFill>
        <p:spPr>
          <a:xfrm>
            <a:off x="11069956" y="0"/>
            <a:ext cx="1124804" cy="6858000"/>
          </a:xfrm>
          <a:prstGeom prst="rect">
            <a:avLst/>
          </a:prstGeom>
        </p:spPr>
      </p:pic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A10401D2-DC22-4660-2B73-1C8B4F83D76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5409" y="5839807"/>
            <a:ext cx="5396080" cy="773409"/>
          </a:xfrm>
          <a:prstGeom prst="rect">
            <a:avLst/>
          </a:prstGeom>
        </p:spPr>
      </p:pic>
      <p:sp>
        <p:nvSpPr>
          <p:cNvPr id="14" name="Nadpis 9">
            <a:extLst>
              <a:ext uri="{FF2B5EF4-FFF2-40B4-BE49-F238E27FC236}">
                <a16:creationId xmlns:a16="http://schemas.microsoft.com/office/drawing/2014/main" id="{51B29667-AFFE-BB15-50EB-2994E4DA8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409" y="837148"/>
            <a:ext cx="8078258" cy="57760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sz="5400" b="1" dirty="0"/>
              <a:t>KONEC </a:t>
            </a:r>
            <a:r>
              <a:rPr lang="cs-CZ" sz="5400" b="1" dirty="0">
                <a:sym typeface="Wingdings" panose="05000000000000000000" pitchFamily="2" charset="2"/>
              </a:rPr>
              <a:t></a:t>
            </a:r>
            <a:br>
              <a:rPr lang="cs-CZ" b="1" dirty="0"/>
            </a:br>
            <a:r>
              <a:rPr lang="cs-CZ" sz="3600" b="1" dirty="0"/>
              <a:t>DĚKUJI ZA POZORNOST</a:t>
            </a:r>
            <a:br>
              <a:rPr lang="cs-CZ" sz="3200" b="1" dirty="0">
                <a:solidFill>
                  <a:srgbClr val="FFDE00"/>
                </a:solidFill>
              </a:rPr>
            </a:br>
            <a:br>
              <a:rPr lang="cs-CZ" sz="3200" b="1" dirty="0">
                <a:solidFill>
                  <a:srgbClr val="FFDE00"/>
                </a:solidFill>
              </a:rPr>
            </a:br>
            <a:r>
              <a:rPr lang="cs-CZ" sz="3600" dirty="0">
                <a:solidFill>
                  <a:srgbClr val="B9E0F7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kloboucnik@mpo.cz</a:t>
            </a:r>
            <a:br>
              <a:rPr lang="cs-CZ" sz="3200" dirty="0">
                <a:solidFill>
                  <a:srgbClr val="B9E0F7"/>
                </a:solidFill>
              </a:rPr>
            </a:br>
            <a:br>
              <a:rPr lang="cs-CZ" b="1" dirty="0">
                <a:solidFill>
                  <a:srgbClr val="B9E0F7"/>
                </a:solidFill>
              </a:rPr>
            </a:br>
            <a:br>
              <a:rPr lang="cs-CZ" sz="2000" b="1" dirty="0"/>
            </a:br>
            <a:br>
              <a:rPr lang="cs-CZ" b="1" dirty="0"/>
            </a:br>
            <a:br>
              <a:rPr lang="cs-CZ" b="1" dirty="0"/>
            </a:br>
            <a:br>
              <a:rPr lang="cs-CZ" b="1" dirty="0"/>
            </a:br>
            <a:br>
              <a:rPr lang="cs-CZ" sz="2667" dirty="0"/>
            </a:br>
            <a:endParaRPr lang="cs-CZ" sz="2667" b="1" dirty="0"/>
          </a:p>
        </p:txBody>
      </p:sp>
    </p:spTree>
    <p:extLst>
      <p:ext uri="{BB962C8B-B14F-4D97-AF65-F5344CB8AC3E}">
        <p14:creationId xmlns:p14="http://schemas.microsoft.com/office/powerpoint/2010/main" val="465586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Úvodní snímek"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cký objekt 15">
            <a:extLst>
              <a:ext uri="{FF2B5EF4-FFF2-40B4-BE49-F238E27FC236}">
                <a16:creationId xmlns:a16="http://schemas.microsoft.com/office/drawing/2014/main" id="{57AC540B-4DAB-442D-0E3D-8D82EFEED4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43007" y="1"/>
            <a:ext cx="12326540" cy="6858000"/>
          </a:xfrm>
          <a:prstGeom prst="rect">
            <a:avLst/>
          </a:prstGeom>
        </p:spPr>
      </p:pic>
      <p:pic>
        <p:nvPicPr>
          <p:cNvPr id="14" name="Grafický objekt 13">
            <a:extLst>
              <a:ext uri="{FF2B5EF4-FFF2-40B4-BE49-F238E27FC236}">
                <a16:creationId xmlns:a16="http://schemas.microsoft.com/office/drawing/2014/main" id="{20F1E102-DB4A-2E69-B603-D048D4860CF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91662" y="2616994"/>
            <a:ext cx="2395820" cy="1624012"/>
          </a:xfrm>
          <a:prstGeom prst="rect">
            <a:avLst/>
          </a:prstGeom>
        </p:spPr>
      </p:pic>
      <p:pic>
        <p:nvPicPr>
          <p:cNvPr id="18" name="Grafický objekt 17">
            <a:extLst>
              <a:ext uri="{FF2B5EF4-FFF2-40B4-BE49-F238E27FC236}">
                <a16:creationId xmlns:a16="http://schemas.microsoft.com/office/drawing/2014/main" id="{4D290325-46DB-4306-1771-69C6159ECE5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71843" y="2962140"/>
            <a:ext cx="3495426" cy="78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430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Úvodní snímek"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780DC915-9943-6B9F-148F-B13DEF223D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42786" y="-118533"/>
            <a:ext cx="12443254" cy="698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705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Úvodní snímek"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92667" y="446089"/>
            <a:ext cx="10989733" cy="615553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92667" y="1061640"/>
            <a:ext cx="10989733" cy="1800000"/>
          </a:xfrm>
        </p:spPr>
        <p:txBody>
          <a:bodyPr wrap="square" lIns="0" tIns="360000" rIns="0" bIns="0"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můžete upravit styl předlohy.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9F75790A-2673-F768-DC58-1B86E98BA730}"/>
              </a:ext>
            </a:extLst>
          </p:cNvPr>
          <p:cNvSpPr txBox="1">
            <a:spLocks/>
          </p:cNvSpPr>
          <p:nvPr userDrawn="1"/>
        </p:nvSpPr>
        <p:spPr>
          <a:xfrm>
            <a:off x="592667" y="446089"/>
            <a:ext cx="10989733" cy="61555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6" name="Podnadpis 2">
            <a:extLst>
              <a:ext uri="{FF2B5EF4-FFF2-40B4-BE49-F238E27FC236}">
                <a16:creationId xmlns:a16="http://schemas.microsoft.com/office/drawing/2014/main" id="{1309D1D7-E340-39EC-BB6B-25997E9D2A95}"/>
              </a:ext>
            </a:extLst>
          </p:cNvPr>
          <p:cNvSpPr txBox="1">
            <a:spLocks/>
          </p:cNvSpPr>
          <p:nvPr userDrawn="1"/>
        </p:nvSpPr>
        <p:spPr>
          <a:xfrm>
            <a:off x="592667" y="1061640"/>
            <a:ext cx="10989733" cy="1800000"/>
          </a:xfrm>
          <a:prstGeom prst="rect">
            <a:avLst/>
          </a:prstGeom>
        </p:spPr>
        <p:txBody>
          <a:bodyPr vert="horz" wrap="square" lIns="0" tIns="360000" rIns="0" bIns="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D63E58DE-A5D1-A8B2-4836-F400E744A9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-108284" y="-1"/>
            <a:ext cx="12300284" cy="6858000"/>
          </a:xfrm>
          <a:prstGeom prst="rect">
            <a:avLst/>
          </a:prstGeom>
        </p:spPr>
      </p:pic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9D6EC9E2-79C1-ECE9-6C08-6A9D231955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246" b="429"/>
          <a:stretch/>
        </p:blipFill>
        <p:spPr>
          <a:xfrm>
            <a:off x="11069956" y="0"/>
            <a:ext cx="1124804" cy="6858000"/>
          </a:xfrm>
          <a:prstGeom prst="rect">
            <a:avLst/>
          </a:prstGeom>
        </p:spPr>
      </p:pic>
      <p:pic>
        <p:nvPicPr>
          <p:cNvPr id="10" name="Grafický objekt 9">
            <a:extLst>
              <a:ext uri="{FF2B5EF4-FFF2-40B4-BE49-F238E27FC236}">
                <a16:creationId xmlns:a16="http://schemas.microsoft.com/office/drawing/2014/main" id="{A83BB6A2-B21F-8615-653A-C0D4F3EEAC5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08284" y="-1"/>
            <a:ext cx="12296117" cy="6921297"/>
          </a:xfrm>
          <a:prstGeom prst="rect">
            <a:avLst/>
          </a:prstGeom>
        </p:spPr>
      </p:pic>
      <p:pic>
        <p:nvPicPr>
          <p:cNvPr id="11" name="Grafický objekt 10">
            <a:extLst>
              <a:ext uri="{FF2B5EF4-FFF2-40B4-BE49-F238E27FC236}">
                <a16:creationId xmlns:a16="http://schemas.microsoft.com/office/drawing/2014/main" id="{BB52E881-99B2-5E2D-0B91-7E69C5160E8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014100" y="1976995"/>
            <a:ext cx="3627113" cy="810454"/>
          </a:xfrm>
          <a:prstGeom prst="rect">
            <a:avLst/>
          </a:prstGeom>
        </p:spPr>
      </p:pic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22C5309D-E794-8242-D3DC-43E2A5D7BD11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19101" y="535103"/>
            <a:ext cx="2428237" cy="242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849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Úvodní snímek"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92667" y="446089"/>
            <a:ext cx="10989733" cy="615553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92667" y="1061640"/>
            <a:ext cx="10989733" cy="1800000"/>
          </a:xfrm>
        </p:spPr>
        <p:txBody>
          <a:bodyPr wrap="square" lIns="0" tIns="360000" rIns="0" bIns="0"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můžete upravit styl předlohy.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9F75790A-2673-F768-DC58-1B86E98BA730}"/>
              </a:ext>
            </a:extLst>
          </p:cNvPr>
          <p:cNvSpPr txBox="1">
            <a:spLocks/>
          </p:cNvSpPr>
          <p:nvPr userDrawn="1"/>
        </p:nvSpPr>
        <p:spPr>
          <a:xfrm>
            <a:off x="592667" y="446089"/>
            <a:ext cx="10989733" cy="61555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6" name="Podnadpis 2">
            <a:extLst>
              <a:ext uri="{FF2B5EF4-FFF2-40B4-BE49-F238E27FC236}">
                <a16:creationId xmlns:a16="http://schemas.microsoft.com/office/drawing/2014/main" id="{1309D1D7-E340-39EC-BB6B-25997E9D2A95}"/>
              </a:ext>
            </a:extLst>
          </p:cNvPr>
          <p:cNvSpPr txBox="1">
            <a:spLocks/>
          </p:cNvSpPr>
          <p:nvPr userDrawn="1"/>
        </p:nvSpPr>
        <p:spPr>
          <a:xfrm>
            <a:off x="592667" y="1061640"/>
            <a:ext cx="10989733" cy="1800000"/>
          </a:xfrm>
          <a:prstGeom prst="rect">
            <a:avLst/>
          </a:prstGeom>
        </p:spPr>
        <p:txBody>
          <a:bodyPr vert="horz" wrap="square" lIns="0" tIns="360000" rIns="0" bIns="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D63E58DE-A5D1-A8B2-4836-F400E744A9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-108284" y="-1"/>
            <a:ext cx="12300284" cy="6858000"/>
          </a:xfrm>
          <a:prstGeom prst="rect">
            <a:avLst/>
          </a:prstGeom>
        </p:spPr>
      </p:pic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9D6EC9E2-79C1-ECE9-6C08-6A9D231955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246" b="429"/>
          <a:stretch/>
        </p:blipFill>
        <p:spPr>
          <a:xfrm>
            <a:off x="11069956" y="0"/>
            <a:ext cx="1124804" cy="6858000"/>
          </a:xfrm>
          <a:prstGeom prst="rect">
            <a:avLst/>
          </a:prstGeom>
        </p:spPr>
      </p:pic>
      <p:pic>
        <p:nvPicPr>
          <p:cNvPr id="13" name="Grafický objekt 12">
            <a:extLst>
              <a:ext uri="{FF2B5EF4-FFF2-40B4-BE49-F238E27FC236}">
                <a16:creationId xmlns:a16="http://schemas.microsoft.com/office/drawing/2014/main" id="{E342848C-002A-54C9-7EF9-E730116A2C9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34545" y="-2"/>
            <a:ext cx="12326545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970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Úvodní snímek"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92667" y="446089"/>
            <a:ext cx="10989733" cy="615553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92667" y="1061640"/>
            <a:ext cx="10989733" cy="1800000"/>
          </a:xfrm>
        </p:spPr>
        <p:txBody>
          <a:bodyPr wrap="square" lIns="0" tIns="360000" rIns="0" bIns="0"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můžete upravit styl předlohy.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9F75790A-2673-F768-DC58-1B86E98BA730}"/>
              </a:ext>
            </a:extLst>
          </p:cNvPr>
          <p:cNvSpPr txBox="1">
            <a:spLocks/>
          </p:cNvSpPr>
          <p:nvPr userDrawn="1"/>
        </p:nvSpPr>
        <p:spPr>
          <a:xfrm>
            <a:off x="592667" y="446089"/>
            <a:ext cx="10989733" cy="61555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6" name="Podnadpis 2">
            <a:extLst>
              <a:ext uri="{FF2B5EF4-FFF2-40B4-BE49-F238E27FC236}">
                <a16:creationId xmlns:a16="http://schemas.microsoft.com/office/drawing/2014/main" id="{1309D1D7-E340-39EC-BB6B-25997E9D2A95}"/>
              </a:ext>
            </a:extLst>
          </p:cNvPr>
          <p:cNvSpPr txBox="1">
            <a:spLocks/>
          </p:cNvSpPr>
          <p:nvPr userDrawn="1"/>
        </p:nvSpPr>
        <p:spPr>
          <a:xfrm>
            <a:off x="592667" y="1061640"/>
            <a:ext cx="10989733" cy="1800000"/>
          </a:xfrm>
          <a:prstGeom prst="rect">
            <a:avLst/>
          </a:prstGeom>
        </p:spPr>
        <p:txBody>
          <a:bodyPr vert="horz" wrap="square" lIns="0" tIns="360000" rIns="0" bIns="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DA941482-EBDC-1542-3F50-BD454DC6BD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34539" y="0"/>
            <a:ext cx="123265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816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Úvodní snímek"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8FA78594-2612-6D1A-8D2A-C988A944C4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34540" y="0"/>
            <a:ext cx="123265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560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Úvodní snímek"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B9C283F5-8F17-6D14-B196-4326F07D4B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34540" y="0"/>
            <a:ext cx="123265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763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Úvodní snímek"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795CC1A2-93E5-7001-069D-BA2EC39F75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34540" y="0"/>
            <a:ext cx="123265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269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w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sv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7" Type="http://schemas.openxmlformats.org/officeDocument/2006/relationships/image" Target="../media/image6.wmf"/><Relationship Id="rId2" Type="http://schemas.openxmlformats.org/officeDocument/2006/relationships/image" Target="../media/image35.png"/><Relationship Id="rId1" Type="http://schemas.openxmlformats.org/officeDocument/2006/relationships/theme" Target="../theme/theme2.xml"/><Relationship Id="rId6" Type="http://schemas.openxmlformats.org/officeDocument/2006/relationships/image" Target="../media/image5.wmf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7" Type="http://schemas.openxmlformats.org/officeDocument/2006/relationships/image" Target="../media/image6.wmf"/><Relationship Id="rId2" Type="http://schemas.openxmlformats.org/officeDocument/2006/relationships/image" Target="../media/image37.png"/><Relationship Id="rId1" Type="http://schemas.openxmlformats.org/officeDocument/2006/relationships/theme" Target="../theme/theme3.xml"/><Relationship Id="rId6" Type="http://schemas.openxmlformats.org/officeDocument/2006/relationships/image" Target="../media/image5.wmf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image" Target="../media/image38.svg"/><Relationship Id="rId7" Type="http://schemas.openxmlformats.org/officeDocument/2006/relationships/image" Target="../media/image4.svg"/><Relationship Id="rId2" Type="http://schemas.openxmlformats.org/officeDocument/2006/relationships/image" Target="../media/image37.png"/><Relationship Id="rId1" Type="http://schemas.openxmlformats.org/officeDocument/2006/relationships/theme" Target="../theme/theme4.xml"/><Relationship Id="rId6" Type="http://schemas.openxmlformats.org/officeDocument/2006/relationships/image" Target="../media/image3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Relationship Id="rId9" Type="http://schemas.openxmlformats.org/officeDocument/2006/relationships/image" Target="../media/image6.w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7" Type="http://schemas.openxmlformats.org/officeDocument/2006/relationships/image" Target="../media/image6.wmf"/><Relationship Id="rId2" Type="http://schemas.openxmlformats.org/officeDocument/2006/relationships/image" Target="../media/image41.png"/><Relationship Id="rId1" Type="http://schemas.openxmlformats.org/officeDocument/2006/relationships/theme" Target="../theme/theme5.xml"/><Relationship Id="rId6" Type="http://schemas.openxmlformats.org/officeDocument/2006/relationships/image" Target="../media/image5.wmf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7" Type="http://schemas.openxmlformats.org/officeDocument/2006/relationships/image" Target="../media/image6.wmf"/><Relationship Id="rId2" Type="http://schemas.openxmlformats.org/officeDocument/2006/relationships/image" Target="../media/image43.png"/><Relationship Id="rId1" Type="http://schemas.openxmlformats.org/officeDocument/2006/relationships/theme" Target="../theme/theme6.xml"/><Relationship Id="rId6" Type="http://schemas.openxmlformats.org/officeDocument/2006/relationships/image" Target="../media/image5.wmf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1" y="-1"/>
            <a:ext cx="12191999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0" rIns="0" bIns="0" rtlCol="0" anchor="ctr"/>
          <a:lstStyle/>
          <a:p>
            <a:pPr algn="ctr"/>
            <a:endParaRPr lang="cs-CZ" sz="1800"/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4E0A6614-9417-2D14-C6B5-4A44E5807D24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" y="6300362"/>
            <a:ext cx="12191999" cy="557638"/>
          </a:xfrm>
          <a:prstGeom prst="rect">
            <a:avLst/>
          </a:prstGeom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592667" y="446088"/>
            <a:ext cx="10989732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92667" y="1000087"/>
            <a:ext cx="10989733" cy="4654589"/>
          </a:xfrm>
          <a:prstGeom prst="rect">
            <a:avLst/>
          </a:prstGeom>
        </p:spPr>
        <p:txBody>
          <a:bodyPr vert="horz" lIns="0" tIns="360000" rIns="0" bIns="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BF83EDD6-8C93-19CA-8113-137D5A16A9BA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04659" y="6395464"/>
            <a:ext cx="4291147" cy="33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947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71" r:id="rId3"/>
    <p:sldLayoutId id="2147483672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54" r:id="rId10"/>
    <p:sldLayoutId id="2147483651" r:id="rId11"/>
    <p:sldLayoutId id="2147483653" r:id="rId12"/>
    <p:sldLayoutId id="2147483656" r:id="rId13"/>
    <p:sldLayoutId id="2147483662" r:id="rId14"/>
    <p:sldLayoutId id="2147483663" r:id="rId15"/>
    <p:sldLayoutId id="2147483664" r:id="rId16"/>
    <p:sldLayoutId id="2147483665" r:id="rId17"/>
    <p:sldLayoutId id="2147483655" r:id="rId18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spcBef>
          <a:spcPct val="20000"/>
        </a:spcBef>
        <a:buFontTx/>
        <a:buBlip>
          <a:blip r:embed="rId24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20725" indent="-360363" algn="l" defTabSz="914400" rtl="0" eaLnBrk="1" latinLnBrk="0" hangingPunct="1">
        <a:spcBef>
          <a:spcPct val="20000"/>
        </a:spcBef>
        <a:buFontTx/>
        <a:buBlip>
          <a:blip r:embed="rId25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73150" indent="-352425" algn="l" defTabSz="914400" rtl="0" eaLnBrk="1" latinLnBrk="0" hangingPunct="1">
        <a:spcBef>
          <a:spcPct val="20000"/>
        </a:spcBef>
        <a:buFontTx/>
        <a:buBlip>
          <a:blip r:embed="rId24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435100" indent="-361950" algn="l" defTabSz="914400" rtl="0" eaLnBrk="1" latinLnBrk="0" hangingPunct="1">
        <a:spcBef>
          <a:spcPct val="20000"/>
        </a:spcBef>
        <a:buFontTx/>
        <a:buBlip>
          <a:blip r:embed="rId25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1795463" indent="-360363" algn="l" defTabSz="914400" rtl="0" eaLnBrk="1" latinLnBrk="0" hangingPunct="1">
        <a:spcBef>
          <a:spcPct val="20000"/>
        </a:spcBef>
        <a:buFontTx/>
        <a:buBlip>
          <a:blip r:embed="rId24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1" y="-1"/>
            <a:ext cx="12191999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0" rIns="0" bIns="0" rtlCol="0" anchor="ctr"/>
          <a:lstStyle/>
          <a:p>
            <a:pPr algn="ctr"/>
            <a:endParaRPr lang="cs-CZ" sz="1800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592667" y="446088"/>
            <a:ext cx="10989732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92667" y="1000087"/>
            <a:ext cx="10989733" cy="4654589"/>
          </a:xfrm>
          <a:prstGeom prst="rect">
            <a:avLst/>
          </a:prstGeom>
        </p:spPr>
        <p:txBody>
          <a:bodyPr vert="horz" lIns="0" tIns="360000" rIns="0" bIns="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BCD84E6A-B326-B2C5-E306-97F502C1EC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6308635"/>
            <a:ext cx="12192000" cy="557059"/>
          </a:xfrm>
          <a:prstGeom prst="rect">
            <a:avLst/>
          </a:prstGeom>
        </p:spPr>
      </p:pic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39E89B9D-64FA-1122-B404-DA706BC0A1F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4659" y="6395464"/>
            <a:ext cx="4291147" cy="33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514639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spcBef>
          <a:spcPct val="20000"/>
        </a:spcBef>
        <a:buFontTx/>
        <a:buBlip>
          <a:blip r:embed="rId6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20725" indent="-360363" algn="l" defTabSz="914400" rtl="0" eaLnBrk="1" latinLnBrk="0" hangingPunct="1">
        <a:spcBef>
          <a:spcPct val="20000"/>
        </a:spcBef>
        <a:buFontTx/>
        <a:buBlip>
          <a:blip r:embed="rId7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73150" indent="-352425" algn="l" defTabSz="914400" rtl="0" eaLnBrk="1" latinLnBrk="0" hangingPunct="1">
        <a:spcBef>
          <a:spcPct val="20000"/>
        </a:spcBef>
        <a:buFontTx/>
        <a:buBlip>
          <a:blip r:embed="rId6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435100" indent="-361950" algn="l" defTabSz="914400" rtl="0" eaLnBrk="1" latinLnBrk="0" hangingPunct="1">
        <a:spcBef>
          <a:spcPct val="20000"/>
        </a:spcBef>
        <a:buFontTx/>
        <a:buBlip>
          <a:blip r:embed="rId7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1795463" indent="-360363" algn="l" defTabSz="914400" rtl="0" eaLnBrk="1" latinLnBrk="0" hangingPunct="1">
        <a:spcBef>
          <a:spcPct val="20000"/>
        </a:spcBef>
        <a:buFontTx/>
        <a:buBlip>
          <a:blip r:embed="rId6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0" rIns="0" bIns="0" rtlCol="0" anchor="ctr"/>
          <a:lstStyle/>
          <a:p>
            <a:pPr algn="ctr"/>
            <a:endParaRPr lang="cs-CZ" sz="1800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592667" y="446088"/>
            <a:ext cx="10989732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92667" y="1000087"/>
            <a:ext cx="10989733" cy="4654589"/>
          </a:xfrm>
          <a:prstGeom prst="rect">
            <a:avLst/>
          </a:prstGeom>
        </p:spPr>
        <p:txBody>
          <a:bodyPr vert="horz" lIns="0" tIns="360000" rIns="0" bIns="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31F8DCFB-692B-90B5-6C11-0505AC841D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300361"/>
            <a:ext cx="12204701" cy="557639"/>
          </a:xfrm>
          <a:prstGeom prst="rect">
            <a:avLst/>
          </a:prstGeom>
        </p:spPr>
      </p:pic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959C63C3-450B-070A-DB7A-B49D39056F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4659" y="6395464"/>
            <a:ext cx="4291147" cy="33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745039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spcBef>
          <a:spcPct val="20000"/>
        </a:spcBef>
        <a:buFontTx/>
        <a:buBlip>
          <a:blip r:embed="rId6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20725" indent="-360363" algn="l" defTabSz="914400" rtl="0" eaLnBrk="1" latinLnBrk="0" hangingPunct="1">
        <a:spcBef>
          <a:spcPct val="20000"/>
        </a:spcBef>
        <a:buFontTx/>
        <a:buBlip>
          <a:blip r:embed="rId7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73150" indent="-352425" algn="l" defTabSz="914400" rtl="0" eaLnBrk="1" latinLnBrk="0" hangingPunct="1">
        <a:spcBef>
          <a:spcPct val="20000"/>
        </a:spcBef>
        <a:buFontTx/>
        <a:buBlip>
          <a:blip r:embed="rId6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435100" indent="-361950" algn="l" defTabSz="914400" rtl="0" eaLnBrk="1" latinLnBrk="0" hangingPunct="1">
        <a:spcBef>
          <a:spcPct val="20000"/>
        </a:spcBef>
        <a:buFontTx/>
        <a:buBlip>
          <a:blip r:embed="rId7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1795463" indent="-360363" algn="l" defTabSz="914400" rtl="0" eaLnBrk="1" latinLnBrk="0" hangingPunct="1">
        <a:spcBef>
          <a:spcPct val="20000"/>
        </a:spcBef>
        <a:buFontTx/>
        <a:buBlip>
          <a:blip r:embed="rId6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0" rIns="0" bIns="0" rtlCol="0" anchor="ctr"/>
          <a:lstStyle/>
          <a:p>
            <a:pPr algn="ctr"/>
            <a:endParaRPr lang="cs-CZ" sz="1800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592667" y="446088"/>
            <a:ext cx="10989732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92667" y="1000087"/>
            <a:ext cx="10989733" cy="4654589"/>
          </a:xfrm>
          <a:prstGeom prst="rect">
            <a:avLst/>
          </a:prstGeom>
        </p:spPr>
        <p:txBody>
          <a:bodyPr vert="horz" lIns="0" tIns="360000" rIns="0" bIns="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31F8DCFB-692B-90B5-6C11-0505AC841D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700" y="6308634"/>
            <a:ext cx="12192001" cy="557059"/>
          </a:xfrm>
          <a:prstGeom prst="rect">
            <a:avLst/>
          </a:prstGeom>
        </p:spPr>
      </p:pic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4DE53459-7829-A4E7-4AEF-CFDF0F52AE9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308053"/>
            <a:ext cx="12204701" cy="557640"/>
          </a:xfrm>
          <a:prstGeom prst="rect">
            <a:avLst/>
          </a:prstGeom>
        </p:spPr>
      </p:pic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1C0FD3CE-11DF-75E0-C1AD-DFD6689AB96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4659" y="6395464"/>
            <a:ext cx="4291147" cy="33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911234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spcBef>
          <a:spcPct val="20000"/>
        </a:spcBef>
        <a:buFontTx/>
        <a:buBlip>
          <a:blip r:embed="rId8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20725" indent="-360363" algn="l" defTabSz="914400" rtl="0" eaLnBrk="1" latinLnBrk="0" hangingPunct="1">
        <a:spcBef>
          <a:spcPct val="20000"/>
        </a:spcBef>
        <a:buFontTx/>
        <a:buBlip>
          <a:blip r:embed="rId9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73150" indent="-352425" algn="l" defTabSz="914400" rtl="0" eaLnBrk="1" latinLnBrk="0" hangingPunct="1">
        <a:spcBef>
          <a:spcPct val="20000"/>
        </a:spcBef>
        <a:buFontTx/>
        <a:buBlip>
          <a:blip r:embed="rId8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435100" indent="-361950" algn="l" defTabSz="914400" rtl="0" eaLnBrk="1" latinLnBrk="0" hangingPunct="1">
        <a:spcBef>
          <a:spcPct val="20000"/>
        </a:spcBef>
        <a:buFontTx/>
        <a:buBlip>
          <a:blip r:embed="rId9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1795463" indent="-360363" algn="l" defTabSz="914400" rtl="0" eaLnBrk="1" latinLnBrk="0" hangingPunct="1">
        <a:spcBef>
          <a:spcPct val="20000"/>
        </a:spcBef>
        <a:buFontTx/>
        <a:buBlip>
          <a:blip r:embed="rId8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0" y="0"/>
            <a:ext cx="12191999" cy="63086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0" rIns="0" bIns="0" rtlCol="0" anchor="ctr"/>
          <a:lstStyle/>
          <a:p>
            <a:pPr algn="ctr"/>
            <a:endParaRPr lang="cs-CZ" sz="1800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592667" y="446088"/>
            <a:ext cx="10989732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92667" y="1000087"/>
            <a:ext cx="10989733" cy="4654589"/>
          </a:xfrm>
          <a:prstGeom prst="rect">
            <a:avLst/>
          </a:prstGeom>
        </p:spPr>
        <p:txBody>
          <a:bodyPr vert="horz" lIns="0" tIns="360000" rIns="0" bIns="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0F1AE2D3-72C6-1011-8A50-15D922F725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6307254"/>
            <a:ext cx="12192000" cy="557059"/>
          </a:xfrm>
          <a:prstGeom prst="rect">
            <a:avLst/>
          </a:prstGeom>
        </p:spPr>
      </p:pic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7D138236-B3AB-79B3-6428-3865C3EBAED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4659" y="6395464"/>
            <a:ext cx="4291147" cy="33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85907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spcBef>
          <a:spcPct val="20000"/>
        </a:spcBef>
        <a:buFontTx/>
        <a:buBlip>
          <a:blip r:embed="rId6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20725" indent="-360363" algn="l" defTabSz="914400" rtl="0" eaLnBrk="1" latinLnBrk="0" hangingPunct="1">
        <a:spcBef>
          <a:spcPct val="20000"/>
        </a:spcBef>
        <a:buFontTx/>
        <a:buBlip>
          <a:blip r:embed="rId7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73150" indent="-352425" algn="l" defTabSz="914400" rtl="0" eaLnBrk="1" latinLnBrk="0" hangingPunct="1">
        <a:spcBef>
          <a:spcPct val="20000"/>
        </a:spcBef>
        <a:buFontTx/>
        <a:buBlip>
          <a:blip r:embed="rId6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435100" indent="-361950" algn="l" defTabSz="914400" rtl="0" eaLnBrk="1" latinLnBrk="0" hangingPunct="1">
        <a:spcBef>
          <a:spcPct val="20000"/>
        </a:spcBef>
        <a:buFontTx/>
        <a:buBlip>
          <a:blip r:embed="rId7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1795463" indent="-360363" algn="l" defTabSz="914400" rtl="0" eaLnBrk="1" latinLnBrk="0" hangingPunct="1">
        <a:spcBef>
          <a:spcPct val="20000"/>
        </a:spcBef>
        <a:buFontTx/>
        <a:buBlip>
          <a:blip r:embed="rId6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0" y="0"/>
            <a:ext cx="12191999" cy="63086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0" rIns="0" bIns="0" rtlCol="0" anchor="ctr"/>
          <a:lstStyle/>
          <a:p>
            <a:pPr algn="ctr"/>
            <a:endParaRPr lang="cs-CZ" sz="1800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592667" y="446088"/>
            <a:ext cx="10989732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92667" y="1000087"/>
            <a:ext cx="10989733" cy="4654589"/>
          </a:xfrm>
          <a:prstGeom prst="rect">
            <a:avLst/>
          </a:prstGeom>
        </p:spPr>
        <p:txBody>
          <a:bodyPr vert="horz" lIns="0" tIns="360000" rIns="0" bIns="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1BD80FF1-8F1E-B05A-59AB-42A3216B31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300941"/>
            <a:ext cx="12191999" cy="557059"/>
          </a:xfrm>
          <a:prstGeom prst="rect">
            <a:avLst/>
          </a:prstGeom>
        </p:spPr>
      </p:pic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F8597696-879D-3A7A-8FEF-D969ECBC829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4659" y="6395464"/>
            <a:ext cx="4291147" cy="33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289537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spcBef>
          <a:spcPct val="20000"/>
        </a:spcBef>
        <a:buFontTx/>
        <a:buBlip>
          <a:blip r:embed="rId6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20725" indent="-360363" algn="l" defTabSz="914400" rtl="0" eaLnBrk="1" latinLnBrk="0" hangingPunct="1">
        <a:spcBef>
          <a:spcPct val="20000"/>
        </a:spcBef>
        <a:buFontTx/>
        <a:buBlip>
          <a:blip r:embed="rId7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73150" indent="-352425" algn="l" defTabSz="914400" rtl="0" eaLnBrk="1" latinLnBrk="0" hangingPunct="1">
        <a:spcBef>
          <a:spcPct val="20000"/>
        </a:spcBef>
        <a:buFontTx/>
        <a:buBlip>
          <a:blip r:embed="rId6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435100" indent="-361950" algn="l" defTabSz="914400" rtl="0" eaLnBrk="1" latinLnBrk="0" hangingPunct="1">
        <a:spcBef>
          <a:spcPct val="20000"/>
        </a:spcBef>
        <a:buFontTx/>
        <a:buBlip>
          <a:blip r:embed="rId7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1795463" indent="-360363" algn="l" defTabSz="914400" rtl="0" eaLnBrk="1" latinLnBrk="0" hangingPunct="1">
        <a:spcBef>
          <a:spcPct val="20000"/>
        </a:spcBef>
        <a:buFontTx/>
        <a:buBlip>
          <a:blip r:embed="rId6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7" Type="http://schemas.openxmlformats.org/officeDocument/2006/relationships/image" Target="../media/image22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50.svg"/><Relationship Id="rId4" Type="http://schemas.openxmlformats.org/officeDocument/2006/relationships/image" Target="../media/image4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dnadpis 2">
            <a:extLst>
              <a:ext uri="{FF2B5EF4-FFF2-40B4-BE49-F238E27FC236}">
                <a16:creationId xmlns:a16="http://schemas.microsoft.com/office/drawing/2014/main" id="{BBE743A0-77B7-C00B-BB98-98BAAE474F63}"/>
              </a:ext>
            </a:extLst>
          </p:cNvPr>
          <p:cNvSpPr txBox="1">
            <a:spLocks/>
          </p:cNvSpPr>
          <p:nvPr/>
        </p:nvSpPr>
        <p:spPr>
          <a:xfrm>
            <a:off x="375903" y="2348344"/>
            <a:ext cx="9314007" cy="2282717"/>
          </a:xfrm>
          <a:prstGeom prst="rect">
            <a:avLst/>
          </a:prstGeom>
        </p:spPr>
        <p:txBody>
          <a:bodyPr vert="horz" wrap="square" lIns="0" tIns="360000" rIns="0" bIns="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cs-CZ" sz="4800" b="1" dirty="0"/>
              <a:t>Hospodářský výhled pro MSP</a:t>
            </a:r>
            <a:endParaRPr lang="cs-CZ" sz="3200" b="1" dirty="0"/>
          </a:p>
          <a:p>
            <a:pPr>
              <a:spcBef>
                <a:spcPts val="0"/>
              </a:spcBef>
            </a:pPr>
            <a:endParaRPr lang="cs-CZ" sz="3200" b="1" dirty="0"/>
          </a:p>
          <a:p>
            <a:pPr>
              <a:spcBef>
                <a:spcPts val="0"/>
              </a:spcBef>
            </a:pPr>
            <a:r>
              <a:rPr lang="cs-CZ" b="1" dirty="0"/>
              <a:t>doc. Ing. Piecha Marian Ph.D., LL.M.</a:t>
            </a:r>
          </a:p>
          <a:p>
            <a:pPr>
              <a:spcBef>
                <a:spcPts val="0"/>
              </a:spcBef>
            </a:pPr>
            <a:r>
              <a:rPr lang="cs-CZ" sz="4800" dirty="0"/>
              <a:t> </a:t>
            </a:r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CFF50F64-BBB8-56A2-9A02-3A4444377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5903" y="5381310"/>
            <a:ext cx="438150" cy="485775"/>
          </a:xfrm>
          <a:prstGeom prst="rect">
            <a:avLst/>
          </a:prstGeom>
        </p:spPr>
      </p:pic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E7C05E1C-9926-AC8E-6C1E-31687DBA68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65462" y="5362259"/>
            <a:ext cx="342900" cy="523875"/>
          </a:xfrm>
          <a:prstGeom prst="rect">
            <a:avLst/>
          </a:prstGeom>
        </p:spPr>
      </p:pic>
      <p:sp>
        <p:nvSpPr>
          <p:cNvPr id="13" name="Podnadpis 2">
            <a:extLst>
              <a:ext uri="{FF2B5EF4-FFF2-40B4-BE49-F238E27FC236}">
                <a16:creationId xmlns:a16="http://schemas.microsoft.com/office/drawing/2014/main" id="{E27736C7-48C8-5971-B3BC-34566A7F1446}"/>
              </a:ext>
            </a:extLst>
          </p:cNvPr>
          <p:cNvSpPr txBox="1">
            <a:spLocks/>
          </p:cNvSpPr>
          <p:nvPr/>
        </p:nvSpPr>
        <p:spPr>
          <a:xfrm>
            <a:off x="3653103" y="5229725"/>
            <a:ext cx="4383992" cy="924054"/>
          </a:xfrm>
          <a:prstGeom prst="rect">
            <a:avLst/>
          </a:prstGeom>
        </p:spPr>
        <p:txBody>
          <a:bodyPr vert="horz" wrap="square" lIns="0" tIns="360000" rIns="0" bIns="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cs-CZ" sz="1800" b="1" dirty="0">
                <a:solidFill>
                  <a:srgbClr val="FFDE00"/>
                </a:solidFill>
              </a:rPr>
              <a:t>Praha</a:t>
            </a:r>
          </a:p>
          <a:p>
            <a:r>
              <a:rPr lang="cs-CZ" sz="2000" dirty="0"/>
              <a:t> </a:t>
            </a:r>
          </a:p>
        </p:txBody>
      </p:sp>
      <p:pic>
        <p:nvPicPr>
          <p:cNvPr id="10" name="Grafický objekt 9">
            <a:extLst>
              <a:ext uri="{FF2B5EF4-FFF2-40B4-BE49-F238E27FC236}">
                <a16:creationId xmlns:a16="http://schemas.microsoft.com/office/drawing/2014/main" id="{1FE01654-0712-4CEB-B808-485E8C8AE4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37169" y="510233"/>
            <a:ext cx="3778694" cy="844324"/>
          </a:xfrm>
          <a:prstGeom prst="rect">
            <a:avLst/>
          </a:prstGeom>
        </p:spPr>
      </p:pic>
      <p:sp>
        <p:nvSpPr>
          <p:cNvPr id="14" name="Podnadpis 2">
            <a:extLst>
              <a:ext uri="{FF2B5EF4-FFF2-40B4-BE49-F238E27FC236}">
                <a16:creationId xmlns:a16="http://schemas.microsoft.com/office/drawing/2014/main" id="{5526BAC1-595E-4770-B75C-F525C8E78166}"/>
              </a:ext>
            </a:extLst>
          </p:cNvPr>
          <p:cNvSpPr txBox="1">
            <a:spLocks/>
          </p:cNvSpPr>
          <p:nvPr/>
        </p:nvSpPr>
        <p:spPr>
          <a:xfrm>
            <a:off x="1054098" y="5229725"/>
            <a:ext cx="2011364" cy="992431"/>
          </a:xfrm>
          <a:prstGeom prst="rect">
            <a:avLst/>
          </a:prstGeom>
        </p:spPr>
        <p:txBody>
          <a:bodyPr vert="horz" wrap="square" lIns="0" tIns="360000" rIns="0" bIns="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cs-CZ" sz="1800" b="1" dirty="0">
                <a:solidFill>
                  <a:srgbClr val="FFDE00"/>
                </a:solidFill>
              </a:rPr>
              <a:t>7. května 2024</a:t>
            </a:r>
            <a:endParaRPr lang="nb-NO" sz="1800" b="1" dirty="0">
              <a:solidFill>
                <a:srgbClr val="FFDE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109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6E4699-272C-4CBB-B1C8-B49F790D7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Tematické oblasti Hospodářské strategie České republiky</a:t>
            </a:r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606679BF-EDCC-4A21-8A41-E618FACC30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5824704"/>
              </p:ext>
            </p:extLst>
          </p:nvPr>
        </p:nvGraphicFramePr>
        <p:xfrm>
          <a:off x="454645" y="892197"/>
          <a:ext cx="11285655" cy="5423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4813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8CD5C3-BEF0-4244-99F8-9595F1D89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Priority v HS pro budoucí financování podniků 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3424D4D-8330-45FC-96DE-246880769D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2667" y="1000087"/>
            <a:ext cx="10989733" cy="5038404"/>
          </a:xfrm>
        </p:spPr>
        <p:txBody>
          <a:bodyPr>
            <a:normAutofit fontScale="92500"/>
          </a:bodyPr>
          <a:lstStyle/>
          <a:p>
            <a:r>
              <a:rPr lang="cs-CZ" dirty="0"/>
              <a:t>Zdroje budou výrazně nižší, očekává se změna výpočtu způsobilosti regionu pro kohezi</a:t>
            </a:r>
          </a:p>
          <a:p>
            <a:r>
              <a:rPr lang="cs-CZ" dirty="0"/>
              <a:t>Využívání forem podpory, které jsou více orientovány na skutečný dosažený efekt u příjemce podpory: </a:t>
            </a:r>
          </a:p>
          <a:p>
            <a:pPr lvl="1"/>
            <a:r>
              <a:rPr lang="cs-CZ" dirty="0"/>
              <a:t>investiční pobídky – především sleva na daních z příjmů,</a:t>
            </a:r>
          </a:p>
          <a:p>
            <a:pPr lvl="1"/>
            <a:r>
              <a:rPr lang="cs-CZ" dirty="0"/>
              <a:t>finanční nástroje – půjčky, záruky, mezaninové financování, finanční nástroje kombinované s grantem.</a:t>
            </a:r>
          </a:p>
          <a:p>
            <a:r>
              <a:rPr lang="cs-CZ" dirty="0"/>
              <a:t>Fiskální neutralita státního rozpočtu, případně vysoká návratnost veřejných prostředků</a:t>
            </a:r>
          </a:p>
          <a:p>
            <a:r>
              <a:rPr lang="cs-CZ" dirty="0"/>
              <a:t>Přechod od dotační ekonomiky k motivačnímu systému udělování podpory</a:t>
            </a:r>
          </a:p>
          <a:p>
            <a:r>
              <a:rPr lang="cs-CZ" dirty="0"/>
              <a:t>Pozornost bude věnována oblasti nových inovativních technologií, dekarbonizace a digitalizace</a:t>
            </a:r>
          </a:p>
          <a:p>
            <a:r>
              <a:rPr lang="cs-CZ" dirty="0"/>
              <a:t>Vytvoření samostatného zákona o dotacích, který zajistí vyšší flexibilitu</a:t>
            </a:r>
          </a:p>
          <a:p>
            <a:r>
              <a:rPr lang="cs-CZ" dirty="0"/>
              <a:t>Snížení počtu operačních programů</a:t>
            </a:r>
          </a:p>
        </p:txBody>
      </p:sp>
    </p:spTree>
    <p:extLst>
      <p:ext uri="{BB962C8B-B14F-4D97-AF65-F5344CB8AC3E}">
        <p14:creationId xmlns:p14="http://schemas.microsoft.com/office/powerpoint/2010/main" val="3651905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9">
            <a:extLst>
              <a:ext uri="{FF2B5EF4-FFF2-40B4-BE49-F238E27FC236}">
                <a16:creationId xmlns:a16="http://schemas.microsoft.com/office/drawing/2014/main" id="{71EC9B15-397E-3307-3BD8-A677C3DA3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8" y="859109"/>
            <a:ext cx="8078258" cy="6330066"/>
          </a:xfrm>
        </p:spPr>
        <p:txBody>
          <a:bodyPr/>
          <a:lstStyle/>
          <a:p>
            <a:r>
              <a:rPr lang="cs-CZ" sz="5400" b="1" dirty="0">
                <a:solidFill>
                  <a:schemeClr val="bg1"/>
                </a:solidFill>
              </a:rPr>
              <a:t>KONEC </a:t>
            </a:r>
            <a:r>
              <a:rPr lang="cs-CZ" sz="5400" b="1" dirty="0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  <a:br>
              <a:rPr lang="cs-CZ" b="1" dirty="0">
                <a:solidFill>
                  <a:schemeClr val="bg1"/>
                </a:solidFill>
              </a:rPr>
            </a:br>
            <a:r>
              <a:rPr lang="cs-CZ" sz="3600" b="1" dirty="0">
                <a:solidFill>
                  <a:schemeClr val="bg1"/>
                </a:solidFill>
              </a:rPr>
              <a:t>DĚKUJI ZA POZORNOST</a:t>
            </a:r>
            <a:br>
              <a:rPr lang="cs-CZ" sz="3200" b="1" dirty="0">
                <a:solidFill>
                  <a:srgbClr val="FFDE00"/>
                </a:solidFill>
              </a:rPr>
            </a:br>
            <a:br>
              <a:rPr lang="cs-CZ" sz="3200" b="1" dirty="0">
                <a:solidFill>
                  <a:srgbClr val="FFDE00"/>
                </a:solidFill>
              </a:rPr>
            </a:br>
            <a:r>
              <a:rPr lang="pl-PL" sz="3600" dirty="0">
                <a:solidFill>
                  <a:srgbClr val="B9E0F7"/>
                </a:solidFill>
              </a:rPr>
              <a:t>doc. Ing. Piecha Marian Ph.D., LL.M.</a:t>
            </a:r>
            <a:br>
              <a:rPr lang="pl-PL" sz="3600" dirty="0">
                <a:solidFill>
                  <a:srgbClr val="B9E0F7"/>
                </a:solidFill>
              </a:rPr>
            </a:br>
            <a:r>
              <a:rPr lang="pl-PL" sz="3600" dirty="0">
                <a:solidFill>
                  <a:srgbClr val="B9E0F7"/>
                </a:solidFill>
              </a:rPr>
              <a:t>piecha@mpo.cz</a:t>
            </a:r>
            <a:br>
              <a:rPr lang="cs-CZ" sz="3200" dirty="0">
                <a:solidFill>
                  <a:srgbClr val="B9E0F7"/>
                </a:solidFill>
              </a:rPr>
            </a:br>
            <a:br>
              <a:rPr lang="cs-CZ" b="1" dirty="0">
                <a:solidFill>
                  <a:srgbClr val="B9E0F7"/>
                </a:solidFill>
              </a:rPr>
            </a:br>
            <a:br>
              <a:rPr lang="cs-CZ" sz="2000" b="1" dirty="0"/>
            </a:br>
            <a:br>
              <a:rPr lang="cs-CZ" b="1" dirty="0"/>
            </a:br>
            <a:br>
              <a:rPr lang="cs-CZ" b="1" dirty="0"/>
            </a:br>
            <a:br>
              <a:rPr lang="cs-CZ" b="1" dirty="0"/>
            </a:br>
            <a:br>
              <a:rPr lang="cs-CZ" sz="2667" dirty="0"/>
            </a:br>
            <a:endParaRPr lang="cs-CZ" sz="2667" b="1" dirty="0"/>
          </a:p>
        </p:txBody>
      </p:sp>
    </p:spTree>
    <p:extLst>
      <p:ext uri="{BB962C8B-B14F-4D97-AF65-F5344CB8AC3E}">
        <p14:creationId xmlns:p14="http://schemas.microsoft.com/office/powerpoint/2010/main" val="1228649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03A3FE-DE85-48F2-AC6D-B68857592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Stav české ekonomiky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0E5704C-FE94-43E2-AED5-210763691F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Pandemie, energetická krize a válka na Ukrajině zvýraznily akutní ale i dlouhodobé problémy domácí ekonomiky.</a:t>
            </a:r>
          </a:p>
          <a:p>
            <a:r>
              <a:rPr lang="cs-CZ" dirty="0"/>
              <a:t>Česká republika do velké míry vyčerpala své dosavadní faktory růstu, ztratila konkurenční výhodu a dostala se do takzvané pasti středních příjmů.</a:t>
            </a:r>
          </a:p>
          <a:p>
            <a:r>
              <a:rPr lang="cs-CZ" dirty="0"/>
              <a:t>Vysoké úrokové sazby a nejistota ohledně dalšího vývoje vede k omezené investiční aktivitě firem.</a:t>
            </a:r>
          </a:p>
          <a:p>
            <a:r>
              <a:rPr lang="cs-CZ" dirty="0"/>
              <a:t>Nízká produktivita práce (zejména domácích podniků), nevhodná profesní struktura.</a:t>
            </a:r>
          </a:p>
          <a:p>
            <a:r>
              <a:rPr lang="cs-CZ" dirty="0"/>
              <a:t>Přidaná hodnota je realizována především ve výrobní fázi, zatímco ziskovější předvýrobní (výzkum, vývoj) a </a:t>
            </a:r>
            <a:r>
              <a:rPr lang="cs-CZ" dirty="0" err="1"/>
              <a:t>povýrobní</a:t>
            </a:r>
            <a:r>
              <a:rPr lang="cs-CZ" dirty="0"/>
              <a:t> fáze (servis, prodej) mají v zemi druhořadou úlohu.</a:t>
            </a:r>
          </a:p>
          <a:p>
            <a:r>
              <a:rPr lang="cs-CZ" dirty="0"/>
              <a:t>Vysoká materiálová, emisní i energetická náročnost české ekonomiky, které jsou výzvou pro transformaci hospodářství na jiné než fosilní zdroje energie.</a:t>
            </a:r>
          </a:p>
          <a:p>
            <a:r>
              <a:rPr lang="cs-CZ" dirty="0"/>
              <a:t>Chybí ICT specialisté. České firmy pomalu přijímají sofistikovanější technologie, zaostávají v používání umělé inteligence a velkých dat, což brzdí jejich digitální transformaci. Pokrytí sítěmi velmi vysoké kapacity je nízké a přístup k širokopásmovému internetovému připojení je nerovnoměrný napříč regiony a městy.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9954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C0FAFFA2-C63F-85E7-A6DA-B68EAE18C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316" y="369986"/>
            <a:ext cx="10989732" cy="553998"/>
          </a:xfrm>
        </p:spPr>
        <p:txBody>
          <a:bodyPr/>
          <a:lstStyle/>
          <a:p>
            <a:r>
              <a:rPr lang="cs-CZ" dirty="0"/>
              <a:t>Ekonomický výhled</a:t>
            </a:r>
          </a:p>
        </p:txBody>
      </p:sp>
      <p:sp>
        <p:nvSpPr>
          <p:cNvPr id="4" name="Zástupný symbol pro text 2">
            <a:extLst>
              <a:ext uri="{FF2B5EF4-FFF2-40B4-BE49-F238E27FC236}">
                <a16:creationId xmlns:a16="http://schemas.microsoft.com/office/drawing/2014/main" id="{97BFA2CA-E7B0-40EC-93F1-E2A1F56F07B5}"/>
              </a:ext>
            </a:extLst>
          </p:cNvPr>
          <p:cNvSpPr txBox="1">
            <a:spLocks/>
          </p:cNvSpPr>
          <p:nvPr/>
        </p:nvSpPr>
        <p:spPr>
          <a:xfrm>
            <a:off x="459316" y="1000086"/>
            <a:ext cx="11065934" cy="4867314"/>
          </a:xfrm>
          <a:prstGeom prst="rect">
            <a:avLst/>
          </a:prstGeom>
        </p:spPr>
        <p:txBody>
          <a:bodyPr vert="horz" lIns="0" tIns="360000" rIns="0" bIns="0" rtlCol="0">
            <a:normAutofit fontScale="55000" lnSpcReduction="20000"/>
          </a:bodyPr>
          <a:lstStyle>
            <a:lvl1pPr marL="360363" indent="-360363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20725" indent="-360363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73150" indent="-352425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435100" indent="-3619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95463" indent="-360363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4400" dirty="0"/>
              <a:t>Česká ekonomika se v 2023 pohybovala na hraně recese: HDP klesl o 0,3 %. Predikce MF pro HDP: (2024) +1,4 %; (2025) + 2,6 %.</a:t>
            </a:r>
          </a:p>
          <a:p>
            <a:r>
              <a:rPr lang="cs-CZ" sz="4400" dirty="0"/>
              <a:t>Vysoká inflace (10,7 %) měla v 2023 vliv na snížení spotřeby domácností. Meziroční inflace se v 1Q 2024 po třech letech dostala do blízkosti inflačního cíle ČNB (2 %). Predikce MF pro inflaci: (2024) +2,7 %; (2025) + 2,4 %.</a:t>
            </a:r>
          </a:p>
          <a:p>
            <a:r>
              <a:rPr lang="cs-CZ" sz="4400" dirty="0"/>
              <a:t>Na finanční situaci podniků negativně dále dopadaly vysoké úrokové sazby: (6/2022-12/2023) 7 %,  (3/2024) 5,75 %.</a:t>
            </a:r>
          </a:p>
          <a:p>
            <a:r>
              <a:rPr lang="cs-CZ" sz="4400" dirty="0"/>
              <a:t>Situace na českém trhu práce je z hlediska podniků dlouhodobě nepříznivá. Přetrvává převis poptávky nad nabídkou a obecně nízká míra nezaměstnanosti: 2,6 % (2023). Při nízké nezaměstnanosti čelí podniky nedostatku pracovníků ve většině sektorů ekonomiky. Navzdory slabé hospodářské dynamice dle MF stoupne míra nezaměstnanosti pouze na 2,8 % (2024), v 2025 opět klesne díky očekávanému růstu ekonomiky. Příznivý vliv pracovníků z UA.</a:t>
            </a:r>
          </a:p>
          <a:p>
            <a:endParaRPr lang="cs-CZ" sz="4400" dirty="0"/>
          </a:p>
          <a:p>
            <a:pPr marL="0" indent="0">
              <a:buFontTx/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4224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FA3AFB-66CB-4A78-A2F4-79EA8BF8D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Růst ekonomiky by měl být tažen oživením spotřeby</a:t>
            </a:r>
          </a:p>
        </p:txBody>
      </p:sp>
      <p:graphicFrame>
        <p:nvGraphicFramePr>
          <p:cNvPr id="5" name="Zástupný obsah 5">
            <a:extLst>
              <a:ext uri="{FF2B5EF4-FFF2-40B4-BE49-F238E27FC236}">
                <a16:creationId xmlns:a16="http://schemas.microsoft.com/office/drawing/2014/main" id="{A4FA05B1-39D3-5BE7-5E5B-31421151A9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3643228"/>
              </p:ext>
            </p:extLst>
          </p:nvPr>
        </p:nvGraphicFramePr>
        <p:xfrm>
          <a:off x="829733" y="1209339"/>
          <a:ext cx="10515600" cy="4698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08830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B1E852-6331-582E-A7D4-589B9FFC1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Inflace výrazně klesne</a:t>
            </a:r>
          </a:p>
        </p:txBody>
      </p:sp>
      <p:graphicFrame>
        <p:nvGraphicFramePr>
          <p:cNvPr id="4" name="Zástupný obsah 5">
            <a:extLst>
              <a:ext uri="{FF2B5EF4-FFF2-40B4-BE49-F238E27FC236}">
                <a16:creationId xmlns:a16="http://schemas.microsoft.com/office/drawing/2014/main" id="{369F882D-5C12-9FC7-A732-07C62FB6C9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5872109"/>
              </p:ext>
            </p:extLst>
          </p:nvPr>
        </p:nvGraphicFramePr>
        <p:xfrm>
          <a:off x="829733" y="1086558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0248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6608FE-20FF-4452-88D5-F23A7DD2A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Dvoutýdenní </a:t>
            </a:r>
            <a:r>
              <a:rPr lang="cs-CZ" dirty="0" err="1"/>
              <a:t>repo</a:t>
            </a:r>
            <a:r>
              <a:rPr lang="cs-CZ" dirty="0"/>
              <a:t> sazba se začala snižovat</a:t>
            </a:r>
          </a:p>
        </p:txBody>
      </p:sp>
      <p:graphicFrame>
        <p:nvGraphicFramePr>
          <p:cNvPr id="5" name="Zástupný obsah 5">
            <a:extLst>
              <a:ext uri="{FF2B5EF4-FFF2-40B4-BE49-F238E27FC236}">
                <a16:creationId xmlns:a16="http://schemas.microsoft.com/office/drawing/2014/main" id="{1D8184EF-42C4-6B3C-DD81-837EF1116A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8588443"/>
              </p:ext>
            </p:extLst>
          </p:nvPr>
        </p:nvGraphicFramePr>
        <p:xfrm>
          <a:off x="829733" y="1253331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56066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7D8B38-463D-7FC2-6B5A-1C76AFB1B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Nezaměstnanost by se měla přechodně zvýšit</a:t>
            </a:r>
          </a:p>
        </p:txBody>
      </p:sp>
      <p:graphicFrame>
        <p:nvGraphicFramePr>
          <p:cNvPr id="4" name="Zástupný obsah 5">
            <a:extLst>
              <a:ext uri="{FF2B5EF4-FFF2-40B4-BE49-F238E27FC236}">
                <a16:creationId xmlns:a16="http://schemas.microsoft.com/office/drawing/2014/main" id="{23AF2F3B-6AF1-01E3-C1BC-5247D41C20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0206843"/>
              </p:ext>
            </p:extLst>
          </p:nvPr>
        </p:nvGraphicFramePr>
        <p:xfrm>
          <a:off x="829733" y="1253331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48416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47CA7A-EF70-05AB-18BA-9C1893403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Ekonomický výhled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1550CE4-9DED-F354-6649-FCE0B4BF2E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Podniky čelí vysokým cenám vstupů a energií, slabší poptávce i nedostatku pracovní síly.</a:t>
            </a:r>
          </a:p>
          <a:p>
            <a:r>
              <a:rPr lang="cs-CZ" dirty="0"/>
              <a:t>Se zklidněním situace na světových trzích s energiemi a klesající dynamikou růstu cen se očekává pozvolné ekonomické oživení (2024+).</a:t>
            </a:r>
          </a:p>
          <a:p>
            <a:r>
              <a:rPr lang="cs-CZ" dirty="0"/>
              <a:t>Hrozby: </a:t>
            </a:r>
          </a:p>
          <a:p>
            <a:pPr lvl="1"/>
            <a:r>
              <a:rPr lang="cs-CZ" dirty="0"/>
              <a:t>situace na globálních energetických trzích, s ní související změny cen komodit a na tyto změny navázaná inflace spotřebitelských cen; </a:t>
            </a:r>
          </a:p>
          <a:p>
            <a:pPr lvl="1"/>
            <a:r>
              <a:rPr lang="cs-CZ" dirty="0"/>
              <a:t>dlouhotrvající nedostatek pracovníků, který je jednou z hlavních bariér růstu podniků v průmyslu i stavebnictví; </a:t>
            </a:r>
          </a:p>
          <a:p>
            <a:pPr lvl="1"/>
            <a:r>
              <a:rPr lang="cs-CZ" dirty="0"/>
              <a:t>konsolidace veřejných financí a z ní vyplývající nižší výdajů vládního sektoru;</a:t>
            </a:r>
          </a:p>
          <a:p>
            <a:pPr lvl="1"/>
            <a:r>
              <a:rPr lang="cs-CZ" dirty="0"/>
              <a:t>Ekonomická recese v Německu, na něž jsme navázáni;</a:t>
            </a:r>
          </a:p>
          <a:p>
            <a:pPr lvl="1"/>
            <a:r>
              <a:rPr lang="cs-CZ" dirty="0"/>
              <a:t>Geopolitická situace: válka na UA, volby v USA, vztahy z Čínou.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8122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5BA85E-9330-405D-B2B2-DAC5E53B4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Hospodářská strategie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7BC161B-7447-4798-895A-82B7BC6979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2667" y="1000087"/>
            <a:ext cx="10989733" cy="3917128"/>
          </a:xfrm>
        </p:spPr>
        <p:txBody>
          <a:bodyPr>
            <a:normAutofit lnSpcReduction="10000"/>
          </a:bodyPr>
          <a:lstStyle/>
          <a:p>
            <a:r>
              <a:rPr lang="cs-CZ" dirty="0"/>
              <a:t>MPO připravuje na základě usnesení vlády České republiky č. 54/2020 Hospodářskou strategii České republiky jako vládní strategický dokument</a:t>
            </a:r>
          </a:p>
          <a:p>
            <a:r>
              <a:rPr lang="cs-CZ" dirty="0"/>
              <a:t>HS bude obsahovat základní směry politiky státu v oblasti hospodářství </a:t>
            </a:r>
          </a:p>
          <a:p>
            <a:r>
              <a:rPr lang="cs-CZ" dirty="0"/>
              <a:t>Koncipována jako zastřešující strategický rámec, kterému budou návazně podřazeny dílčí sektorové a odvětvové strategie</a:t>
            </a:r>
          </a:p>
          <a:p>
            <a:r>
              <a:rPr lang="cs-CZ" dirty="0"/>
              <a:t>Pro časový horizont 10 až 15 let</a:t>
            </a:r>
          </a:p>
          <a:p>
            <a:r>
              <a:rPr lang="cs-CZ" dirty="0"/>
              <a:t>Formálně nahradí </a:t>
            </a:r>
            <a:r>
              <a:rPr lang="en-US" dirty="0" err="1"/>
              <a:t>Inovační</a:t>
            </a:r>
            <a:r>
              <a:rPr lang="en-US" dirty="0"/>
              <a:t> strategi</a:t>
            </a:r>
            <a:r>
              <a:rPr lang="cs-CZ" dirty="0"/>
              <a:t>i</a:t>
            </a:r>
            <a:r>
              <a:rPr lang="en-US" dirty="0"/>
              <a:t> </a:t>
            </a:r>
            <a:r>
              <a:rPr lang="en-US" dirty="0" err="1"/>
              <a:t>České</a:t>
            </a:r>
            <a:r>
              <a:rPr lang="en-US" dirty="0"/>
              <a:t> </a:t>
            </a:r>
            <a:r>
              <a:rPr lang="en-US" dirty="0" err="1"/>
              <a:t>republiky</a:t>
            </a:r>
            <a:r>
              <a:rPr lang="en-US" dirty="0"/>
              <a:t> (The Czech Republic: The Country For The Future)</a:t>
            </a:r>
            <a:endParaRPr lang="cs-CZ" dirty="0"/>
          </a:p>
          <a:p>
            <a:r>
              <a:rPr lang="cs-CZ" dirty="0"/>
              <a:t>Cílové datum schválení strategie: MSV Brno 8.-11. 10. 2024.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02B3017-84B4-4961-9888-E6171F26E8CB}"/>
              </a:ext>
            </a:extLst>
          </p:cNvPr>
          <p:cNvSpPr txBox="1"/>
          <p:nvPr/>
        </p:nvSpPr>
        <p:spPr>
          <a:xfrm>
            <a:off x="2064367" y="4917215"/>
            <a:ext cx="8384652" cy="830997"/>
          </a:xfrm>
          <a:prstGeom prst="rect">
            <a:avLst/>
          </a:prstGeom>
          <a:ln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Cíl HS: Dlouhodobě udržitelné české hospodářství založené na konkurenceschopnosti a vysoké přidané hodnotě. </a:t>
            </a:r>
          </a:p>
        </p:txBody>
      </p:sp>
    </p:spTree>
    <p:extLst>
      <p:ext uri="{BB962C8B-B14F-4D97-AF65-F5344CB8AC3E}">
        <p14:creationId xmlns:p14="http://schemas.microsoft.com/office/powerpoint/2010/main" val="1862443125"/>
      </p:ext>
    </p:extLst>
  </p:cSld>
  <p:clrMapOvr>
    <a:masterClrMapping/>
  </p:clrMapOvr>
</p:sld>
</file>

<file path=ppt/theme/theme1.xml><?xml version="1.0" encoding="utf-8"?>
<a:theme xmlns:a="http://schemas.openxmlformats.org/drawingml/2006/main" name="Předloha V1">
  <a:themeElements>
    <a:clrScheme name="MPO-B">
      <a:dk1>
        <a:sysClr val="windowText" lastClr="000000"/>
      </a:dk1>
      <a:lt1>
        <a:srgbClr val="FFFFFF"/>
      </a:lt1>
      <a:dk2>
        <a:srgbClr val="004B8D"/>
      </a:dk2>
      <a:lt2>
        <a:srgbClr val="FFFFFF"/>
      </a:lt2>
      <a:accent1>
        <a:srgbClr val="B9E0F7"/>
      </a:accent1>
      <a:accent2>
        <a:srgbClr val="13B5F4"/>
      </a:accent2>
      <a:accent3>
        <a:srgbClr val="0096D6"/>
      </a:accent3>
      <a:accent4>
        <a:srgbClr val="004B8D"/>
      </a:accent4>
      <a:accent5>
        <a:srgbClr val="E31B23"/>
      </a:accent5>
      <a:accent6>
        <a:srgbClr val="B5121B"/>
      </a:accent6>
      <a:hlink>
        <a:srgbClr val="13B5F4"/>
      </a:hlink>
      <a:folHlink>
        <a:srgbClr val="E31B23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ředloha V1">
  <a:themeElements>
    <a:clrScheme name="MPO-B">
      <a:dk1>
        <a:sysClr val="windowText" lastClr="000000"/>
      </a:dk1>
      <a:lt1>
        <a:srgbClr val="FFFFFF"/>
      </a:lt1>
      <a:dk2>
        <a:srgbClr val="004B8D"/>
      </a:dk2>
      <a:lt2>
        <a:srgbClr val="FFFFFF"/>
      </a:lt2>
      <a:accent1>
        <a:srgbClr val="B9E0F7"/>
      </a:accent1>
      <a:accent2>
        <a:srgbClr val="13B5F4"/>
      </a:accent2>
      <a:accent3>
        <a:srgbClr val="0096D6"/>
      </a:accent3>
      <a:accent4>
        <a:srgbClr val="004B8D"/>
      </a:accent4>
      <a:accent5>
        <a:srgbClr val="E31B23"/>
      </a:accent5>
      <a:accent6>
        <a:srgbClr val="B5121B"/>
      </a:accent6>
      <a:hlink>
        <a:srgbClr val="13B5F4"/>
      </a:hlink>
      <a:folHlink>
        <a:srgbClr val="E31B23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Předloha V1">
  <a:themeElements>
    <a:clrScheme name="MPO-B">
      <a:dk1>
        <a:sysClr val="windowText" lastClr="000000"/>
      </a:dk1>
      <a:lt1>
        <a:srgbClr val="FFFFFF"/>
      </a:lt1>
      <a:dk2>
        <a:srgbClr val="004B8D"/>
      </a:dk2>
      <a:lt2>
        <a:srgbClr val="FFFFFF"/>
      </a:lt2>
      <a:accent1>
        <a:srgbClr val="B9E0F7"/>
      </a:accent1>
      <a:accent2>
        <a:srgbClr val="13B5F4"/>
      </a:accent2>
      <a:accent3>
        <a:srgbClr val="0096D6"/>
      </a:accent3>
      <a:accent4>
        <a:srgbClr val="004B8D"/>
      </a:accent4>
      <a:accent5>
        <a:srgbClr val="E31B23"/>
      </a:accent5>
      <a:accent6>
        <a:srgbClr val="B5121B"/>
      </a:accent6>
      <a:hlink>
        <a:srgbClr val="13B5F4"/>
      </a:hlink>
      <a:folHlink>
        <a:srgbClr val="E31B23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Předloha V1">
  <a:themeElements>
    <a:clrScheme name="MPO-B">
      <a:dk1>
        <a:sysClr val="windowText" lastClr="000000"/>
      </a:dk1>
      <a:lt1>
        <a:srgbClr val="FFFFFF"/>
      </a:lt1>
      <a:dk2>
        <a:srgbClr val="004B8D"/>
      </a:dk2>
      <a:lt2>
        <a:srgbClr val="FFFFFF"/>
      </a:lt2>
      <a:accent1>
        <a:srgbClr val="B9E0F7"/>
      </a:accent1>
      <a:accent2>
        <a:srgbClr val="13B5F4"/>
      </a:accent2>
      <a:accent3>
        <a:srgbClr val="0096D6"/>
      </a:accent3>
      <a:accent4>
        <a:srgbClr val="004B8D"/>
      </a:accent4>
      <a:accent5>
        <a:srgbClr val="E31B23"/>
      </a:accent5>
      <a:accent6>
        <a:srgbClr val="B5121B"/>
      </a:accent6>
      <a:hlink>
        <a:srgbClr val="13B5F4"/>
      </a:hlink>
      <a:folHlink>
        <a:srgbClr val="E31B23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Předloha V1">
  <a:themeElements>
    <a:clrScheme name="MPO-B">
      <a:dk1>
        <a:sysClr val="windowText" lastClr="000000"/>
      </a:dk1>
      <a:lt1>
        <a:srgbClr val="FFFFFF"/>
      </a:lt1>
      <a:dk2>
        <a:srgbClr val="004B8D"/>
      </a:dk2>
      <a:lt2>
        <a:srgbClr val="FFFFFF"/>
      </a:lt2>
      <a:accent1>
        <a:srgbClr val="B9E0F7"/>
      </a:accent1>
      <a:accent2>
        <a:srgbClr val="13B5F4"/>
      </a:accent2>
      <a:accent3>
        <a:srgbClr val="0096D6"/>
      </a:accent3>
      <a:accent4>
        <a:srgbClr val="004B8D"/>
      </a:accent4>
      <a:accent5>
        <a:srgbClr val="E31B23"/>
      </a:accent5>
      <a:accent6>
        <a:srgbClr val="B5121B"/>
      </a:accent6>
      <a:hlink>
        <a:srgbClr val="13B5F4"/>
      </a:hlink>
      <a:folHlink>
        <a:srgbClr val="E31B23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Předloha V1">
  <a:themeElements>
    <a:clrScheme name="MPO-B">
      <a:dk1>
        <a:sysClr val="windowText" lastClr="000000"/>
      </a:dk1>
      <a:lt1>
        <a:srgbClr val="FFFFFF"/>
      </a:lt1>
      <a:dk2>
        <a:srgbClr val="004B8D"/>
      </a:dk2>
      <a:lt2>
        <a:srgbClr val="FFFFFF"/>
      </a:lt2>
      <a:accent1>
        <a:srgbClr val="B9E0F7"/>
      </a:accent1>
      <a:accent2>
        <a:srgbClr val="13B5F4"/>
      </a:accent2>
      <a:accent3>
        <a:srgbClr val="0096D6"/>
      </a:accent3>
      <a:accent4>
        <a:srgbClr val="004B8D"/>
      </a:accent4>
      <a:accent5>
        <a:srgbClr val="E31B23"/>
      </a:accent5>
      <a:accent6>
        <a:srgbClr val="B5121B"/>
      </a:accent6>
      <a:hlink>
        <a:srgbClr val="13B5F4"/>
      </a:hlink>
      <a:folHlink>
        <a:srgbClr val="E31B23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Prezentace modrá A</Template>
  <TotalTime>12161</TotalTime>
  <Words>855</Words>
  <Application>Microsoft Office PowerPoint</Application>
  <PresentationFormat>Širokoúhlá obrazovka</PresentationFormat>
  <Paragraphs>80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6</vt:i4>
      </vt:variant>
      <vt:variant>
        <vt:lpstr>Nadpisy snímků</vt:lpstr>
      </vt:variant>
      <vt:variant>
        <vt:i4>12</vt:i4>
      </vt:variant>
    </vt:vector>
  </HeadingPairs>
  <TitlesOfParts>
    <vt:vector size="21" baseType="lpstr">
      <vt:lpstr>Aptos</vt:lpstr>
      <vt:lpstr>Arial</vt:lpstr>
      <vt:lpstr>Calibri</vt:lpstr>
      <vt:lpstr>Předloha V1</vt:lpstr>
      <vt:lpstr>1_Předloha V1</vt:lpstr>
      <vt:lpstr>2_Předloha V1</vt:lpstr>
      <vt:lpstr>5_Předloha V1</vt:lpstr>
      <vt:lpstr>4_Předloha V1</vt:lpstr>
      <vt:lpstr>3_Předloha V1</vt:lpstr>
      <vt:lpstr>Prezentace aplikace PowerPoint</vt:lpstr>
      <vt:lpstr>Stav české ekonomiky</vt:lpstr>
      <vt:lpstr>Ekonomický výhled</vt:lpstr>
      <vt:lpstr>Růst ekonomiky by měl být tažen oživením spotřeby</vt:lpstr>
      <vt:lpstr>Inflace výrazně klesne</vt:lpstr>
      <vt:lpstr>Dvoutýdenní repo sazba se začala snižovat</vt:lpstr>
      <vt:lpstr>Nezaměstnanost by se měla přechodně zvýšit</vt:lpstr>
      <vt:lpstr>Ekonomický výhled</vt:lpstr>
      <vt:lpstr>Hospodářská strategie</vt:lpstr>
      <vt:lpstr>Tematické oblasti Hospodářské strategie České republiky</vt:lpstr>
      <vt:lpstr>Priority v HS pro budoucí financování podniků </vt:lpstr>
      <vt:lpstr>KONEC  DĚKUJI ZA POZORNOST  doc. Ing. Piecha Marian Ph.D., LL.M. piecha@mpo.cz       </vt:lpstr>
    </vt:vector>
  </TitlesOfParts>
  <Company>S-Comp Centre CZ s.r.o.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Jednání Monitorovacího výboru OP TAK</dc:title>
  <dc:creator>Ohrazdová Klára</dc:creator>
  <cp:lastModifiedBy>MPO</cp:lastModifiedBy>
  <cp:revision>356</cp:revision>
  <cp:lastPrinted>2022-12-05T12:27:19Z</cp:lastPrinted>
  <dcterms:created xsi:type="dcterms:W3CDTF">2022-06-06T12:32:52Z</dcterms:created>
  <dcterms:modified xsi:type="dcterms:W3CDTF">2024-04-25T12:37:29Z</dcterms:modified>
</cp:coreProperties>
</file>