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  <p:sldMasterId id="2147483897" r:id="rId3"/>
  </p:sldMasterIdLst>
  <p:notesMasterIdLst>
    <p:notesMasterId r:id="rId40"/>
  </p:notesMasterIdLst>
  <p:handoutMasterIdLst>
    <p:handoutMasterId r:id="rId41"/>
  </p:handoutMasterIdLst>
  <p:sldIdLst>
    <p:sldId id="1103" r:id="rId4"/>
    <p:sldId id="1129" r:id="rId5"/>
    <p:sldId id="1201" r:id="rId6"/>
    <p:sldId id="562" r:id="rId7"/>
    <p:sldId id="2144445868" r:id="rId8"/>
    <p:sldId id="1244" r:id="rId9"/>
    <p:sldId id="1282" r:id="rId10"/>
    <p:sldId id="1185" r:id="rId11"/>
    <p:sldId id="1259" r:id="rId12"/>
    <p:sldId id="1279" r:id="rId13"/>
    <p:sldId id="1260" r:id="rId14"/>
    <p:sldId id="1261" r:id="rId15"/>
    <p:sldId id="1262" r:id="rId16"/>
    <p:sldId id="1263" r:id="rId17"/>
    <p:sldId id="1264" r:id="rId18"/>
    <p:sldId id="1278" r:id="rId19"/>
    <p:sldId id="1265" r:id="rId20"/>
    <p:sldId id="1266" r:id="rId21"/>
    <p:sldId id="1267" r:id="rId22"/>
    <p:sldId id="1277" r:id="rId23"/>
    <p:sldId id="1268" r:id="rId24"/>
    <p:sldId id="1269" r:id="rId25"/>
    <p:sldId id="1270" r:id="rId26"/>
    <p:sldId id="1280" r:id="rId27"/>
    <p:sldId id="1271" r:id="rId28"/>
    <p:sldId id="1272" r:id="rId29"/>
    <p:sldId id="1273" r:id="rId30"/>
    <p:sldId id="1281" r:id="rId31"/>
    <p:sldId id="1274" r:id="rId32"/>
    <p:sldId id="1275" r:id="rId33"/>
    <p:sldId id="1202" r:id="rId34"/>
    <p:sldId id="2144445867" r:id="rId35"/>
    <p:sldId id="2144445869" r:id="rId36"/>
    <p:sldId id="2144445870" r:id="rId37"/>
    <p:sldId id="2144445871" r:id="rId38"/>
    <p:sldId id="2144445872" r:id="rId39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281051"/>
    <a:srgbClr val="A6A6A6"/>
    <a:srgbClr val="7F7F7F"/>
    <a:srgbClr val="405A9C"/>
    <a:srgbClr val="C00000"/>
    <a:srgbClr val="003399"/>
    <a:srgbClr val="BFBFBF"/>
    <a:srgbClr val="FFFF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2121" autoAdjust="0"/>
  </p:normalViewPr>
  <p:slideViewPr>
    <p:cSldViewPr snapToGrid="0">
      <p:cViewPr varScale="1">
        <p:scale>
          <a:sx n="91" d="100"/>
          <a:sy n="91" d="100"/>
        </p:scale>
        <p:origin x="496" y="64"/>
      </p:cViewPr>
      <p:guideLst>
        <p:guide orient="horz" pos="1502"/>
        <p:guide pos="3840"/>
        <p:guide orient="horz" pos="1275"/>
        <p:guide orient="horz" pos="1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2-4D51-869F-3987B8AD288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12-4D51-869F-3987B8AD288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9"/>
                <c:pt idx="0">
                  <c:v>Udržitelnost</c:v>
                </c:pt>
                <c:pt idx="1">
                  <c:v>Vliv firem na firemní prostředí</c:v>
                </c:pt>
                <c:pt idx="2">
                  <c:v>Společenská odpvoědnost firem</c:v>
                </c:pt>
                <c:pt idx="3">
                  <c:v>Energie a jejich úspora</c:v>
                </c:pt>
                <c:pt idx="4">
                  <c:v>Odpovědnost ifrem</c:v>
                </c:pt>
                <c:pt idx="5">
                  <c:v>Environmental, social, governance</c:v>
                </c:pt>
                <c:pt idx="6">
                  <c:v>Odpovědnost v sociální oblasti</c:v>
                </c:pt>
                <c:pt idx="7">
                  <c:v>Něco jiného</c:v>
                </c:pt>
                <c:pt idx="8">
                  <c:v>Nevím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10</c:v>
                </c:pt>
                <c:pt idx="8">
                  <c:v>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0-664B-4874-99B3-C9002FCFFED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8CB-4C80-ACE7-6934256B638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FBD-4A7C-A273-4420CB11699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C20-447A-84CD-C7A682AB315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C5A3-4725-9985-B558DF5BBC5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1-4584-4B59-B35A-617BB6499A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B41A-47C1-8997-A321FAF48E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A0-4BB6-AE7F-2FE70E5166A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Sledování, snižování spotřeby energií</c:v>
                </c:pt>
                <c:pt idx="1">
                  <c:v>Ekologické</c:v>
                </c:pt>
                <c:pt idx="2">
                  <c:v>Recyklace</c:v>
                </c:pt>
                <c:pt idx="3">
                  <c:v>IT, IT technologie, počítače</c:v>
                </c:pt>
                <c:pt idx="4">
                  <c:v>Solární panely</c:v>
                </c:pt>
                <c:pt idx="5">
                  <c:v>Technologie obecně</c:v>
                </c:pt>
                <c:pt idx="6">
                  <c:v>Úspory, hlídání nákladů</c:v>
                </c:pt>
                <c:pt idx="7">
                  <c:v>Software</c:v>
                </c:pt>
                <c:pt idx="8">
                  <c:v>Něco jiného</c:v>
                </c:pt>
                <c:pt idx="9">
                  <c:v>Nevím (L5)</c:v>
                </c:pt>
              </c:strCache>
              <c:extLst/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10.667</c:v>
                </c:pt>
                <c:pt idx="1">
                  <c:v>10.667</c:v>
                </c:pt>
                <c:pt idx="2">
                  <c:v>8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  <c:pt idx="6">
                  <c:v>2.6669999999999998</c:v>
                </c:pt>
                <c:pt idx="7">
                  <c:v>1.333</c:v>
                </c:pt>
                <c:pt idx="8">
                  <c:v>42.667000000000002</c:v>
                </c:pt>
                <c:pt idx="9">
                  <c:v>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5-4E6B-9C1D-FB3A0DF6AB9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5-4E6B-9C1D-FB3A0DF6AB92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5-4E6B-9C1D-FB3A0DF6AB92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25-4E6B-9C1D-FB3A0DF6AB92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25-4E6B-9C1D-FB3A0DF6AB92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925-4E6B-9C1D-FB3A0DF6AB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1925-4E6B-9C1D-FB3A0DF6A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7DC-43D2-98D4-748991FF18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C-43D2-98D4-748991FF1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EEB-4CA4-B2A0-03EA0C8710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Nejasná návratnost investice</c:v>
                </c:pt>
                <c:pt idx="1">
                  <c:v>Nedostatek financí</c:v>
                </c:pt>
                <c:pt idx="2">
                  <c:v>Nedostatek informací</c:v>
                </c:pt>
                <c:pt idx="3">
                  <c:v>Vysoká administrativa</c:v>
                </c:pt>
                <c:pt idx="4">
                  <c:v>Nedostatek interního know-how</c:v>
                </c:pt>
                <c:pt idx="5">
                  <c:v>Nezájem obchodních partnerů</c:v>
                </c:pt>
                <c:pt idx="6">
                  <c:v>Obavy ze zhoršení zákaznické situace</c:v>
                </c:pt>
                <c:pt idx="7">
                  <c:v>Nedostupnost potřebných řešení či technologií</c:v>
                </c:pt>
                <c:pt idx="8">
                  <c:v>Nedostatek nápadů v této oblasti</c:v>
                </c:pt>
                <c:pt idx="9">
                  <c:v>Nezájem zákazníků</c:v>
                </c:pt>
                <c:pt idx="10">
                  <c:v>Odpor zaměstnanců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52.156999999999996</c:v>
                </c:pt>
                <c:pt idx="1">
                  <c:v>38.823999999999998</c:v>
                </c:pt>
                <c:pt idx="2">
                  <c:v>37.646999999999998</c:v>
                </c:pt>
                <c:pt idx="3">
                  <c:v>33.332999999999998</c:v>
                </c:pt>
                <c:pt idx="4">
                  <c:v>22.353000000000002</c:v>
                </c:pt>
                <c:pt idx="5">
                  <c:v>20.391999999999999</c:v>
                </c:pt>
                <c:pt idx="6">
                  <c:v>20.391999999999999</c:v>
                </c:pt>
                <c:pt idx="7">
                  <c:v>20</c:v>
                </c:pt>
                <c:pt idx="8">
                  <c:v>18.431000000000001</c:v>
                </c:pt>
                <c:pt idx="9">
                  <c:v>17.646999999999998</c:v>
                </c:pt>
                <c:pt idx="10">
                  <c:v>14.901999999999999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Sheet1!$B$2:$G$2</c:f>
              <c:numCache>
                <c:formatCode>0</c:formatCode>
                <c:ptCount val="6"/>
                <c:pt idx="0" formatCode="General">
                  <c:v>4</c:v>
                </c:pt>
                <c:pt idx="1">
                  <c:v>2.7029999999999998</c:v>
                </c:pt>
                <c:pt idx="2">
                  <c:v>5.6070000000000002</c:v>
                </c:pt>
                <c:pt idx="3">
                  <c:v>5.319</c:v>
                </c:pt>
                <c:pt idx="4">
                  <c:v>3.125</c:v>
                </c:pt>
                <c:pt idx="5">
                  <c:v>3.093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Sheet1!$B$3:$G$3</c:f>
              <c:numCache>
                <c:formatCode>0</c:formatCode>
                <c:ptCount val="6"/>
                <c:pt idx="0" formatCode="General">
                  <c:v>11</c:v>
                </c:pt>
                <c:pt idx="1">
                  <c:v>11.486000000000001</c:v>
                </c:pt>
                <c:pt idx="2">
                  <c:v>11.215</c:v>
                </c:pt>
                <c:pt idx="3">
                  <c:v>10.638</c:v>
                </c:pt>
                <c:pt idx="4">
                  <c:v>17.187999999999999</c:v>
                </c:pt>
                <c:pt idx="5">
                  <c:v>8.2469999999999999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Sheet1!$B$4:$G$4</c:f>
              <c:numCache>
                <c:formatCode>0</c:formatCode>
                <c:ptCount val="6"/>
                <c:pt idx="0" formatCode="General">
                  <c:v>37</c:v>
                </c:pt>
                <c:pt idx="1">
                  <c:v>30.405000000000001</c:v>
                </c:pt>
                <c:pt idx="2">
                  <c:v>46.728999999999999</c:v>
                </c:pt>
                <c:pt idx="3">
                  <c:v>38.298000000000002</c:v>
                </c:pt>
                <c:pt idx="4">
                  <c:v>45.313000000000002</c:v>
                </c:pt>
                <c:pt idx="5">
                  <c:v>30.928000000000001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spPr>
            <a:solidFill>
              <a:schemeClr val="bg1">
                <a:lumMod val="50000"/>
              </a:schemeClr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B7-4ABD-B6E5-15AA9649858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B7-4ABD-B6E5-15AA9649858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B7-4ABD-B6E5-15AA9649858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Sheet1!$B$5:$G$5</c:f>
              <c:numCache>
                <c:formatCode>0</c:formatCode>
                <c:ptCount val="6"/>
                <c:pt idx="0" formatCode="General">
                  <c:v>31</c:v>
                </c:pt>
                <c:pt idx="1">
                  <c:v>39.189</c:v>
                </c:pt>
                <c:pt idx="2">
                  <c:v>19.626000000000001</c:v>
                </c:pt>
                <c:pt idx="3">
                  <c:v>25.532</c:v>
                </c:pt>
                <c:pt idx="4">
                  <c:v>20.312999999999999</c:v>
                </c:pt>
                <c:pt idx="5">
                  <c:v>43.298999999999999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Sheet1!$B$6:$G$6</c:f>
              <c:numCache>
                <c:formatCode>0</c:formatCode>
                <c:ptCount val="6"/>
                <c:pt idx="0" formatCode="General">
                  <c:v>12</c:v>
                </c:pt>
                <c:pt idx="1">
                  <c:v>12.162000000000001</c:v>
                </c:pt>
                <c:pt idx="2">
                  <c:v>11.215</c:v>
                </c:pt>
                <c:pt idx="3">
                  <c:v>17.021000000000001</c:v>
                </c:pt>
                <c:pt idx="4">
                  <c:v>6.25</c:v>
                </c:pt>
                <c:pt idx="5">
                  <c:v>10.308999999999999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spPr>
            <a:solidFill>
              <a:srgbClr val="C00000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Sheet1!$B$7:$G$7</c:f>
              <c:numCache>
                <c:formatCode>0</c:formatCode>
                <c:ptCount val="6"/>
                <c:pt idx="0" formatCode="General">
                  <c:v>5</c:v>
                </c:pt>
                <c:pt idx="1">
                  <c:v>4.0540000000000003</c:v>
                </c:pt>
                <c:pt idx="2">
                  <c:v>5.6070000000000002</c:v>
                </c:pt>
                <c:pt idx="3">
                  <c:v>3.1909999999999998</c:v>
                </c:pt>
                <c:pt idx="4">
                  <c:v>7.8129999999999997</c:v>
                </c:pt>
                <c:pt idx="5">
                  <c:v>4.1239999999999997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1-4DE0-8FCD-49E1CAC7151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5"/>
                <c:pt idx="0">
                  <c:v>Ano, v oblasti sociální</c:v>
                </c:pt>
                <c:pt idx="1">
                  <c:v>Ano, v oblasti řízení společnosti</c:v>
                </c:pt>
                <c:pt idx="2">
                  <c:v>Ano, v oblasti enviromentální</c:v>
                </c:pt>
                <c:pt idx="3">
                  <c:v>Zatím v této oblasti nic nepodnikáme, ale monitorujeme situace a připravujeme se na případné kroky</c:v>
                </c:pt>
                <c:pt idx="4">
                  <c:v>Zatím nic a ani to neplánujeme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5"/>
                <c:pt idx="0">
                  <c:v>61</c:v>
                </c:pt>
                <c:pt idx="1">
                  <c:v>28</c:v>
                </c:pt>
                <c:pt idx="2">
                  <c:v>27</c:v>
                </c:pt>
                <c:pt idx="3">
                  <c:v>8</c:v>
                </c:pt>
                <c:pt idx="4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26-4E49-B833-15FF653FF8A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EEB-4CA4-B2A0-03EA0C8710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Zpomalilo to ESG</c:v>
                </c:pt>
                <c:pt idx="1">
                  <c:v>Méně zakázek</c:v>
                </c:pt>
                <c:pt idx="2">
                  <c:v>Zdražování energií</c:v>
                </c:pt>
                <c:pt idx="3">
                  <c:v>Potřeba šetřit, hlídat výdaje</c:v>
                </c:pt>
                <c:pt idx="4">
                  <c:v>Inflace</c:v>
                </c:pt>
                <c:pt idx="5">
                  <c:v>Celkově negativní vliv</c:v>
                </c:pt>
                <c:pt idx="6">
                  <c:v>Celkově zdražování</c:v>
                </c:pt>
                <c:pt idx="7">
                  <c:v>Méně investic</c:v>
                </c:pt>
                <c:pt idx="8">
                  <c:v>Urychlilo to ESG</c:v>
                </c:pt>
                <c:pt idx="9">
                  <c:v>Něco jiného</c:v>
                </c:pt>
                <c:pt idx="10">
                  <c:v>Neovlivnilo (L5)</c:v>
                </c:pt>
                <c:pt idx="11">
                  <c:v>Nevím (L5)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4.3140000000000001</c:v>
                </c:pt>
                <c:pt idx="1">
                  <c:v>3.9220000000000002</c:v>
                </c:pt>
                <c:pt idx="2">
                  <c:v>3.137</c:v>
                </c:pt>
                <c:pt idx="3">
                  <c:v>2.7450000000000001</c:v>
                </c:pt>
                <c:pt idx="4">
                  <c:v>2.3530000000000002</c:v>
                </c:pt>
                <c:pt idx="5">
                  <c:v>1.9610000000000001</c:v>
                </c:pt>
                <c:pt idx="6">
                  <c:v>1.569</c:v>
                </c:pt>
                <c:pt idx="7">
                  <c:v>1.569</c:v>
                </c:pt>
                <c:pt idx="8">
                  <c:v>1.1759999999999999</c:v>
                </c:pt>
                <c:pt idx="9">
                  <c:v>4.7060000000000004</c:v>
                </c:pt>
                <c:pt idx="10">
                  <c:v>70.587999999999994</c:v>
                </c:pt>
                <c:pt idx="11">
                  <c:v>3.9220000000000002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0-664B-4874-99B3-C9002FCFFED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8CB-4C80-ACE7-6934256B638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FBD-4A7C-A273-4420CB11699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C20-447A-84CD-C7A682AB315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C5A3-4725-9985-B558DF5BBC5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1-4584-4B59-B35A-617BB6499A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B41A-47C1-8997-A321FAF48E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BAE-4811-B888-06E5B95AC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2-4D51-869F-3987B8AD288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12-4D51-869F-3987B8AD288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Podpora kulturních akcí (den obce, ples, apod.)</c:v>
                </c:pt>
                <c:pt idx="1">
                  <c:v>Rozvoj sportovních či školských aktivit formou sponzoringu</c:v>
                </c:pt>
                <c:pt idx="2">
                  <c:v>Zvýhodněné služby, produkty pro místní obyvatele</c:v>
                </c:pt>
                <c:pt idx="3">
                  <c:v>Firemní dobrovolnictví</c:v>
                </c:pt>
                <c:pt idx="4">
                  <c:v>(Spolu)financování obecních projektů</c:v>
                </c:pt>
                <c:pt idx="5">
                  <c:v>Stipendijní program pro nadané sportovce, studenty</c:v>
                </c:pt>
                <c:pt idx="6">
                  <c:v>Nijak do rozvoje místní komunity zapojeni nejsme.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38.430999999999997</c:v>
                </c:pt>
                <c:pt idx="1">
                  <c:v>26.667000000000002</c:v>
                </c:pt>
                <c:pt idx="2">
                  <c:v>20.391999999999999</c:v>
                </c:pt>
                <c:pt idx="3">
                  <c:v>14.118</c:v>
                </c:pt>
                <c:pt idx="4">
                  <c:v>12.941000000000001</c:v>
                </c:pt>
                <c:pt idx="5">
                  <c:v>5.0979999999999999</c:v>
                </c:pt>
                <c:pt idx="6">
                  <c:v>27.059000000000001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BAE-4811-B888-06E5B95AC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2-4D51-869F-3987B8AD288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12-4D51-869F-3987B8AD28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Snížení spotřeby energií, vody atd.</c:v>
                </c:pt>
                <c:pt idx="1">
                  <c:v>Snížení uhlíkové stopy, snížení emisí</c:v>
                </c:pt>
                <c:pt idx="2">
                  <c:v>Dekarbonizace</c:v>
                </c:pt>
                <c:pt idx="3">
                  <c:v>Recyklace, nakládání s odpadem</c:v>
                </c:pt>
                <c:pt idx="4">
                  <c:v>Zelená energie, solární panely, obnovitelné zdroje</c:v>
                </c:pt>
                <c:pt idx="5">
                  <c:v>Něco jiného</c:v>
                </c:pt>
                <c:pt idx="6">
                  <c:v>Nic (L5)</c:v>
                </c:pt>
                <c:pt idx="7">
                  <c:v>Nevím (L5)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5.8819999999999997</c:v>
                </c:pt>
                <c:pt idx="1">
                  <c:v>4.3140000000000001</c:v>
                </c:pt>
                <c:pt idx="2">
                  <c:v>3.137</c:v>
                </c:pt>
                <c:pt idx="3">
                  <c:v>2.3530000000000002</c:v>
                </c:pt>
                <c:pt idx="4">
                  <c:v>1.9610000000000001</c:v>
                </c:pt>
                <c:pt idx="5">
                  <c:v>13.333</c:v>
                </c:pt>
                <c:pt idx="6">
                  <c:v>41.960999999999999</c:v>
                </c:pt>
                <c:pt idx="7">
                  <c:v>30.196000000000002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0</c:formatCode>
                <c:ptCount val="6"/>
                <c:pt idx="0">
                  <c:v>39</c:v>
                </c:pt>
                <c:pt idx="1">
                  <c:v>43</c:v>
                </c:pt>
                <c:pt idx="2">
                  <c:v>34</c:v>
                </c:pt>
                <c:pt idx="3">
                  <c:v>38</c:v>
                </c:pt>
                <c:pt idx="4">
                  <c:v>38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0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19</c:v>
                </c:pt>
                <c:pt idx="3">
                  <c:v>13</c:v>
                </c:pt>
                <c:pt idx="4">
                  <c:v>24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1AD7A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4D190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0</c:formatCode>
                <c:ptCount val="6"/>
                <c:pt idx="0">
                  <c:v>29</c:v>
                </c:pt>
                <c:pt idx="1">
                  <c:v>32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0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17</c:v>
                </c:pt>
                <c:pt idx="3">
                  <c:v>16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2F-4495-8921-1B57AD140A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2F-4495-8921-1B57AD140A3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32F-4495-8921-1B57AD140A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4-4249-8594-A5206395AB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EEB-4CA4-B2A0-03EA0C8710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Zdraví a bezpečnost</c:v>
                </c:pt>
                <c:pt idx="1">
                  <c:v>Dobré pracovní podmínky a odmítání diskriminace</c:v>
                </c:pt>
                <c:pt idx="2">
                  <c:v>Nižší spotřeba energie a nižší emise skleníkových plynů</c:v>
                </c:pt>
                <c:pt idx="3">
                  <c:v>Nižší spotřeba vody</c:v>
                </c:pt>
                <c:pt idx="4">
                  <c:v>Sociální vztahy</c:v>
                </c:pt>
                <c:pt idx="5">
                  <c:v>Adekvátní odměny zaměstnanců</c:v>
                </c:pt>
                <c:pt idx="6">
                  <c:v>Dodavatelsko-odběratelské vztahy</c:v>
                </c:pt>
                <c:pt idx="7">
                  <c:v>Etika</c:v>
                </c:pt>
                <c:pt idx="8">
                  <c:v>Biodiverzita, nižší znečišťování a odpad</c:v>
                </c:pt>
                <c:pt idx="9">
                  <c:v>Produktová odpovědnost</c:v>
                </c:pt>
                <c:pt idx="10">
                  <c:v>Místní komunity a lidská práva</c:v>
                </c:pt>
                <c:pt idx="11">
                  <c:v>Práva akcionářů</c:v>
                </c:pt>
                <c:pt idx="12">
                  <c:v>Nezávislost představenstva</c:v>
                </c:pt>
                <c:pt idx="13">
                  <c:v>Žádné z uvedených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52.156999999999996</c:v>
                </c:pt>
                <c:pt idx="1">
                  <c:v>51.372999999999998</c:v>
                </c:pt>
                <c:pt idx="2">
                  <c:v>49.02</c:v>
                </c:pt>
                <c:pt idx="3">
                  <c:v>46.667000000000002</c:v>
                </c:pt>
                <c:pt idx="4">
                  <c:v>39.607999999999997</c:v>
                </c:pt>
                <c:pt idx="5">
                  <c:v>40.392000000000003</c:v>
                </c:pt>
                <c:pt idx="6">
                  <c:v>35.686</c:v>
                </c:pt>
                <c:pt idx="7">
                  <c:v>23.137</c:v>
                </c:pt>
                <c:pt idx="8">
                  <c:v>19.216000000000001</c:v>
                </c:pt>
                <c:pt idx="9">
                  <c:v>15.294</c:v>
                </c:pt>
                <c:pt idx="10">
                  <c:v>13.333</c:v>
                </c:pt>
                <c:pt idx="11">
                  <c:v>5.8819999999999997</c:v>
                </c:pt>
                <c:pt idx="12">
                  <c:v>4.3140000000000001</c:v>
                </c:pt>
                <c:pt idx="13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30</c:v>
                </c:pt>
                <c:pt idx="1">
                  <c:v>23</c:v>
                </c:pt>
                <c:pt idx="2">
                  <c:v>39</c:v>
                </c:pt>
                <c:pt idx="3">
                  <c:v>35</c:v>
                </c:pt>
                <c:pt idx="4">
                  <c:v>31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FE-47DA-96DB-9FD801DAE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FE-47DA-96DB-9FD801DAE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FE-47DA-96DB-9FD801DAE9E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61</c:v>
                </c:pt>
                <c:pt idx="1">
                  <c:v>72</c:v>
                </c:pt>
                <c:pt idx="2">
                  <c:v>46</c:v>
                </c:pt>
                <c:pt idx="3">
                  <c:v>52</c:v>
                </c:pt>
                <c:pt idx="4">
                  <c:v>56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</c:v>
                </c:pt>
                <c:pt idx="1">
                  <c:v>11</c:v>
                </c:pt>
                <c:pt idx="2">
                  <c:v>22</c:v>
                </c:pt>
                <c:pt idx="3">
                  <c:v>13</c:v>
                </c:pt>
                <c:pt idx="4">
                  <c:v>22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42</c:v>
                </c:pt>
                <c:pt idx="1">
                  <c:v>39</c:v>
                </c:pt>
                <c:pt idx="2">
                  <c:v>47</c:v>
                </c:pt>
                <c:pt idx="3">
                  <c:v>47</c:v>
                </c:pt>
                <c:pt idx="4">
                  <c:v>42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20</c:v>
                </c:pt>
                <c:pt idx="1">
                  <c:v>22</c:v>
                </c:pt>
                <c:pt idx="2">
                  <c:v>17</c:v>
                </c:pt>
                <c:pt idx="3">
                  <c:v>21</c:v>
                </c:pt>
                <c:pt idx="4">
                  <c:v>14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FE-47DA-96DB-9FD801DAE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FE-47DA-96DB-9FD801DAE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FE-47DA-96DB-9FD801DAE9E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22</c:v>
                </c:pt>
                <c:pt idx="1">
                  <c:v>28</c:v>
                </c:pt>
                <c:pt idx="2">
                  <c:v>14</c:v>
                </c:pt>
                <c:pt idx="3">
                  <c:v>19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A1-47D2-ADFE-5CEB06EE120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1-4DE0-8FCD-49E1CAC7151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4"/>
                <c:pt idx="0">
                  <c:v>klienti</c:v>
                </c:pt>
                <c:pt idx="1">
                  <c:v>banky</c:v>
                </c:pt>
                <c:pt idx="2">
                  <c:v>veřejné</c:v>
                </c:pt>
                <c:pt idx="3">
                  <c:v>Ne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5"/>
                <c:pt idx="0">
                  <c:v>25</c:v>
                </c:pt>
                <c:pt idx="1">
                  <c:v>11</c:v>
                </c:pt>
                <c:pt idx="2">
                  <c:v>10</c:v>
                </c:pt>
                <c:pt idx="3">
                  <c:v>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0</c:formatCode>
                <c:ptCount val="6"/>
                <c:pt idx="0">
                  <c:v>14.141</c:v>
                </c:pt>
                <c:pt idx="1">
                  <c:v>5.66</c:v>
                </c:pt>
                <c:pt idx="2">
                  <c:v>23.913</c:v>
                </c:pt>
                <c:pt idx="3">
                  <c:v>18.420999999999999</c:v>
                </c:pt>
                <c:pt idx="4">
                  <c:v>14</c:v>
                </c:pt>
                <c:pt idx="5">
                  <c:v>9.7219999999999995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0</c:formatCode>
                <c:ptCount val="6"/>
                <c:pt idx="0">
                  <c:v>29.797999999999998</c:v>
                </c:pt>
                <c:pt idx="1">
                  <c:v>28.302</c:v>
                </c:pt>
                <c:pt idx="2">
                  <c:v>31.521999999999998</c:v>
                </c:pt>
                <c:pt idx="3">
                  <c:v>19.736999999999998</c:v>
                </c:pt>
                <c:pt idx="4">
                  <c:v>46</c:v>
                </c:pt>
                <c:pt idx="5">
                  <c:v>29.167000000000002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0</c:formatCode>
                <c:ptCount val="6"/>
                <c:pt idx="0">
                  <c:v>30.303000000000001</c:v>
                </c:pt>
                <c:pt idx="1">
                  <c:v>36.792000000000002</c:v>
                </c:pt>
                <c:pt idx="2">
                  <c:v>22.826000000000001</c:v>
                </c:pt>
                <c:pt idx="3">
                  <c:v>34.210999999999999</c:v>
                </c:pt>
                <c:pt idx="4">
                  <c:v>22</c:v>
                </c:pt>
                <c:pt idx="5">
                  <c:v>31.943999999999999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0</c:formatCode>
                <c:ptCount val="6"/>
                <c:pt idx="0">
                  <c:v>23.231999999999999</c:v>
                </c:pt>
                <c:pt idx="1">
                  <c:v>27.358000000000001</c:v>
                </c:pt>
                <c:pt idx="2">
                  <c:v>18.478000000000002</c:v>
                </c:pt>
                <c:pt idx="3">
                  <c:v>23.684000000000001</c:v>
                </c:pt>
                <c:pt idx="4">
                  <c:v>16</c:v>
                </c:pt>
                <c:pt idx="5">
                  <c:v>27.777999999999999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dLbl>
              <c:idx val="0"/>
              <c:layout>
                <c:manualLayout>
                  <c:x val="1.0052921304184057E-17"/>
                  <c:y val="7.187272302827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D7-48FC-85EB-079AEAABA2DC}"/>
                </c:ext>
              </c:extLst>
            </c:dLbl>
            <c:dLbl>
              <c:idx val="1"/>
              <c:layout>
                <c:manualLayout>
                  <c:x val="0"/>
                  <c:y val="7.187272302827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D7-48FC-85EB-079AEAABA2DC}"/>
                </c:ext>
              </c:extLst>
            </c:dLbl>
            <c:dLbl>
              <c:idx val="2"/>
              <c:layout>
                <c:manualLayout>
                  <c:x val="-8.0423370433472454E-17"/>
                  <c:y val="3.5936361514137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D7-48FC-85EB-079AEAABA2DC}"/>
                </c:ext>
              </c:extLst>
            </c:dLbl>
            <c:dLbl>
              <c:idx val="4"/>
              <c:layout>
                <c:manualLayout>
                  <c:x val="0"/>
                  <c:y val="7.187272302827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D7-48FC-85EB-079AEAABA2DC}"/>
                </c:ext>
              </c:extLst>
            </c:dLbl>
            <c:dLbl>
              <c:idx val="5"/>
              <c:layout>
                <c:manualLayout>
                  <c:x val="0"/>
                  <c:y val="1.437482756913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D7-48FC-85EB-079AEAABA2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0</c:formatCode>
                <c:ptCount val="6"/>
                <c:pt idx="0">
                  <c:v>2.5249999999999999</c:v>
                </c:pt>
                <c:pt idx="1">
                  <c:v>1.887</c:v>
                </c:pt>
                <c:pt idx="2">
                  <c:v>3.2610000000000001</c:v>
                </c:pt>
                <c:pt idx="3">
                  <c:v>3.9470000000000001</c:v>
                </c:pt>
                <c:pt idx="4">
                  <c:v>2</c:v>
                </c:pt>
                <c:pt idx="5">
                  <c:v>1.389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FE-47DA-96DB-9FD801DAE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FE-47DA-96DB-9FD801DAE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FE-47DA-96DB-9FD801DAE9E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9.5960000000000001</c:v>
                </c:pt>
                <c:pt idx="1">
                  <c:v>6.6040000000000001</c:v>
                </c:pt>
                <c:pt idx="2">
                  <c:v>13.042999999999999</c:v>
                </c:pt>
                <c:pt idx="3">
                  <c:v>10.526</c:v>
                </c:pt>
                <c:pt idx="4">
                  <c:v>12</c:v>
                </c:pt>
                <c:pt idx="5">
                  <c:v>6.944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23.736999999999998</c:v>
                </c:pt>
                <c:pt idx="1">
                  <c:v>17.925000000000001</c:v>
                </c:pt>
                <c:pt idx="2">
                  <c:v>30.434999999999999</c:v>
                </c:pt>
                <c:pt idx="3">
                  <c:v>22.367999999999999</c:v>
                </c:pt>
                <c:pt idx="4">
                  <c:v>32</c:v>
                </c:pt>
                <c:pt idx="5">
                  <c:v>19.443999999999999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26.263000000000002</c:v>
                </c:pt>
                <c:pt idx="1">
                  <c:v>28.302</c:v>
                </c:pt>
                <c:pt idx="2">
                  <c:v>23.913</c:v>
                </c:pt>
                <c:pt idx="3">
                  <c:v>26.315999999999999</c:v>
                </c:pt>
                <c:pt idx="4">
                  <c:v>24</c:v>
                </c:pt>
                <c:pt idx="5">
                  <c:v>27.777999999999999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37.878999999999998</c:v>
                </c:pt>
                <c:pt idx="1">
                  <c:v>45.283000000000001</c:v>
                </c:pt>
                <c:pt idx="2">
                  <c:v>29.347999999999999</c:v>
                </c:pt>
                <c:pt idx="3">
                  <c:v>36.841999999999999</c:v>
                </c:pt>
                <c:pt idx="4">
                  <c:v>30</c:v>
                </c:pt>
                <c:pt idx="5">
                  <c:v>44.444000000000003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dLbl>
              <c:idx val="0"/>
              <c:layout>
                <c:manualLayout>
                  <c:x val="1.0052921304184057E-17"/>
                  <c:y val="7.1872723028276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A5-42D6-9C67-24E2880603F6}"/>
                </c:ext>
              </c:extLst>
            </c:dLbl>
            <c:dLbl>
              <c:idx val="1"/>
              <c:layout>
                <c:manualLayout>
                  <c:x val="0"/>
                  <c:y val="1.0780908454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A5-42D6-9C67-24E2880603F6}"/>
                </c:ext>
              </c:extLst>
            </c:dLbl>
            <c:dLbl>
              <c:idx val="2"/>
              <c:layout>
                <c:manualLayout>
                  <c:x val="-8.0423370433472454E-17"/>
                  <c:y val="3.5936361514137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A5-42D6-9C67-24E2880603F6}"/>
                </c:ext>
              </c:extLst>
            </c:dLbl>
            <c:dLbl>
              <c:idx val="4"/>
              <c:layout>
                <c:manualLayout>
                  <c:x val="0"/>
                  <c:y val="1.078090845424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A5-42D6-9C67-24E2880603F6}"/>
                </c:ext>
              </c:extLst>
            </c:dLbl>
            <c:dLbl>
              <c:idx val="5"/>
              <c:layout>
                <c:manualLayout>
                  <c:x val="0"/>
                  <c:y val="1.078119141771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A5-42D6-9C67-24E2880603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2.5249999999999999</c:v>
                </c:pt>
                <c:pt idx="1">
                  <c:v>1.887</c:v>
                </c:pt>
                <c:pt idx="2">
                  <c:v>3.2610000000000001</c:v>
                </c:pt>
                <c:pt idx="3">
                  <c:v>3.9470000000000001</c:v>
                </c:pt>
                <c:pt idx="4">
                  <c:v>2</c:v>
                </c:pt>
                <c:pt idx="5">
                  <c:v>1.389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FE-47DA-96DB-9FD801DAE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FE-47DA-96DB-9FD801DAE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FE-47DA-96DB-9FD801DAE9E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</c:v>
                </c:pt>
                <c:pt idx="1">
                  <c:v>7</c:v>
                </c:pt>
                <c:pt idx="2">
                  <c:v>25</c:v>
                </c:pt>
                <c:pt idx="3">
                  <c:v>18</c:v>
                </c:pt>
                <c:pt idx="4">
                  <c:v>19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E-47DA-96DB-9FD801DAE9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50</c:v>
                </c:pt>
                <c:pt idx="4">
                  <c:v>45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E-47DA-96DB-9FD801DAE9EF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0FE-47DA-96DB-9FD801DAE9E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0FE-47DA-96DB-9FD801DAE9EF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0FE-47DA-96DB-9FD801DAE9EF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FE-47DA-96DB-9FD801DAE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FE-47DA-96DB-9FD801DAE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FE-47DA-96DB-9FD801DAE9E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33</c:v>
                </c:pt>
                <c:pt idx="1">
                  <c:v>41</c:v>
                </c:pt>
                <c:pt idx="2">
                  <c:v>22</c:v>
                </c:pt>
                <c:pt idx="3">
                  <c:v>32</c:v>
                </c:pt>
                <c:pt idx="4">
                  <c:v>36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E-47DA-96DB-9FD801DAE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25EA6B0-E58D-4A1E-A648-162AADA6A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1E68C4-E21B-4D0B-94FD-D76EA0A23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4D79-6FB0-4BB0-85DB-07044A98071C}" type="datetimeFigureOut">
              <a:rPr lang="cs-CZ" smtClean="0"/>
              <a:t>06.05.2024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9D328B-10A1-4FC9-9A53-9F699299E5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9B6BF-EC21-4433-956B-7CEBE069F9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95F4-F283-4B7C-948C-3B3724F45F8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EDED45F-4A58-4DF1-AB6E-4D526AD74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3" y="819918"/>
            <a:ext cx="1293015" cy="11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026E-EFD2-49A9-A173-00C81CAE018D}" type="datetimeFigureOut">
              <a:rPr lang="cs-CZ" smtClean="0"/>
              <a:t>06.05.2024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F7F45-9B54-48EE-9ECE-907062FCEB0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4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02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9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ESG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odkazuje na nové požadavky v oblasti společenské odpovědnosti, správy a řízení podniků a ekologické udržitelnosti. MSP je segment firem, které jsou obecně poměrně silné v oblasti CSR, zejména pak na lokální či regionální úrovni. Co se týká ESG, nevidí pak důvod k masivnějším investicím, protože část toho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samy léta přirozeně dělají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, aniž by k tomu potřebovaly speciální administrativní rámec. </a:t>
            </a: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49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 případě připuštění možnosti investic do ESG se pak firmy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MSP patrně zaměří na další sledování  a snižování spotřeby energií, a to i kvůli dramatickému nárůstu jejich cen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které jsou u nás bohužel vyšší než v zahraničí – to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způsobuje firmám ztrátu konkurenceschopnosti i marže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To se pak postupně obvykle přetaví do snížené schopnosti investovat do lidí, technologií i inovací.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68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 celkového vzorku oslovených firem v našem průzkumu (255 firem), plánuje do ESG v příštím roce investovat 75 (firem).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Ty, které se rozhodly (nebo byly “přiměny“) k systematickému pojetí ESG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přistoupit, ze ¾ by rádo využilo dotace. </a:t>
            </a: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3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Zcela klasický a praktický přístup řádného hospodáře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který firmy segmentu MSP prokazují i jinde, se objevuje i zde: investovat lze do čehokoli, ale musí to mít logiku a praktický přínos. V jakékoliv rovině.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I proto se k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největším bariérám implementace ESG v MSP sektoru řadí nejasná návratnost investice následovaná nejistotou ve smyslu dostatku financí a informací.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2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0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Jak uvedeno dříve v této prezentaci, MSP jsou obecně v CSR silné, jakož i v principu řádného hospodáře (úspory), proto ani nevnímají nijak dramaticky tlaky současné situace na jejich dosavadní přístup k některým principům ESG.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3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462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Toto je poměrně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zásadní informace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zpětná vazba z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firemního sektoru: </a:t>
            </a:r>
          </a:p>
          <a:p>
            <a:pPr lvl="0" algn="l"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Velká část firem MSP zatím vůbec netuší, že jim přibude další významná administrativní zátěž. </a:t>
            </a:r>
          </a:p>
          <a:p>
            <a:pPr lvl="0" algn="l"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lvl="0" algn="l"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Jak zmíněno již na počátku naší prezentace, podle některých zdrojů (respondentů) jde o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další byrokratickou nášlapnou minu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 ze směru velkých korporátů či institucionálního segmentu.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44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MSP jsou v oblasti CSR – zejména na lokální či regionální úrovni – velmi významným prvkem přispívajícím k rozvoji oblasti, kde podnikají.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Typicky se podílejí na organizaci či sponzorují kulturní či sportovní akce, a značná část jejich prostředků míří i do lokálního školství.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5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Tento výsledek byl v segmentu MSP spíše očekáván. Jakkoli si podle výstupu 2/3 firem pod pojmem ESG nic přesného nepředstaví, ani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zdaleka to neznamená, že některé prvky ESG nejsou v MSP dávno implementovány</a:t>
            </a:r>
            <a:r>
              <a:rPr kumimoji="0" lang="cs-CZ" sz="120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cs-CZ" sz="1200" i="0" u="none" strike="noStrike" kern="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ja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k je mimo jiné zřejmé i z dalších slidů.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 druhé straně jde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podle některých zdrojů (respondentů)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další byrokratickou nášlapnou minu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ze směru velkých korporátů či institucionálního světa. </a:t>
            </a: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96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Povědomí o ESG v segmentu MSP je nižší než u nadnárodních korporací, tedy  je přirozené, že respondenti zatím tápou v konkretizaci ESG cílů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4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47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Větší část firem segmentu ESG nemají formálně nastaveny cíle související s ESG, avšak mnohé z nich naplňují přirozeně v rámci aktivit CSR  a nebo z titulu řádného hospodáře (šetření energiemi, další využití recyklovatelného odpadu apod.).  Protože část z těchto ESG cílů je řešena přirozeně, na základě lokální společenské poptávky, nebyl dosud důvod měření „úspěšnosti“ formálně monitorovat.  I proto právě měřitelnost považují firmy za problém.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804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s-CZ" sz="1200" b="0" i="0" dirty="0">
                <a:effectLst/>
                <a:latin typeface="Roboto" panose="02000000000000000000" pitchFamily="2" charset="0"/>
              </a:rPr>
              <a:t>Environmentální faktory měří vliv firmy na životní prostředí, např. v oblasti emisí skleníkových či toxických plynů, odpadového hospodářství, efektivního využívání energií, stavění zelených budov apod.</a:t>
            </a:r>
          </a:p>
          <a:p>
            <a:pPr algn="l" rtl="0"/>
            <a:r>
              <a:rPr lang="cs-CZ" sz="1200" b="0" i="0" dirty="0">
                <a:effectLst/>
                <a:latin typeface="Roboto" panose="02000000000000000000" pitchFamily="2" charset="0"/>
              </a:rPr>
              <a:t>Pod sociální faktory spadají vztahy s lidskými zdroji a třetími stranami, jako jsou péče o zaměstnance, zdraví na pracovišti, ochrana spotřebitelů, charita či dodavatelsko-odběratelské vztahy.</a:t>
            </a:r>
          </a:p>
          <a:p>
            <a:pPr algn="l" rtl="0"/>
            <a:r>
              <a:rPr lang="cs-CZ" sz="1200" b="0" i="0" dirty="0">
                <a:effectLst/>
                <a:latin typeface="Roboto" panose="02000000000000000000" pitchFamily="2" charset="0"/>
              </a:rPr>
              <a:t>Mezi příklady správních faktorů řadíme práva akcionářů, </a:t>
            </a:r>
            <a:r>
              <a:rPr lang="cs-CZ" sz="1200" b="0" i="0" dirty="0" err="1">
                <a:effectLst/>
                <a:latin typeface="Roboto" panose="02000000000000000000" pitchFamily="2" charset="0"/>
              </a:rPr>
              <a:t>compliance</a:t>
            </a:r>
            <a:r>
              <a:rPr lang="cs-CZ" sz="1200" b="0" i="0" dirty="0">
                <a:effectLst/>
                <a:latin typeface="Roboto" panose="02000000000000000000" pitchFamily="2" charset="0"/>
              </a:rPr>
              <a:t>, firemní kulturu, obchodní etiku a etický kodex či daňovou transparentnost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62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/>
              <a:t>e výrobní firmy, pro které jsou energetické vstupy jedním z hlavních prvků struktury nákladů, investovaly do těchto technologií mezi prvními. 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Středně velké firmy reagují na přicházející elektromobilitu velmi rychle. Výrobní podniky začlenily elektromobily do svých flotil jako přirozený prvek. V častých případech to pak souvisí se samotnou investicí do fotovoltaických elektráren. Logicky tak přichází navazující úspory na mobilitu svých zaměstnanců. Takřka jedna pětina malých podniků si ale nemůže elektromobil dovolit z ekonomických důvodů.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Téměř polovina malých podniků nečiní žádné kroky ve vztahu k investicím do obnovitelných zdrojů.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64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2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Je zřejmé, že segment MSP spíše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přirozeně reaguje na společenskou poptávku a v tomto směru se rozvíjí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Ve firmách menší velikosti se lidé spíše znají a mají tendenci si vyhovět. To se týká i vedení firem – je si vědomo snížené nahraditelnosti každého pracovníka, proto jsou sociální témata běžnou součástí MSP kolektivů.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6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Firmy segmentu MSP se nejčastěji věnují prvku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zdraví a BOZP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Není nijak překvapivé, že se snaží o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dobré pracovní podmínky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 své zaměstnance, ale též odmítají diskriminaci. V MSP je vše více o práci a vzájemné zastupitelnosti, tedy pracovní schopnosti jsou skutečnou hodnotou, a je méně podstatné, kdo a s jakými osobnostními charakteristikami je nabízí. </a:t>
            </a:r>
            <a:endParaRPr lang="cs-CZ" sz="1200" kern="0" dirty="0">
              <a:solidFill>
                <a:srgbClr val="405A9C">
                  <a:lumMod val="75000"/>
                </a:srgbClr>
              </a:solidFill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Nezanedbatelného výsledku dosáhlo také téma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SNIŽOVÁNÍ SPOTŘEBY ENERGIÍ A VODY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, což může být i důsledek velmi vysokého nárůstu cen v této oblasti.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6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Tento výsledek bylo možné předpokládat – větší firmy ze segmentu MSP jsou často v naší subdodavatelské ekonomice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navázány na korporátní dodavatelské řetězce a též více využívají externího financování bankami –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oba tyto sektory jsou již problematikou ESG “dotčeny“ a přenášejí to dále do firemního světa.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Zapomíná se ovšem, že administrativní břemeno MSP je již dnes neúměrně vysoké. A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korporátní ESG dotazníky – nijak nemodifikované pro MSP sektor – jsou opravdu extrémní co se týká rozsahu i detailu.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MSP na rozdíl od korporátů nemají vyčleněného člověka na ESG, ani nemají kapacitu podstupovat řadu školení, aby byly schopny hloubkově řešit ESG. 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0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Ano, viz předchozí slide: ty firmy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, které se s požadavkem na plnění cílů ESG setkaly, jsou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navázány na větší dodavatelské řetězce a/nebo mají vyšší bankovní angažovanost, popřípadě jsou byznysově navázány na stát či municipality.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Více než polovina firem MSP </a:t>
            </a:r>
            <a:r>
              <a:rPr kumimoji="0" lang="cs-CZ" sz="120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(zejména malých nebo ze </a:t>
            </a:r>
            <a:r>
              <a:rPr lang="cs-CZ" sz="1200" kern="0" dirty="0" err="1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službového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 sektoru)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,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 nicméně, zatím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s ESG vůbec nesetkala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4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Firmy si uvědomují, že prostředí se neustále mění, a vyvíjí se i společenská poptávka.  Proto ESG zcela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neodmítají.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Na druhé straně jsou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zdrženlivé k byrokratické zátěži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, která se ke každému novému trendu může vázat – a je nutné říci, že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mnohdy není nezbytná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 (právě v již zmíněném rozsahu a hloubce vyžadované po všech subjektech bez ohledu na velikost). 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6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 tohoto výsledku je jasně patrný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ohromný rozdíl mezi středními firmami a malými firmami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(do 49 zaměstnanců).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Calibri" pitchFamily="34" charset="0"/>
              </a:rPr>
              <a:t>Střední firmy se problematikou ESG více zabývají a buď si dokážou samy poradit nebo již využily služeb poradce (43%), zatímco v segmentu malých firem jich je zatím jen 25%.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l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7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19C1BDE3-57F5-469B-B8D1-A0B6C04CD6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06C46FC-AFDA-462D-947F-F240AC5E8B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31625-2A4F-435A-944C-1B9D854650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74214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32419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EDA7F-9193-410E-830F-C30F637B47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cs-CZ" dirty="0"/>
              <a:t>© Ipsos | Template nabídky | Proposal Template | 2019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E1B552-31EB-41B3-A5A0-B629C45A5BAB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019B927-872C-46DD-8354-53B6491F5DAE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41A0299-CBC5-4F91-AD63-506C10767E63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01E3CADE-5DE0-468A-B9A7-0D9D3411E8A5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85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07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14DBEE1-74D1-42A7-8DB6-8200E218D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18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DBECA6E2-221C-4967-BEAC-2A5C7E8F1B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2463EF8-4AA8-44DE-911A-9DFD191CC0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49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31625-2A4F-435A-944C-1B9D854650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149653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864781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9.xml"/><Relationship Id="rId11" Type="http://schemas.openxmlformats.org/officeDocument/2006/relationships/image" Target="../media/image3.svg"/><Relationship Id="rId5" Type="http://schemas.openxmlformats.org/officeDocument/2006/relationships/vmlDrawing" Target="../drawings/vmlDrawing5.vml"/><Relationship Id="rId10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9.vml"/><Relationship Id="rId7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9.bin"/><Relationship Id="rId5" Type="http://schemas.openxmlformats.org/officeDocument/2006/relationships/tags" Target="../tags/tag18.xml"/><Relationship Id="rId10" Type="http://schemas.openxmlformats.org/officeDocument/2006/relationships/image" Target="../media/image4.emf"/><Relationship Id="rId4" Type="http://schemas.openxmlformats.org/officeDocument/2006/relationships/tags" Target="../tags/tag17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e think-cell" r:id="rId9" imgW="532" imgH="530" progId="TCLayout.ActiveDocument.1">
                  <p:embed/>
                </p:oleObj>
              </mc:Choice>
              <mc:Fallback>
                <p:oleObj name="Diapositive think-cell" r:id="rId9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7837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96" r:id="rId3"/>
    <p:sldLayoutId id="214748370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3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e think-cell" r:id="rId8" imgW="532" imgH="530" progId="TCLayout.ActiveDocument.1">
                  <p:embed/>
                </p:oleObj>
              </mc:Choice>
              <mc:Fallback>
                <p:oleObj name="Diapositive think-cell" r:id="rId8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8292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3" r:id="rId2"/>
    <p:sldLayoutId id="214748393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2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10326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0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9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image" Target="../media/image29.jpe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FB11BD-0A6C-480C-92C4-773B4221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6" y="491372"/>
            <a:ext cx="10631040" cy="2475348"/>
          </a:xfrm>
        </p:spPr>
        <p:txBody>
          <a:bodyPr>
            <a:normAutofit/>
          </a:bodyPr>
          <a:lstStyle/>
          <a:p>
            <a:r>
              <a:rPr lang="cs-CZ" b="0" dirty="0"/>
              <a:t>Udržitelnost podnikání a esg</a:t>
            </a:r>
            <a:endParaRPr lang="en-GB" b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436AEB-0D96-4BCD-8090-8EE6B3095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131" y="4071151"/>
            <a:ext cx="6512411" cy="877163"/>
          </a:xfrm>
        </p:spPr>
        <p:txBody>
          <a:bodyPr/>
          <a:lstStyle/>
          <a:p>
            <a:r>
              <a:rPr lang="cs-CZ" dirty="0"/>
              <a:t>Marie Marková</a:t>
            </a:r>
          </a:p>
          <a:p>
            <a:r>
              <a:rPr lang="cs-CZ" dirty="0"/>
              <a:t>Asociace malých a středních podniků a živnostníků ČR </a:t>
            </a:r>
            <a:endParaRPr lang="en-GB" dirty="0"/>
          </a:p>
        </p:txBody>
      </p:sp>
      <p:pic>
        <p:nvPicPr>
          <p:cNvPr id="17" name="Obrázek 16" descr="Obsah obrázku Písmo, Grafika, snímek obrazovky, text&#10;&#10;Popis byl vytvořen automaticky">
            <a:extLst>
              <a:ext uri="{FF2B5EF4-FFF2-40B4-BE49-F238E27FC236}">
                <a16:creationId xmlns:a16="http://schemas.microsoft.com/office/drawing/2014/main" id="{9F7AAC76-6571-8CD1-550E-23991CBC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91" y="491372"/>
            <a:ext cx="3635903" cy="8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S0open. Co si představíte pod pojmem ESG?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57215AC-0991-C8F8-C93B-7C48701F8E7D}"/>
              </a:ext>
            </a:extLst>
          </p:cNvPr>
          <p:cNvSpPr/>
          <p:nvPr/>
        </p:nvSpPr>
        <p:spPr>
          <a:xfrm>
            <a:off x="1470422" y="629836"/>
            <a:ext cx="2055302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„Udržitelnost“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AF4E68F7-1C78-FE18-7234-58F7747E72FF}"/>
              </a:ext>
            </a:extLst>
          </p:cNvPr>
          <p:cNvSpPr/>
          <p:nvPr/>
        </p:nvSpPr>
        <p:spPr>
          <a:xfrm>
            <a:off x="69399" y="997075"/>
            <a:ext cx="1208802" cy="348173"/>
          </a:xfrm>
          <a:prstGeom prst="wedgeRoundRectCallout">
            <a:avLst>
              <a:gd name="adj1" fmla="val 59670"/>
              <a:gd name="adj2" fmla="val 16721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„Udržitelné cíle“</a:t>
            </a: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ABC1217D-6169-990E-74F6-56E0EB104574}"/>
              </a:ext>
            </a:extLst>
          </p:cNvPr>
          <p:cNvSpPr/>
          <p:nvPr/>
        </p:nvSpPr>
        <p:spPr>
          <a:xfrm>
            <a:off x="104349" y="167087"/>
            <a:ext cx="1643631" cy="348173"/>
          </a:xfrm>
          <a:prstGeom prst="wedgeRoundRectCallout">
            <a:avLst>
              <a:gd name="adj1" fmla="val 33742"/>
              <a:gd name="adj2" fmla="val 6972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„Udržitelné investice“</a:t>
            </a:r>
          </a:p>
        </p:txBody>
      </p:sp>
      <p:sp>
        <p:nvSpPr>
          <p:cNvPr id="23" name="Řečová bublina: obdélníkový bublinový popisek se zakulacenými rohy 22">
            <a:extLst>
              <a:ext uri="{FF2B5EF4-FFF2-40B4-BE49-F238E27FC236}">
                <a16:creationId xmlns:a16="http://schemas.microsoft.com/office/drawing/2014/main" id="{804058CC-E499-E058-6C3B-285F3164F7A6}"/>
              </a:ext>
            </a:extLst>
          </p:cNvPr>
          <p:cNvSpPr/>
          <p:nvPr/>
        </p:nvSpPr>
        <p:spPr>
          <a:xfrm>
            <a:off x="2043974" y="95601"/>
            <a:ext cx="1982742" cy="348173"/>
          </a:xfrm>
          <a:prstGeom prst="wedgeRoundRectCallout">
            <a:avLst>
              <a:gd name="adj1" fmla="val -40265"/>
              <a:gd name="adj2" fmla="val 8659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„Udržitelnost a kroky k ní“</a:t>
            </a:r>
          </a:p>
        </p:txBody>
      </p:sp>
      <p:sp>
        <p:nvSpPr>
          <p:cNvPr id="24" name="Řečová bublina: obdélníkový bublinový popisek se zakulacenými rohy 23">
            <a:extLst>
              <a:ext uri="{FF2B5EF4-FFF2-40B4-BE49-F238E27FC236}">
                <a16:creationId xmlns:a16="http://schemas.microsoft.com/office/drawing/2014/main" id="{EE7BAE9B-5485-26E3-ED69-1C63D641C1F2}"/>
              </a:ext>
            </a:extLst>
          </p:cNvPr>
          <p:cNvSpPr/>
          <p:nvPr/>
        </p:nvSpPr>
        <p:spPr>
          <a:xfrm>
            <a:off x="1396144" y="1596074"/>
            <a:ext cx="2335896" cy="438646"/>
          </a:xfrm>
          <a:prstGeom prst="wedgeRoundRectCallout">
            <a:avLst>
              <a:gd name="adj1" fmla="val 3909"/>
              <a:gd name="adj2" fmla="val -7596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„Chování firmy v oblasti ochrany přírody a udržitelnosti“</a:t>
            </a:r>
          </a:p>
        </p:txBody>
      </p:sp>
      <p:sp>
        <p:nvSpPr>
          <p:cNvPr id="25" name="Řečová bublina: obdélníkový bublinový popisek se zakulacenými rohy 24">
            <a:extLst>
              <a:ext uri="{FF2B5EF4-FFF2-40B4-BE49-F238E27FC236}">
                <a16:creationId xmlns:a16="http://schemas.microsoft.com/office/drawing/2014/main" id="{498F6761-F8AF-5534-2750-1092D156193C}"/>
              </a:ext>
            </a:extLst>
          </p:cNvPr>
          <p:cNvSpPr/>
          <p:nvPr/>
        </p:nvSpPr>
        <p:spPr>
          <a:xfrm>
            <a:off x="3717945" y="654857"/>
            <a:ext cx="1164234" cy="690391"/>
          </a:xfrm>
          <a:prstGeom prst="wedgeRoundRectCallout">
            <a:avLst>
              <a:gd name="adj1" fmla="val -61385"/>
              <a:gd name="adj2" fmla="val -1156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„Podnikat udržitelně a zodpovědně“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D510988-64D8-8E41-363C-C6AEA3E6CBD8}"/>
              </a:ext>
            </a:extLst>
          </p:cNvPr>
          <p:cNvSpPr/>
          <p:nvPr/>
        </p:nvSpPr>
        <p:spPr>
          <a:xfrm>
            <a:off x="6433663" y="774986"/>
            <a:ext cx="2055302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„Vliv firmy na životní prostředí“</a:t>
            </a:r>
          </a:p>
        </p:txBody>
      </p:sp>
      <p:sp>
        <p:nvSpPr>
          <p:cNvPr id="27" name="Řečová bublina: obdélníkový bublinový popisek se zakulacenými rohy 26">
            <a:extLst>
              <a:ext uri="{FF2B5EF4-FFF2-40B4-BE49-F238E27FC236}">
                <a16:creationId xmlns:a16="http://schemas.microsoft.com/office/drawing/2014/main" id="{AAD44195-F464-B089-9C8D-9EC978BACB4A}"/>
              </a:ext>
            </a:extLst>
          </p:cNvPr>
          <p:cNvSpPr/>
          <p:nvPr/>
        </p:nvSpPr>
        <p:spPr>
          <a:xfrm>
            <a:off x="5029524" y="882118"/>
            <a:ext cx="1208802" cy="872911"/>
          </a:xfrm>
          <a:prstGeom prst="wedgeRoundRectCallout">
            <a:avLst>
              <a:gd name="adj1" fmla="val 61752"/>
              <a:gd name="adj2" fmla="val -3325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„Vliv firmy na životní prostředí a společnost“</a:t>
            </a:r>
          </a:p>
        </p:txBody>
      </p:sp>
      <p:sp>
        <p:nvSpPr>
          <p:cNvPr id="28" name="Řečová bublina: obdélníkový bublinový popisek se zakulacenými rohy 27">
            <a:extLst>
              <a:ext uri="{FF2B5EF4-FFF2-40B4-BE49-F238E27FC236}">
                <a16:creationId xmlns:a16="http://schemas.microsoft.com/office/drawing/2014/main" id="{FDDDB07B-436F-A824-27BE-193121EEDC89}"/>
              </a:ext>
            </a:extLst>
          </p:cNvPr>
          <p:cNvSpPr/>
          <p:nvPr/>
        </p:nvSpPr>
        <p:spPr>
          <a:xfrm>
            <a:off x="5005758" y="169217"/>
            <a:ext cx="1835404" cy="438646"/>
          </a:xfrm>
          <a:prstGeom prst="wedgeRoundRectCallout">
            <a:avLst>
              <a:gd name="adj1" fmla="val 33742"/>
              <a:gd name="adj2" fmla="val 6972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„Životní prostředí, společnost, řízení rizik“</a:t>
            </a:r>
          </a:p>
        </p:txBody>
      </p:sp>
      <p:sp>
        <p:nvSpPr>
          <p:cNvPr id="29" name="Řečová bublina: obdélníkový bublinový popisek se zakulacenými rohy 28">
            <a:extLst>
              <a:ext uri="{FF2B5EF4-FFF2-40B4-BE49-F238E27FC236}">
                <a16:creationId xmlns:a16="http://schemas.microsoft.com/office/drawing/2014/main" id="{65F89028-F394-857D-014A-11AC34F06695}"/>
              </a:ext>
            </a:extLst>
          </p:cNvPr>
          <p:cNvSpPr/>
          <p:nvPr/>
        </p:nvSpPr>
        <p:spPr>
          <a:xfrm>
            <a:off x="7122651" y="132848"/>
            <a:ext cx="2629569" cy="438647"/>
          </a:xfrm>
          <a:prstGeom prst="wedgeRoundRectCallout">
            <a:avLst>
              <a:gd name="adj1" fmla="val -36665"/>
              <a:gd name="adj2" fmla="val 7504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„Odpovědnost na vícero úrovních. Společenská, zelená atd.“</a:t>
            </a:r>
          </a:p>
        </p:txBody>
      </p:sp>
      <p:sp>
        <p:nvSpPr>
          <p:cNvPr id="30" name="Řečová bublina: obdélníkový bublinový popisek se zakulacenými rohy 29">
            <a:extLst>
              <a:ext uri="{FF2B5EF4-FFF2-40B4-BE49-F238E27FC236}">
                <a16:creationId xmlns:a16="http://schemas.microsoft.com/office/drawing/2014/main" id="{07C892CB-8704-ADE4-0A0D-2E669CD06876}"/>
              </a:ext>
            </a:extLst>
          </p:cNvPr>
          <p:cNvSpPr/>
          <p:nvPr/>
        </p:nvSpPr>
        <p:spPr>
          <a:xfrm>
            <a:off x="8781213" y="1201257"/>
            <a:ext cx="2335896" cy="438646"/>
          </a:xfrm>
          <a:prstGeom prst="wedgeRoundRectCallout">
            <a:avLst>
              <a:gd name="adj1" fmla="val -57144"/>
              <a:gd name="adj2" fmla="val 627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„Environmentálně a společensky odpovědná firma“</a:t>
            </a:r>
          </a:p>
        </p:txBody>
      </p:sp>
      <p:sp>
        <p:nvSpPr>
          <p:cNvPr id="31" name="Řečová bublina: obdélníkový bublinový popisek se zakulacenými rohy 30">
            <a:extLst>
              <a:ext uri="{FF2B5EF4-FFF2-40B4-BE49-F238E27FC236}">
                <a16:creationId xmlns:a16="http://schemas.microsoft.com/office/drawing/2014/main" id="{FB88DE19-1FA1-3F32-4EA0-93A0B6D66F81}"/>
              </a:ext>
            </a:extLst>
          </p:cNvPr>
          <p:cNvSpPr/>
          <p:nvPr/>
        </p:nvSpPr>
        <p:spPr>
          <a:xfrm>
            <a:off x="8767934" y="655632"/>
            <a:ext cx="1968572" cy="438646"/>
          </a:xfrm>
          <a:prstGeom prst="wedgeRoundRectCallout">
            <a:avLst>
              <a:gd name="adj1" fmla="val -59831"/>
              <a:gd name="adj2" fmla="val 3582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„Zodpovědné chování k životnímu prostředí“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A12D237-00AE-7276-B7BB-D7FA2F00B251}"/>
              </a:ext>
            </a:extLst>
          </p:cNvPr>
          <p:cNvSpPr/>
          <p:nvPr/>
        </p:nvSpPr>
        <p:spPr>
          <a:xfrm>
            <a:off x="1487200" y="2872432"/>
            <a:ext cx="2055302" cy="874359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„Společenská zodpovědnost firem“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4680E355-3002-680D-3E43-8E8299F9AB37}"/>
              </a:ext>
            </a:extLst>
          </p:cNvPr>
          <p:cNvSpPr/>
          <p:nvPr/>
        </p:nvSpPr>
        <p:spPr>
          <a:xfrm>
            <a:off x="349414" y="2165149"/>
            <a:ext cx="1884897" cy="532963"/>
          </a:xfrm>
          <a:prstGeom prst="wedgeRoundRectCallout">
            <a:avLst>
              <a:gd name="adj1" fmla="val 33742"/>
              <a:gd name="adj2" fmla="val 6972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„Vliv firmy na životní prostředí a společnost“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E7B98A97-304C-B695-8056-0C40020A4A5F}"/>
              </a:ext>
            </a:extLst>
          </p:cNvPr>
          <p:cNvSpPr/>
          <p:nvPr/>
        </p:nvSpPr>
        <p:spPr>
          <a:xfrm>
            <a:off x="83061" y="3072764"/>
            <a:ext cx="1208802" cy="438646"/>
          </a:xfrm>
          <a:prstGeom prst="wedgeRoundRectCallout">
            <a:avLst>
              <a:gd name="adj1" fmla="val 60017"/>
              <a:gd name="adj2" fmla="val 10441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„Společenská odpovědnost“</a:t>
            </a:r>
          </a:p>
        </p:txBody>
      </p:sp>
      <p:sp>
        <p:nvSpPr>
          <p:cNvPr id="13" name="Řečová bublina: obdélníkový bublinový popisek se zakulacenými rohy 12">
            <a:extLst>
              <a:ext uri="{FF2B5EF4-FFF2-40B4-BE49-F238E27FC236}">
                <a16:creationId xmlns:a16="http://schemas.microsoft.com/office/drawing/2014/main" id="{4D17E4AD-EA65-FD1C-D1DF-4B33505089C4}"/>
              </a:ext>
            </a:extLst>
          </p:cNvPr>
          <p:cNvSpPr/>
          <p:nvPr/>
        </p:nvSpPr>
        <p:spPr>
          <a:xfrm>
            <a:off x="130068" y="3923740"/>
            <a:ext cx="2323588" cy="620827"/>
          </a:xfrm>
          <a:prstGeom prst="wedgeRoundRectCallout">
            <a:avLst>
              <a:gd name="adj1" fmla="val 35319"/>
              <a:gd name="adj2" fmla="val -6921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„Myslím, že to je společenská odpovědnost a ekologická udržitelnost“</a:t>
            </a:r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4D601949-E002-CE04-9584-FE3E18A56018}"/>
              </a:ext>
            </a:extLst>
          </p:cNvPr>
          <p:cNvSpPr/>
          <p:nvPr/>
        </p:nvSpPr>
        <p:spPr>
          <a:xfrm>
            <a:off x="2407217" y="2196434"/>
            <a:ext cx="2335896" cy="477426"/>
          </a:xfrm>
          <a:prstGeom prst="wedgeRoundRectCallout">
            <a:avLst>
              <a:gd name="adj1" fmla="val -34872"/>
              <a:gd name="adj2" fmla="val 7756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„Požadavky v oblasti společenské odpovědnosti“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19C41581-EA41-A295-AFBC-CCD9127D1C90}"/>
              </a:ext>
            </a:extLst>
          </p:cNvPr>
          <p:cNvSpPr/>
          <p:nvPr/>
        </p:nvSpPr>
        <p:spPr>
          <a:xfrm>
            <a:off x="6483997" y="2357873"/>
            <a:ext cx="2055302" cy="874359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„Energie a jejich úspora“</a:t>
            </a:r>
          </a:p>
        </p:txBody>
      </p:sp>
      <p:sp>
        <p:nvSpPr>
          <p:cNvPr id="22" name="Řečová bublina: obdélníkový bublinový popisek se zakulacenými rohy 21">
            <a:extLst>
              <a:ext uri="{FF2B5EF4-FFF2-40B4-BE49-F238E27FC236}">
                <a16:creationId xmlns:a16="http://schemas.microsoft.com/office/drawing/2014/main" id="{28323DD7-2897-45B2-E1E6-9EA3E8BFB403}"/>
              </a:ext>
            </a:extLst>
          </p:cNvPr>
          <p:cNvSpPr/>
          <p:nvPr/>
        </p:nvSpPr>
        <p:spPr>
          <a:xfrm>
            <a:off x="6546990" y="3374369"/>
            <a:ext cx="2774794" cy="690391"/>
          </a:xfrm>
          <a:prstGeom prst="wedgeRoundRectCallout">
            <a:avLst>
              <a:gd name="adj1" fmla="val 7170"/>
              <a:gd name="adj2" fmla="val -6746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„Nevím, neznám ten pojem. Odvozuji si, že to bude něco spojeného s energií a společností, ale nevím.“</a:t>
            </a:r>
          </a:p>
        </p:txBody>
      </p:sp>
      <p:sp>
        <p:nvSpPr>
          <p:cNvPr id="32" name="Řečová bublina: obdélníkový bublinový popisek se zakulacenými rohy 31">
            <a:extLst>
              <a:ext uri="{FF2B5EF4-FFF2-40B4-BE49-F238E27FC236}">
                <a16:creationId xmlns:a16="http://schemas.microsoft.com/office/drawing/2014/main" id="{9F37397A-CAD2-A35A-C55B-C4467BC17B47}"/>
              </a:ext>
            </a:extLst>
          </p:cNvPr>
          <p:cNvSpPr/>
          <p:nvPr/>
        </p:nvSpPr>
        <p:spPr>
          <a:xfrm>
            <a:off x="5460425" y="2857768"/>
            <a:ext cx="944629" cy="597925"/>
          </a:xfrm>
          <a:prstGeom prst="wedgeRoundRectCallout">
            <a:avLst>
              <a:gd name="adj1" fmla="val 46052"/>
              <a:gd name="adj2" fmla="val -6206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„Kontrola energií online“</a:t>
            </a:r>
          </a:p>
        </p:txBody>
      </p:sp>
      <p:sp>
        <p:nvSpPr>
          <p:cNvPr id="33" name="Řečová bublina: obdélníkový bublinový popisek se zakulacenými rohy 32">
            <a:extLst>
              <a:ext uri="{FF2B5EF4-FFF2-40B4-BE49-F238E27FC236}">
                <a16:creationId xmlns:a16="http://schemas.microsoft.com/office/drawing/2014/main" id="{63EBD324-66C6-6D62-53DC-4FBD48CC2A1B}"/>
              </a:ext>
            </a:extLst>
          </p:cNvPr>
          <p:cNvSpPr/>
          <p:nvPr/>
        </p:nvSpPr>
        <p:spPr>
          <a:xfrm>
            <a:off x="4903208" y="2186383"/>
            <a:ext cx="1466491" cy="492447"/>
          </a:xfrm>
          <a:prstGeom prst="wedgeRoundRectCallout">
            <a:avLst>
              <a:gd name="adj1" fmla="val 57028"/>
              <a:gd name="adj2" fmla="val 2932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„Energeticky výhodné projekty“</a:t>
            </a:r>
          </a:p>
        </p:txBody>
      </p:sp>
      <p:sp>
        <p:nvSpPr>
          <p:cNvPr id="34" name="Řečová bublina: obdélníkový bublinový popisek se zakulacenými rohy 33">
            <a:extLst>
              <a:ext uri="{FF2B5EF4-FFF2-40B4-BE49-F238E27FC236}">
                <a16:creationId xmlns:a16="http://schemas.microsoft.com/office/drawing/2014/main" id="{2C4A71EE-AFD1-0665-C1AE-CD169E53EC94}"/>
              </a:ext>
            </a:extLst>
          </p:cNvPr>
          <p:cNvSpPr/>
          <p:nvPr/>
        </p:nvSpPr>
        <p:spPr>
          <a:xfrm>
            <a:off x="6220368" y="1811781"/>
            <a:ext cx="1880001" cy="323372"/>
          </a:xfrm>
          <a:prstGeom prst="wedgeRoundRectCallout">
            <a:avLst>
              <a:gd name="adj1" fmla="val 40800"/>
              <a:gd name="adj2" fmla="val 9479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„Energetická spořivost“</a:t>
            </a:r>
          </a:p>
        </p:txBody>
      </p:sp>
      <p:sp>
        <p:nvSpPr>
          <p:cNvPr id="35" name="Řečová bublina: obdélníkový bublinový popisek se zakulacenými rohy 34">
            <a:extLst>
              <a:ext uri="{FF2B5EF4-FFF2-40B4-BE49-F238E27FC236}">
                <a16:creationId xmlns:a16="http://schemas.microsoft.com/office/drawing/2014/main" id="{AF2FCFC8-88F6-4F8E-8DC2-1E2DEADF1F4E}"/>
              </a:ext>
            </a:extLst>
          </p:cNvPr>
          <p:cNvSpPr/>
          <p:nvPr/>
        </p:nvSpPr>
        <p:spPr>
          <a:xfrm>
            <a:off x="8220694" y="1870424"/>
            <a:ext cx="917803" cy="327828"/>
          </a:xfrm>
          <a:prstGeom prst="wedgeRoundRectCallout">
            <a:avLst>
              <a:gd name="adj1" fmla="val -30308"/>
              <a:gd name="adj2" fmla="val 7799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„Soláry“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FB7A9431-BD60-38D0-3180-774BF6EF54F1}"/>
              </a:ext>
            </a:extLst>
          </p:cNvPr>
          <p:cNvSpPr/>
          <p:nvPr/>
        </p:nvSpPr>
        <p:spPr>
          <a:xfrm>
            <a:off x="5150021" y="4265354"/>
            <a:ext cx="2055302" cy="874359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„Odpovědnost firem“</a:t>
            </a:r>
          </a:p>
        </p:txBody>
      </p:sp>
      <p:sp>
        <p:nvSpPr>
          <p:cNvPr id="37" name="Řečová bublina: obdélníkový bublinový popisek se zakulacenými rohy 36">
            <a:extLst>
              <a:ext uri="{FF2B5EF4-FFF2-40B4-BE49-F238E27FC236}">
                <a16:creationId xmlns:a16="http://schemas.microsoft.com/office/drawing/2014/main" id="{5C12D451-831A-35E9-CBF3-56F74A0E377D}"/>
              </a:ext>
            </a:extLst>
          </p:cNvPr>
          <p:cNvSpPr/>
          <p:nvPr/>
        </p:nvSpPr>
        <p:spPr>
          <a:xfrm>
            <a:off x="7357237" y="4281483"/>
            <a:ext cx="1726914" cy="332247"/>
          </a:xfrm>
          <a:prstGeom prst="wedgeRoundRectCallout">
            <a:avLst>
              <a:gd name="adj1" fmla="val -55187"/>
              <a:gd name="adj2" fmla="val 419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„Zodpovědnost firem“</a:t>
            </a:r>
          </a:p>
        </p:txBody>
      </p:sp>
      <p:sp>
        <p:nvSpPr>
          <p:cNvPr id="38" name="Řečová bublina: obdélníkový bublinový popisek se zakulacenými rohy 37">
            <a:extLst>
              <a:ext uri="{FF2B5EF4-FFF2-40B4-BE49-F238E27FC236}">
                <a16:creationId xmlns:a16="http://schemas.microsoft.com/office/drawing/2014/main" id="{A5DF7A84-75DA-060B-9019-6AF9CD8EF086}"/>
              </a:ext>
            </a:extLst>
          </p:cNvPr>
          <p:cNvSpPr/>
          <p:nvPr/>
        </p:nvSpPr>
        <p:spPr>
          <a:xfrm>
            <a:off x="7411583" y="4743379"/>
            <a:ext cx="1726914" cy="332247"/>
          </a:xfrm>
          <a:prstGeom prst="wedgeRoundRectCallout">
            <a:avLst>
              <a:gd name="adj1" fmla="val -59560"/>
              <a:gd name="adj2" fmla="val -3885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„Odpovědnost firmy“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3FF62B6A-370C-C255-B9B0-29130CB066A0}"/>
              </a:ext>
            </a:extLst>
          </p:cNvPr>
          <p:cNvSpPr/>
          <p:nvPr/>
        </p:nvSpPr>
        <p:spPr>
          <a:xfrm>
            <a:off x="764609" y="4845855"/>
            <a:ext cx="2055302" cy="874359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„Odpovědnost v sociální oblasti“</a:t>
            </a:r>
          </a:p>
        </p:txBody>
      </p:sp>
      <p:sp>
        <p:nvSpPr>
          <p:cNvPr id="40" name="Řečová bublina: obdélníkový bublinový popisek se zakulacenými rohy 39">
            <a:extLst>
              <a:ext uri="{FF2B5EF4-FFF2-40B4-BE49-F238E27FC236}">
                <a16:creationId xmlns:a16="http://schemas.microsoft.com/office/drawing/2014/main" id="{09CAA23E-B5FE-6BC1-52AD-D695F4985001}"/>
              </a:ext>
            </a:extLst>
          </p:cNvPr>
          <p:cNvSpPr/>
          <p:nvPr/>
        </p:nvSpPr>
        <p:spPr>
          <a:xfrm>
            <a:off x="2799281" y="3921111"/>
            <a:ext cx="1726914" cy="1041966"/>
          </a:xfrm>
          <a:prstGeom prst="wedgeRoundRectCallout">
            <a:avLst>
              <a:gd name="adj1" fmla="val -41100"/>
              <a:gd name="adj2" fmla="val 5947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„Je to de facto kolektivní odpovědnost firmy v oblasti sociální a environmentální.“</a:t>
            </a:r>
          </a:p>
        </p:txBody>
      </p:sp>
      <p:sp>
        <p:nvSpPr>
          <p:cNvPr id="41" name="Řečová bublina: obdélníkový bublinový popisek se zakulacenými rohy 40">
            <a:extLst>
              <a:ext uri="{FF2B5EF4-FFF2-40B4-BE49-F238E27FC236}">
                <a16:creationId xmlns:a16="http://schemas.microsoft.com/office/drawing/2014/main" id="{F2717FBC-6A92-8F23-C7AF-B6A08264C9FF}"/>
              </a:ext>
            </a:extLst>
          </p:cNvPr>
          <p:cNvSpPr/>
          <p:nvPr/>
        </p:nvSpPr>
        <p:spPr>
          <a:xfrm>
            <a:off x="3117886" y="5070306"/>
            <a:ext cx="1976022" cy="825902"/>
          </a:xfrm>
          <a:prstGeom prst="wedgeRoundRectCallout">
            <a:avLst>
              <a:gd name="adj1" fmla="val -61813"/>
              <a:gd name="adj2" fmla="val -2684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„Kolektivní odpovědnosti firmy v oblasti sociálních a environmentálních faktorů“</a:t>
            </a: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86B4ED25-E06E-2F0D-C1C5-3ADB272C59BC}"/>
              </a:ext>
            </a:extLst>
          </p:cNvPr>
          <p:cNvSpPr/>
          <p:nvPr/>
        </p:nvSpPr>
        <p:spPr>
          <a:xfrm>
            <a:off x="6369699" y="5785143"/>
            <a:ext cx="2055302" cy="874359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„Něco jiného“</a:t>
            </a:r>
          </a:p>
        </p:txBody>
      </p:sp>
      <p:sp>
        <p:nvSpPr>
          <p:cNvPr id="44" name="Řečová bublina: obdélníkový bublinový popisek se zakulacenými rohy 43">
            <a:extLst>
              <a:ext uri="{FF2B5EF4-FFF2-40B4-BE49-F238E27FC236}">
                <a16:creationId xmlns:a16="http://schemas.microsoft.com/office/drawing/2014/main" id="{F5364776-FCBF-24DD-680A-237308EF9B3F}"/>
              </a:ext>
            </a:extLst>
          </p:cNvPr>
          <p:cNvSpPr/>
          <p:nvPr/>
        </p:nvSpPr>
        <p:spPr>
          <a:xfrm>
            <a:off x="8066751" y="5316635"/>
            <a:ext cx="1182847" cy="438646"/>
          </a:xfrm>
          <a:prstGeom prst="wedgeRoundRectCallout">
            <a:avLst>
              <a:gd name="adj1" fmla="val -55187"/>
              <a:gd name="adj2" fmla="val 41945"/>
              <a:gd name="adj3" fmla="val 16667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„Skvělou budoucnost“</a:t>
            </a:r>
          </a:p>
        </p:txBody>
      </p:sp>
      <p:sp>
        <p:nvSpPr>
          <p:cNvPr id="45" name="Řečová bublina: obdélníkový bublinový popisek se zakulacenými rohy 44">
            <a:extLst>
              <a:ext uri="{FF2B5EF4-FFF2-40B4-BE49-F238E27FC236}">
                <a16:creationId xmlns:a16="http://schemas.microsoft.com/office/drawing/2014/main" id="{406E731B-7B0F-C8A8-B128-D15EFAEF43A0}"/>
              </a:ext>
            </a:extLst>
          </p:cNvPr>
          <p:cNvSpPr/>
          <p:nvPr/>
        </p:nvSpPr>
        <p:spPr>
          <a:xfrm>
            <a:off x="6921317" y="5410897"/>
            <a:ext cx="920102" cy="266574"/>
          </a:xfrm>
          <a:prstGeom prst="wedgeRoundRectCallout">
            <a:avLst>
              <a:gd name="adj1" fmla="val 32047"/>
              <a:gd name="adj2" fmla="val 66807"/>
              <a:gd name="adj3" fmla="val 16667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„Úsporu“</a:t>
            </a:r>
          </a:p>
        </p:txBody>
      </p:sp>
      <p:sp>
        <p:nvSpPr>
          <p:cNvPr id="46" name="Řečová bublina: obdélníkový bublinový popisek se zakulacenými rohy 45">
            <a:extLst>
              <a:ext uri="{FF2B5EF4-FFF2-40B4-BE49-F238E27FC236}">
                <a16:creationId xmlns:a16="http://schemas.microsoft.com/office/drawing/2014/main" id="{C089CE86-EC6C-4C4F-6F78-82DF8EAB10DD}"/>
              </a:ext>
            </a:extLst>
          </p:cNvPr>
          <p:cNvSpPr/>
          <p:nvPr/>
        </p:nvSpPr>
        <p:spPr>
          <a:xfrm>
            <a:off x="5679756" y="5410897"/>
            <a:ext cx="1081856" cy="266574"/>
          </a:xfrm>
          <a:prstGeom prst="wedgeRoundRectCallout">
            <a:avLst>
              <a:gd name="adj1" fmla="val 32047"/>
              <a:gd name="adj2" fmla="val 66807"/>
              <a:gd name="adj3" fmla="val 16667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„Byrokracie“</a:t>
            </a:r>
          </a:p>
        </p:txBody>
      </p:sp>
      <p:sp>
        <p:nvSpPr>
          <p:cNvPr id="47" name="Řečová bublina: obdélníkový bublinový popisek se zakulacenými rohy 46">
            <a:extLst>
              <a:ext uri="{FF2B5EF4-FFF2-40B4-BE49-F238E27FC236}">
                <a16:creationId xmlns:a16="http://schemas.microsoft.com/office/drawing/2014/main" id="{2C8CA969-D9B3-82BF-F656-DC7096B64338}"/>
              </a:ext>
            </a:extLst>
          </p:cNvPr>
          <p:cNvSpPr/>
          <p:nvPr/>
        </p:nvSpPr>
        <p:spPr>
          <a:xfrm>
            <a:off x="4463499" y="6122005"/>
            <a:ext cx="1675278" cy="438646"/>
          </a:xfrm>
          <a:prstGeom prst="wedgeRoundRectCallout">
            <a:avLst>
              <a:gd name="adj1" fmla="val 59485"/>
              <a:gd name="adj2" fmla="val -42204"/>
              <a:gd name="adj3" fmla="val 16667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„Investování nejenom pro peníze“</a:t>
            </a:r>
          </a:p>
        </p:txBody>
      </p:sp>
      <p:sp>
        <p:nvSpPr>
          <p:cNvPr id="48" name="Řečová bublina: obdélníkový bublinový popisek se zakulacenými rohy 47">
            <a:extLst>
              <a:ext uri="{FF2B5EF4-FFF2-40B4-BE49-F238E27FC236}">
                <a16:creationId xmlns:a16="http://schemas.microsoft.com/office/drawing/2014/main" id="{D6B08844-492D-AB28-05C7-F425F05B5D2A}"/>
              </a:ext>
            </a:extLst>
          </p:cNvPr>
          <p:cNvSpPr/>
          <p:nvPr/>
        </p:nvSpPr>
        <p:spPr>
          <a:xfrm>
            <a:off x="8625601" y="6178189"/>
            <a:ext cx="982414" cy="314934"/>
          </a:xfrm>
          <a:prstGeom prst="wedgeRoundRectCallout">
            <a:avLst>
              <a:gd name="adj1" fmla="val -55187"/>
              <a:gd name="adj2" fmla="val 41945"/>
              <a:gd name="adj3" fmla="val 16667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„Robot?“</a:t>
            </a:r>
          </a:p>
        </p:txBody>
      </p:sp>
    </p:spTree>
    <p:extLst>
      <p:ext uri="{BB962C8B-B14F-4D97-AF65-F5344CB8AC3E}">
        <p14:creationId xmlns:p14="http://schemas.microsoft.com/office/powerpoint/2010/main" val="94068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8187"/>
              </p:ext>
            </p:extLst>
          </p:nvPr>
        </p:nvGraphicFramePr>
        <p:xfrm>
          <a:off x="540682" y="1755844"/>
          <a:ext cx="8679518" cy="3978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229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064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Ano, v oblasti sociální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Ano, v oblasti řízení společnosti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Ano, v oblasti enviromentální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6315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Zatím nic nepodnikáme, ale monitorujeme situaci a připravujeme se na případné kroky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5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Zatím v této oblasti nic nepodnikáme a ani to neplánujeme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18248"/>
              </p:ext>
            </p:extLst>
          </p:nvPr>
        </p:nvGraphicFramePr>
        <p:xfrm>
          <a:off x="3461403" y="2181138"/>
          <a:ext cx="2092110" cy="35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V RÁMCI UDRŽITELNOSTI SE FIRMY ZAMĚŘUJÍ NEJVÍCE NA SOCIÁLNÍ OBLAST. Menší firmy častěji nic nepodnikají.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Děláte v současné době něco pro udržitelnost svého podnikání?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S1. Děláte v současné době něco pro udržitelnost Vašeho podnikání? Můžete vybrat více možností.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3F19044-6D73-5700-D39D-8890EDA1E8B9}"/>
              </a:ext>
            </a:extLst>
          </p:cNvPr>
          <p:cNvSpPr/>
          <p:nvPr/>
        </p:nvSpPr>
        <p:spPr>
          <a:xfrm>
            <a:off x="1820411" y="2581275"/>
            <a:ext cx="3439485" cy="622103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58A536-B3D5-E4E6-A8A8-3B450D0B9A54}"/>
              </a:ext>
            </a:extLst>
          </p:cNvPr>
          <p:cNvSpPr/>
          <p:nvPr/>
        </p:nvSpPr>
        <p:spPr>
          <a:xfrm>
            <a:off x="5536978" y="5301511"/>
            <a:ext cx="252000" cy="252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94554"/>
              </p:ext>
            </p:extLst>
          </p:nvPr>
        </p:nvGraphicFramePr>
        <p:xfrm>
          <a:off x="540682" y="1755845"/>
          <a:ext cx="8679518" cy="3985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229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90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Zdraví a bezpečnost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Dobré pracovní podmínky, odmítání diskriminace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Nižší spotřeba energie, nižší emise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Nižší spotřeba vody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Sociální vztahy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Adekvátní odměny zaměstnanců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Dodavatelsko-odběratelské vztahy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Biodiverzita, nižší znečišťování a odpad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Produktová odpovědnost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9856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Místní komunity a lidská práva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2377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Práva akcionářů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01333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Nezávislost představenstva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32131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Žádné z uvedených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6854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85859"/>
              </p:ext>
            </p:extLst>
          </p:nvPr>
        </p:nvGraphicFramePr>
        <p:xfrm>
          <a:off x="3460994" y="1700031"/>
          <a:ext cx="2369356" cy="404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Firmy se nejčastěji zaměřují na ZDRAVÍ A BEZPEČNOST SPOLEČNĚ </a:t>
            </a:r>
            <a:br>
              <a:rPr lang="cs-CZ" sz="2200" dirty="0"/>
            </a:br>
            <a:r>
              <a:rPr lang="cs-CZ" sz="2200" dirty="0"/>
              <a:t>S DOBRÝMI PRACOVNÍMI PODMÍNKAMI A ODMÍTÁNÍM DISKRIMINACE.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Témata, na která se firmy zaměřují a uplatňují je ve svém fungování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S2. Prosím, vyberte, na která témata se Vaše firma snaží zaměřovat a uplatňovat je ve svém fungování: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EB2FBEA-C589-8A8F-0277-471FFF6E4B55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Statisticky signifikantní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4D22A30-D717-7D32-CF33-F61907FC75CE}"/>
              </a:ext>
            </a:extLst>
          </p:cNvPr>
          <p:cNvSpPr/>
          <p:nvPr/>
        </p:nvSpPr>
        <p:spPr>
          <a:xfrm>
            <a:off x="7134380" y="3720764"/>
            <a:ext cx="216000" cy="216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70FB96-1635-22B7-AFCF-2C6C571DE7FC}"/>
              </a:ext>
            </a:extLst>
          </p:cNvPr>
          <p:cNvSpPr/>
          <p:nvPr/>
        </p:nvSpPr>
        <p:spPr>
          <a:xfrm>
            <a:off x="540682" y="2135696"/>
            <a:ext cx="4685659" cy="548978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39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Téměř 60 % firem se alespoň částečně zabývá ESG. Větší firmy se jím zabývají častěji.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Zabýváte se ve firmě ESG?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790376"/>
            <a:ext cx="1038796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S3. Zabýváte se ve firmě ESG (Enviromental, Social, Governance) neboli udržitelností podnikání? Nejedná se pouze o ochranu životního prostředí, ale také o sociální dopady, rovné příležitosti apod.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15927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91654"/>
              </p:ext>
            </p:extLst>
          </p:nvPr>
        </p:nvGraphicFramePr>
        <p:xfrm>
          <a:off x="6399630" y="1992026"/>
          <a:ext cx="2761474" cy="34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+       Ano a Částečně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Částečně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ale plánujeme se tomu věnovat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ani se tomu věnovat neplánujeme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+        </a:t>
                      </a:r>
                      <a:r>
                        <a:rPr lang="cs-CZ" sz="1100" b="1" i="1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824DFAF5-44FB-735B-C1A4-143F653DE467}"/>
              </a:ext>
            </a:extLst>
          </p:cNvPr>
          <p:cNvSpPr/>
          <p:nvPr/>
        </p:nvSpPr>
        <p:spPr>
          <a:xfrm>
            <a:off x="6291631" y="265433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9193E44-0198-F1EA-9130-DF5E392C269B}"/>
              </a:ext>
            </a:extLst>
          </p:cNvPr>
          <p:cNvSpPr/>
          <p:nvPr/>
        </p:nvSpPr>
        <p:spPr>
          <a:xfrm>
            <a:off x="6291631" y="3155652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A6A8318-5D5E-490E-A1DA-8103648DB286}"/>
              </a:ext>
            </a:extLst>
          </p:cNvPr>
          <p:cNvSpPr/>
          <p:nvPr/>
        </p:nvSpPr>
        <p:spPr>
          <a:xfrm>
            <a:off x="6291631" y="3678225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6D014E-2A64-A12B-AEE0-3FD1A7BD2032}"/>
              </a:ext>
            </a:extLst>
          </p:cNvPr>
          <p:cNvSpPr/>
          <p:nvPr/>
        </p:nvSpPr>
        <p:spPr>
          <a:xfrm>
            <a:off x="6291631" y="4211374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D5D05170-6DA9-C324-7327-DA42DA095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77319"/>
              </p:ext>
            </p:extLst>
          </p:nvPr>
        </p:nvGraphicFramePr>
        <p:xfrm>
          <a:off x="453984" y="2023402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lka 1">
            <a:extLst>
              <a:ext uri="{FF2B5EF4-FFF2-40B4-BE49-F238E27FC236}">
                <a16:creationId xmlns:a16="http://schemas.microsoft.com/office/drawing/2014/main" id="{6453A761-24F9-A9F3-E257-069D8887F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47329"/>
              </p:ext>
            </p:extLst>
          </p:nvPr>
        </p:nvGraphicFramePr>
        <p:xfrm>
          <a:off x="458257" y="4717493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4">
            <a:extLst>
              <a:ext uri="{FF2B5EF4-FFF2-40B4-BE49-F238E27FC236}">
                <a16:creationId xmlns:a16="http://schemas.microsoft.com/office/drawing/2014/main" id="{17AFF621-DD50-1F82-4BAA-06B61F024A36}"/>
              </a:ext>
            </a:extLst>
          </p:cNvPr>
          <p:cNvSpPr/>
          <p:nvPr/>
        </p:nvSpPr>
        <p:spPr>
          <a:xfrm>
            <a:off x="6291631" y="2175468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18465430-EB01-E063-405A-7CDF3D87D4BC}"/>
              </a:ext>
            </a:extLst>
          </p:cNvPr>
          <p:cNvSpPr/>
          <p:nvPr/>
        </p:nvSpPr>
        <p:spPr>
          <a:xfrm>
            <a:off x="6676499" y="2175468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F050602A-9BE9-BA1F-E6D3-D9FAACCC3EEA}"/>
              </a:ext>
            </a:extLst>
          </p:cNvPr>
          <p:cNvSpPr/>
          <p:nvPr/>
        </p:nvSpPr>
        <p:spPr>
          <a:xfrm>
            <a:off x="6291631" y="4696086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16B2C71-DE2B-C61C-A84C-081F6F75AFD9}"/>
              </a:ext>
            </a:extLst>
          </p:cNvPr>
          <p:cNvSpPr/>
          <p:nvPr/>
        </p:nvSpPr>
        <p:spPr>
          <a:xfrm>
            <a:off x="6676499" y="4696086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1BEA7D9-4C6B-7387-BDFA-0D212BFE6B97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Statisticky signifikantní 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4BC9D2F6-A497-1A8B-0A73-7A710B723259}"/>
              </a:ext>
            </a:extLst>
          </p:cNvPr>
          <p:cNvSpPr/>
          <p:nvPr/>
        </p:nvSpPr>
        <p:spPr>
          <a:xfrm>
            <a:off x="2696171" y="1996788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7A4CB98-F531-BEAC-D3F6-42D8C14DCFA6}"/>
              </a:ext>
            </a:extLst>
          </p:cNvPr>
          <p:cNvSpPr/>
          <p:nvPr/>
        </p:nvSpPr>
        <p:spPr>
          <a:xfrm>
            <a:off x="612396" y="1908223"/>
            <a:ext cx="628399" cy="1535109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3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37192"/>
              </p:ext>
            </p:extLst>
          </p:nvPr>
        </p:nvGraphicFramePr>
        <p:xfrm>
          <a:off x="540682" y="1755843"/>
          <a:ext cx="8594927" cy="397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5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11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73102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73102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73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5506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766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Šlo o požadavky klientů, obchodních partnerů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766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Šlo o požadavky bank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766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Šlo o požadavky v rámci veřejných zakázek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750766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Ne, s tímto požadavkem jsme se nesetkali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446139"/>
              </p:ext>
            </p:extLst>
          </p:nvPr>
        </p:nvGraphicFramePr>
        <p:xfrm>
          <a:off x="3562071" y="2223083"/>
          <a:ext cx="2092110" cy="425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VÍCE NEŽ POLOVINA FIREM SE S POŽADAVKEM na plnění cílů esg NESETKALA. NEJČASTĚJI POŽADUJÍ PLNĚNÍ KLIENTI ČI OBCHODNÍ PARTNEŘI.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809728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Setkání se s požadavky na plnění cílů ESG a od koho iniciativa vzešla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S4. Setkala se Vaše firma s požadavkem na plnění cílů ESG? A pokud ano, od koho tato iniciativa vzešla?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0134A8-5B69-52C9-48DC-34C9D69BB0A6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Statisticky signifikantní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26C30A1-1BD7-BE42-E159-CE6F17C9E879}"/>
              </a:ext>
            </a:extLst>
          </p:cNvPr>
          <p:cNvSpPr/>
          <p:nvPr/>
        </p:nvSpPr>
        <p:spPr>
          <a:xfrm>
            <a:off x="8625236" y="5240406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EA8C269-FB41-705E-3AD5-810D4CE2D36E}"/>
              </a:ext>
            </a:extLst>
          </p:cNvPr>
          <p:cNvSpPr/>
          <p:nvPr/>
        </p:nvSpPr>
        <p:spPr>
          <a:xfrm>
            <a:off x="5525440" y="5240406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D0C23C0-3C62-CE76-DCEC-8494778E3ED4}"/>
              </a:ext>
            </a:extLst>
          </p:cNvPr>
          <p:cNvSpPr/>
          <p:nvPr/>
        </p:nvSpPr>
        <p:spPr>
          <a:xfrm>
            <a:off x="6302599" y="2983598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32DEB2B-A008-65D4-3D7F-D257044017B6}"/>
              </a:ext>
            </a:extLst>
          </p:cNvPr>
          <p:cNvSpPr/>
          <p:nvPr/>
        </p:nvSpPr>
        <p:spPr>
          <a:xfrm>
            <a:off x="572398" y="4991449"/>
            <a:ext cx="4684084" cy="742963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97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TÉMĚŘ Tři čtvrtiny FIREM PLÁNUJÍ NEJDÉLE V RÁMCI 3 LET VYTVOŘIT PLÁN ČI STRATEGII PRO PŘIJÍMÁNÍ ESG.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Máte vytvořený plán či strategii pro přijímání ESG?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621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S5. Máte vytvořený plán či strategii pro přijímání principů ESG v rámci Vaší firmy?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N=198/106/92/76/50/72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44247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42430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60120"/>
              </p:ext>
            </p:extLst>
          </p:nvPr>
        </p:nvGraphicFramePr>
        <p:xfrm>
          <a:off x="6399629" y="1765523"/>
          <a:ext cx="3183495" cy="34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ale plánujeme ho v rámci 1 roku vytvořit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plánujeme ho vytvořit v rámci 3 let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ani ho vytvořit neplánujeme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Nevím / bez odpovědi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824DFAF5-44FB-735B-C1A4-143F653DE467}"/>
              </a:ext>
            </a:extLst>
          </p:cNvPr>
          <p:cNvSpPr/>
          <p:nvPr/>
        </p:nvSpPr>
        <p:spPr>
          <a:xfrm>
            <a:off x="6291631" y="2427832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9193E44-0198-F1EA-9130-DF5E392C269B}"/>
              </a:ext>
            </a:extLst>
          </p:cNvPr>
          <p:cNvSpPr/>
          <p:nvPr/>
        </p:nvSpPr>
        <p:spPr>
          <a:xfrm>
            <a:off x="6291631" y="2929149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A6A8318-5D5E-490E-A1DA-8103648DB286}"/>
              </a:ext>
            </a:extLst>
          </p:cNvPr>
          <p:cNvSpPr/>
          <p:nvPr/>
        </p:nvSpPr>
        <p:spPr>
          <a:xfrm>
            <a:off x="6291631" y="3451722"/>
            <a:ext cx="108000" cy="108000"/>
          </a:xfrm>
          <a:prstGeom prst="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6D014E-2A64-A12B-AEE0-3FD1A7BD2032}"/>
              </a:ext>
            </a:extLst>
          </p:cNvPr>
          <p:cNvSpPr/>
          <p:nvPr/>
        </p:nvSpPr>
        <p:spPr>
          <a:xfrm>
            <a:off x="6291631" y="3984871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E761636-4DDE-841A-1897-C317B0E11E16}"/>
              </a:ext>
            </a:extLst>
          </p:cNvPr>
          <p:cNvSpPr/>
          <p:nvPr/>
        </p:nvSpPr>
        <p:spPr>
          <a:xfrm>
            <a:off x="6294126" y="4492091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12DC41D-1126-140F-4170-D91A8C3F77D3}"/>
              </a:ext>
            </a:extLst>
          </p:cNvPr>
          <p:cNvSpPr txBox="1"/>
          <p:nvPr/>
        </p:nvSpPr>
        <p:spPr>
          <a:xfrm>
            <a:off x="1310557" y="1463120"/>
            <a:ext cx="4369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(Pouze respondenti, kteří se buď ESG věnují, nebo to alespoň plánují)</a:t>
            </a:r>
          </a:p>
        </p:txBody>
      </p:sp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32C69EE8-B442-32C1-869D-C152BBF5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82718"/>
              </p:ext>
            </p:extLst>
          </p:nvPr>
        </p:nvGraphicFramePr>
        <p:xfrm>
          <a:off x="453985" y="2023402"/>
          <a:ext cx="6621713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val="3337976659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TOP3BOX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DDEB42EB-9DEB-615F-22BE-16871A5FEFEA}"/>
              </a:ext>
            </a:extLst>
          </p:cNvPr>
          <p:cNvSpPr/>
          <p:nvPr/>
        </p:nvSpPr>
        <p:spPr>
          <a:xfrm>
            <a:off x="612396" y="1908223"/>
            <a:ext cx="628399" cy="2140003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50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POLOVINA FIREM BUĎ PORADCE V OBLASTI ESG VYUŽILA, NEBO TO PLÁNUJE. TÉMĚŘ 4 Z 10 FIREM se rozhodnou až dle náročnosti agendy.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Orientujete se v oblasti ESG sami, nebo využíváte odborné poradce?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621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S6. Orientujete se v oblasti ESG sami, nebo jste využili, či plánujete využít odborné poradce? 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N=198/106/92/76/50/72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801313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5DAEA38-3DE6-CD13-478B-CCB32F96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8004"/>
              </p:ext>
            </p:extLst>
          </p:nvPr>
        </p:nvGraphicFramePr>
        <p:xfrm>
          <a:off x="6265405" y="1765523"/>
          <a:ext cx="3183495" cy="34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Orientujeme se sami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Využili jsme poradce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Plánujeme využít poradce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Ještě nevíme, uvidíme podle náročnosti agendy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Nevím / bez odpovědi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</a:tbl>
          </a:graphicData>
        </a:graphic>
      </p:graphicFrame>
      <p:sp>
        <p:nvSpPr>
          <p:cNvPr id="15" name="Rectangle 24">
            <a:extLst>
              <a:ext uri="{FF2B5EF4-FFF2-40B4-BE49-F238E27FC236}">
                <a16:creationId xmlns:a16="http://schemas.microsoft.com/office/drawing/2014/main" id="{573CB6B9-5FA1-CFFC-BB7A-30333BDE1592}"/>
              </a:ext>
            </a:extLst>
          </p:cNvPr>
          <p:cNvSpPr/>
          <p:nvPr/>
        </p:nvSpPr>
        <p:spPr>
          <a:xfrm>
            <a:off x="6157407" y="2427832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A05D34AB-36F2-CE2D-68F3-4DF38CB88CB7}"/>
              </a:ext>
            </a:extLst>
          </p:cNvPr>
          <p:cNvSpPr/>
          <p:nvPr/>
        </p:nvSpPr>
        <p:spPr>
          <a:xfrm>
            <a:off x="6157407" y="2929149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DB2F9B89-3F1E-D447-3A00-2F634D6E037B}"/>
              </a:ext>
            </a:extLst>
          </p:cNvPr>
          <p:cNvSpPr/>
          <p:nvPr/>
        </p:nvSpPr>
        <p:spPr>
          <a:xfrm>
            <a:off x="6157407" y="3451722"/>
            <a:ext cx="108000" cy="108000"/>
          </a:xfrm>
          <a:prstGeom prst="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6433BD0-0070-5A6A-7442-7DE5A74E8C32}"/>
              </a:ext>
            </a:extLst>
          </p:cNvPr>
          <p:cNvSpPr/>
          <p:nvPr/>
        </p:nvSpPr>
        <p:spPr>
          <a:xfrm>
            <a:off x="6157407" y="3984871"/>
            <a:ext cx="108000" cy="1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4822AEF-AEDD-7758-0376-EC0F5BC4F28F}"/>
              </a:ext>
            </a:extLst>
          </p:cNvPr>
          <p:cNvSpPr/>
          <p:nvPr/>
        </p:nvSpPr>
        <p:spPr>
          <a:xfrm>
            <a:off x="6159902" y="4492091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A25B428-411F-8394-0A84-760EC24479C7}"/>
              </a:ext>
            </a:extLst>
          </p:cNvPr>
          <p:cNvSpPr txBox="1"/>
          <p:nvPr/>
        </p:nvSpPr>
        <p:spPr>
          <a:xfrm>
            <a:off x="2289908" y="1454431"/>
            <a:ext cx="4369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(Pouze respondenti, kteří se buď ESG věnují, nebo to alespoň plánují)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F45C98A-2B46-2334-7756-157852ABC210}"/>
              </a:ext>
            </a:extLst>
          </p:cNvPr>
          <p:cNvSpPr/>
          <p:nvPr/>
        </p:nvSpPr>
        <p:spPr>
          <a:xfrm>
            <a:off x="612396" y="2519054"/>
            <a:ext cx="628399" cy="115917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2C4DA2E-64F3-2D0B-CE53-471242362FC0}"/>
              </a:ext>
            </a:extLst>
          </p:cNvPr>
          <p:cNvSpPr/>
          <p:nvPr/>
        </p:nvSpPr>
        <p:spPr>
          <a:xfrm>
            <a:off x="756405" y="3969167"/>
            <a:ext cx="360000" cy="360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5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DVĚ TŘETINY FIREM BY UVÍTALY POMOC PARTNERA S TÉMATEM ESG. PODSTATNĚ ČASTĚJI BY TÉTO SLUŽBY VYUŽILY VĚTŠÍ FIRMY.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Uvítali byste, kdyby Vám nějaký partner poradil s tématem ESG?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621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S7. Uvítali byste, kdyby Vám nějaký partner dokázal s tímto tématem poradit? Například zanalyzovat Vaše nefinanční aktivity a navrhnout případná vylepšení?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58835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63242"/>
              </p:ext>
            </p:extLst>
          </p:nvPr>
        </p:nvGraphicFramePr>
        <p:xfrm>
          <a:off x="6399629" y="1992026"/>
          <a:ext cx="2914127" cy="34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+       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už jsme takových služeb využili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zatím jsme takových služeb nevyužili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0" noProof="0" dirty="0">
                        <a:solidFill>
                          <a:srgbClr val="404040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noProof="0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824DFAF5-44FB-735B-C1A4-143F653DE467}"/>
              </a:ext>
            </a:extLst>
          </p:cNvPr>
          <p:cNvSpPr/>
          <p:nvPr/>
        </p:nvSpPr>
        <p:spPr>
          <a:xfrm>
            <a:off x="6291631" y="265433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9193E44-0198-F1EA-9130-DF5E392C269B}"/>
              </a:ext>
            </a:extLst>
          </p:cNvPr>
          <p:cNvSpPr/>
          <p:nvPr/>
        </p:nvSpPr>
        <p:spPr>
          <a:xfrm>
            <a:off x="6291631" y="3155652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A6A8318-5D5E-490E-A1DA-8103648DB286}"/>
              </a:ext>
            </a:extLst>
          </p:cNvPr>
          <p:cNvSpPr/>
          <p:nvPr/>
        </p:nvSpPr>
        <p:spPr>
          <a:xfrm>
            <a:off x="6291631" y="3678225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D5D05170-6DA9-C324-7327-DA42DA095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9669"/>
              </p:ext>
            </p:extLst>
          </p:nvPr>
        </p:nvGraphicFramePr>
        <p:xfrm>
          <a:off x="453984" y="2023402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4">
            <a:extLst>
              <a:ext uri="{FF2B5EF4-FFF2-40B4-BE49-F238E27FC236}">
                <a16:creationId xmlns:a16="http://schemas.microsoft.com/office/drawing/2014/main" id="{17AFF621-DD50-1F82-4BAA-06B61F024A36}"/>
              </a:ext>
            </a:extLst>
          </p:cNvPr>
          <p:cNvSpPr/>
          <p:nvPr/>
        </p:nvSpPr>
        <p:spPr>
          <a:xfrm>
            <a:off x="6291631" y="2175468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18465430-EB01-E063-405A-7CDF3D87D4BC}"/>
              </a:ext>
            </a:extLst>
          </p:cNvPr>
          <p:cNvSpPr/>
          <p:nvPr/>
        </p:nvSpPr>
        <p:spPr>
          <a:xfrm>
            <a:off x="6676499" y="2175468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1BEA7D9-4C6B-7387-BDFA-0D212BFE6B97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01E2F68-1C14-D743-783F-1CD886298B60}"/>
              </a:ext>
            </a:extLst>
          </p:cNvPr>
          <p:cNvSpPr/>
          <p:nvPr/>
        </p:nvSpPr>
        <p:spPr>
          <a:xfrm>
            <a:off x="2696991" y="2440856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4A3CE1A-7ED2-6C91-62B0-E4D982EE9863}"/>
              </a:ext>
            </a:extLst>
          </p:cNvPr>
          <p:cNvSpPr/>
          <p:nvPr/>
        </p:nvSpPr>
        <p:spPr>
          <a:xfrm>
            <a:off x="2696171" y="1996788"/>
            <a:ext cx="252000" cy="25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5E1279E-0D3E-622C-9ED8-A6D3118052CB}"/>
              </a:ext>
            </a:extLst>
          </p:cNvPr>
          <p:cNvSpPr/>
          <p:nvPr/>
        </p:nvSpPr>
        <p:spPr>
          <a:xfrm>
            <a:off x="620785" y="1950168"/>
            <a:ext cx="628399" cy="1535109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41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291789" cy="701731"/>
          </a:xfrm>
        </p:spPr>
        <p:txBody>
          <a:bodyPr/>
          <a:lstStyle/>
          <a:p>
            <a:r>
              <a:rPr lang="cs-CZ" sz="2200" dirty="0"/>
              <a:t>Většina firem neplánuje investovat do oblasti esg. Větší firmy plánují do této oblasti investovat podstatně častěji.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Plánujete v oblasti ESG investice v příštích 12 měsících?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S8. Plánujete v oblasti ESG investice v příštích 12 měsících?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0181419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01909584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853067162"/>
              </p:ext>
            </p:extLst>
          </p:nvPr>
        </p:nvGraphicFramePr>
        <p:xfrm>
          <a:off x="5327183" y="22207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66361411"/>
              </p:ext>
            </p:extLst>
          </p:nvPr>
        </p:nvGraphicFramePr>
        <p:xfrm>
          <a:off x="2878642" y="4013381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573544812"/>
              </p:ext>
            </p:extLst>
          </p:nvPr>
        </p:nvGraphicFramePr>
        <p:xfrm>
          <a:off x="4515878" y="4013381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39950" y="469322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Výroba, průmysl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9734" y="4802126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686031125"/>
              </p:ext>
            </p:extLst>
          </p:nvPr>
        </p:nvGraphicFramePr>
        <p:xfrm>
          <a:off x="6152965" y="4033486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914273" y="4822231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178"/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9D7E75E2-0F94-ACA0-9AD4-D3C8E31495AE}"/>
              </a:ext>
            </a:extLst>
          </p:cNvPr>
          <p:cNvSpPr/>
          <p:nvPr/>
        </p:nvSpPr>
        <p:spPr>
          <a:xfrm>
            <a:off x="4329940" y="3404741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E33EA463-639C-622C-EE9B-7BD05A02C967}"/>
              </a:ext>
            </a:extLst>
          </p:cNvPr>
          <p:cNvSpPr/>
          <p:nvPr/>
        </p:nvSpPr>
        <p:spPr>
          <a:xfrm>
            <a:off x="6799425" y="2874674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399483B-748B-C12D-C5EC-9195DAE778B9}"/>
              </a:ext>
            </a:extLst>
          </p:cNvPr>
          <p:cNvSpPr/>
          <p:nvPr/>
        </p:nvSpPr>
        <p:spPr>
          <a:xfrm>
            <a:off x="1143243" y="4358394"/>
            <a:ext cx="360000" cy="360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35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9064"/>
              </p:ext>
            </p:extLst>
          </p:nvPr>
        </p:nvGraphicFramePr>
        <p:xfrm>
          <a:off x="540685" y="1755844"/>
          <a:ext cx="4825659" cy="3530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88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</a:tblGrid>
              <a:tr h="40597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Sledování, snižování spotřeby energií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Ekologické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Recyklace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IT, IT technologie, počítače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Solární panely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Technologie obecně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Úspory, hlídání nákladů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Něco jiného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4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812894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43523"/>
              </p:ext>
            </p:extLst>
          </p:nvPr>
        </p:nvGraphicFramePr>
        <p:xfrm>
          <a:off x="3478181" y="1699705"/>
          <a:ext cx="3090398" cy="390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82787" cy="701731"/>
          </a:xfrm>
        </p:spPr>
        <p:txBody>
          <a:bodyPr/>
          <a:lstStyle/>
          <a:p>
            <a:r>
              <a:rPr lang="cs-CZ" sz="2200" dirty="0"/>
              <a:t>Firmy nemají zcela jasno, do čeho investovat. nejčastěji se chtějí zaměřit na sledování spotřeby energií a ekologickou oblast.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69664" y="1443336"/>
            <a:ext cx="5453989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Oblasti, do kterých firmy plánují investovat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9368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S8b. Do jaké oblasti konkrétně plánujete investovat?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75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B4500F5-F2E8-DE2E-592D-CB691E327510}"/>
              </a:ext>
            </a:extLst>
          </p:cNvPr>
          <p:cNvCxnSpPr>
            <a:cxnSpLocks/>
          </p:cNvCxnSpPr>
          <p:nvPr/>
        </p:nvCxnSpPr>
        <p:spPr>
          <a:xfrm flipV="1">
            <a:off x="5399900" y="4664279"/>
            <a:ext cx="1017678" cy="1526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46E42317-8CAA-539B-AD09-6502E7E2F1C9}"/>
              </a:ext>
            </a:extLst>
          </p:cNvPr>
          <p:cNvSpPr/>
          <p:nvPr/>
        </p:nvSpPr>
        <p:spPr>
          <a:xfrm>
            <a:off x="7090953" y="4427337"/>
            <a:ext cx="1608200" cy="299638"/>
          </a:xfrm>
          <a:prstGeom prst="wedgeRoundRectCallout">
            <a:avLst>
              <a:gd name="adj1" fmla="val -58681"/>
              <a:gd name="adj2" fmla="val 34238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„Do vícero segmentů“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9893F0F-E52D-FC3E-F768-92BBBB0CC1B6}"/>
              </a:ext>
            </a:extLst>
          </p:cNvPr>
          <p:cNvSpPr txBox="1"/>
          <p:nvPr/>
        </p:nvSpPr>
        <p:spPr>
          <a:xfrm>
            <a:off x="981170" y="1606597"/>
            <a:ext cx="4369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(Pouze respondenti, kteří v následujících 12 měsících plánují investovat do ESG)</a:t>
            </a:r>
          </a:p>
        </p:txBody>
      </p:sp>
      <p:sp>
        <p:nvSpPr>
          <p:cNvPr id="44" name="Řečová bublina: obdélníkový bublinový popisek se zakulacenými rohy 43">
            <a:extLst>
              <a:ext uri="{FF2B5EF4-FFF2-40B4-BE49-F238E27FC236}">
                <a16:creationId xmlns:a16="http://schemas.microsoft.com/office/drawing/2014/main" id="{7AD839F7-BEED-0620-8174-ACBC47C95768}"/>
              </a:ext>
            </a:extLst>
          </p:cNvPr>
          <p:cNvSpPr/>
          <p:nvPr/>
        </p:nvSpPr>
        <p:spPr>
          <a:xfrm>
            <a:off x="6663708" y="4892022"/>
            <a:ext cx="1640132" cy="295142"/>
          </a:xfrm>
          <a:prstGeom prst="wedgeRoundRectCallout">
            <a:avLst>
              <a:gd name="adj1" fmla="val -59399"/>
              <a:gd name="adj2" fmla="val -4108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„Vztahy na pracovišti“</a:t>
            </a:r>
          </a:p>
        </p:txBody>
      </p:sp>
      <p:sp>
        <p:nvSpPr>
          <p:cNvPr id="45" name="Řečová bublina: obdélníkový bublinový popisek se zakulacenými rohy 44">
            <a:extLst>
              <a:ext uri="{FF2B5EF4-FFF2-40B4-BE49-F238E27FC236}">
                <a16:creationId xmlns:a16="http://schemas.microsoft.com/office/drawing/2014/main" id="{2B6685CE-074F-2635-7174-C9F8E8FEA1C7}"/>
              </a:ext>
            </a:extLst>
          </p:cNvPr>
          <p:cNvSpPr/>
          <p:nvPr/>
        </p:nvSpPr>
        <p:spPr>
          <a:xfrm>
            <a:off x="5587661" y="3905538"/>
            <a:ext cx="2118515" cy="418275"/>
          </a:xfrm>
          <a:prstGeom prst="wedgeRoundRectCallout">
            <a:avLst>
              <a:gd name="adj1" fmla="val -3925"/>
              <a:gd name="adj2" fmla="val 79660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„Investice do oblasti férového přístupu k zaměstnancům“</a:t>
            </a:r>
          </a:p>
        </p:txBody>
      </p:sp>
      <p:sp>
        <p:nvSpPr>
          <p:cNvPr id="48" name="Řečová bublina: obdélníkový bublinový popisek se zakulacenými rohy 47">
            <a:extLst>
              <a:ext uri="{FF2B5EF4-FFF2-40B4-BE49-F238E27FC236}">
                <a16:creationId xmlns:a16="http://schemas.microsoft.com/office/drawing/2014/main" id="{A84F2853-6D89-4333-5188-9BEFA33138B2}"/>
              </a:ext>
            </a:extLst>
          </p:cNvPr>
          <p:cNvSpPr/>
          <p:nvPr/>
        </p:nvSpPr>
        <p:spPr>
          <a:xfrm>
            <a:off x="7987228" y="3982203"/>
            <a:ext cx="1202235" cy="278333"/>
          </a:xfrm>
          <a:prstGeom prst="wedgeRoundRectCallout">
            <a:avLst>
              <a:gd name="adj1" fmla="val -53797"/>
              <a:gd name="adj2" fmla="val 4205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„Sociální sféra“</a:t>
            </a:r>
          </a:p>
        </p:txBody>
      </p:sp>
      <p:sp>
        <p:nvSpPr>
          <p:cNvPr id="49" name="Řečová bublina: obdélníkový bublinový popisek se zakulacenými rohy 48">
            <a:extLst>
              <a:ext uri="{FF2B5EF4-FFF2-40B4-BE49-F238E27FC236}">
                <a16:creationId xmlns:a16="http://schemas.microsoft.com/office/drawing/2014/main" id="{437B9304-13BC-B7CB-421B-6B84593C46F0}"/>
              </a:ext>
            </a:extLst>
          </p:cNvPr>
          <p:cNvSpPr/>
          <p:nvPr/>
        </p:nvSpPr>
        <p:spPr>
          <a:xfrm>
            <a:off x="7863355" y="3457038"/>
            <a:ext cx="1386185" cy="249192"/>
          </a:xfrm>
          <a:prstGeom prst="wedgeRoundRectCallout">
            <a:avLst>
              <a:gd name="adj1" fmla="val -37613"/>
              <a:gd name="adj2" fmla="val 88447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„Výrobní proces“</a:t>
            </a:r>
          </a:p>
        </p:txBody>
      </p:sp>
      <p:sp>
        <p:nvSpPr>
          <p:cNvPr id="50" name="Řečová bublina: obdélníkový bublinový popisek se zakulacenými rohy 49">
            <a:extLst>
              <a:ext uri="{FF2B5EF4-FFF2-40B4-BE49-F238E27FC236}">
                <a16:creationId xmlns:a16="http://schemas.microsoft.com/office/drawing/2014/main" id="{0CBE230D-FCFF-9193-013F-1A31CF68F92C}"/>
              </a:ext>
            </a:extLst>
          </p:cNvPr>
          <p:cNvSpPr/>
          <p:nvPr/>
        </p:nvSpPr>
        <p:spPr>
          <a:xfrm>
            <a:off x="6417815" y="3463329"/>
            <a:ext cx="1131030" cy="249193"/>
          </a:xfrm>
          <a:prstGeom prst="wedgeRoundRectCallout">
            <a:avLst>
              <a:gd name="adj1" fmla="val 42492"/>
              <a:gd name="adj2" fmla="val 92358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„Do výroby“</a:t>
            </a:r>
          </a:p>
        </p:txBody>
      </p:sp>
      <p:sp>
        <p:nvSpPr>
          <p:cNvPr id="51" name="Řečová bublina: obdélníkový bublinový popisek se zakulacenými rohy 50">
            <a:extLst>
              <a:ext uri="{FF2B5EF4-FFF2-40B4-BE49-F238E27FC236}">
                <a16:creationId xmlns:a16="http://schemas.microsoft.com/office/drawing/2014/main" id="{D91538A1-63A6-695B-6918-0C0B15C70453}"/>
              </a:ext>
            </a:extLst>
          </p:cNvPr>
          <p:cNvSpPr/>
          <p:nvPr/>
        </p:nvSpPr>
        <p:spPr>
          <a:xfrm>
            <a:off x="7276399" y="2993849"/>
            <a:ext cx="676638" cy="249192"/>
          </a:xfrm>
          <a:prstGeom prst="wedgeRoundRectCallout">
            <a:avLst>
              <a:gd name="adj1" fmla="val 8193"/>
              <a:gd name="adj2" fmla="val 9681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„EPG“</a:t>
            </a:r>
          </a:p>
        </p:txBody>
      </p:sp>
      <p:sp>
        <p:nvSpPr>
          <p:cNvPr id="52" name="Řečová bublina: obdélníkový bublinový popisek se zakulacenými rohy 51">
            <a:extLst>
              <a:ext uri="{FF2B5EF4-FFF2-40B4-BE49-F238E27FC236}">
                <a16:creationId xmlns:a16="http://schemas.microsoft.com/office/drawing/2014/main" id="{B86A57D4-AF4C-36D2-7F67-E15B55A8291D}"/>
              </a:ext>
            </a:extLst>
          </p:cNvPr>
          <p:cNvSpPr/>
          <p:nvPr/>
        </p:nvSpPr>
        <p:spPr>
          <a:xfrm>
            <a:off x="5751192" y="3062888"/>
            <a:ext cx="1386185" cy="259358"/>
          </a:xfrm>
          <a:prstGeom prst="wedgeRoundRectCallout">
            <a:avLst>
              <a:gd name="adj1" fmla="val -37613"/>
              <a:gd name="adj2" fmla="val 88447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„Obalový materiál“</a:t>
            </a:r>
          </a:p>
        </p:txBody>
      </p:sp>
      <p:sp>
        <p:nvSpPr>
          <p:cNvPr id="53" name="Řečová bublina: obdélníkový bublinový popisek se zakulacenými rohy 52">
            <a:extLst>
              <a:ext uri="{FF2B5EF4-FFF2-40B4-BE49-F238E27FC236}">
                <a16:creationId xmlns:a16="http://schemas.microsoft.com/office/drawing/2014/main" id="{692CB0FC-85DD-EDE7-B430-6C32689B9517}"/>
              </a:ext>
            </a:extLst>
          </p:cNvPr>
          <p:cNvSpPr/>
          <p:nvPr/>
        </p:nvSpPr>
        <p:spPr>
          <a:xfrm>
            <a:off x="8071598" y="3062888"/>
            <a:ext cx="1191966" cy="249192"/>
          </a:xfrm>
          <a:prstGeom prst="wedgeRoundRectCallout">
            <a:avLst>
              <a:gd name="adj1" fmla="val -53797"/>
              <a:gd name="adj2" fmla="val 4205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„Úprava plateb“</a:t>
            </a:r>
          </a:p>
        </p:txBody>
      </p:sp>
      <p:sp>
        <p:nvSpPr>
          <p:cNvPr id="54" name="Řečová bublina: obdélníkový bublinový popisek se zakulacenými rohy 53">
            <a:extLst>
              <a:ext uri="{FF2B5EF4-FFF2-40B4-BE49-F238E27FC236}">
                <a16:creationId xmlns:a16="http://schemas.microsoft.com/office/drawing/2014/main" id="{BE4B8338-A871-CA8E-04BD-6236D0B543A0}"/>
              </a:ext>
            </a:extLst>
          </p:cNvPr>
          <p:cNvSpPr/>
          <p:nvPr/>
        </p:nvSpPr>
        <p:spPr>
          <a:xfrm>
            <a:off x="7803278" y="2182743"/>
            <a:ext cx="1386185" cy="604172"/>
          </a:xfrm>
          <a:prstGeom prst="wedgeRoundRectCallout">
            <a:avLst>
              <a:gd name="adj1" fmla="val -53797"/>
              <a:gd name="adj2" fmla="val 4205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„Víceúčelová pracovní oddělení pro zaměstnance“</a:t>
            </a:r>
          </a:p>
        </p:txBody>
      </p:sp>
      <p:sp>
        <p:nvSpPr>
          <p:cNvPr id="55" name="Řečová bublina: obdélníkový bublinový popisek se zakulacenými rohy 54">
            <a:extLst>
              <a:ext uri="{FF2B5EF4-FFF2-40B4-BE49-F238E27FC236}">
                <a16:creationId xmlns:a16="http://schemas.microsoft.com/office/drawing/2014/main" id="{4C4AE18A-6924-AB23-85A6-84A73FCA83B5}"/>
              </a:ext>
            </a:extLst>
          </p:cNvPr>
          <p:cNvSpPr/>
          <p:nvPr/>
        </p:nvSpPr>
        <p:spPr>
          <a:xfrm>
            <a:off x="5627187" y="2239191"/>
            <a:ext cx="1972059" cy="469096"/>
          </a:xfrm>
          <a:prstGeom prst="wedgeRoundRectCallout">
            <a:avLst>
              <a:gd name="adj1" fmla="val 39875"/>
              <a:gd name="adj2" fmla="val 6865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„Požadavky v oblasti společenské odpovědnosti“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41E720D-4FFF-B808-EBF0-1C9A24FD1E28}"/>
              </a:ext>
            </a:extLst>
          </p:cNvPr>
          <p:cNvSpPr/>
          <p:nvPr/>
        </p:nvSpPr>
        <p:spPr>
          <a:xfrm>
            <a:off x="2900994" y="4664278"/>
            <a:ext cx="2456961" cy="621999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2F8E64-F416-5297-6119-011AD3F9351E}"/>
              </a:ext>
            </a:extLst>
          </p:cNvPr>
          <p:cNvSpPr/>
          <p:nvPr/>
        </p:nvSpPr>
        <p:spPr>
          <a:xfrm>
            <a:off x="1350627" y="2174445"/>
            <a:ext cx="4014277" cy="609343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50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Výzkumné pozadí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2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AE5B3A5-4694-4E5C-B611-382143F22DA8}"/>
              </a:ext>
            </a:extLst>
          </p:cNvPr>
          <p:cNvSpPr/>
          <p:nvPr/>
        </p:nvSpPr>
        <p:spPr>
          <a:xfrm>
            <a:off x="1367993" y="1521606"/>
            <a:ext cx="9585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ED6737"/>
                </a:solidFill>
              </a:rPr>
              <a:t>Asociace malých a středních podniků a živnostníků ČR </a:t>
            </a:r>
            <a:r>
              <a:rPr lang="cs-CZ" sz="2000" b="1" dirty="0">
                <a:solidFill>
                  <a:schemeClr val="bg1"/>
                </a:solidFill>
              </a:rPr>
              <a:t>sdružuje na otevřené, nepolitické platformě malé a střední podniky a živnostníky i jejich organizace z celé České republiky. Kromě návrhů legislativy se zabývá také tématy jako je export, inovace, financování či vzdělávání. </a:t>
            </a: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Ve spolupráci se svými partnery AMSP ČR průběžně realizuje projekty cílené </a:t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na aktuální otázky ve své oblasti působení, podporované výzkumy trhu.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47318AC-9AD7-4210-B88E-2F74D8306D0B}"/>
              </a:ext>
            </a:extLst>
          </p:cNvPr>
          <p:cNvSpPr/>
          <p:nvPr/>
        </p:nvSpPr>
        <p:spPr>
          <a:xfrm>
            <a:off x="845820" y="1265789"/>
            <a:ext cx="10629900" cy="3066181"/>
          </a:xfrm>
          <a:prstGeom prst="round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AA8963C-A394-4552-9BCB-490FA6807408}"/>
              </a:ext>
            </a:extLst>
          </p:cNvPr>
          <p:cNvSpPr/>
          <p:nvPr/>
        </p:nvSpPr>
        <p:spPr>
          <a:xfrm>
            <a:off x="2727007" y="4889580"/>
            <a:ext cx="6867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Hlavním cílem výzkumu je zjistit, zda-</a:t>
            </a:r>
            <a:r>
              <a:rPr lang="cs-CZ" sz="2000" b="1" dirty="0" err="1">
                <a:solidFill>
                  <a:schemeClr val="bg1"/>
                </a:solidFill>
              </a:rPr>
              <a:t>li</a:t>
            </a:r>
            <a:r>
              <a:rPr lang="cs-CZ" sz="2000" b="1" dirty="0">
                <a:solidFill>
                  <a:schemeClr val="bg1"/>
                </a:solidFill>
              </a:rPr>
              <a:t> a do jaké míry </a:t>
            </a:r>
            <a:r>
              <a:rPr lang="cs-CZ" sz="2000" b="1" dirty="0">
                <a:solidFill>
                  <a:srgbClr val="ED6737"/>
                </a:solidFill>
              </a:rPr>
              <a:t>podniky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rgbClr val="ED6737"/>
                </a:solidFill>
              </a:rPr>
              <a:t>implementují principy ESG (</a:t>
            </a:r>
            <a:r>
              <a:rPr lang="cs-CZ" sz="2000" b="1" dirty="0" err="1">
                <a:solidFill>
                  <a:srgbClr val="ED6737"/>
                </a:solidFill>
              </a:rPr>
              <a:t>environmental</a:t>
            </a:r>
            <a:r>
              <a:rPr lang="cs-CZ" sz="2000" b="1" dirty="0">
                <a:solidFill>
                  <a:srgbClr val="ED6737"/>
                </a:solidFill>
              </a:rPr>
              <a:t>, </a:t>
            </a:r>
            <a:r>
              <a:rPr lang="cs-CZ" sz="2000" b="1" dirty="0" err="1">
                <a:solidFill>
                  <a:srgbClr val="ED6737"/>
                </a:solidFill>
              </a:rPr>
              <a:t>social</a:t>
            </a:r>
            <a:r>
              <a:rPr lang="cs-CZ" sz="2000" b="1" dirty="0">
                <a:solidFill>
                  <a:srgbClr val="ED6737"/>
                </a:solidFill>
              </a:rPr>
              <a:t> and </a:t>
            </a:r>
            <a:r>
              <a:rPr lang="cs-CZ" sz="2000" b="1" dirty="0" err="1">
                <a:solidFill>
                  <a:srgbClr val="ED6737"/>
                </a:solidFill>
              </a:rPr>
              <a:t>corporate</a:t>
            </a:r>
            <a:r>
              <a:rPr lang="cs-CZ" sz="2000" b="1" dirty="0">
                <a:solidFill>
                  <a:srgbClr val="ED6737"/>
                </a:solidFill>
              </a:rPr>
              <a:t> </a:t>
            </a:r>
            <a:r>
              <a:rPr lang="cs-CZ" sz="2000" b="1" dirty="0" err="1">
                <a:solidFill>
                  <a:srgbClr val="ED6737"/>
                </a:solidFill>
              </a:rPr>
              <a:t>governance</a:t>
            </a:r>
            <a:r>
              <a:rPr lang="cs-CZ" sz="2000" b="1" dirty="0">
                <a:solidFill>
                  <a:srgbClr val="ED6737"/>
                </a:solidFill>
              </a:rPr>
              <a:t>).</a:t>
            </a:r>
          </a:p>
        </p:txBody>
      </p:sp>
      <p:sp>
        <p:nvSpPr>
          <p:cNvPr id="11" name="Šipka: ohnutá nahoru 10">
            <a:extLst>
              <a:ext uri="{FF2B5EF4-FFF2-40B4-BE49-F238E27FC236}">
                <a16:creationId xmlns:a16="http://schemas.microsoft.com/office/drawing/2014/main" id="{401BBDA6-59D2-4F92-BA59-4933E29CEAE5}"/>
              </a:ext>
            </a:extLst>
          </p:cNvPr>
          <p:cNvSpPr/>
          <p:nvPr/>
        </p:nvSpPr>
        <p:spPr>
          <a:xfrm rot="5400000">
            <a:off x="1322110" y="4715096"/>
            <a:ext cx="799651" cy="707886"/>
          </a:xfrm>
          <a:prstGeom prst="bentUpArrow">
            <a:avLst>
              <a:gd name="adj1" fmla="val 28230"/>
              <a:gd name="adj2" fmla="val 29844"/>
              <a:gd name="adj3" fmla="val 395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AF43EDA5-E5A4-40AE-9B03-E7521E1BBDCB}"/>
              </a:ext>
            </a:extLst>
          </p:cNvPr>
          <p:cNvSpPr/>
          <p:nvPr/>
        </p:nvSpPr>
        <p:spPr>
          <a:xfrm>
            <a:off x="2268881" y="4727772"/>
            <a:ext cx="7858100" cy="1284404"/>
          </a:xfrm>
          <a:prstGeom prst="round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77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82787" cy="701731"/>
          </a:xfrm>
        </p:spPr>
        <p:txBody>
          <a:bodyPr/>
          <a:lstStyle/>
          <a:p>
            <a:r>
              <a:rPr lang="cs-CZ" sz="2200" dirty="0"/>
              <a:t>Většina Firem, KTERÉ V následujícím roce PLÁNUJÍ INVESTOVAT DO ESG, chce využít dotace. nejčastěji počítají s investicí 100 001 – 250 000 kč.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47757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S9. V jaké výši plánujete do ESG investovat v následujících 12 měsících? (V Kč) S10. Plánujete v rámci implementace změn plynoucích z ESG využít dotací?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75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19" name="Zástupný symbol pro obsah 6">
            <a:extLst>
              <a:ext uri="{FF2B5EF4-FFF2-40B4-BE49-F238E27FC236}">
                <a16:creationId xmlns:a16="http://schemas.microsoft.com/office/drawing/2014/main" id="{312E124B-58B4-2C07-1F2A-6EACD8467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71501"/>
              </p:ext>
            </p:extLst>
          </p:nvPr>
        </p:nvGraphicFramePr>
        <p:xfrm>
          <a:off x="908286" y="1834682"/>
          <a:ext cx="1348058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ovéPole 23">
            <a:extLst>
              <a:ext uri="{FF2B5EF4-FFF2-40B4-BE49-F238E27FC236}">
                <a16:creationId xmlns:a16="http://schemas.microsoft.com/office/drawing/2014/main" id="{035341E2-B840-76F3-61F8-9DE8B8AE8607}"/>
              </a:ext>
            </a:extLst>
          </p:cNvPr>
          <p:cNvSpPr txBox="1"/>
          <p:nvPr/>
        </p:nvSpPr>
        <p:spPr>
          <a:xfrm>
            <a:off x="1289229" y="1521832"/>
            <a:ext cx="3130618" cy="361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Arial Black"/>
              </a:rPr>
              <a:t>Výše investic do ESG v následujících 12 měsících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286C3365-EC97-4617-730C-04B3D2F01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29546"/>
              </p:ext>
            </p:extLst>
          </p:nvPr>
        </p:nvGraphicFramePr>
        <p:xfrm>
          <a:off x="2377161" y="2486906"/>
          <a:ext cx="2452541" cy="241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Do 100 000 Kč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</a:rPr>
                        <a:t>V rozmezí 100 001 – 250 000 Kč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</a:rPr>
                        <a:t>V rozmezí 250 001 – 500 000 Kč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230577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</a:rPr>
                        <a:t>Nad 500 000 Kč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44033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</a:rPr>
                        <a:t>Nevím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1718"/>
                  </a:ext>
                </a:extLst>
              </a:tr>
            </a:tbl>
          </a:graphicData>
        </a:graphic>
      </p:graphicFrame>
      <p:sp>
        <p:nvSpPr>
          <p:cNvPr id="26" name="Rectangle 24">
            <a:extLst>
              <a:ext uri="{FF2B5EF4-FFF2-40B4-BE49-F238E27FC236}">
                <a16:creationId xmlns:a16="http://schemas.microsoft.com/office/drawing/2014/main" id="{526E0074-6AEA-5962-0134-1A31B5F2380C}"/>
              </a:ext>
            </a:extLst>
          </p:cNvPr>
          <p:cNvSpPr/>
          <p:nvPr/>
        </p:nvSpPr>
        <p:spPr>
          <a:xfrm>
            <a:off x="2285939" y="2672873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8ED84139-0144-B74A-9B54-68C01C7D99C3}"/>
              </a:ext>
            </a:extLst>
          </p:cNvPr>
          <p:cNvSpPr/>
          <p:nvPr/>
        </p:nvSpPr>
        <p:spPr>
          <a:xfrm>
            <a:off x="2288084" y="3150599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EB2DED41-9BE3-B30D-3335-9E8ACE30A0E7}"/>
              </a:ext>
            </a:extLst>
          </p:cNvPr>
          <p:cNvSpPr/>
          <p:nvPr/>
        </p:nvSpPr>
        <p:spPr>
          <a:xfrm>
            <a:off x="2285939" y="3636714"/>
            <a:ext cx="108000" cy="10800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D8983C34-799E-CF80-A3CA-EC1DC33C7570}"/>
              </a:ext>
            </a:extLst>
          </p:cNvPr>
          <p:cNvSpPr/>
          <p:nvPr/>
        </p:nvSpPr>
        <p:spPr>
          <a:xfrm>
            <a:off x="2285939" y="4122829"/>
            <a:ext cx="108000" cy="108000"/>
          </a:xfrm>
          <a:prstGeom prst="rect">
            <a:avLst/>
          </a:prstGeom>
          <a:solidFill>
            <a:srgbClr val="84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B5634F2-69E1-D629-39C3-EDD4992B5FF4}"/>
              </a:ext>
            </a:extLst>
          </p:cNvPr>
          <p:cNvSpPr/>
          <p:nvPr/>
        </p:nvSpPr>
        <p:spPr>
          <a:xfrm>
            <a:off x="2285939" y="4608944"/>
            <a:ext cx="108000" cy="10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015B465A-D76E-AC19-AAEB-C8CA972819C6}"/>
              </a:ext>
            </a:extLst>
          </p:cNvPr>
          <p:cNvCxnSpPr/>
          <p:nvPr/>
        </p:nvCxnSpPr>
        <p:spPr>
          <a:xfrm>
            <a:off x="4990682" y="2177537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58A376A-1819-E850-DD64-EFE828DF8A9F}"/>
              </a:ext>
            </a:extLst>
          </p:cNvPr>
          <p:cNvSpPr txBox="1"/>
          <p:nvPr/>
        </p:nvSpPr>
        <p:spPr>
          <a:xfrm>
            <a:off x="5613474" y="1521832"/>
            <a:ext cx="3186999" cy="361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Arial Black"/>
              </a:rPr>
              <a:t>Plánujete využít dotace v rámci implementace změn ESG?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A92CD79A-3801-8EF2-10B3-2E8027802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929612"/>
              </p:ext>
            </p:extLst>
          </p:nvPr>
        </p:nvGraphicFramePr>
        <p:xfrm>
          <a:off x="5950777" y="2218139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9">
            <a:extLst>
              <a:ext uri="{FF2B5EF4-FFF2-40B4-BE49-F238E27FC236}">
                <a16:creationId xmlns:a16="http://schemas.microsoft.com/office/drawing/2014/main" id="{FF895299-0E7C-C560-9E2B-A2166184A5D6}"/>
              </a:ext>
            </a:extLst>
          </p:cNvPr>
          <p:cNvSpPr txBox="1"/>
          <p:nvPr/>
        </p:nvSpPr>
        <p:spPr>
          <a:xfrm>
            <a:off x="6674612" y="4645102"/>
            <a:ext cx="526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AB80A848-8AE2-5278-95F3-62FBA5F2D571}"/>
              </a:ext>
            </a:extLst>
          </p:cNvPr>
          <p:cNvSpPr/>
          <p:nvPr/>
        </p:nvSpPr>
        <p:spPr>
          <a:xfrm>
            <a:off x="6596756" y="4727833"/>
            <a:ext cx="108000" cy="108000"/>
          </a:xfrm>
          <a:prstGeom prst="rect">
            <a:avLst/>
          </a:prstGeom>
          <a:solidFill>
            <a:srgbClr val="002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9EC93567-B32A-1265-EB59-7E0F16ED3F0C}"/>
              </a:ext>
            </a:extLst>
          </p:cNvPr>
          <p:cNvSpPr txBox="1"/>
          <p:nvPr/>
        </p:nvSpPr>
        <p:spPr>
          <a:xfrm>
            <a:off x="7447451" y="4640101"/>
            <a:ext cx="526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5AEFA6B4-AC4F-80B1-3B07-020672C01558}"/>
              </a:ext>
            </a:extLst>
          </p:cNvPr>
          <p:cNvSpPr/>
          <p:nvPr/>
        </p:nvSpPr>
        <p:spPr>
          <a:xfrm>
            <a:off x="7374591" y="4721566"/>
            <a:ext cx="108000" cy="10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A7771269-9BA6-33DE-3F56-2E39DEF241BE}"/>
              </a:ext>
            </a:extLst>
          </p:cNvPr>
          <p:cNvSpPr txBox="1"/>
          <p:nvPr/>
        </p:nvSpPr>
        <p:spPr>
          <a:xfrm>
            <a:off x="6815518" y="3324219"/>
            <a:ext cx="79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9893F0F-E52D-FC3E-F768-92BBBB0CC1B6}"/>
              </a:ext>
            </a:extLst>
          </p:cNvPr>
          <p:cNvSpPr txBox="1"/>
          <p:nvPr/>
        </p:nvSpPr>
        <p:spPr>
          <a:xfrm>
            <a:off x="2806082" y="1886333"/>
            <a:ext cx="4369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(Pouze respondenti, kteří v následujících 12 měsících plánují investovat do ESG)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82927A0A-DACE-0D8A-F9E8-9C2573587564}"/>
              </a:ext>
            </a:extLst>
          </p:cNvPr>
          <p:cNvSpPr/>
          <p:nvPr/>
        </p:nvSpPr>
        <p:spPr>
          <a:xfrm>
            <a:off x="1398751" y="3411880"/>
            <a:ext cx="360000" cy="360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2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86955"/>
              </p:ext>
            </p:extLst>
          </p:nvPr>
        </p:nvGraphicFramePr>
        <p:xfrm>
          <a:off x="540682" y="1755846"/>
          <a:ext cx="8679518" cy="3985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229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70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Nejasná návratnost investice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Nedostatek financí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Nedostatek informací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Vysoká administrativa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Nedostatek interního know-how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Nezájem obchodních partnerů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Obavy ze zhoršení zákaznické situace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Nedostupnost potřebných řešení či technologií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Nedostatek nápadů v této oblasti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Nezájem zákazníků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9856"/>
                  </a:ext>
                </a:extLst>
              </a:tr>
              <a:tr h="31499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Odpor zaměstnanců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237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976321"/>
              </p:ext>
            </p:extLst>
          </p:nvPr>
        </p:nvGraphicFramePr>
        <p:xfrm>
          <a:off x="3531635" y="1813433"/>
          <a:ext cx="2369356" cy="392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Největšími překážkami při implementaci esg jsou nejasná návratnost investice, nedostatek financí a nedostatek informací.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Největší překážky v rámci implementace ESG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S11. Na jaké největší překážky narážíte v rámci implementace ESG? (Vyberte, prosím, 3 nejvíce zásadní)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A53F81-E7EF-131F-2859-469BE7B2EF48}"/>
              </a:ext>
            </a:extLst>
          </p:cNvPr>
          <p:cNvSpPr/>
          <p:nvPr/>
        </p:nvSpPr>
        <p:spPr>
          <a:xfrm>
            <a:off x="1674171" y="2281806"/>
            <a:ext cx="3586438" cy="939879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02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Více než dvě třetiny firem se domnívají, že buď jsou v rámci </a:t>
            </a:r>
            <a:r>
              <a:rPr lang="cs-CZ" sz="2200" dirty="0" err="1"/>
              <a:t>esg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/>
              <a:t>na podobné úrovni jako konkurence, nebo to neumí posoudit.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949107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Jak hodnotíte vyspělost Vaší firmy v rámci ESG s ohledem na konkurenci?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24600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S12. Jak hodnotíte vyspělost Vaší firmy v rámci ESG s ohledem na konkurenci?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192028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03907"/>
              </p:ext>
            </p:extLst>
          </p:nvPr>
        </p:nvGraphicFramePr>
        <p:xfrm>
          <a:off x="6399629" y="1992026"/>
          <a:ext cx="2974377" cy="502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+       Jsme lepší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Jsme výrazně lepší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Jsme mírně lepší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Jsme na podobné úrovni jako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Neumíme posoudit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595715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Jsme mírně horší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Jsme výrazně horší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99303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+        </a:t>
                      </a:r>
                      <a:r>
                        <a:rPr lang="cs-CZ" sz="1100" b="1" i="1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Jsme horší než konkurence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0" i="0" noProof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38411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08072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824DFAF5-44FB-735B-C1A4-143F653DE467}"/>
              </a:ext>
            </a:extLst>
          </p:cNvPr>
          <p:cNvSpPr/>
          <p:nvPr/>
        </p:nvSpPr>
        <p:spPr>
          <a:xfrm>
            <a:off x="6291631" y="265433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9193E44-0198-F1EA-9130-DF5E392C269B}"/>
              </a:ext>
            </a:extLst>
          </p:cNvPr>
          <p:cNvSpPr/>
          <p:nvPr/>
        </p:nvSpPr>
        <p:spPr>
          <a:xfrm>
            <a:off x="6291631" y="3155652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A6A8318-5D5E-490E-A1DA-8103648DB286}"/>
              </a:ext>
            </a:extLst>
          </p:cNvPr>
          <p:cNvSpPr/>
          <p:nvPr/>
        </p:nvSpPr>
        <p:spPr>
          <a:xfrm>
            <a:off x="6291631" y="3678225"/>
            <a:ext cx="108000" cy="10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6D014E-2A64-A12B-AEE0-3FD1A7BD2032}"/>
              </a:ext>
            </a:extLst>
          </p:cNvPr>
          <p:cNvSpPr/>
          <p:nvPr/>
        </p:nvSpPr>
        <p:spPr>
          <a:xfrm>
            <a:off x="6291631" y="4739881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D5D05170-6DA9-C324-7327-DA42DA095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2328"/>
              </p:ext>
            </p:extLst>
          </p:nvPr>
        </p:nvGraphicFramePr>
        <p:xfrm>
          <a:off x="453984" y="2023402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lka 1">
            <a:extLst>
              <a:ext uri="{FF2B5EF4-FFF2-40B4-BE49-F238E27FC236}">
                <a16:creationId xmlns:a16="http://schemas.microsoft.com/office/drawing/2014/main" id="{6453A761-24F9-A9F3-E257-069D8887F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27566"/>
              </p:ext>
            </p:extLst>
          </p:nvPr>
        </p:nvGraphicFramePr>
        <p:xfrm>
          <a:off x="458257" y="4717493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4">
            <a:extLst>
              <a:ext uri="{FF2B5EF4-FFF2-40B4-BE49-F238E27FC236}">
                <a16:creationId xmlns:a16="http://schemas.microsoft.com/office/drawing/2014/main" id="{17AFF621-DD50-1F82-4BAA-06B61F024A36}"/>
              </a:ext>
            </a:extLst>
          </p:cNvPr>
          <p:cNvSpPr/>
          <p:nvPr/>
        </p:nvSpPr>
        <p:spPr>
          <a:xfrm>
            <a:off x="6291631" y="2167079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18465430-EB01-E063-405A-7CDF3D87D4BC}"/>
              </a:ext>
            </a:extLst>
          </p:cNvPr>
          <p:cNvSpPr/>
          <p:nvPr/>
        </p:nvSpPr>
        <p:spPr>
          <a:xfrm>
            <a:off x="6676499" y="2167079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F050602A-9BE9-BA1F-E6D3-D9FAACCC3EEA}"/>
              </a:ext>
            </a:extLst>
          </p:cNvPr>
          <p:cNvSpPr/>
          <p:nvPr/>
        </p:nvSpPr>
        <p:spPr>
          <a:xfrm>
            <a:off x="6291631" y="5744711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16B2C71-DE2B-C61C-A84C-081F6F75AFD9}"/>
              </a:ext>
            </a:extLst>
          </p:cNvPr>
          <p:cNvSpPr/>
          <p:nvPr/>
        </p:nvSpPr>
        <p:spPr>
          <a:xfrm>
            <a:off x="6676499" y="5744711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1BEA7D9-4C6B-7387-BDFA-0D212BFE6B97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6046280-796C-5826-CE45-9F38B30E1050}"/>
              </a:ext>
            </a:extLst>
          </p:cNvPr>
          <p:cNvSpPr/>
          <p:nvPr/>
        </p:nvSpPr>
        <p:spPr>
          <a:xfrm>
            <a:off x="6291629" y="5254016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D20866C-55DB-7ADD-6FFF-706FE484A636}"/>
              </a:ext>
            </a:extLst>
          </p:cNvPr>
          <p:cNvSpPr/>
          <p:nvPr/>
        </p:nvSpPr>
        <p:spPr>
          <a:xfrm>
            <a:off x="5521014" y="3666464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EA370121-322B-8A66-B27A-547CE02CEFAF}"/>
              </a:ext>
            </a:extLst>
          </p:cNvPr>
          <p:cNvSpPr/>
          <p:nvPr/>
        </p:nvSpPr>
        <p:spPr>
          <a:xfrm>
            <a:off x="6295181" y="4205118"/>
            <a:ext cx="108000" cy="10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4E8D7D38-FA12-EAB8-44F8-294385F1F056}"/>
              </a:ext>
            </a:extLst>
          </p:cNvPr>
          <p:cNvSpPr/>
          <p:nvPr/>
        </p:nvSpPr>
        <p:spPr>
          <a:xfrm>
            <a:off x="623509" y="2678398"/>
            <a:ext cx="628399" cy="1535109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90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30758"/>
              </p:ext>
            </p:extLst>
          </p:nvPr>
        </p:nvGraphicFramePr>
        <p:xfrm>
          <a:off x="540682" y="1755845"/>
          <a:ext cx="8679518" cy="3978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229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170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Zpomalilo to ESG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Méně zakázek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Zdražování energií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Potřeba šetřit, hlídat výdaje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Celkově negativní vliv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Celkově zdražování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Méně investic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Urychlilo to ESG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Něco jiného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9856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Neovlivnilo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2377"/>
                  </a:ext>
                </a:extLst>
              </a:tr>
              <a:tr h="29140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50409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90048"/>
              </p:ext>
            </p:extLst>
          </p:nvPr>
        </p:nvGraphicFramePr>
        <p:xfrm>
          <a:off x="3498079" y="1763098"/>
          <a:ext cx="1879264" cy="397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Více než 7 z 10 firem udává, že současná společenská situace neměla vliv na jejich přístup k esg.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Vliv současné společenské situace (válka, inflace) na přístup k ESG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S13open. Ovlivnila nějak současná společenská situace (Covid, válka na Ukrajině, inflace) Váš přístup k ESG? Jak?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205BCE7-BD89-67DE-D394-8CF9EFAFC2E9}"/>
              </a:ext>
            </a:extLst>
          </p:cNvPr>
          <p:cNvSpPr/>
          <p:nvPr/>
        </p:nvSpPr>
        <p:spPr>
          <a:xfrm>
            <a:off x="2714625" y="5150840"/>
            <a:ext cx="2545557" cy="290384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88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S13open. Ovlivnila nějak současná společenská situace (Covid, válka na Ukrajině, inflace) Váš přístup k ESG? Jak?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30" name="Řečová bublina: obdélníkový bublinový popisek se zakulacenými rohy 29">
            <a:extLst>
              <a:ext uri="{FF2B5EF4-FFF2-40B4-BE49-F238E27FC236}">
                <a16:creationId xmlns:a16="http://schemas.microsoft.com/office/drawing/2014/main" id="{07C892CB-8704-ADE4-0A0D-2E669CD06876}"/>
              </a:ext>
            </a:extLst>
          </p:cNvPr>
          <p:cNvSpPr/>
          <p:nvPr/>
        </p:nvSpPr>
        <p:spPr>
          <a:xfrm>
            <a:off x="3750288" y="151881"/>
            <a:ext cx="1633067" cy="353960"/>
          </a:xfrm>
          <a:prstGeom prst="wedgeRoundRectCallout">
            <a:avLst>
              <a:gd name="adj1" fmla="val 36027"/>
              <a:gd name="adj2" fmla="val 7557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„Zpoždění v užívání“</a:t>
            </a:r>
          </a:p>
        </p:txBody>
      </p:sp>
      <p:sp>
        <p:nvSpPr>
          <p:cNvPr id="31" name="Řečová bublina: obdélníkový bublinový popisek se zakulacenými rohy 30">
            <a:extLst>
              <a:ext uri="{FF2B5EF4-FFF2-40B4-BE49-F238E27FC236}">
                <a16:creationId xmlns:a16="http://schemas.microsoft.com/office/drawing/2014/main" id="{FB88DE19-1FA1-3F32-4EA0-93A0B6D66F81}"/>
              </a:ext>
            </a:extLst>
          </p:cNvPr>
          <p:cNvSpPr/>
          <p:nvPr/>
        </p:nvSpPr>
        <p:spPr>
          <a:xfrm>
            <a:off x="226153" y="92569"/>
            <a:ext cx="3405949" cy="1762189"/>
          </a:xfrm>
          <a:prstGeom prst="wedgeRoundRectCallout">
            <a:avLst>
              <a:gd name="adj1" fmla="val 59494"/>
              <a:gd name="adj2" fmla="val 571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„Můj názor je, že dnes lidé, živnostníci i firmy řeší existenční problémy a mají jiné starosti než řešit přístup k ESG. Jako zástupce jedné malé české organizace mohu upřímně říct, že je pro mě přednější dát lidem práci, zajistit finance na mzdy a provozní náklady a na drahé moderní technologie v této době buď zapomenout nebo počkat, až nastane příznivější doba pro řešení přístupu k ESG.“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7EDA308A-9A38-65EF-69CF-75084E9BA9A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16" name="Zástupný symbol pro číslo snímku 4">
            <a:extLst>
              <a:ext uri="{FF2B5EF4-FFF2-40B4-BE49-F238E27FC236}">
                <a16:creationId xmlns:a16="http://schemas.microsoft.com/office/drawing/2014/main" id="{C2AA7B81-2B2F-A1C0-6CC7-F749BECC7C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A6E97-CE62-4CFA-4724-8F0B8BA994E5}"/>
              </a:ext>
            </a:extLst>
          </p:cNvPr>
          <p:cNvSpPr/>
          <p:nvPr/>
        </p:nvSpPr>
        <p:spPr>
          <a:xfrm>
            <a:off x="4087547" y="653515"/>
            <a:ext cx="1398613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„Zpomalilo to ESG“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E821BFBC-12C1-909B-EDF8-EEE833100909}"/>
              </a:ext>
            </a:extLst>
          </p:cNvPr>
          <p:cNvSpPr/>
          <p:nvPr/>
        </p:nvSpPr>
        <p:spPr>
          <a:xfrm>
            <a:off x="6951843" y="282140"/>
            <a:ext cx="1398613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„Méně zakázek“</a:t>
            </a:r>
          </a:p>
        </p:txBody>
      </p:sp>
      <p:sp>
        <p:nvSpPr>
          <p:cNvPr id="43" name="Řečová bublina: obdélníkový bublinový popisek se zakulacenými rohy 42">
            <a:extLst>
              <a:ext uri="{FF2B5EF4-FFF2-40B4-BE49-F238E27FC236}">
                <a16:creationId xmlns:a16="http://schemas.microsoft.com/office/drawing/2014/main" id="{DDB3FC9F-3598-C383-0520-B69B7C1AB94D}"/>
              </a:ext>
            </a:extLst>
          </p:cNvPr>
          <p:cNvSpPr/>
          <p:nvPr/>
        </p:nvSpPr>
        <p:spPr>
          <a:xfrm>
            <a:off x="5826766" y="182987"/>
            <a:ext cx="1015261" cy="470527"/>
          </a:xfrm>
          <a:prstGeom prst="wedgeRoundRectCallout">
            <a:avLst>
              <a:gd name="adj1" fmla="val 55858"/>
              <a:gd name="adj2" fmla="val 3278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„Snížení poptávky“</a:t>
            </a:r>
          </a:p>
        </p:txBody>
      </p:sp>
      <p:sp>
        <p:nvSpPr>
          <p:cNvPr id="49" name="Řečová bublina: obdélníkový bublinový popisek se zakulacenými rohy 48">
            <a:extLst>
              <a:ext uri="{FF2B5EF4-FFF2-40B4-BE49-F238E27FC236}">
                <a16:creationId xmlns:a16="http://schemas.microsoft.com/office/drawing/2014/main" id="{7DB5BCD4-1853-5311-AF38-E95BE3C92FDB}"/>
              </a:ext>
            </a:extLst>
          </p:cNvPr>
          <p:cNvSpPr/>
          <p:nvPr/>
        </p:nvSpPr>
        <p:spPr>
          <a:xfrm>
            <a:off x="8397877" y="182987"/>
            <a:ext cx="2316870" cy="438646"/>
          </a:xfrm>
          <a:prstGeom prst="wedgeRoundRectCallout">
            <a:avLst>
              <a:gd name="adj1" fmla="val -43993"/>
              <a:gd name="adj2" fmla="val 79401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Covid. Ovlivnil poptávku po službách - tzn. i obrat“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91C4B1B7-ED85-59A8-B8BC-7B5D703EA722}"/>
              </a:ext>
            </a:extLst>
          </p:cNvPr>
          <p:cNvSpPr/>
          <p:nvPr/>
        </p:nvSpPr>
        <p:spPr>
          <a:xfrm>
            <a:off x="6947222" y="1888185"/>
            <a:ext cx="1398613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„Méně investic“</a:t>
            </a:r>
          </a:p>
        </p:txBody>
      </p:sp>
      <p:sp>
        <p:nvSpPr>
          <p:cNvPr id="52" name="Řečová bublina: obdélníkový bublinový popisek se zakulacenými rohy 51">
            <a:extLst>
              <a:ext uri="{FF2B5EF4-FFF2-40B4-BE49-F238E27FC236}">
                <a16:creationId xmlns:a16="http://schemas.microsoft.com/office/drawing/2014/main" id="{E5F721AB-6B88-9CE6-0659-FAC830567E37}"/>
              </a:ext>
            </a:extLst>
          </p:cNvPr>
          <p:cNvSpPr/>
          <p:nvPr/>
        </p:nvSpPr>
        <p:spPr>
          <a:xfrm>
            <a:off x="5826766" y="1358749"/>
            <a:ext cx="1839262" cy="353960"/>
          </a:xfrm>
          <a:prstGeom prst="wedgeRoundRectCallout">
            <a:avLst>
              <a:gd name="adj1" fmla="val 36483"/>
              <a:gd name="adj2" fmla="val 8268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omezení investic“</a:t>
            </a:r>
          </a:p>
        </p:txBody>
      </p:sp>
      <p:sp>
        <p:nvSpPr>
          <p:cNvPr id="53" name="Řečová bublina: obdélníkový bublinový popisek se zakulacenými rohy 52">
            <a:extLst>
              <a:ext uri="{FF2B5EF4-FFF2-40B4-BE49-F238E27FC236}">
                <a16:creationId xmlns:a16="http://schemas.microsoft.com/office/drawing/2014/main" id="{8011C8B8-2BE5-6B63-5989-F66C6BA81C99}"/>
              </a:ext>
            </a:extLst>
          </p:cNvPr>
          <p:cNvSpPr/>
          <p:nvPr/>
        </p:nvSpPr>
        <p:spPr>
          <a:xfrm>
            <a:off x="8245167" y="1093710"/>
            <a:ext cx="1839262" cy="605836"/>
          </a:xfrm>
          <a:prstGeom prst="wedgeRoundRectCallout">
            <a:avLst>
              <a:gd name="adj1" fmla="val -45615"/>
              <a:gd name="adj2" fmla="val 8132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museli jsme zmrazit investice a prodloužit termíny“</a:t>
            </a: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809FB8D6-5BFA-8C57-1582-335E4F26A958}"/>
              </a:ext>
            </a:extLst>
          </p:cNvPr>
          <p:cNvSpPr/>
          <p:nvPr/>
        </p:nvSpPr>
        <p:spPr>
          <a:xfrm>
            <a:off x="1128536" y="2648824"/>
            <a:ext cx="1711749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„Celkově negativní vliv“</a:t>
            </a:r>
          </a:p>
        </p:txBody>
      </p:sp>
      <p:sp>
        <p:nvSpPr>
          <p:cNvPr id="55" name="Řečová bublina: obdélníkový bublinový popisek se zakulacenými rohy 54">
            <a:extLst>
              <a:ext uri="{FF2B5EF4-FFF2-40B4-BE49-F238E27FC236}">
                <a16:creationId xmlns:a16="http://schemas.microsoft.com/office/drawing/2014/main" id="{A26AD095-3BB2-7D29-7245-4F9ED34F85D1}"/>
              </a:ext>
            </a:extLst>
          </p:cNvPr>
          <p:cNvSpPr/>
          <p:nvPr/>
        </p:nvSpPr>
        <p:spPr>
          <a:xfrm>
            <a:off x="104025" y="2032468"/>
            <a:ext cx="2507430" cy="438646"/>
          </a:xfrm>
          <a:prstGeom prst="wedgeRoundRectCallout">
            <a:avLst>
              <a:gd name="adj1" fmla="val 35634"/>
              <a:gd name="adj2" fmla="val 71751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„Celková nejasnost trhu, zhoršení celkové situace v oboru“</a:t>
            </a:r>
          </a:p>
        </p:txBody>
      </p:sp>
      <p:sp>
        <p:nvSpPr>
          <p:cNvPr id="56" name="Řečová bublina: obdélníkový bublinový popisek se zakulacenými rohy 55">
            <a:extLst>
              <a:ext uri="{FF2B5EF4-FFF2-40B4-BE49-F238E27FC236}">
                <a16:creationId xmlns:a16="http://schemas.microsoft.com/office/drawing/2014/main" id="{273F3944-07D7-45EA-8B16-682477759B93}"/>
              </a:ext>
            </a:extLst>
          </p:cNvPr>
          <p:cNvSpPr/>
          <p:nvPr/>
        </p:nvSpPr>
        <p:spPr>
          <a:xfrm>
            <a:off x="2746497" y="2306058"/>
            <a:ext cx="1398613" cy="260114"/>
          </a:xfrm>
          <a:prstGeom prst="wedgeRoundRectCallout">
            <a:avLst>
              <a:gd name="adj1" fmla="val -39942"/>
              <a:gd name="adj2" fmla="val 911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negativně“</a:t>
            </a: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1AF70008-A6C8-F98B-CF82-78A908B3A471}"/>
              </a:ext>
            </a:extLst>
          </p:cNvPr>
          <p:cNvSpPr/>
          <p:nvPr/>
        </p:nvSpPr>
        <p:spPr>
          <a:xfrm>
            <a:off x="4701102" y="2616018"/>
            <a:ext cx="1711749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„Zdražování energií“</a:t>
            </a:r>
          </a:p>
        </p:txBody>
      </p:sp>
      <p:sp>
        <p:nvSpPr>
          <p:cNvPr id="58" name="Řečová bublina: obdélníkový bublinový popisek se zakulacenými rohy 57">
            <a:extLst>
              <a:ext uri="{FF2B5EF4-FFF2-40B4-BE49-F238E27FC236}">
                <a16:creationId xmlns:a16="http://schemas.microsoft.com/office/drawing/2014/main" id="{C087E6F8-A4A7-7E1B-D340-4A855C683066}"/>
              </a:ext>
            </a:extLst>
          </p:cNvPr>
          <p:cNvSpPr/>
          <p:nvPr/>
        </p:nvSpPr>
        <p:spPr>
          <a:xfrm>
            <a:off x="4581343" y="2200846"/>
            <a:ext cx="1580388" cy="260114"/>
          </a:xfrm>
          <a:prstGeom prst="wedgeRoundRectCallout">
            <a:avLst>
              <a:gd name="adj1" fmla="val 32780"/>
              <a:gd name="adj2" fmla="val 911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„Úspory za energie“</a:t>
            </a:r>
          </a:p>
        </p:txBody>
      </p:sp>
      <p:sp>
        <p:nvSpPr>
          <p:cNvPr id="59" name="Řečová bublina: obdélníkový bublinový popisek se zakulacenými rohy 58">
            <a:extLst>
              <a:ext uri="{FF2B5EF4-FFF2-40B4-BE49-F238E27FC236}">
                <a16:creationId xmlns:a16="http://schemas.microsoft.com/office/drawing/2014/main" id="{20227550-4583-5845-E8F5-5B5F12F0E77C}"/>
              </a:ext>
            </a:extLst>
          </p:cNvPr>
          <p:cNvSpPr/>
          <p:nvPr/>
        </p:nvSpPr>
        <p:spPr>
          <a:xfrm>
            <a:off x="6607571" y="2950668"/>
            <a:ext cx="2145193" cy="436218"/>
          </a:xfrm>
          <a:prstGeom prst="wedgeRoundRectCallout">
            <a:avLst>
              <a:gd name="adj1" fmla="val -55025"/>
              <a:gd name="adj2" fmla="val -42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zvýšenými náklady na pořízení zboží a energie“</a:t>
            </a:r>
          </a:p>
        </p:txBody>
      </p:sp>
      <p:sp>
        <p:nvSpPr>
          <p:cNvPr id="60" name="Řečová bublina: obdélníkový bublinový popisek se zakulacenými rohy 59">
            <a:extLst>
              <a:ext uri="{FF2B5EF4-FFF2-40B4-BE49-F238E27FC236}">
                <a16:creationId xmlns:a16="http://schemas.microsoft.com/office/drawing/2014/main" id="{F824E545-7A2A-896C-FF55-E2FF4847A989}"/>
              </a:ext>
            </a:extLst>
          </p:cNvPr>
          <p:cNvSpPr/>
          <p:nvPr/>
        </p:nvSpPr>
        <p:spPr>
          <a:xfrm>
            <a:off x="2987708" y="2957090"/>
            <a:ext cx="1580388" cy="260114"/>
          </a:xfrm>
          <a:prstGeom prst="wedgeRoundRectCallout">
            <a:avLst>
              <a:gd name="adj1" fmla="val 56137"/>
              <a:gd name="adj2" fmla="val -1532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„Energetická krize“</a:t>
            </a:r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DA938355-83CC-D310-DE32-13E323FED95B}"/>
              </a:ext>
            </a:extLst>
          </p:cNvPr>
          <p:cNvSpPr/>
          <p:nvPr/>
        </p:nvSpPr>
        <p:spPr>
          <a:xfrm>
            <a:off x="699792" y="5017562"/>
            <a:ext cx="1711749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„Celkově zdražování“</a:t>
            </a:r>
          </a:p>
        </p:txBody>
      </p:sp>
      <p:sp>
        <p:nvSpPr>
          <p:cNvPr id="62" name="Řečová bublina: obdélníkový bublinový popisek se zakulacenými rohy 61">
            <a:extLst>
              <a:ext uri="{FF2B5EF4-FFF2-40B4-BE49-F238E27FC236}">
                <a16:creationId xmlns:a16="http://schemas.microsoft.com/office/drawing/2014/main" id="{3613DEFF-CF38-79BD-349A-77C2FCBBC5D2}"/>
              </a:ext>
            </a:extLst>
          </p:cNvPr>
          <p:cNvSpPr/>
          <p:nvPr/>
        </p:nvSpPr>
        <p:spPr>
          <a:xfrm>
            <a:off x="58383" y="4576175"/>
            <a:ext cx="1398613" cy="260114"/>
          </a:xfrm>
          <a:prstGeom prst="wedgeRoundRectCallout">
            <a:avLst>
              <a:gd name="adj1" fmla="val 35034"/>
              <a:gd name="adj2" fmla="val 911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„Dražší materiál“</a:t>
            </a:r>
          </a:p>
        </p:txBody>
      </p:sp>
      <p:sp>
        <p:nvSpPr>
          <p:cNvPr id="63" name="Řečová bublina: obdélníkový bublinový popisek se zakulacenými rohy 62">
            <a:extLst>
              <a:ext uri="{FF2B5EF4-FFF2-40B4-BE49-F238E27FC236}">
                <a16:creationId xmlns:a16="http://schemas.microsoft.com/office/drawing/2014/main" id="{E54AE810-7369-0A81-E6AE-1C230DD6B3A4}"/>
              </a:ext>
            </a:extLst>
          </p:cNvPr>
          <p:cNvSpPr/>
          <p:nvPr/>
        </p:nvSpPr>
        <p:spPr>
          <a:xfrm>
            <a:off x="2574314" y="5388832"/>
            <a:ext cx="1889705" cy="382925"/>
          </a:xfrm>
          <a:prstGeom prst="wedgeRoundRectCallout">
            <a:avLst>
              <a:gd name="adj1" fmla="val -56293"/>
              <a:gd name="adj2" fmla="val -269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„Určitě ovlivnila, hlavně finančně, vyšší náklady“</a:t>
            </a:r>
          </a:p>
        </p:txBody>
      </p:sp>
      <p:sp>
        <p:nvSpPr>
          <p:cNvPr id="64" name="Obdélník: se zakulacenými rohy 63">
            <a:extLst>
              <a:ext uri="{FF2B5EF4-FFF2-40B4-BE49-F238E27FC236}">
                <a16:creationId xmlns:a16="http://schemas.microsoft.com/office/drawing/2014/main" id="{4C0BC732-02F3-77D8-4B8A-971AD178466F}"/>
              </a:ext>
            </a:extLst>
          </p:cNvPr>
          <p:cNvSpPr/>
          <p:nvPr/>
        </p:nvSpPr>
        <p:spPr>
          <a:xfrm>
            <a:off x="2379289" y="3841004"/>
            <a:ext cx="1398613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„Urychlilo to ESG“</a:t>
            </a:r>
          </a:p>
        </p:txBody>
      </p:sp>
      <p:sp>
        <p:nvSpPr>
          <p:cNvPr id="65" name="Řečová bublina: obdélníkový bublinový popisek se zakulacenými rohy 64">
            <a:extLst>
              <a:ext uri="{FF2B5EF4-FFF2-40B4-BE49-F238E27FC236}">
                <a16:creationId xmlns:a16="http://schemas.microsoft.com/office/drawing/2014/main" id="{9F0FEFBA-04A0-5196-C4E3-F28A3CE89B5A}"/>
              </a:ext>
            </a:extLst>
          </p:cNvPr>
          <p:cNvSpPr/>
          <p:nvPr/>
        </p:nvSpPr>
        <p:spPr>
          <a:xfrm>
            <a:off x="303492" y="3898572"/>
            <a:ext cx="1889705" cy="382925"/>
          </a:xfrm>
          <a:prstGeom prst="wedgeRoundRectCallout">
            <a:avLst>
              <a:gd name="adj1" fmla="val 56465"/>
              <a:gd name="adj2" fmla="val 2567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uspíšila uvažování v tomto směru“</a:t>
            </a:r>
          </a:p>
        </p:txBody>
      </p:sp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20824EEA-67F8-DA4C-C903-D6EB8C7EF2C3}"/>
              </a:ext>
            </a:extLst>
          </p:cNvPr>
          <p:cNvSpPr/>
          <p:nvPr/>
        </p:nvSpPr>
        <p:spPr>
          <a:xfrm>
            <a:off x="6078621" y="3707733"/>
            <a:ext cx="1398613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„Inflace“</a:t>
            </a:r>
          </a:p>
        </p:txBody>
      </p:sp>
      <p:sp>
        <p:nvSpPr>
          <p:cNvPr id="68" name="Řečová bublina: obdélníkový bublinový popisek se zakulacenými rohy 67">
            <a:extLst>
              <a:ext uri="{FF2B5EF4-FFF2-40B4-BE49-F238E27FC236}">
                <a16:creationId xmlns:a16="http://schemas.microsoft.com/office/drawing/2014/main" id="{88B0E6CD-5339-7198-05D8-F197B35F147F}"/>
              </a:ext>
            </a:extLst>
          </p:cNvPr>
          <p:cNvSpPr/>
          <p:nvPr/>
        </p:nvSpPr>
        <p:spPr>
          <a:xfrm>
            <a:off x="7755638" y="3968510"/>
            <a:ext cx="1365463" cy="408441"/>
          </a:xfrm>
          <a:prstGeom prst="wedgeRoundRectCallout">
            <a:avLst>
              <a:gd name="adj1" fmla="val -61772"/>
              <a:gd name="adj2" fmla="val -3051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„Inflace, menší kupní síla“</a:t>
            </a:r>
          </a:p>
        </p:txBody>
      </p:sp>
      <p:sp>
        <p:nvSpPr>
          <p:cNvPr id="69" name="Řečová bublina: obdélníkový bublinový popisek se zakulacenými rohy 68">
            <a:extLst>
              <a:ext uri="{FF2B5EF4-FFF2-40B4-BE49-F238E27FC236}">
                <a16:creationId xmlns:a16="http://schemas.microsoft.com/office/drawing/2014/main" id="{C68761D6-242B-AB01-103D-C071B028FCAE}"/>
              </a:ext>
            </a:extLst>
          </p:cNvPr>
          <p:cNvSpPr/>
          <p:nvPr/>
        </p:nvSpPr>
        <p:spPr>
          <a:xfrm>
            <a:off x="4200084" y="3684856"/>
            <a:ext cx="1629315" cy="832413"/>
          </a:xfrm>
          <a:prstGeom prst="wedgeRoundRectCallout">
            <a:avLst>
              <a:gd name="adj1" fmla="val 60239"/>
              <a:gd name="adj2" fmla="val -515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„Díky vysoké inflaci a cenám energií nemáme dostatek financí na rozvoj“</a:t>
            </a:r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0D5859A8-85E8-CDCE-148A-B4F80946E473}"/>
              </a:ext>
            </a:extLst>
          </p:cNvPr>
          <p:cNvSpPr/>
          <p:nvPr/>
        </p:nvSpPr>
        <p:spPr>
          <a:xfrm>
            <a:off x="5689283" y="4949219"/>
            <a:ext cx="1824186" cy="780176"/>
          </a:xfrm>
          <a:prstGeom prst="roundRect">
            <a:avLst/>
          </a:pr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„Potřeba šetřit, hlídat výdaje“</a:t>
            </a:r>
          </a:p>
        </p:txBody>
      </p:sp>
      <p:sp>
        <p:nvSpPr>
          <p:cNvPr id="71" name="Řečová bublina: obdélníkový bublinový popisek se zakulacenými rohy 70">
            <a:extLst>
              <a:ext uri="{FF2B5EF4-FFF2-40B4-BE49-F238E27FC236}">
                <a16:creationId xmlns:a16="http://schemas.microsoft.com/office/drawing/2014/main" id="{C325F5AB-FF21-9B06-11C6-33E35E84C951}"/>
              </a:ext>
            </a:extLst>
          </p:cNvPr>
          <p:cNvSpPr/>
          <p:nvPr/>
        </p:nvSpPr>
        <p:spPr>
          <a:xfrm>
            <a:off x="7680168" y="4896964"/>
            <a:ext cx="1629315" cy="832413"/>
          </a:xfrm>
          <a:prstGeom prst="wedgeRoundRectCallout">
            <a:avLst>
              <a:gd name="adj1" fmla="val -57153"/>
              <a:gd name="adj2" fmla="val -1825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musíme víc šetřit a hledat řešení, aby nevzrostly výdaje“</a:t>
            </a:r>
          </a:p>
        </p:txBody>
      </p:sp>
      <p:sp>
        <p:nvSpPr>
          <p:cNvPr id="74" name="Řečová bublina: obdélníkový bublinový popisek se zakulacenými rohy 73">
            <a:extLst>
              <a:ext uri="{FF2B5EF4-FFF2-40B4-BE49-F238E27FC236}">
                <a16:creationId xmlns:a16="http://schemas.microsoft.com/office/drawing/2014/main" id="{610A6601-255D-0B4D-C37A-4A3E0D49087F}"/>
              </a:ext>
            </a:extLst>
          </p:cNvPr>
          <p:cNvSpPr/>
          <p:nvPr/>
        </p:nvSpPr>
        <p:spPr>
          <a:xfrm>
            <a:off x="2820727" y="4737651"/>
            <a:ext cx="2298747" cy="450856"/>
          </a:xfrm>
          <a:prstGeom prst="wedgeRoundRectCallout">
            <a:avLst>
              <a:gd name="adj1" fmla="val -39418"/>
              <a:gd name="adj2" fmla="val -6994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„Ano, dáváme na to větší důraz a přemýšlíme o tom“</a:t>
            </a:r>
          </a:p>
        </p:txBody>
      </p:sp>
    </p:spTree>
    <p:extLst>
      <p:ext uri="{BB962C8B-B14F-4D97-AF65-F5344CB8AC3E}">
        <p14:creationId xmlns:p14="http://schemas.microsoft.com/office/powerpoint/2010/main" val="117628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291789" cy="701731"/>
          </a:xfrm>
        </p:spPr>
        <p:txBody>
          <a:bodyPr/>
          <a:lstStyle/>
          <a:p>
            <a:r>
              <a:rPr lang="cs-CZ" sz="2200" dirty="0"/>
              <a:t>3 ZE 4 FIREM NEVÍ, ŽE OD ROKU 2026 BUDE POVINNÉ VYKAZOVAT ESG REPORT. VĚTŠÍ FIRMY JSOU s tímto faktem OBEZNÁMENY ČASTĚJI.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Víte, že od roku 2026 bude povinné vykazovat ESG report?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S14. Víte, že od roku 2026 bude pro malé a střední podniky povinné vykazovat nefinanční reporting Vašeho podnikání (tzv. ESG report?)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53100455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40569908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348309761"/>
              </p:ext>
            </p:extLst>
          </p:nvPr>
        </p:nvGraphicFramePr>
        <p:xfrm>
          <a:off x="5327183" y="22207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974144249"/>
              </p:ext>
            </p:extLst>
          </p:nvPr>
        </p:nvGraphicFramePr>
        <p:xfrm>
          <a:off x="2878642" y="4013381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76458116"/>
              </p:ext>
            </p:extLst>
          </p:nvPr>
        </p:nvGraphicFramePr>
        <p:xfrm>
          <a:off x="4515878" y="4013381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39950" y="469322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Výroba, průmysl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9734" y="4802126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40217247"/>
              </p:ext>
            </p:extLst>
          </p:nvPr>
        </p:nvGraphicFramePr>
        <p:xfrm>
          <a:off x="6152965" y="4033486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914273" y="4822231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178"/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ED9284B-8351-DF40-8971-B0BFC4F113E7}"/>
              </a:ext>
            </a:extLst>
          </p:cNvPr>
          <p:cNvSpPr/>
          <p:nvPr/>
        </p:nvSpPr>
        <p:spPr>
          <a:xfrm>
            <a:off x="6916807" y="5244771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AE32AB4-F24B-D045-4C55-39246AF2DD75}"/>
              </a:ext>
            </a:extLst>
          </p:cNvPr>
          <p:cNvSpPr/>
          <p:nvPr/>
        </p:nvSpPr>
        <p:spPr>
          <a:xfrm>
            <a:off x="4383096" y="3440070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12BE1F4-1876-60A1-4393-7340D8951FB7}"/>
              </a:ext>
            </a:extLst>
          </p:cNvPr>
          <p:cNvSpPr/>
          <p:nvPr/>
        </p:nvSpPr>
        <p:spPr>
          <a:xfrm>
            <a:off x="6779561" y="2822979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578361E3-A0FA-B11F-0CD3-D0840286D46A}"/>
              </a:ext>
            </a:extLst>
          </p:cNvPr>
          <p:cNvSpPr/>
          <p:nvPr/>
        </p:nvSpPr>
        <p:spPr>
          <a:xfrm>
            <a:off x="1216388" y="4434645"/>
            <a:ext cx="360000" cy="360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25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3380"/>
              </p:ext>
            </p:extLst>
          </p:nvPr>
        </p:nvGraphicFramePr>
        <p:xfrm>
          <a:off x="540682" y="1755844"/>
          <a:ext cx="8679518" cy="3796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987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41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kulturních akcí (den obce, ples)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Rozvoj sportovních či školských aktivit formou sponzoringu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Zvýhodněné služby, produkty pro místní obyvatele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Firemní dobrovolnictví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(Spolu)financování obecních projektů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Stipendijní program pro nadané sportovce, studenty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7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Nijak do rozvoje místní komunity zapojeni nejsme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155973"/>
              </p:ext>
            </p:extLst>
          </p:nvPr>
        </p:nvGraphicFramePr>
        <p:xfrm>
          <a:off x="3901759" y="1908623"/>
          <a:ext cx="2236186" cy="36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FIRMY NEJČASTĚJI PODPORUJÍ KULTURNÍ AKCE A PODÍLEJÍ SE NA ROZVOJI SPORTOVNÍCH ČI ŠKOLSKÝCH AKTIVIT FORMOU SPONZORINGU.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Způsoby, jakými jsou firmy zapojeny do rozvoje místní komunity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S15. Jakým způsobem je Vaše společnost zapojena do rozvoje místní komunity? Prosím, uveďte oblast.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B5E510-CCBC-E4EC-C019-0FE90FFA454A}"/>
              </a:ext>
            </a:extLst>
          </p:cNvPr>
          <p:cNvSpPr/>
          <p:nvPr/>
        </p:nvSpPr>
        <p:spPr>
          <a:xfrm>
            <a:off x="485774" y="2357438"/>
            <a:ext cx="4776790" cy="904874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10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53390"/>
              </p:ext>
            </p:extLst>
          </p:nvPr>
        </p:nvGraphicFramePr>
        <p:xfrm>
          <a:off x="540682" y="1755844"/>
          <a:ext cx="8679518" cy="3959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83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3295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Snížení spotřeby energií, vody atd.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Snížení uhlíkové stopy, snížení emisí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Dekarbonizace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Recyklace, nakládání s odpadem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Zelená energie, solární panely, obnovitelné zdroje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Něco jiného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9288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524535"/>
              </p:ext>
            </p:extLst>
          </p:nvPr>
        </p:nvGraphicFramePr>
        <p:xfrm>
          <a:off x="3303343" y="1846990"/>
          <a:ext cx="3139402" cy="386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387965" cy="701731"/>
          </a:xfrm>
        </p:spPr>
        <p:txBody>
          <a:bodyPr/>
          <a:lstStyle/>
          <a:p>
            <a:r>
              <a:rPr lang="cs-CZ" sz="2200" dirty="0"/>
              <a:t>Téměř tři čtvrtiny firem nebudou řešit něco konkrétního v rámci esg. Ostatní se zaměří na snížení spotřeby energií či vody.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Úkoly související s ESG, které budou firmy řešit tento rok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S16open. Jaký konkrétní úkol týkající se ESG budete řešit tento rok? (Jestliže nějaký takový existuje, např. dekarbonizace)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</a:t>
            </a:r>
            <a:r>
              <a:rPr lang="cs-CZ" dirty="0">
                <a:solidFill>
                  <a:srgbClr val="405A9C">
                    <a:lumMod val="75000"/>
                  </a:srgbClr>
                </a:solidFill>
                <a:latin typeface="Arial"/>
              </a:rPr>
              <a:t>02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A0D37A5-68F8-8382-6AF3-6A479D8AE475}"/>
              </a:ext>
            </a:extLst>
          </p:cNvPr>
          <p:cNvSpPr/>
          <p:nvPr/>
        </p:nvSpPr>
        <p:spPr>
          <a:xfrm>
            <a:off x="2971800" y="4864099"/>
            <a:ext cx="2292350" cy="851655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60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S16open. Jaký konkrétní úkol týkající se ESG budete řešit tento rok? (Jestliže nějaký takový existuje, např. dekarbonizace)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2806D920-B283-7CDE-9821-6B0F750B718A}"/>
              </a:ext>
            </a:extLst>
          </p:cNvPr>
          <p:cNvSpPr/>
          <p:nvPr/>
        </p:nvSpPr>
        <p:spPr>
          <a:xfrm>
            <a:off x="6816959" y="4657631"/>
            <a:ext cx="1905089" cy="331308"/>
          </a:xfrm>
          <a:prstGeom prst="wedgeRoundRectCallout">
            <a:avLst>
              <a:gd name="adj1" fmla="val 38769"/>
              <a:gd name="adj2" fmla="val 7922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„Nebudeme žádné řešit“</a:t>
            </a:r>
          </a:p>
        </p:txBody>
      </p:sp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A30B7F48-4F6E-1641-95C2-E70146D4B6AB}"/>
              </a:ext>
            </a:extLst>
          </p:cNvPr>
          <p:cNvSpPr/>
          <p:nvPr/>
        </p:nvSpPr>
        <p:spPr>
          <a:xfrm>
            <a:off x="6857485" y="1602290"/>
            <a:ext cx="1584750" cy="341411"/>
          </a:xfrm>
          <a:prstGeom prst="wedgeRoundRectCallout">
            <a:avLst>
              <a:gd name="adj1" fmla="val 40789"/>
              <a:gd name="adj2" fmla="val 7562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„Dekarbonizace“</a:t>
            </a: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C36B2CE0-3450-6C91-0DDA-B604092C7E8D}"/>
              </a:ext>
            </a:extLst>
          </p:cNvPr>
          <p:cNvSpPr/>
          <p:nvPr/>
        </p:nvSpPr>
        <p:spPr>
          <a:xfrm>
            <a:off x="418009" y="2766023"/>
            <a:ext cx="1792868" cy="339020"/>
          </a:xfrm>
          <a:prstGeom prst="wedgeRoundRectCallout">
            <a:avLst>
              <a:gd name="adj1" fmla="val 40428"/>
              <a:gd name="adj2" fmla="val 8140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„Čistší zdroj vytápění“</a:t>
            </a:r>
          </a:p>
        </p:txBody>
      </p:sp>
      <p:sp>
        <p:nvSpPr>
          <p:cNvPr id="22" name="Řečová bublina: obdélníkový bublinový popisek se zakulacenými rohy 21">
            <a:extLst>
              <a:ext uri="{FF2B5EF4-FFF2-40B4-BE49-F238E27FC236}">
                <a16:creationId xmlns:a16="http://schemas.microsoft.com/office/drawing/2014/main" id="{E5131653-6355-B813-3C88-5D19CC888933}"/>
              </a:ext>
            </a:extLst>
          </p:cNvPr>
          <p:cNvSpPr/>
          <p:nvPr/>
        </p:nvSpPr>
        <p:spPr>
          <a:xfrm>
            <a:off x="4181942" y="4418399"/>
            <a:ext cx="1331921" cy="301500"/>
          </a:xfrm>
          <a:prstGeom prst="wedgeRoundRectCallout">
            <a:avLst>
              <a:gd name="adj1" fmla="val -55025"/>
              <a:gd name="adj2" fmla="val -42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„Certifikace“</a:t>
            </a:r>
          </a:p>
        </p:txBody>
      </p:sp>
      <p:sp>
        <p:nvSpPr>
          <p:cNvPr id="23" name="Řečová bublina: obdélníkový bublinový popisek se zakulacenými rohy 22">
            <a:extLst>
              <a:ext uri="{FF2B5EF4-FFF2-40B4-BE49-F238E27FC236}">
                <a16:creationId xmlns:a16="http://schemas.microsoft.com/office/drawing/2014/main" id="{51DD8B85-8781-3BE5-B0CA-257CEA665B9D}"/>
              </a:ext>
            </a:extLst>
          </p:cNvPr>
          <p:cNvSpPr/>
          <p:nvPr/>
        </p:nvSpPr>
        <p:spPr>
          <a:xfrm>
            <a:off x="3121412" y="1790371"/>
            <a:ext cx="1905089" cy="331309"/>
          </a:xfrm>
          <a:prstGeom prst="wedgeRoundRectCallout">
            <a:avLst>
              <a:gd name="adj1" fmla="val 40971"/>
              <a:gd name="adj2" fmla="val 9441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„Administrativní úkony“</a:t>
            </a:r>
          </a:p>
        </p:txBody>
      </p:sp>
      <p:sp>
        <p:nvSpPr>
          <p:cNvPr id="24" name="Řečová bublina: obdélníkový bublinový popisek se zakulacenými rohy 23">
            <a:extLst>
              <a:ext uri="{FF2B5EF4-FFF2-40B4-BE49-F238E27FC236}">
                <a16:creationId xmlns:a16="http://schemas.microsoft.com/office/drawing/2014/main" id="{39DA0EF5-8163-87B5-FCF0-92B80339E4F7}"/>
              </a:ext>
            </a:extLst>
          </p:cNvPr>
          <p:cNvSpPr/>
          <p:nvPr/>
        </p:nvSpPr>
        <p:spPr>
          <a:xfrm>
            <a:off x="7185748" y="2221079"/>
            <a:ext cx="1958549" cy="331310"/>
          </a:xfrm>
          <a:prstGeom prst="wedgeRoundRectCallout">
            <a:avLst>
              <a:gd name="adj1" fmla="val 40920"/>
              <a:gd name="adj2" fmla="val 8175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„Revize vozového parku“</a:t>
            </a:r>
          </a:p>
        </p:txBody>
      </p:sp>
      <p:sp>
        <p:nvSpPr>
          <p:cNvPr id="25" name="Řečová bublina: obdélníkový bublinový popisek se zakulacenými rohy 24">
            <a:extLst>
              <a:ext uri="{FF2B5EF4-FFF2-40B4-BE49-F238E27FC236}">
                <a16:creationId xmlns:a16="http://schemas.microsoft.com/office/drawing/2014/main" id="{1D36193A-8D72-FB22-4AC6-5EBAEDFE740B}"/>
              </a:ext>
            </a:extLst>
          </p:cNvPr>
          <p:cNvSpPr/>
          <p:nvPr/>
        </p:nvSpPr>
        <p:spPr>
          <a:xfrm>
            <a:off x="6557956" y="3345269"/>
            <a:ext cx="2145193" cy="436218"/>
          </a:xfrm>
          <a:prstGeom prst="wedgeRoundRectCallout">
            <a:avLst>
              <a:gd name="adj1" fmla="val 56427"/>
              <a:gd name="adj2" fmla="val -4808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„Přechod od plynového ohřevu na elektrický“</a:t>
            </a:r>
          </a:p>
        </p:txBody>
      </p:sp>
      <p:sp>
        <p:nvSpPr>
          <p:cNvPr id="26" name="Řečová bublina: obdélníkový bublinový popisek se zakulacenými rohy 25">
            <a:extLst>
              <a:ext uri="{FF2B5EF4-FFF2-40B4-BE49-F238E27FC236}">
                <a16:creationId xmlns:a16="http://schemas.microsoft.com/office/drawing/2014/main" id="{051D7619-11C5-C87D-C85E-09554E8EFE8A}"/>
              </a:ext>
            </a:extLst>
          </p:cNvPr>
          <p:cNvSpPr/>
          <p:nvPr/>
        </p:nvSpPr>
        <p:spPr>
          <a:xfrm>
            <a:off x="577672" y="3541971"/>
            <a:ext cx="2449994" cy="436218"/>
          </a:xfrm>
          <a:prstGeom prst="wedgeRoundRectCallout">
            <a:avLst>
              <a:gd name="adj1" fmla="val 39822"/>
              <a:gd name="adj2" fmla="val -7308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„Řešíme úsporu energií a náhradu za obnovitelné zdroje“</a:t>
            </a:r>
          </a:p>
        </p:txBody>
      </p:sp>
      <p:sp>
        <p:nvSpPr>
          <p:cNvPr id="27" name="Řečová bublina: obdélníkový bublinový popisek se zakulacenými rohy 26">
            <a:extLst>
              <a:ext uri="{FF2B5EF4-FFF2-40B4-BE49-F238E27FC236}">
                <a16:creationId xmlns:a16="http://schemas.microsoft.com/office/drawing/2014/main" id="{5E1953F8-D139-7939-94B9-F7C987982B46}"/>
              </a:ext>
            </a:extLst>
          </p:cNvPr>
          <p:cNvSpPr/>
          <p:nvPr/>
        </p:nvSpPr>
        <p:spPr>
          <a:xfrm>
            <a:off x="730072" y="5150634"/>
            <a:ext cx="2145193" cy="436218"/>
          </a:xfrm>
          <a:prstGeom prst="wedgeRoundRectCallout">
            <a:avLst>
              <a:gd name="adj1" fmla="val -56980"/>
              <a:gd name="adj2" fmla="val 960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„Ekologické balení produktů!</a:t>
            </a:r>
          </a:p>
        </p:txBody>
      </p:sp>
      <p:sp>
        <p:nvSpPr>
          <p:cNvPr id="28" name="Řečová bublina: obdélníkový bublinový popisek se zakulacenými rohy 27">
            <a:extLst>
              <a:ext uri="{FF2B5EF4-FFF2-40B4-BE49-F238E27FC236}">
                <a16:creationId xmlns:a16="http://schemas.microsoft.com/office/drawing/2014/main" id="{21E7CA5B-9F9D-49FA-D056-883FA7D7D99E}"/>
              </a:ext>
            </a:extLst>
          </p:cNvPr>
          <p:cNvSpPr/>
          <p:nvPr/>
        </p:nvSpPr>
        <p:spPr>
          <a:xfrm>
            <a:off x="3752685" y="3745334"/>
            <a:ext cx="2145193" cy="436218"/>
          </a:xfrm>
          <a:prstGeom prst="wedgeRoundRectCallout">
            <a:avLst>
              <a:gd name="adj1" fmla="val 40003"/>
              <a:gd name="adj2" fmla="val 7499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„Žádný, ale neustále se snažíme řešit úspory“</a:t>
            </a:r>
          </a:p>
        </p:txBody>
      </p:sp>
      <p:sp>
        <p:nvSpPr>
          <p:cNvPr id="29" name="Řečová bublina: obdélníkový bublinový popisek se zakulacenými rohy 28">
            <a:extLst>
              <a:ext uri="{FF2B5EF4-FFF2-40B4-BE49-F238E27FC236}">
                <a16:creationId xmlns:a16="http://schemas.microsoft.com/office/drawing/2014/main" id="{E0D9CAEF-6A03-3BA3-6BF8-EA4B9D6A51AE}"/>
              </a:ext>
            </a:extLst>
          </p:cNvPr>
          <p:cNvSpPr/>
          <p:nvPr/>
        </p:nvSpPr>
        <p:spPr>
          <a:xfrm>
            <a:off x="485774" y="1128816"/>
            <a:ext cx="1657338" cy="436218"/>
          </a:xfrm>
          <a:prstGeom prst="wedgeRoundRectCallout">
            <a:avLst>
              <a:gd name="adj1" fmla="val -37815"/>
              <a:gd name="adj2" fmla="val 7114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„Budeme řešit nižší spotřebu zdrojů“</a:t>
            </a:r>
          </a:p>
        </p:txBody>
      </p:sp>
      <p:sp>
        <p:nvSpPr>
          <p:cNvPr id="30" name="Řečová bublina: obdélníkový bublinový popisek se zakulacenými rohy 29">
            <a:extLst>
              <a:ext uri="{FF2B5EF4-FFF2-40B4-BE49-F238E27FC236}">
                <a16:creationId xmlns:a16="http://schemas.microsoft.com/office/drawing/2014/main" id="{469AAFD3-145E-FCF2-EDD6-3788EC22C005}"/>
              </a:ext>
            </a:extLst>
          </p:cNvPr>
          <p:cNvSpPr/>
          <p:nvPr/>
        </p:nvSpPr>
        <p:spPr>
          <a:xfrm>
            <a:off x="7615243" y="5217284"/>
            <a:ext cx="1501584" cy="368391"/>
          </a:xfrm>
          <a:prstGeom prst="wedgeRoundRectCallout">
            <a:avLst>
              <a:gd name="adj1" fmla="val -55025"/>
              <a:gd name="adj2" fmla="val -42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„Zatím nevíme“</a:t>
            </a:r>
          </a:p>
        </p:txBody>
      </p:sp>
      <p:sp>
        <p:nvSpPr>
          <p:cNvPr id="31" name="Řečová bublina: obdélníkový bublinový popisek se zakulacenými rohy 30">
            <a:extLst>
              <a:ext uri="{FF2B5EF4-FFF2-40B4-BE49-F238E27FC236}">
                <a16:creationId xmlns:a16="http://schemas.microsoft.com/office/drawing/2014/main" id="{68319805-5A58-0EE0-6AD0-B70CC5FE7B80}"/>
              </a:ext>
            </a:extLst>
          </p:cNvPr>
          <p:cNvSpPr/>
          <p:nvPr/>
        </p:nvSpPr>
        <p:spPr>
          <a:xfrm>
            <a:off x="3430306" y="4958660"/>
            <a:ext cx="3192391" cy="666879"/>
          </a:xfrm>
          <a:prstGeom prst="wedgeRoundRectCallout">
            <a:avLst>
              <a:gd name="adj1" fmla="val 42729"/>
              <a:gd name="adj2" fmla="val -637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  <a:latin typeface="Arial"/>
              </a:rPr>
              <a:t>„Z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lepšení pracovního prostředí zaměstnanců, nákup novějších strojů z důvodu nižší produkce skleníkových plynů“</a:t>
            </a:r>
          </a:p>
        </p:txBody>
      </p:sp>
      <p:sp>
        <p:nvSpPr>
          <p:cNvPr id="32" name="Řečová bublina: obdélníkový bublinový popisek se zakulacenými rohy 31">
            <a:extLst>
              <a:ext uri="{FF2B5EF4-FFF2-40B4-BE49-F238E27FC236}">
                <a16:creationId xmlns:a16="http://schemas.microsoft.com/office/drawing/2014/main" id="{7CBAE4F4-688E-6C96-E43E-2077BCA1FFE2}"/>
              </a:ext>
            </a:extLst>
          </p:cNvPr>
          <p:cNvSpPr/>
          <p:nvPr/>
        </p:nvSpPr>
        <p:spPr>
          <a:xfrm>
            <a:off x="585929" y="1968342"/>
            <a:ext cx="2145193" cy="436218"/>
          </a:xfrm>
          <a:prstGeom prst="wedgeRoundRectCallout">
            <a:avLst>
              <a:gd name="adj1" fmla="val 56427"/>
              <a:gd name="adj2" fmla="val 4422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„Dopad klimatických změn a snížení uhlíkové stopy“</a:t>
            </a:r>
          </a:p>
        </p:txBody>
      </p:sp>
      <p:sp>
        <p:nvSpPr>
          <p:cNvPr id="33" name="Řečová bublina: obdélníkový bublinový popisek se zakulacenými rohy 32">
            <a:extLst>
              <a:ext uri="{FF2B5EF4-FFF2-40B4-BE49-F238E27FC236}">
                <a16:creationId xmlns:a16="http://schemas.microsoft.com/office/drawing/2014/main" id="{D3DBB251-C76B-9396-F386-81D6A74B0566}"/>
              </a:ext>
            </a:extLst>
          </p:cNvPr>
          <p:cNvSpPr/>
          <p:nvPr/>
        </p:nvSpPr>
        <p:spPr>
          <a:xfrm>
            <a:off x="6999104" y="3971144"/>
            <a:ext cx="2145193" cy="436218"/>
          </a:xfrm>
          <a:prstGeom prst="wedgeRoundRectCallout">
            <a:avLst>
              <a:gd name="adj1" fmla="val -39774"/>
              <a:gd name="adj2" fmla="val 8076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„Ještě nejsme rozhodnuti“</a:t>
            </a:r>
          </a:p>
        </p:txBody>
      </p:sp>
      <p:sp>
        <p:nvSpPr>
          <p:cNvPr id="35" name="Řečová bublina: obdélníkový bublinový popisek se zakulacenými rohy 34">
            <a:extLst>
              <a:ext uri="{FF2B5EF4-FFF2-40B4-BE49-F238E27FC236}">
                <a16:creationId xmlns:a16="http://schemas.microsoft.com/office/drawing/2014/main" id="{CAC8B842-6BD0-8997-AA9D-81ACAAAA3A38}"/>
              </a:ext>
            </a:extLst>
          </p:cNvPr>
          <p:cNvSpPr/>
          <p:nvPr/>
        </p:nvSpPr>
        <p:spPr>
          <a:xfrm>
            <a:off x="6650923" y="2773146"/>
            <a:ext cx="2237160" cy="377620"/>
          </a:xfrm>
          <a:prstGeom prst="wedgeRoundRectCallout">
            <a:avLst>
              <a:gd name="adj1" fmla="val -55025"/>
              <a:gd name="adj2" fmla="val -42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  <a:latin typeface="Arial"/>
              </a:rPr>
              <a:t>„Snižujeme spotřeby energií“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Řečová bublina: obdélníkový bublinový popisek se zakulacenými rohy 35">
            <a:extLst>
              <a:ext uri="{FF2B5EF4-FFF2-40B4-BE49-F238E27FC236}">
                <a16:creationId xmlns:a16="http://schemas.microsoft.com/office/drawing/2014/main" id="{6785F1E8-7F41-039F-2F1D-EBB1B3A392C0}"/>
              </a:ext>
            </a:extLst>
          </p:cNvPr>
          <p:cNvSpPr/>
          <p:nvPr/>
        </p:nvSpPr>
        <p:spPr>
          <a:xfrm>
            <a:off x="5424372" y="1889424"/>
            <a:ext cx="1167814" cy="331310"/>
          </a:xfrm>
          <a:prstGeom prst="wedgeRoundRectCallout">
            <a:avLst>
              <a:gd name="adj1" fmla="val -59335"/>
              <a:gd name="adj2" fmla="val -3978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  <a:latin typeface="Arial"/>
              </a:rPr>
              <a:t>„Recyklace“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Řečová bublina: obdélníkový bublinový popisek se zakulacenými rohy 36">
            <a:extLst>
              <a:ext uri="{FF2B5EF4-FFF2-40B4-BE49-F238E27FC236}">
                <a16:creationId xmlns:a16="http://schemas.microsoft.com/office/drawing/2014/main" id="{1ECC6B3E-EBF0-6F7C-8AD1-57D650D25F65}"/>
              </a:ext>
            </a:extLst>
          </p:cNvPr>
          <p:cNvSpPr/>
          <p:nvPr/>
        </p:nvSpPr>
        <p:spPr>
          <a:xfrm>
            <a:off x="392418" y="4315013"/>
            <a:ext cx="3064505" cy="508272"/>
          </a:xfrm>
          <a:prstGeom prst="wedgeRoundRectCallout">
            <a:avLst>
              <a:gd name="adj1" fmla="val -36410"/>
              <a:gd name="adj2" fmla="val -7367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„Zelená energie, snížení obchodních cest autem s důrazem na veřejnou dopravu “</a:t>
            </a:r>
          </a:p>
        </p:txBody>
      </p:sp>
      <p:sp>
        <p:nvSpPr>
          <p:cNvPr id="38" name="Řečová bublina: obdélníkový bublinový popisek se zakulacenými rohy 37">
            <a:extLst>
              <a:ext uri="{FF2B5EF4-FFF2-40B4-BE49-F238E27FC236}">
                <a16:creationId xmlns:a16="http://schemas.microsoft.com/office/drawing/2014/main" id="{62AEF529-182B-C253-8778-BA63DEED624C}"/>
              </a:ext>
            </a:extLst>
          </p:cNvPr>
          <p:cNvSpPr/>
          <p:nvPr/>
        </p:nvSpPr>
        <p:spPr>
          <a:xfrm>
            <a:off x="3086694" y="2430904"/>
            <a:ext cx="3192391" cy="1007731"/>
          </a:xfrm>
          <a:prstGeom prst="wedgeRoundRectCallout">
            <a:avLst>
              <a:gd name="adj1" fmla="val -55025"/>
              <a:gd name="adj2" fmla="val -42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„Určitě budeme řešit sociální úkol, který spočívá v zachování stávajících pracovních míst, neradi bychom díky špatné finanční situaci museli zaměstnance posílat na úřady práce“</a:t>
            </a:r>
          </a:p>
        </p:txBody>
      </p:sp>
      <p:sp>
        <p:nvSpPr>
          <p:cNvPr id="39" name="Řečová bublina: obdélníkový bublinový popisek se zakulacenými rohy 38">
            <a:extLst>
              <a:ext uri="{FF2B5EF4-FFF2-40B4-BE49-F238E27FC236}">
                <a16:creationId xmlns:a16="http://schemas.microsoft.com/office/drawing/2014/main" id="{70A19834-A48D-1B38-5736-47AE30983C4A}"/>
              </a:ext>
            </a:extLst>
          </p:cNvPr>
          <p:cNvSpPr/>
          <p:nvPr/>
        </p:nvSpPr>
        <p:spPr>
          <a:xfrm>
            <a:off x="2395858" y="1168147"/>
            <a:ext cx="2337678" cy="462980"/>
          </a:xfrm>
          <a:prstGeom prst="wedgeRoundRectCallout">
            <a:avLst>
              <a:gd name="adj1" fmla="val -38696"/>
              <a:gd name="adj2" fmla="val 8354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„Dodržování všech sociálních a environmentálních faktorů</a:t>
            </a:r>
          </a:p>
        </p:txBody>
      </p:sp>
      <p:sp>
        <p:nvSpPr>
          <p:cNvPr id="40" name="Řečová bublina: obdélníkový bublinový popisek se zakulacenými rohy 39">
            <a:extLst>
              <a:ext uri="{FF2B5EF4-FFF2-40B4-BE49-F238E27FC236}">
                <a16:creationId xmlns:a16="http://schemas.microsoft.com/office/drawing/2014/main" id="{44B8C0AD-0DDB-AF85-DC0C-55CCECCA6F86}"/>
              </a:ext>
            </a:extLst>
          </p:cNvPr>
          <p:cNvSpPr/>
          <p:nvPr/>
        </p:nvSpPr>
        <p:spPr>
          <a:xfrm>
            <a:off x="5139964" y="1281774"/>
            <a:ext cx="802029" cy="331310"/>
          </a:xfrm>
          <a:prstGeom prst="wedgeRoundRectCallout">
            <a:avLst>
              <a:gd name="adj1" fmla="val 36895"/>
              <a:gd name="adj2" fmla="val 7922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  <a:latin typeface="Arial"/>
              </a:rPr>
              <a:t>„ESG“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Řečová bublina: obdélníkový bublinový popisek se zakulacenými rohy 40">
            <a:extLst>
              <a:ext uri="{FF2B5EF4-FFF2-40B4-BE49-F238E27FC236}">
                <a16:creationId xmlns:a16="http://schemas.microsoft.com/office/drawing/2014/main" id="{B6D9FA43-B15B-184B-ED5A-AD81D3A56ED4}"/>
              </a:ext>
            </a:extLst>
          </p:cNvPr>
          <p:cNvSpPr/>
          <p:nvPr/>
        </p:nvSpPr>
        <p:spPr>
          <a:xfrm>
            <a:off x="6138586" y="1112814"/>
            <a:ext cx="1975202" cy="319022"/>
          </a:xfrm>
          <a:prstGeom prst="wedgeRoundRectCallout">
            <a:avLst>
              <a:gd name="adj1" fmla="val -36586"/>
              <a:gd name="adj2" fmla="val 8103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„Snížení spotřeby vody“</a:t>
            </a:r>
          </a:p>
        </p:txBody>
      </p:sp>
      <p:sp>
        <p:nvSpPr>
          <p:cNvPr id="42" name="Řečová bublina: obdélníkový bublinový popisek se zakulacenými rohy 41">
            <a:extLst>
              <a:ext uri="{FF2B5EF4-FFF2-40B4-BE49-F238E27FC236}">
                <a16:creationId xmlns:a16="http://schemas.microsoft.com/office/drawing/2014/main" id="{B4092E3C-8273-0EC6-1DAA-510B689D413B}"/>
              </a:ext>
            </a:extLst>
          </p:cNvPr>
          <p:cNvSpPr/>
          <p:nvPr/>
        </p:nvSpPr>
        <p:spPr>
          <a:xfrm>
            <a:off x="388191" y="194360"/>
            <a:ext cx="2828954" cy="631639"/>
          </a:xfrm>
          <a:prstGeom prst="wedgeRoundRectCallout">
            <a:avLst>
              <a:gd name="adj1" fmla="val 35431"/>
              <a:gd name="adj2" fmla="val 6543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„Dekarbonizaci v tomto roce neplánujeme. Uvažujeme o úsporných opatření v oblasti energetiky. “</a:t>
            </a:r>
          </a:p>
        </p:txBody>
      </p:sp>
      <p:sp>
        <p:nvSpPr>
          <p:cNvPr id="43" name="Řečová bublina: obdélníkový bublinový popisek se zakulacenými rohy 42">
            <a:extLst>
              <a:ext uri="{FF2B5EF4-FFF2-40B4-BE49-F238E27FC236}">
                <a16:creationId xmlns:a16="http://schemas.microsoft.com/office/drawing/2014/main" id="{8AAE1B02-524C-74B8-7573-FEBBA84A4D32}"/>
              </a:ext>
            </a:extLst>
          </p:cNvPr>
          <p:cNvSpPr/>
          <p:nvPr/>
        </p:nvSpPr>
        <p:spPr>
          <a:xfrm>
            <a:off x="3458418" y="476412"/>
            <a:ext cx="2145193" cy="356882"/>
          </a:xfrm>
          <a:prstGeom prst="wedgeRoundRectCallout">
            <a:avLst>
              <a:gd name="adj1" fmla="val -38991"/>
              <a:gd name="adj2" fmla="val 8005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„Fér přístup k pracovníkům“</a:t>
            </a:r>
          </a:p>
        </p:txBody>
      </p:sp>
      <p:sp>
        <p:nvSpPr>
          <p:cNvPr id="44" name="Řečová bublina: obdélníkový bublinový popisek se zakulacenými rohy 43">
            <a:extLst>
              <a:ext uri="{FF2B5EF4-FFF2-40B4-BE49-F238E27FC236}">
                <a16:creationId xmlns:a16="http://schemas.microsoft.com/office/drawing/2014/main" id="{8AF56F1E-9AEB-95D9-9C02-1562EF374422}"/>
              </a:ext>
            </a:extLst>
          </p:cNvPr>
          <p:cNvSpPr/>
          <p:nvPr/>
        </p:nvSpPr>
        <p:spPr>
          <a:xfrm>
            <a:off x="5897878" y="547471"/>
            <a:ext cx="3331685" cy="356882"/>
          </a:xfrm>
          <a:prstGeom prst="wedgeRoundRectCallout">
            <a:avLst>
              <a:gd name="adj1" fmla="val 35679"/>
              <a:gd name="adj2" fmla="val 8338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„Instalace FVE na nově zakoupenou budovu“</a:t>
            </a:r>
          </a:p>
        </p:txBody>
      </p:sp>
    </p:spTree>
    <p:extLst>
      <p:ext uri="{BB962C8B-B14F-4D97-AF65-F5344CB8AC3E}">
        <p14:creationId xmlns:p14="http://schemas.microsoft.com/office/powerpoint/2010/main" val="617934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VĚTŠINA FIREM V NÁSLEDUJÍCÍCH 36 MĚSÍCÍCH NEPLÁNUJE aktivně IMPLEMENTOVAT ZMĚNY VYPLÝVAJÍCÍ Z ESG.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949107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Jaký je Váš krátkodobý plán pro implementaci změn vyplývajících z ESG?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15543"/>
            <a:ext cx="1038796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S17. Jaký je Váš krátkodobý plán (v řádu 36 měsíců) pro implementaci změn vyplývajících z ESG? (Prosím, zhodnoťte na škále, kde 1 znamená regulatorní minimum, 5 znamená někde mezi a 9 znamená proaktivní implementace)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74624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08935"/>
              </p:ext>
            </p:extLst>
          </p:nvPr>
        </p:nvGraphicFramePr>
        <p:xfrm>
          <a:off x="6399629" y="2207203"/>
          <a:ext cx="2974377" cy="266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356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8 + 9 – Plánujeme proaktivně implementovat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6 + 7 – Plánujeme implementovat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 – Někde mezi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 + 4 – Plánujeme implementovat trochu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 + 2 – Plánujeme implementovat minimálně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99303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100" b="0" i="0" noProof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883129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FFA64014-4F27-223A-6089-4E20E313E156}"/>
              </a:ext>
            </a:extLst>
          </p:cNvPr>
          <p:cNvSpPr/>
          <p:nvPr/>
        </p:nvSpPr>
        <p:spPr>
          <a:xfrm>
            <a:off x="6291629" y="268198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52C29A08-FD71-B8F6-4CB8-9AB8EC570518}"/>
              </a:ext>
            </a:extLst>
          </p:cNvPr>
          <p:cNvSpPr/>
          <p:nvPr/>
        </p:nvSpPr>
        <p:spPr>
          <a:xfrm>
            <a:off x="6291629" y="3461283"/>
            <a:ext cx="108000" cy="108000"/>
          </a:xfrm>
          <a:prstGeom prst="rect">
            <a:avLst/>
          </a:prstGeom>
          <a:solidFill>
            <a:srgbClr val="4D1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7EFB302F-AD46-F6F5-1157-77980B335D16}"/>
              </a:ext>
            </a:extLst>
          </p:cNvPr>
          <p:cNvSpPr/>
          <p:nvPr/>
        </p:nvSpPr>
        <p:spPr>
          <a:xfrm>
            <a:off x="6291629" y="3070054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83C6863F-81EB-E456-1728-871DD84D5D78}"/>
              </a:ext>
            </a:extLst>
          </p:cNvPr>
          <p:cNvSpPr/>
          <p:nvPr/>
        </p:nvSpPr>
        <p:spPr>
          <a:xfrm>
            <a:off x="6291629" y="3858413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335C08C7-53DF-B89A-69BF-A00D34447878}"/>
              </a:ext>
            </a:extLst>
          </p:cNvPr>
          <p:cNvSpPr/>
          <p:nvPr/>
        </p:nvSpPr>
        <p:spPr>
          <a:xfrm>
            <a:off x="6291629" y="4252789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872E188C-6495-8A04-4DA3-946F7EA019BB}"/>
              </a:ext>
            </a:extLst>
          </p:cNvPr>
          <p:cNvSpPr/>
          <p:nvPr/>
        </p:nvSpPr>
        <p:spPr>
          <a:xfrm>
            <a:off x="623509" y="3301598"/>
            <a:ext cx="628399" cy="1146276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46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46021"/>
            <a:ext cx="10980953" cy="1587679"/>
          </a:xfrm>
        </p:spPr>
        <p:txBody>
          <a:bodyPr/>
          <a:lstStyle/>
          <a:p>
            <a:r>
              <a:rPr lang="cs-CZ" dirty="0"/>
              <a:t>PRŮZKUMY UKAZUJÍ VÝVOJ </a:t>
            </a:r>
            <a:endParaRPr lang="en-US" dirty="0"/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F83C034D-32AF-9007-511C-9E26FAA7E0A2}"/>
              </a:ext>
            </a:extLst>
          </p:cNvPr>
          <p:cNvGrpSpPr>
            <a:grpSpLocks noChangeAspect="1"/>
          </p:cNvGrpSpPr>
          <p:nvPr/>
        </p:nvGrpSpPr>
        <p:grpSpPr>
          <a:xfrm>
            <a:off x="969302" y="3338189"/>
            <a:ext cx="1127348" cy="942115"/>
            <a:chOff x="5308593" y="2025650"/>
            <a:chExt cx="812804" cy="70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1959A87-C4E8-8C74-35C1-961566F66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297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261B191-2A56-08CF-02B8-963FB8975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8593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1C0F35-2439-B082-0C83-1571AF7F8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776" y="2378075"/>
              <a:ext cx="269874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A0DD16E4-EB07-30A5-5DE0-444B8F153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7196"/>
              </p:ext>
            </p:extLst>
          </p:nvPr>
        </p:nvGraphicFramePr>
        <p:xfrm>
          <a:off x="2543354" y="3338189"/>
          <a:ext cx="7551996" cy="3276720"/>
        </p:xfrm>
        <a:graphic>
          <a:graphicData uri="http://schemas.openxmlformats.org/drawingml/2006/table">
            <a:tbl>
              <a:tblPr firstRow="1" bandRow="1"/>
              <a:tblGrid>
                <a:gridCol w="755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sběr proběhl 1. 2. – 14. 2. 2023</a:t>
                      </a:r>
                      <a:endParaRPr lang="cs-CZ" sz="1800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sběr proběhl 30.10. – 6.11.2023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cs-CZ" sz="1800" b="1" kern="120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sběr proběhl 6. 3. 2024 – 20. 3. 2024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A7A26170-CAB6-748D-69D0-9924973A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F5554B8-E20D-F46E-369E-411CB9C8F05E}"/>
              </a:ext>
            </a:extLst>
          </p:cNvPr>
          <p:cNvSpPr txBox="1"/>
          <p:nvPr/>
        </p:nvSpPr>
        <p:spPr>
          <a:xfrm>
            <a:off x="459206" y="2679720"/>
            <a:ext cx="97922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3 REALIZOVANÉ PRŮZKUMY V PRŮBĚHU POSLEDNÍHO ROKU </a:t>
            </a:r>
          </a:p>
        </p:txBody>
      </p:sp>
    </p:spTree>
    <p:extLst>
      <p:ext uri="{BB962C8B-B14F-4D97-AF65-F5344CB8AC3E}">
        <p14:creationId xmlns:p14="http://schemas.microsoft.com/office/powerpoint/2010/main" val="1474193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0215676" cy="701731"/>
          </a:xfrm>
        </p:spPr>
        <p:txBody>
          <a:bodyPr/>
          <a:lstStyle/>
          <a:p>
            <a:r>
              <a:rPr lang="cs-CZ" sz="2200" dirty="0"/>
              <a:t>Více než 6 z 10 firem nemají nastaveny cíle související s esg. Ti, kteří mají nastavené cíle, mívají často problémy s jejich měřením.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890384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Máte dnes již nastavené cíle související s ESG? A umíte tyto cíle měřit?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621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S18. Máte dnes již nastavené cíle související s ESG (např. snižování emisí) a umíte tyto cíle měřit?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Udržitelnost a ESG | 02/2023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8AB72C4-D54C-3584-234A-A03D287DC165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871291"/>
          <a:ext cx="5666892" cy="51244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5762CC17-CDDF-4F3B-5DC8-8FD91BC4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86110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A35B987-AFD1-6638-E807-2E27B703D0B7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2B47E892-D8D0-9ECF-DFE8-A83A92AECF99}"/>
              </a:ext>
            </a:extLst>
          </p:cNvPr>
          <p:cNvSpPr/>
          <p:nvPr/>
        </p:nvSpPr>
        <p:spPr>
          <a:xfrm>
            <a:off x="4474508" y="5431329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D1FDE1E-F9CC-32D4-7AA7-9094CEF9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41081"/>
              </p:ext>
            </p:extLst>
          </p:nvPr>
        </p:nvGraphicFramePr>
        <p:xfrm>
          <a:off x="6399629" y="1992026"/>
          <a:ext cx="2914127" cy="199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1" i="1" noProof="0" dirty="0">
                          <a:solidFill>
                            <a:srgbClr val="002060"/>
                          </a:solidFill>
                        </a:rPr>
                        <a:t>+       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máme cíle a umíme je měřit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máme cíle, ale měří se nám těžko / neumíme je přesně měřit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Přímá spojnice 13">
            <a:extLst>
              <a:ext uri="{FF2B5EF4-FFF2-40B4-BE49-F238E27FC236}">
                <a16:creationId xmlns:a16="http://schemas.microsoft.com/office/drawing/2014/main" id="{479EDA6B-B9B9-F116-910F-E4B7E17677E0}"/>
              </a:ext>
            </a:extLst>
          </p:cNvPr>
          <p:cNvCxnSpPr/>
          <p:nvPr/>
        </p:nvCxnSpPr>
        <p:spPr>
          <a:xfrm>
            <a:off x="329170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24">
            <a:extLst>
              <a:ext uri="{FF2B5EF4-FFF2-40B4-BE49-F238E27FC236}">
                <a16:creationId xmlns:a16="http://schemas.microsoft.com/office/drawing/2014/main" id="{AD5B520D-C75C-6E6E-579B-1D7556313338}"/>
              </a:ext>
            </a:extLst>
          </p:cNvPr>
          <p:cNvSpPr/>
          <p:nvPr/>
        </p:nvSpPr>
        <p:spPr>
          <a:xfrm>
            <a:off x="1588371" y="5426710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824DFAF5-44FB-735B-C1A4-143F653DE467}"/>
              </a:ext>
            </a:extLst>
          </p:cNvPr>
          <p:cNvSpPr/>
          <p:nvPr/>
        </p:nvSpPr>
        <p:spPr>
          <a:xfrm>
            <a:off x="6291631" y="265433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F9193E44-0198-F1EA-9130-DF5E392C269B}"/>
              </a:ext>
            </a:extLst>
          </p:cNvPr>
          <p:cNvSpPr/>
          <p:nvPr/>
        </p:nvSpPr>
        <p:spPr>
          <a:xfrm>
            <a:off x="6291631" y="3155652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A6A8318-5D5E-490E-A1DA-8103648DB286}"/>
              </a:ext>
            </a:extLst>
          </p:cNvPr>
          <p:cNvSpPr/>
          <p:nvPr/>
        </p:nvSpPr>
        <p:spPr>
          <a:xfrm>
            <a:off x="6291631" y="3678225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D5D05170-6DA9-C324-7327-DA42DA095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8007"/>
              </p:ext>
            </p:extLst>
          </p:nvPr>
        </p:nvGraphicFramePr>
        <p:xfrm>
          <a:off x="453984" y="2023402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4">
            <a:extLst>
              <a:ext uri="{FF2B5EF4-FFF2-40B4-BE49-F238E27FC236}">
                <a16:creationId xmlns:a16="http://schemas.microsoft.com/office/drawing/2014/main" id="{17AFF621-DD50-1F82-4BAA-06B61F024A36}"/>
              </a:ext>
            </a:extLst>
          </p:cNvPr>
          <p:cNvSpPr/>
          <p:nvPr/>
        </p:nvSpPr>
        <p:spPr>
          <a:xfrm>
            <a:off x="6291631" y="2175468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18465430-EB01-E063-405A-7CDF3D87D4BC}"/>
              </a:ext>
            </a:extLst>
          </p:cNvPr>
          <p:cNvSpPr/>
          <p:nvPr/>
        </p:nvSpPr>
        <p:spPr>
          <a:xfrm>
            <a:off x="6676499" y="2175468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1BEA7D9-4C6B-7387-BDFA-0D212BFE6B97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11E9290-8D67-369B-C4C1-0F7E0B8C524B}"/>
              </a:ext>
            </a:extLst>
          </p:cNvPr>
          <p:cNvSpPr/>
          <p:nvPr/>
        </p:nvSpPr>
        <p:spPr>
          <a:xfrm>
            <a:off x="1732721" y="3659350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2002C44-AF43-87C7-3551-7E5A9E44EB86}"/>
              </a:ext>
            </a:extLst>
          </p:cNvPr>
          <p:cNvSpPr/>
          <p:nvPr/>
        </p:nvSpPr>
        <p:spPr>
          <a:xfrm>
            <a:off x="2684354" y="1980649"/>
            <a:ext cx="288000" cy="288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FF047662-DBC1-BA86-A80D-5AF205794B1C}"/>
              </a:ext>
            </a:extLst>
          </p:cNvPr>
          <p:cNvSpPr/>
          <p:nvPr/>
        </p:nvSpPr>
        <p:spPr>
          <a:xfrm>
            <a:off x="740405" y="3761190"/>
            <a:ext cx="360000" cy="360000"/>
          </a:xfrm>
          <a:prstGeom prst="ellipse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9081608" cy="849015"/>
          </a:xfrm>
        </p:spPr>
        <p:txBody>
          <a:bodyPr/>
          <a:lstStyle/>
          <a:p>
            <a:r>
              <a:rPr lang="cs-CZ" dirty="0"/>
              <a:t>Vývoj V ČASE 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087FAB-17E2-9D13-D65B-8AE38E685307}"/>
              </a:ext>
            </a:extLst>
          </p:cNvPr>
          <p:cNvSpPr txBox="1"/>
          <p:nvPr/>
        </p:nvSpPr>
        <p:spPr>
          <a:xfrm>
            <a:off x="459206" y="1742802"/>
            <a:ext cx="1027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PRŮZKUM REALIZOVANÝ 11/2023</a:t>
            </a:r>
          </a:p>
        </p:txBody>
      </p:sp>
    </p:spTree>
    <p:extLst>
      <p:ext uri="{BB962C8B-B14F-4D97-AF65-F5344CB8AC3E}">
        <p14:creationId xmlns:p14="http://schemas.microsoft.com/office/powerpoint/2010/main" val="262579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Esg A UDRŽITELNOST: HLAVNÍ ZÁVĚRY Z </a:t>
            </a:r>
            <a:r>
              <a:rPr lang="cs-CZ" sz="2800" dirty="0">
                <a:solidFill>
                  <a:schemeClr val="bg1"/>
                </a:solidFill>
              </a:rPr>
              <a:t>11/2023</a:t>
            </a:r>
            <a:endParaRPr lang="cs-CZ" dirty="0"/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2" y="1444843"/>
            <a:ext cx="9646774" cy="437127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900" b="1" dirty="0">
                <a:solidFill>
                  <a:srgbClr val="ED6737"/>
                </a:solidFill>
              </a:rPr>
              <a:t>1/5 firem </a:t>
            </a:r>
            <a:r>
              <a:rPr lang="cs-CZ" sz="1900" b="1" dirty="0"/>
              <a:t>(mezi podniky s 50-249 zaměstnanci dokonce víc než třetina) </a:t>
            </a:r>
            <a:r>
              <a:rPr lang="cs-CZ" sz="1900" b="1" dirty="0">
                <a:solidFill>
                  <a:srgbClr val="ED6737"/>
                </a:solidFill>
              </a:rPr>
              <a:t>se už setkává s požadavky </a:t>
            </a:r>
            <a:r>
              <a:rPr lang="cs-CZ" sz="1900" b="1" dirty="0"/>
              <a:t>odběratelů </a:t>
            </a:r>
            <a:r>
              <a:rPr lang="cs-CZ" sz="1900" b="1" dirty="0">
                <a:solidFill>
                  <a:srgbClr val="ED6737"/>
                </a:solidFill>
              </a:rPr>
              <a:t>na informace či závazky v oblasti udržitelnosti</a:t>
            </a:r>
            <a:r>
              <a:rPr lang="cs-CZ" sz="1900" b="1" dirty="0"/>
              <a:t>, typicky formou ESG dotazníku či reportování uhlíkové stopy. </a:t>
            </a:r>
          </a:p>
          <a:p>
            <a:pPr marL="0" indent="0" fontAlgn="ctr">
              <a:buNone/>
            </a:pPr>
            <a:r>
              <a:rPr lang="cs-CZ" sz="1900" b="1" dirty="0"/>
              <a:t>Dalších </a:t>
            </a:r>
            <a:r>
              <a:rPr lang="cs-CZ" sz="1900" b="1" dirty="0">
                <a:solidFill>
                  <a:srgbClr val="ED6737"/>
                </a:solidFill>
              </a:rPr>
              <a:t>36 % firem očekává, že tyto požadavky přijdou</a:t>
            </a:r>
            <a:r>
              <a:rPr lang="cs-CZ" sz="1900" b="1" dirty="0"/>
              <a:t>.</a:t>
            </a:r>
          </a:p>
          <a:p>
            <a:pPr marL="0" indent="0" fontAlgn="ctr">
              <a:buNone/>
            </a:pPr>
            <a:endParaRPr lang="cs-CZ" sz="1900" b="1" dirty="0">
              <a:solidFill>
                <a:srgbClr val="ED6737"/>
              </a:solidFill>
            </a:endParaRPr>
          </a:p>
          <a:p>
            <a:pPr marL="0" indent="0" fontAlgn="ctr">
              <a:buNone/>
            </a:pPr>
            <a:r>
              <a:rPr lang="cs-CZ" sz="1900" b="1" dirty="0"/>
              <a:t>Téměř </a:t>
            </a:r>
            <a:r>
              <a:rPr lang="cs-CZ" sz="1900" b="1" dirty="0">
                <a:solidFill>
                  <a:srgbClr val="ED6737"/>
                </a:solidFill>
              </a:rPr>
              <a:t>1/3</a:t>
            </a:r>
            <a:r>
              <a:rPr lang="cs-CZ" sz="1900" b="1" dirty="0"/>
              <a:t> firem aktuálně </a:t>
            </a:r>
            <a:r>
              <a:rPr lang="cs-CZ" sz="1900" b="1" dirty="0">
                <a:solidFill>
                  <a:srgbClr val="ED6737"/>
                </a:solidFill>
              </a:rPr>
              <a:t>sbírá data </a:t>
            </a:r>
            <a:r>
              <a:rPr lang="cs-CZ" sz="1900" b="1" dirty="0"/>
              <a:t>pro ESG reporting, </a:t>
            </a:r>
            <a:r>
              <a:rPr lang="cs-CZ" sz="1900" b="1" dirty="0">
                <a:solidFill>
                  <a:srgbClr val="ED6737"/>
                </a:solidFill>
              </a:rPr>
              <a:t>1/4 má nastaveny procesy </a:t>
            </a:r>
            <a:r>
              <a:rPr lang="cs-CZ" sz="1900" b="1" dirty="0"/>
              <a:t>monitoringu cílů udržitelnosti a necelá </a:t>
            </a:r>
            <a:r>
              <a:rPr lang="cs-CZ" sz="1900" b="1" dirty="0">
                <a:solidFill>
                  <a:srgbClr val="ED6737"/>
                </a:solidFill>
              </a:rPr>
              <a:t>1/5 počítá </a:t>
            </a:r>
            <a:r>
              <a:rPr lang="cs-CZ" sz="1900" b="1" dirty="0"/>
              <a:t>svou </a:t>
            </a:r>
            <a:r>
              <a:rPr lang="cs-CZ" sz="1900" b="1" dirty="0">
                <a:solidFill>
                  <a:srgbClr val="ED6737"/>
                </a:solidFill>
              </a:rPr>
              <a:t>uhlíkovou stopu</a:t>
            </a:r>
            <a:r>
              <a:rPr lang="cs-CZ" sz="1900" b="1" dirty="0"/>
              <a:t>.  </a:t>
            </a:r>
          </a:p>
          <a:p>
            <a:pPr marL="0" indent="0" fontAlgn="ctr">
              <a:buNone/>
            </a:pPr>
            <a:endParaRPr lang="cs-CZ" sz="1900" b="1" dirty="0"/>
          </a:p>
          <a:p>
            <a:pPr marL="0" indent="0" fontAlgn="ctr">
              <a:buNone/>
            </a:pPr>
            <a:r>
              <a:rPr lang="cs-CZ" sz="1900" b="1" dirty="0">
                <a:solidFill>
                  <a:srgbClr val="ED6737"/>
                </a:solidFill>
              </a:rPr>
              <a:t>Podniky s 50 až 249 zaměstnanci </a:t>
            </a:r>
            <a:r>
              <a:rPr lang="cs-CZ" sz="1900" b="1" dirty="0"/>
              <a:t>jsou ve všech těchto aktivitách viditelně </a:t>
            </a:r>
            <a:r>
              <a:rPr lang="cs-CZ" sz="1900" b="1" dirty="0">
                <a:solidFill>
                  <a:srgbClr val="ED6737"/>
                </a:solidFill>
              </a:rPr>
              <a:t>napřed před těmi s 4 až 49 zaměstnanci</a:t>
            </a:r>
            <a:r>
              <a:rPr lang="cs-CZ" sz="1900" b="1" dirty="0"/>
              <a:t>. </a:t>
            </a:r>
          </a:p>
          <a:p>
            <a:pPr marL="0" indent="0" fontAlgn="ctr">
              <a:buNone/>
            </a:pPr>
            <a:endParaRPr lang="cs-CZ" sz="1900" b="1" dirty="0"/>
          </a:p>
          <a:p>
            <a:pPr marL="0" indent="0" fontAlgn="ctr">
              <a:buNone/>
            </a:pPr>
            <a:r>
              <a:rPr lang="cs-CZ" sz="1900" b="1" dirty="0">
                <a:solidFill>
                  <a:srgbClr val="ED6737"/>
                </a:solidFill>
              </a:rPr>
              <a:t>Interně téma ESG komunikují 2/3 firem</a:t>
            </a:r>
            <a:r>
              <a:rPr lang="cs-CZ" sz="1900" b="1" dirty="0"/>
              <a:t>, primárně formou školení, akcí </a:t>
            </a:r>
            <a:br>
              <a:rPr lang="cs-CZ" sz="1900" b="1" dirty="0"/>
            </a:br>
            <a:r>
              <a:rPr lang="cs-CZ" sz="1900" b="1" dirty="0"/>
              <a:t>a kurzů.  </a:t>
            </a:r>
          </a:p>
          <a:p>
            <a:pPr marL="0" indent="0" fontAlgn="ctr">
              <a:buNone/>
            </a:pPr>
            <a:endParaRPr lang="cs-CZ" sz="19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32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Cirkulární ekonomika | 11/2023</a:t>
            </a:r>
          </a:p>
        </p:txBody>
      </p:sp>
      <p:pic>
        <p:nvPicPr>
          <p:cNvPr id="6" name="Grafický objekt 5" descr="Deska s klipem, odškrtnuté se souvislou výplní">
            <a:extLst>
              <a:ext uri="{FF2B5EF4-FFF2-40B4-BE49-F238E27FC236}">
                <a16:creationId xmlns:a16="http://schemas.microsoft.com/office/drawing/2014/main" id="{F11951EF-44AD-E733-B9EE-0CD36EF8F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306" y="2834620"/>
            <a:ext cx="914400" cy="914400"/>
          </a:xfrm>
          <a:prstGeom prst="rect">
            <a:avLst/>
          </a:prstGeom>
        </p:spPr>
      </p:pic>
      <p:pic>
        <p:nvPicPr>
          <p:cNvPr id="10" name="Grafický objekt 9" descr="Třída se souvislou výplní">
            <a:extLst>
              <a:ext uri="{FF2B5EF4-FFF2-40B4-BE49-F238E27FC236}">
                <a16:creationId xmlns:a16="http://schemas.microsoft.com/office/drawing/2014/main" id="{9B331B57-ACB0-2081-6DFB-329F1AAFA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306" y="484117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Průvodce nastavením práce na dálku se souvislou výplní">
            <a:extLst>
              <a:ext uri="{FF2B5EF4-FFF2-40B4-BE49-F238E27FC236}">
                <a16:creationId xmlns:a16="http://schemas.microsoft.com/office/drawing/2014/main" id="{5AC81CD5-3D22-5D09-7143-C90071052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306" y="3863870"/>
            <a:ext cx="914400" cy="914400"/>
          </a:xfrm>
          <a:prstGeom prst="rect">
            <a:avLst/>
          </a:prstGeom>
        </p:spPr>
      </p:pic>
      <p:pic>
        <p:nvPicPr>
          <p:cNvPr id="17" name="Grafický objekt 16" descr="Informace se souvislou výplní">
            <a:extLst>
              <a:ext uri="{FF2B5EF4-FFF2-40B4-BE49-F238E27FC236}">
                <a16:creationId xmlns:a16="http://schemas.microsoft.com/office/drawing/2014/main" id="{80630912-B854-85C0-5771-FCAD8F886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0306" y="15596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8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9081608" cy="849015"/>
          </a:xfrm>
        </p:spPr>
        <p:txBody>
          <a:bodyPr/>
          <a:lstStyle/>
          <a:p>
            <a:r>
              <a:rPr lang="cs-CZ" dirty="0"/>
              <a:t>Vývoj 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087FAB-17E2-9D13-D65B-8AE38E685307}"/>
              </a:ext>
            </a:extLst>
          </p:cNvPr>
          <p:cNvSpPr txBox="1"/>
          <p:nvPr/>
        </p:nvSpPr>
        <p:spPr>
          <a:xfrm>
            <a:off x="459206" y="1742802"/>
            <a:ext cx="1027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PRŮZKUM REALIZOVANÝ 3/2024</a:t>
            </a:r>
          </a:p>
        </p:txBody>
      </p:sp>
    </p:spTree>
    <p:extLst>
      <p:ext uri="{BB962C8B-B14F-4D97-AF65-F5344CB8AC3E}">
        <p14:creationId xmlns:p14="http://schemas.microsoft.com/office/powerpoint/2010/main" val="138234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INOVACE PRO EFEKTIVITU: HLAVNÍ ZÁVĚRY Z 3/2024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1" y="2095582"/>
            <a:ext cx="10009128" cy="3372793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1/2  firem </a:t>
            </a:r>
            <a:r>
              <a:rPr lang="cs-CZ" sz="1700" b="1" dirty="0"/>
              <a:t>udává, že by své podnikání mohly </a:t>
            </a:r>
            <a:r>
              <a:rPr lang="cs-CZ" sz="1700" b="1" dirty="0">
                <a:solidFill>
                  <a:srgbClr val="E87722"/>
                </a:solidFill>
              </a:rPr>
              <a:t>směřovat k udržitelnosti </a:t>
            </a:r>
            <a:r>
              <a:rPr lang="cs-CZ" sz="1700" b="1" dirty="0"/>
              <a:t>skrze </a:t>
            </a:r>
            <a:r>
              <a:rPr lang="cs-CZ" sz="1700" b="1" dirty="0">
                <a:solidFill>
                  <a:srgbClr val="E87722"/>
                </a:solidFill>
              </a:rPr>
              <a:t>investice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do obnovitelných zdrojů energetiky </a:t>
            </a:r>
            <a:r>
              <a:rPr lang="cs-CZ" sz="1700" b="1" dirty="0"/>
              <a:t>(častěji ty z oboru výroby či průmyslu) a také </a:t>
            </a:r>
            <a:r>
              <a:rPr lang="cs-CZ" sz="1700" b="1" dirty="0">
                <a:solidFill>
                  <a:srgbClr val="E87722"/>
                </a:solidFill>
              </a:rPr>
              <a:t>podporou ekologického povědomí </a:t>
            </a:r>
            <a:r>
              <a:rPr lang="cs-CZ" sz="1700" b="1" dirty="0"/>
              <a:t>mezi zaměstnanci a zákazníky.</a:t>
            </a:r>
          </a:p>
          <a:p>
            <a:pPr marL="0" indent="0" fontAlgn="ctr">
              <a:buNone/>
            </a:pPr>
            <a:endParaRPr lang="cs-CZ" sz="1700" b="1" dirty="0"/>
          </a:p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2/3 třetiny firem </a:t>
            </a:r>
            <a:r>
              <a:rPr lang="cs-CZ" sz="1700" b="1" dirty="0"/>
              <a:t>už </a:t>
            </a:r>
            <a:r>
              <a:rPr lang="cs-CZ" sz="1700" b="1" dirty="0">
                <a:solidFill>
                  <a:srgbClr val="E87722"/>
                </a:solidFill>
              </a:rPr>
              <a:t>využívají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nebo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zvažují</a:t>
            </a:r>
            <a:r>
              <a:rPr lang="cs-CZ" sz="1700" b="1" dirty="0"/>
              <a:t> adopci </a:t>
            </a:r>
            <a:r>
              <a:rPr lang="cs-CZ" sz="1700" b="1" dirty="0">
                <a:solidFill>
                  <a:srgbClr val="E87722"/>
                </a:solidFill>
              </a:rPr>
              <a:t>obnovitelné energie </a:t>
            </a:r>
            <a:r>
              <a:rPr lang="cs-CZ" sz="1700" b="1" dirty="0"/>
              <a:t>pro své operace nebo služby, což je trend, který je </a:t>
            </a:r>
            <a:r>
              <a:rPr lang="cs-CZ" sz="1700" b="1" dirty="0">
                <a:solidFill>
                  <a:srgbClr val="E87722"/>
                </a:solidFill>
              </a:rPr>
              <a:t>výraznější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u firem s 50 až 249 zaměstnanci </a:t>
            </a:r>
            <a:r>
              <a:rPr lang="cs-CZ" sz="1700" b="1" dirty="0"/>
              <a:t>a také u těch, které svým působením spadají do oboru </a:t>
            </a:r>
            <a:r>
              <a:rPr lang="cs-CZ" sz="1700" b="1" dirty="0">
                <a:solidFill>
                  <a:srgbClr val="E87722"/>
                </a:solidFill>
              </a:rPr>
              <a:t>výroby či průmyslu</a:t>
            </a:r>
            <a:r>
              <a:rPr lang="cs-CZ" sz="1700" b="1" dirty="0"/>
              <a:t>.</a:t>
            </a:r>
          </a:p>
          <a:p>
            <a:pPr marL="0" indent="0" fontAlgn="ctr">
              <a:buNone/>
            </a:pPr>
            <a:endParaRPr lang="cs-CZ" sz="1700" b="1" dirty="0"/>
          </a:p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2/5 podniků</a:t>
            </a:r>
            <a:r>
              <a:rPr lang="cs-CZ" sz="1700" b="1" dirty="0"/>
              <a:t> s </a:t>
            </a:r>
            <a:r>
              <a:rPr lang="cs-CZ" sz="1700" b="1" dirty="0">
                <a:solidFill>
                  <a:srgbClr val="E87722"/>
                </a:solidFill>
              </a:rPr>
              <a:t>50 až 249 zaměstnanci</a:t>
            </a:r>
            <a:r>
              <a:rPr lang="cs-CZ" sz="1700" b="1" dirty="0"/>
              <a:t> a také ty z </a:t>
            </a:r>
            <a:r>
              <a:rPr lang="cs-CZ" sz="1700" b="1" dirty="0">
                <a:solidFill>
                  <a:srgbClr val="E87722"/>
                </a:solidFill>
              </a:rPr>
              <a:t>oboru výroby či průmyslu </a:t>
            </a:r>
            <a:r>
              <a:rPr lang="cs-CZ" sz="1700" b="1" dirty="0"/>
              <a:t>se domnívají, že </a:t>
            </a:r>
            <a:r>
              <a:rPr lang="cs-CZ" sz="1700" b="1" dirty="0">
                <a:solidFill>
                  <a:srgbClr val="E87722"/>
                </a:solidFill>
              </a:rPr>
              <a:t>elektromobilita</a:t>
            </a:r>
            <a:r>
              <a:rPr lang="cs-CZ" sz="1700" b="1" dirty="0"/>
              <a:t> může </a:t>
            </a:r>
            <a:r>
              <a:rPr lang="cs-CZ" sz="1700" b="1" dirty="0">
                <a:solidFill>
                  <a:srgbClr val="E87722"/>
                </a:solidFill>
              </a:rPr>
              <a:t>pomoci</a:t>
            </a:r>
            <a:r>
              <a:rPr lang="cs-CZ" sz="1700" b="1" dirty="0"/>
              <a:t> jejich </a:t>
            </a:r>
            <a:r>
              <a:rPr lang="cs-CZ" sz="1700" b="1" dirty="0">
                <a:solidFill>
                  <a:srgbClr val="E87722"/>
                </a:solidFill>
              </a:rPr>
              <a:t>udržitelnému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podnikání</a:t>
            </a:r>
            <a:r>
              <a:rPr lang="cs-CZ" sz="1700" b="1" dirty="0"/>
              <a:t> a </a:t>
            </a:r>
            <a:r>
              <a:rPr lang="cs-CZ" sz="1700" b="1" dirty="0">
                <a:solidFill>
                  <a:srgbClr val="E87722"/>
                </a:solidFill>
              </a:rPr>
              <a:t>již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tak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postupují</a:t>
            </a:r>
            <a:r>
              <a:rPr lang="cs-CZ" sz="1700" b="1" dirty="0"/>
              <a:t>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34</a:t>
            </a:fld>
            <a:r>
              <a:rPr lang="en-GB" dirty="0"/>
              <a:t>  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62A4788-EFC7-0883-A24F-BAE22ED480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Inovace pro efektivitu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03/2024</a:t>
            </a:r>
          </a:p>
        </p:txBody>
      </p:sp>
      <p:pic>
        <p:nvPicPr>
          <p:cNvPr id="5" name="Grafický objekt 4" descr="Rostlina se souvislou výplní">
            <a:extLst>
              <a:ext uri="{FF2B5EF4-FFF2-40B4-BE49-F238E27FC236}">
                <a16:creationId xmlns:a16="http://schemas.microsoft.com/office/drawing/2014/main" id="{22C17FD3-B8A0-7A5B-F01B-F497B5D3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671" y="2095582"/>
            <a:ext cx="720000" cy="720000"/>
          </a:xfrm>
          <a:prstGeom prst="rect">
            <a:avLst/>
          </a:prstGeom>
        </p:spPr>
      </p:pic>
      <p:pic>
        <p:nvPicPr>
          <p:cNvPr id="8" name="Grafický objekt 7" descr="Obnovitelný zdroj energie se souvislou výplní">
            <a:extLst>
              <a:ext uri="{FF2B5EF4-FFF2-40B4-BE49-F238E27FC236}">
                <a16:creationId xmlns:a16="http://schemas.microsoft.com/office/drawing/2014/main" id="{6A6AB716-10F5-BDC2-58B7-EF23B514B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671" y="3232661"/>
            <a:ext cx="720000" cy="720000"/>
          </a:xfrm>
          <a:prstGeom prst="rect">
            <a:avLst/>
          </a:prstGeom>
        </p:spPr>
      </p:pic>
      <p:pic>
        <p:nvPicPr>
          <p:cNvPr id="9" name="Grafický objekt 8" descr="Elektromobil se souvislou výplní">
            <a:extLst>
              <a:ext uri="{FF2B5EF4-FFF2-40B4-BE49-F238E27FC236}">
                <a16:creationId xmlns:a16="http://schemas.microsoft.com/office/drawing/2014/main" id="{D6A1EA22-F1B4-C0D4-559F-B9E6AB30E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671" y="42424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INOVACE PRO EFEKTIVITU: HLAVNÍ ZÁVĚRY Z 3/2024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1" y="2095582"/>
            <a:ext cx="10009128" cy="3372793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1/2  firem </a:t>
            </a:r>
            <a:r>
              <a:rPr lang="cs-CZ" sz="1700" b="1" dirty="0"/>
              <a:t>udává, že by své podnikání mohly </a:t>
            </a:r>
            <a:r>
              <a:rPr lang="cs-CZ" sz="1700" b="1" dirty="0">
                <a:solidFill>
                  <a:srgbClr val="E87722"/>
                </a:solidFill>
              </a:rPr>
              <a:t>směřovat k udržitelnosti </a:t>
            </a:r>
            <a:r>
              <a:rPr lang="cs-CZ" sz="1700" b="1" dirty="0"/>
              <a:t>skrze </a:t>
            </a:r>
            <a:r>
              <a:rPr lang="cs-CZ" sz="1700" b="1" dirty="0">
                <a:solidFill>
                  <a:srgbClr val="E87722"/>
                </a:solidFill>
              </a:rPr>
              <a:t>investice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do obnovitelných zdrojů energetiky </a:t>
            </a:r>
            <a:r>
              <a:rPr lang="cs-CZ" sz="1700" b="1" dirty="0"/>
              <a:t>(častěji ty z oboru výroby či průmyslu) a také </a:t>
            </a:r>
            <a:r>
              <a:rPr lang="cs-CZ" sz="1700" b="1" dirty="0">
                <a:solidFill>
                  <a:srgbClr val="E87722"/>
                </a:solidFill>
              </a:rPr>
              <a:t>podporou ekologického povědomí </a:t>
            </a:r>
            <a:r>
              <a:rPr lang="cs-CZ" sz="1700" b="1" dirty="0"/>
              <a:t>mezi zaměstnanci a zákazníky.</a:t>
            </a:r>
          </a:p>
          <a:p>
            <a:pPr marL="0" indent="0" fontAlgn="ctr">
              <a:buNone/>
            </a:pPr>
            <a:endParaRPr lang="cs-CZ" sz="1700" b="1" dirty="0"/>
          </a:p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2/3 třetiny firem </a:t>
            </a:r>
            <a:r>
              <a:rPr lang="cs-CZ" sz="1700" b="1" dirty="0"/>
              <a:t>už </a:t>
            </a:r>
            <a:r>
              <a:rPr lang="cs-CZ" sz="1700" b="1" dirty="0">
                <a:solidFill>
                  <a:srgbClr val="E87722"/>
                </a:solidFill>
              </a:rPr>
              <a:t>využívají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nebo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zvažují</a:t>
            </a:r>
            <a:r>
              <a:rPr lang="cs-CZ" sz="1700" b="1" dirty="0"/>
              <a:t> adopci </a:t>
            </a:r>
            <a:r>
              <a:rPr lang="cs-CZ" sz="1700" b="1" dirty="0">
                <a:solidFill>
                  <a:srgbClr val="E87722"/>
                </a:solidFill>
              </a:rPr>
              <a:t>obnovitelné energie </a:t>
            </a:r>
            <a:r>
              <a:rPr lang="cs-CZ" sz="1700" b="1" dirty="0"/>
              <a:t>pro své operace nebo služby, což je trend, který je </a:t>
            </a:r>
            <a:r>
              <a:rPr lang="cs-CZ" sz="1700" b="1" dirty="0">
                <a:solidFill>
                  <a:srgbClr val="E87722"/>
                </a:solidFill>
              </a:rPr>
              <a:t>výraznější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u firem s 50 až 249 zaměstnanci </a:t>
            </a:r>
            <a:r>
              <a:rPr lang="cs-CZ" sz="1700" b="1" dirty="0"/>
              <a:t>a také u těch, které svým působením spadají do oboru </a:t>
            </a:r>
            <a:r>
              <a:rPr lang="cs-CZ" sz="1700" b="1" dirty="0">
                <a:solidFill>
                  <a:srgbClr val="E87722"/>
                </a:solidFill>
              </a:rPr>
              <a:t>výroby či průmyslu</a:t>
            </a:r>
            <a:r>
              <a:rPr lang="cs-CZ" sz="1700" b="1" dirty="0"/>
              <a:t>.</a:t>
            </a:r>
          </a:p>
          <a:p>
            <a:pPr marL="0" indent="0" fontAlgn="ctr">
              <a:buNone/>
            </a:pPr>
            <a:endParaRPr lang="cs-CZ" sz="1700" b="1" dirty="0"/>
          </a:p>
          <a:p>
            <a:pPr marL="0" indent="0" fontAlgn="ctr">
              <a:buNone/>
            </a:pPr>
            <a:r>
              <a:rPr lang="cs-CZ" sz="1700" b="1" dirty="0">
                <a:solidFill>
                  <a:srgbClr val="E87722"/>
                </a:solidFill>
              </a:rPr>
              <a:t>2/5 podniků</a:t>
            </a:r>
            <a:r>
              <a:rPr lang="cs-CZ" sz="1700" b="1" dirty="0"/>
              <a:t> s </a:t>
            </a:r>
            <a:r>
              <a:rPr lang="cs-CZ" sz="1700" b="1" dirty="0">
                <a:solidFill>
                  <a:srgbClr val="E87722"/>
                </a:solidFill>
              </a:rPr>
              <a:t>50 až 249 zaměstnanci</a:t>
            </a:r>
            <a:r>
              <a:rPr lang="cs-CZ" sz="1700" b="1" dirty="0"/>
              <a:t> a také ty z </a:t>
            </a:r>
            <a:r>
              <a:rPr lang="cs-CZ" sz="1700" b="1" dirty="0">
                <a:solidFill>
                  <a:srgbClr val="E87722"/>
                </a:solidFill>
              </a:rPr>
              <a:t>oboru výroby či průmyslu </a:t>
            </a:r>
            <a:r>
              <a:rPr lang="cs-CZ" sz="1700" b="1" dirty="0"/>
              <a:t>se domnívají, že </a:t>
            </a:r>
            <a:r>
              <a:rPr lang="cs-CZ" sz="1700" b="1" dirty="0">
                <a:solidFill>
                  <a:srgbClr val="E87722"/>
                </a:solidFill>
              </a:rPr>
              <a:t>elektromobilita</a:t>
            </a:r>
            <a:r>
              <a:rPr lang="cs-CZ" sz="1700" b="1" dirty="0"/>
              <a:t> může </a:t>
            </a:r>
            <a:r>
              <a:rPr lang="cs-CZ" sz="1700" b="1" dirty="0">
                <a:solidFill>
                  <a:srgbClr val="E87722"/>
                </a:solidFill>
              </a:rPr>
              <a:t>pomoci</a:t>
            </a:r>
            <a:r>
              <a:rPr lang="cs-CZ" sz="1700" b="1" dirty="0"/>
              <a:t> jejich </a:t>
            </a:r>
            <a:r>
              <a:rPr lang="cs-CZ" sz="1700" b="1" dirty="0">
                <a:solidFill>
                  <a:srgbClr val="E87722"/>
                </a:solidFill>
              </a:rPr>
              <a:t>udržitelnému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podnikání</a:t>
            </a:r>
            <a:r>
              <a:rPr lang="cs-CZ" sz="1700" b="1" dirty="0"/>
              <a:t> a </a:t>
            </a:r>
            <a:r>
              <a:rPr lang="cs-CZ" sz="1700" b="1" dirty="0">
                <a:solidFill>
                  <a:srgbClr val="E87722"/>
                </a:solidFill>
              </a:rPr>
              <a:t>již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tak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rgbClr val="E87722"/>
                </a:solidFill>
              </a:rPr>
              <a:t>postupují</a:t>
            </a:r>
            <a:r>
              <a:rPr lang="cs-CZ" sz="1700" b="1" dirty="0"/>
              <a:t>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35</a:t>
            </a:fld>
            <a:r>
              <a:rPr lang="en-GB" dirty="0"/>
              <a:t>  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62A4788-EFC7-0883-A24F-BAE22ED480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Inovace pro efektivitu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03/2024</a:t>
            </a:r>
          </a:p>
        </p:txBody>
      </p:sp>
      <p:pic>
        <p:nvPicPr>
          <p:cNvPr id="5" name="Grafický objekt 4" descr="Rostlina se souvislou výplní">
            <a:extLst>
              <a:ext uri="{FF2B5EF4-FFF2-40B4-BE49-F238E27FC236}">
                <a16:creationId xmlns:a16="http://schemas.microsoft.com/office/drawing/2014/main" id="{22C17FD3-B8A0-7A5B-F01B-F497B5D3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1" y="2095582"/>
            <a:ext cx="720000" cy="720000"/>
          </a:xfrm>
          <a:prstGeom prst="rect">
            <a:avLst/>
          </a:prstGeom>
        </p:spPr>
      </p:pic>
      <p:pic>
        <p:nvPicPr>
          <p:cNvPr id="8" name="Grafický objekt 7" descr="Obnovitelný zdroj energie se souvislou výplní">
            <a:extLst>
              <a:ext uri="{FF2B5EF4-FFF2-40B4-BE49-F238E27FC236}">
                <a16:creationId xmlns:a16="http://schemas.microsoft.com/office/drawing/2014/main" id="{6A6AB716-10F5-BDC2-58B7-EF23B514B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671" y="3232661"/>
            <a:ext cx="720000" cy="720000"/>
          </a:xfrm>
          <a:prstGeom prst="rect">
            <a:avLst/>
          </a:prstGeom>
        </p:spPr>
      </p:pic>
      <p:pic>
        <p:nvPicPr>
          <p:cNvPr id="9" name="Grafický objekt 8" descr="Elektromobil se souvislou výplní">
            <a:extLst>
              <a:ext uri="{FF2B5EF4-FFF2-40B4-BE49-F238E27FC236}">
                <a16:creationId xmlns:a16="http://schemas.microsoft.com/office/drawing/2014/main" id="{D6A1EA22-F1B4-C0D4-559F-B9E6AB30E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671" y="42424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8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9081608" cy="849015"/>
          </a:xfrm>
        </p:spPr>
        <p:txBody>
          <a:bodyPr/>
          <a:lstStyle/>
          <a:p>
            <a:r>
              <a:rPr lang="cs-CZ" dirty="0" err="1"/>
              <a:t>zÁVĚR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A6719A-1099-851C-2883-4B60F4CD9E63}"/>
              </a:ext>
            </a:extLst>
          </p:cNvPr>
          <p:cNvSpPr txBox="1"/>
          <p:nvPr/>
        </p:nvSpPr>
        <p:spPr>
          <a:xfrm>
            <a:off x="459207" y="2433320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Děkuji za pozornost,</a:t>
            </a:r>
          </a:p>
          <a:p>
            <a:endParaRPr lang="cs-CZ" sz="4000" dirty="0">
              <a:solidFill>
                <a:schemeClr val="bg1"/>
              </a:solidFill>
            </a:endParaRPr>
          </a:p>
          <a:p>
            <a:r>
              <a:rPr lang="cs-CZ" sz="4000" dirty="0">
                <a:solidFill>
                  <a:schemeClr val="bg1"/>
                </a:solidFill>
              </a:rPr>
              <a:t>Marie Marková </a:t>
            </a:r>
          </a:p>
          <a:p>
            <a:r>
              <a:rPr lang="cs-CZ" sz="4000" dirty="0">
                <a:solidFill>
                  <a:schemeClr val="bg1"/>
                </a:solidFill>
              </a:rPr>
              <a:t>markova@amsp.cz </a:t>
            </a:r>
          </a:p>
          <a:p>
            <a:r>
              <a:rPr lang="cs-CZ" sz="4000" dirty="0">
                <a:solidFill>
                  <a:schemeClr val="bg1"/>
                </a:solidFill>
              </a:rPr>
              <a:t>736 273 881</a:t>
            </a:r>
          </a:p>
        </p:txBody>
      </p:sp>
    </p:spTree>
    <p:extLst>
      <p:ext uri="{BB962C8B-B14F-4D97-AF65-F5344CB8AC3E}">
        <p14:creationId xmlns:p14="http://schemas.microsoft.com/office/powerpoint/2010/main" val="333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metodika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4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7A8059C3-46EE-49A8-A22C-EF6388023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0928"/>
              </p:ext>
            </p:extLst>
          </p:nvPr>
        </p:nvGraphicFramePr>
        <p:xfrm>
          <a:off x="1859530" y="1246029"/>
          <a:ext cx="10203147" cy="4321212"/>
        </p:xfrm>
        <a:graphic>
          <a:graphicData uri="http://schemas.openxmlformats.org/drawingml/2006/table">
            <a:tbl>
              <a:tblPr firstRow="1" bandRow="1"/>
              <a:tblGrid>
                <a:gridCol w="195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Metoda</a:t>
                      </a:r>
                      <a:b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ankety</a:t>
                      </a:r>
                      <a:endParaRPr lang="en-GB" sz="1800" b="1" kern="1200" dirty="0">
                        <a:solidFill>
                          <a:srgbClr val="CCCC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cs-CZ" sz="1800" kern="1200" baseline="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 dotazování</a:t>
                      </a:r>
                      <a:endParaRPr lang="cs-CZ" sz="1800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Cílová</a:t>
                      </a:r>
                      <a:b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skupina</a:t>
                      </a:r>
                      <a:endParaRPr lang="en-GB" sz="1800" b="1" kern="1200" dirty="0">
                        <a:solidFill>
                          <a:srgbClr val="C2A9E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Majitelé, jednatelé a ředitelé malých a středních podniků </a:t>
                      </a:r>
                      <a:b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 velikosti 4-249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Velikost</a:t>
                      </a:r>
                      <a:b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vzorku</a:t>
                      </a:r>
                      <a:endParaRPr lang="en-GB" sz="1800" b="1" kern="1200" dirty="0">
                        <a:solidFill>
                          <a:srgbClr val="ED673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150 - 255 podniků 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FBB040"/>
                          </a:solidFill>
                          <a:latin typeface="+mj-lt"/>
                          <a:ea typeface="+mn-ea"/>
                          <a:cs typeface="+mn-cs"/>
                        </a:rPr>
                        <a:t>Výzkumný nástroj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Strukturovaný dotazník o délce max 8 minut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15">
            <a:extLst>
              <a:ext uri="{FF2B5EF4-FFF2-40B4-BE49-F238E27FC236}">
                <a16:creationId xmlns:a16="http://schemas.microsoft.com/office/drawing/2014/main" id="{32250F5E-C42C-4D2A-BCEC-E29726EAAF87}"/>
              </a:ext>
            </a:extLst>
          </p:cNvPr>
          <p:cNvGrpSpPr>
            <a:grpSpLocks noChangeAspect="1"/>
          </p:cNvGrpSpPr>
          <p:nvPr/>
        </p:nvGrpSpPr>
        <p:grpSpPr>
          <a:xfrm>
            <a:off x="934098" y="1502191"/>
            <a:ext cx="687134" cy="574232"/>
            <a:chOff x="5308593" y="2025650"/>
            <a:chExt cx="812804" cy="70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4A77865-0367-432A-95C9-2CE38226F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297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F3D2F8D-9C32-42BC-9D15-587FE041E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8593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0C16AAB-7349-43B8-ACBD-164932FAB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776" y="2378075"/>
              <a:ext cx="269874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028D9C6C-33A0-44BB-A621-9F8EE25C759A}"/>
              </a:ext>
            </a:extLst>
          </p:cNvPr>
          <p:cNvSpPr>
            <a:spLocks noEditPoints="1"/>
          </p:cNvSpPr>
          <p:nvPr/>
        </p:nvSpPr>
        <p:spPr bwMode="auto">
          <a:xfrm>
            <a:off x="936789" y="2565204"/>
            <a:ext cx="690524" cy="586438"/>
          </a:xfrm>
          <a:custGeom>
            <a:avLst/>
            <a:gdLst>
              <a:gd name="T0" fmla="*/ 773 w 1545"/>
              <a:gd name="T1" fmla="*/ 0 h 1545"/>
              <a:gd name="T2" fmla="*/ 0 w 1545"/>
              <a:gd name="T3" fmla="*/ 773 h 1545"/>
              <a:gd name="T4" fmla="*/ 773 w 1545"/>
              <a:gd name="T5" fmla="*/ 1545 h 1545"/>
              <a:gd name="T6" fmla="*/ 1545 w 1545"/>
              <a:gd name="T7" fmla="*/ 773 h 1545"/>
              <a:gd name="T8" fmla="*/ 773 w 1545"/>
              <a:gd name="T9" fmla="*/ 0 h 1545"/>
              <a:gd name="T10" fmla="*/ 1217 w 1545"/>
              <a:gd name="T11" fmla="*/ 1217 h 1545"/>
              <a:gd name="T12" fmla="*/ 845 w 1545"/>
              <a:gd name="T13" fmla="*/ 1397 h 1545"/>
              <a:gd name="T14" fmla="*/ 845 w 1545"/>
              <a:gd name="T15" fmla="*/ 1215 h 1545"/>
              <a:gd name="T16" fmla="*/ 701 w 1545"/>
              <a:gd name="T17" fmla="*/ 1215 h 1545"/>
              <a:gd name="T18" fmla="*/ 701 w 1545"/>
              <a:gd name="T19" fmla="*/ 1397 h 1545"/>
              <a:gd name="T20" fmla="*/ 328 w 1545"/>
              <a:gd name="T21" fmla="*/ 1217 h 1545"/>
              <a:gd name="T22" fmla="*/ 148 w 1545"/>
              <a:gd name="T23" fmla="*/ 845 h 1545"/>
              <a:gd name="T24" fmla="*/ 330 w 1545"/>
              <a:gd name="T25" fmla="*/ 845 h 1545"/>
              <a:gd name="T26" fmla="*/ 330 w 1545"/>
              <a:gd name="T27" fmla="*/ 701 h 1545"/>
              <a:gd name="T28" fmla="*/ 148 w 1545"/>
              <a:gd name="T29" fmla="*/ 701 h 1545"/>
              <a:gd name="T30" fmla="*/ 328 w 1545"/>
              <a:gd name="T31" fmla="*/ 328 h 1545"/>
              <a:gd name="T32" fmla="*/ 701 w 1545"/>
              <a:gd name="T33" fmla="*/ 149 h 1545"/>
              <a:gd name="T34" fmla="*/ 701 w 1545"/>
              <a:gd name="T35" fmla="*/ 330 h 1545"/>
              <a:gd name="T36" fmla="*/ 845 w 1545"/>
              <a:gd name="T37" fmla="*/ 330 h 1545"/>
              <a:gd name="T38" fmla="*/ 845 w 1545"/>
              <a:gd name="T39" fmla="*/ 149 h 1545"/>
              <a:gd name="T40" fmla="*/ 1217 w 1545"/>
              <a:gd name="T41" fmla="*/ 328 h 1545"/>
              <a:gd name="T42" fmla="*/ 1397 w 1545"/>
              <a:gd name="T43" fmla="*/ 701 h 1545"/>
              <a:gd name="T44" fmla="*/ 1215 w 1545"/>
              <a:gd name="T45" fmla="*/ 701 h 1545"/>
              <a:gd name="T46" fmla="*/ 1215 w 1545"/>
              <a:gd name="T47" fmla="*/ 845 h 1545"/>
              <a:gd name="T48" fmla="*/ 1397 w 1545"/>
              <a:gd name="T49" fmla="*/ 845 h 1545"/>
              <a:gd name="T50" fmla="*/ 1217 w 1545"/>
              <a:gd name="T51" fmla="*/ 1217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45" h="1545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199" y="1545"/>
                  <a:pt x="1545" y="1199"/>
                  <a:pt x="1545" y="773"/>
                </a:cubicBezTo>
                <a:cubicBezTo>
                  <a:pt x="1545" y="346"/>
                  <a:pt x="1199" y="0"/>
                  <a:pt x="773" y="0"/>
                </a:cubicBezTo>
                <a:close/>
                <a:moveTo>
                  <a:pt x="1217" y="1217"/>
                </a:moveTo>
                <a:cubicBezTo>
                  <a:pt x="1115" y="1319"/>
                  <a:pt x="985" y="1381"/>
                  <a:pt x="845" y="1397"/>
                </a:cubicBezTo>
                <a:cubicBezTo>
                  <a:pt x="845" y="1215"/>
                  <a:pt x="845" y="1215"/>
                  <a:pt x="845" y="1215"/>
                </a:cubicBezTo>
                <a:cubicBezTo>
                  <a:pt x="701" y="1215"/>
                  <a:pt x="701" y="1215"/>
                  <a:pt x="701" y="1215"/>
                </a:cubicBezTo>
                <a:cubicBezTo>
                  <a:pt x="701" y="1397"/>
                  <a:pt x="701" y="1397"/>
                  <a:pt x="701" y="1397"/>
                </a:cubicBezTo>
                <a:cubicBezTo>
                  <a:pt x="560" y="1381"/>
                  <a:pt x="430" y="1319"/>
                  <a:pt x="328" y="1217"/>
                </a:cubicBezTo>
                <a:cubicBezTo>
                  <a:pt x="227" y="1115"/>
                  <a:pt x="164" y="985"/>
                  <a:pt x="148" y="845"/>
                </a:cubicBezTo>
                <a:cubicBezTo>
                  <a:pt x="330" y="845"/>
                  <a:pt x="330" y="845"/>
                  <a:pt x="330" y="845"/>
                </a:cubicBezTo>
                <a:cubicBezTo>
                  <a:pt x="330" y="701"/>
                  <a:pt x="330" y="701"/>
                  <a:pt x="330" y="701"/>
                </a:cubicBezTo>
                <a:cubicBezTo>
                  <a:pt x="148" y="701"/>
                  <a:pt x="148" y="701"/>
                  <a:pt x="148" y="701"/>
                </a:cubicBezTo>
                <a:cubicBezTo>
                  <a:pt x="164" y="560"/>
                  <a:pt x="227" y="430"/>
                  <a:pt x="328" y="328"/>
                </a:cubicBezTo>
                <a:cubicBezTo>
                  <a:pt x="430" y="227"/>
                  <a:pt x="560" y="164"/>
                  <a:pt x="701" y="149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845" y="330"/>
                  <a:pt x="845" y="330"/>
                  <a:pt x="845" y="330"/>
                </a:cubicBezTo>
                <a:cubicBezTo>
                  <a:pt x="845" y="149"/>
                  <a:pt x="845" y="149"/>
                  <a:pt x="845" y="149"/>
                </a:cubicBezTo>
                <a:cubicBezTo>
                  <a:pt x="985" y="164"/>
                  <a:pt x="1115" y="227"/>
                  <a:pt x="1217" y="328"/>
                </a:cubicBezTo>
                <a:cubicBezTo>
                  <a:pt x="1318" y="430"/>
                  <a:pt x="1381" y="560"/>
                  <a:pt x="1397" y="701"/>
                </a:cubicBezTo>
                <a:cubicBezTo>
                  <a:pt x="1215" y="701"/>
                  <a:pt x="1215" y="701"/>
                  <a:pt x="1215" y="701"/>
                </a:cubicBezTo>
                <a:cubicBezTo>
                  <a:pt x="1215" y="845"/>
                  <a:pt x="1215" y="845"/>
                  <a:pt x="1215" y="845"/>
                </a:cubicBezTo>
                <a:cubicBezTo>
                  <a:pt x="1397" y="845"/>
                  <a:pt x="1397" y="845"/>
                  <a:pt x="1397" y="845"/>
                </a:cubicBezTo>
                <a:cubicBezTo>
                  <a:pt x="1381" y="985"/>
                  <a:pt x="1318" y="1115"/>
                  <a:pt x="1217" y="1217"/>
                </a:cubicBezTo>
                <a:close/>
              </a:path>
            </a:pathLst>
          </a:custGeom>
          <a:solidFill>
            <a:srgbClr val="281051">
              <a:lumMod val="25000"/>
              <a:lumOff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A66DDDD8-CB88-445C-8344-12B26EE1EB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0292" y="3605646"/>
            <a:ext cx="554745" cy="658135"/>
          </a:xfrm>
          <a:custGeom>
            <a:avLst/>
            <a:gdLst/>
            <a:ahLst/>
            <a:cxnLst>
              <a:cxn ang="0">
                <a:pos x="1" y="132"/>
              </a:cxn>
              <a:cxn ang="0">
                <a:pos x="7" y="95"/>
              </a:cxn>
              <a:cxn ang="0">
                <a:pos x="33" y="76"/>
              </a:cxn>
              <a:cxn ang="0">
                <a:pos x="37" y="76"/>
              </a:cxn>
              <a:cxn ang="0">
                <a:pos x="65" y="81"/>
              </a:cxn>
              <a:cxn ang="0">
                <a:pos x="63" y="86"/>
              </a:cxn>
              <a:cxn ang="0">
                <a:pos x="55" y="132"/>
              </a:cxn>
              <a:cxn ang="0">
                <a:pos x="55" y="183"/>
              </a:cxn>
              <a:cxn ang="0">
                <a:pos x="79" y="202"/>
              </a:cxn>
              <a:cxn ang="0">
                <a:pos x="80" y="278"/>
              </a:cxn>
              <a:cxn ang="0">
                <a:pos x="55" y="275"/>
              </a:cxn>
              <a:cxn ang="0">
                <a:pos x="23" y="266"/>
              </a:cxn>
              <a:cxn ang="0">
                <a:pos x="22" y="182"/>
              </a:cxn>
              <a:cxn ang="0">
                <a:pos x="1" y="177"/>
              </a:cxn>
              <a:cxn ang="0">
                <a:pos x="1" y="132"/>
              </a:cxn>
              <a:cxn ang="0">
                <a:pos x="79" y="39"/>
              </a:cxn>
              <a:cxn ang="0">
                <a:pos x="55" y="16"/>
              </a:cxn>
              <a:cxn ang="0">
                <a:pos x="30" y="39"/>
              </a:cxn>
              <a:cxn ang="0">
                <a:pos x="79" y="39"/>
              </a:cxn>
              <a:cxn ang="0">
                <a:pos x="185" y="81"/>
              </a:cxn>
              <a:cxn ang="0">
                <a:pos x="214" y="76"/>
              </a:cxn>
              <a:cxn ang="0">
                <a:pos x="218" y="76"/>
              </a:cxn>
              <a:cxn ang="0">
                <a:pos x="244" y="95"/>
              </a:cxn>
              <a:cxn ang="0">
                <a:pos x="250" y="132"/>
              </a:cxn>
              <a:cxn ang="0">
                <a:pos x="250" y="177"/>
              </a:cxn>
              <a:cxn ang="0">
                <a:pos x="229" y="182"/>
              </a:cxn>
              <a:cxn ang="0">
                <a:pos x="227" y="266"/>
              </a:cxn>
              <a:cxn ang="0">
                <a:pos x="196" y="275"/>
              </a:cxn>
              <a:cxn ang="0">
                <a:pos x="170" y="278"/>
              </a:cxn>
              <a:cxn ang="0">
                <a:pos x="172" y="202"/>
              </a:cxn>
              <a:cxn ang="0">
                <a:pos x="196" y="183"/>
              </a:cxn>
              <a:cxn ang="0">
                <a:pos x="196" y="132"/>
              </a:cxn>
              <a:cxn ang="0">
                <a:pos x="188" y="86"/>
              </a:cxn>
              <a:cxn ang="0">
                <a:pos x="185" y="81"/>
              </a:cxn>
              <a:cxn ang="0">
                <a:pos x="220" y="39"/>
              </a:cxn>
              <a:cxn ang="0">
                <a:pos x="196" y="16"/>
              </a:cxn>
              <a:cxn ang="0">
                <a:pos x="172" y="39"/>
              </a:cxn>
              <a:cxn ang="0">
                <a:pos x="220" y="39"/>
              </a:cxn>
              <a:cxn ang="0">
                <a:pos x="64" y="132"/>
              </a:cxn>
              <a:cxn ang="0">
                <a:pos x="71" y="90"/>
              </a:cxn>
              <a:cxn ang="0">
                <a:pos x="100" y="69"/>
              </a:cxn>
              <a:cxn ang="0">
                <a:pos x="105" y="69"/>
              </a:cxn>
              <a:cxn ang="0">
                <a:pos x="146" y="69"/>
              </a:cxn>
              <a:cxn ang="0">
                <a:pos x="150" y="69"/>
              </a:cxn>
              <a:cxn ang="0">
                <a:pos x="180" y="90"/>
              </a:cxn>
              <a:cxn ang="0">
                <a:pos x="187" y="132"/>
              </a:cxn>
              <a:cxn ang="0">
                <a:pos x="187" y="183"/>
              </a:cxn>
              <a:cxn ang="0">
                <a:pos x="163" y="189"/>
              </a:cxn>
              <a:cxn ang="0">
                <a:pos x="161" y="285"/>
              </a:cxn>
              <a:cxn ang="0">
                <a:pos x="125" y="295"/>
              </a:cxn>
              <a:cxn ang="0">
                <a:pos x="89" y="285"/>
              </a:cxn>
              <a:cxn ang="0">
                <a:pos x="88" y="189"/>
              </a:cxn>
              <a:cxn ang="0">
                <a:pos x="64" y="183"/>
              </a:cxn>
              <a:cxn ang="0">
                <a:pos x="64" y="132"/>
              </a:cxn>
              <a:cxn ang="0">
                <a:pos x="153" y="27"/>
              </a:cxn>
              <a:cxn ang="0">
                <a:pos x="125" y="0"/>
              </a:cxn>
              <a:cxn ang="0">
                <a:pos x="98" y="27"/>
              </a:cxn>
              <a:cxn ang="0">
                <a:pos x="153" y="27"/>
              </a:cxn>
            </a:cxnLst>
            <a:rect l="0" t="0" r="r" b="b"/>
            <a:pathLst>
              <a:path w="251" h="308">
                <a:moveTo>
                  <a:pt x="1" y="132"/>
                </a:moveTo>
                <a:cubicBezTo>
                  <a:pt x="1" y="119"/>
                  <a:pt x="1" y="105"/>
                  <a:pt x="7" y="95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4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100"/>
                  <a:pt x="55" y="117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2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3"/>
                  <a:pt x="55" y="275"/>
                </a:cubicBezTo>
                <a:cubicBezTo>
                  <a:pt x="45" y="286"/>
                  <a:pt x="23" y="282"/>
                  <a:pt x="23" y="266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7" y="187"/>
                  <a:pt x="0" y="185"/>
                  <a:pt x="1" y="177"/>
                </a:cubicBezTo>
                <a:cubicBezTo>
                  <a:pt x="1" y="158"/>
                  <a:pt x="1" y="150"/>
                  <a:pt x="1" y="132"/>
                </a:cubicBezTo>
                <a:close/>
                <a:moveTo>
                  <a:pt x="79" y="39"/>
                </a:moveTo>
                <a:cubicBezTo>
                  <a:pt x="78" y="26"/>
                  <a:pt x="69" y="16"/>
                  <a:pt x="55" y="16"/>
                </a:cubicBezTo>
                <a:cubicBezTo>
                  <a:pt x="39" y="16"/>
                  <a:pt x="31" y="26"/>
                  <a:pt x="30" y="39"/>
                </a:cubicBezTo>
                <a:cubicBezTo>
                  <a:pt x="30" y="90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4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5"/>
                </a:cubicBezTo>
                <a:cubicBezTo>
                  <a:pt x="249" y="105"/>
                  <a:pt x="250" y="119"/>
                  <a:pt x="250" y="132"/>
                </a:cubicBezTo>
                <a:cubicBezTo>
                  <a:pt x="250" y="150"/>
                  <a:pt x="250" y="158"/>
                  <a:pt x="250" y="177"/>
                </a:cubicBezTo>
                <a:cubicBezTo>
                  <a:pt x="251" y="185"/>
                  <a:pt x="233" y="187"/>
                  <a:pt x="229" y="182"/>
                </a:cubicBezTo>
                <a:cubicBezTo>
                  <a:pt x="227" y="266"/>
                  <a:pt x="227" y="266"/>
                  <a:pt x="227" y="266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3"/>
                  <a:pt x="177" y="283"/>
                  <a:pt x="170" y="278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7"/>
                  <a:pt x="195" y="100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6"/>
                  <a:pt x="196" y="16"/>
                </a:cubicBezTo>
                <a:cubicBezTo>
                  <a:pt x="181" y="16"/>
                  <a:pt x="172" y="26"/>
                  <a:pt x="172" y="39"/>
                </a:cubicBezTo>
                <a:cubicBezTo>
                  <a:pt x="172" y="90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8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3"/>
                  <a:pt x="168" y="196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6"/>
                  <a:pt x="63" y="193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rgbClr val="ED67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205">
            <a:extLst>
              <a:ext uri="{FF2B5EF4-FFF2-40B4-BE49-F238E27FC236}">
                <a16:creationId xmlns:a16="http://schemas.microsoft.com/office/drawing/2014/main" id="{70393CFB-8132-4C53-8F1D-17CA71403183}"/>
              </a:ext>
            </a:extLst>
          </p:cNvPr>
          <p:cNvGrpSpPr>
            <a:grpSpLocks noChangeAspect="1"/>
          </p:cNvGrpSpPr>
          <p:nvPr/>
        </p:nvGrpSpPr>
        <p:grpSpPr>
          <a:xfrm>
            <a:off x="997276" y="4658336"/>
            <a:ext cx="654877" cy="716643"/>
            <a:chOff x="2679700" y="2424113"/>
            <a:chExt cx="846138" cy="960684"/>
          </a:xfrm>
          <a:solidFill>
            <a:srgbClr val="FBB040"/>
          </a:solidFill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D85C2A0A-2A67-4CA9-A577-4CC746F7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730500"/>
              <a:ext cx="9525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64B4F3DB-ACCF-448A-B224-EB40D8B8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2732088"/>
              <a:ext cx="1111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46D125AE-ED9F-4754-846E-94296AE1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2424113"/>
              <a:ext cx="496888" cy="442912"/>
            </a:xfrm>
            <a:custGeom>
              <a:avLst/>
              <a:gdLst/>
              <a:ahLst/>
              <a:cxnLst>
                <a:cxn ang="0">
                  <a:pos x="235" y="178"/>
                </a:cxn>
                <a:cxn ang="0">
                  <a:pos x="175" y="231"/>
                </a:cxn>
                <a:cxn ang="0">
                  <a:pos x="169" y="230"/>
                </a:cxn>
                <a:cxn ang="0">
                  <a:pos x="15" y="142"/>
                </a:cxn>
                <a:cxn ang="0">
                  <a:pos x="12" y="140"/>
                </a:cxn>
                <a:cxn ang="0">
                  <a:pos x="26" y="58"/>
                </a:cxn>
                <a:cxn ang="0">
                  <a:pos x="89" y="5"/>
                </a:cxn>
                <a:cxn ang="0">
                  <a:pos x="92" y="6"/>
                </a:cxn>
                <a:cxn ang="0">
                  <a:pos x="246" y="94"/>
                </a:cxn>
                <a:cxn ang="0">
                  <a:pos x="251" y="98"/>
                </a:cxn>
                <a:cxn ang="0">
                  <a:pos x="235" y="178"/>
                </a:cxn>
              </a:cxnLst>
              <a:rect l="0" t="0" r="r" b="b"/>
              <a:pathLst>
                <a:path w="260" h="232">
                  <a:moveTo>
                    <a:pt x="235" y="178"/>
                  </a:moveTo>
                  <a:cubicBezTo>
                    <a:pt x="217" y="210"/>
                    <a:pt x="191" y="232"/>
                    <a:pt x="175" y="231"/>
                  </a:cubicBezTo>
                  <a:cubicBezTo>
                    <a:pt x="173" y="231"/>
                    <a:pt x="171" y="231"/>
                    <a:pt x="169" y="23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3" y="141"/>
                    <a:pt x="12" y="140"/>
                  </a:cubicBezTo>
                  <a:cubicBezTo>
                    <a:pt x="0" y="128"/>
                    <a:pt x="6" y="93"/>
                    <a:pt x="26" y="58"/>
                  </a:cubicBezTo>
                  <a:cubicBezTo>
                    <a:pt x="45" y="23"/>
                    <a:pt x="73" y="0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8" y="95"/>
                    <a:pt x="250" y="96"/>
                    <a:pt x="251" y="98"/>
                  </a:cubicBezTo>
                  <a:cubicBezTo>
                    <a:pt x="260" y="112"/>
                    <a:pt x="254" y="145"/>
                    <a:pt x="235" y="1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F2C1F91D-D522-44BD-89E6-E87C8263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2647950"/>
              <a:ext cx="368300" cy="301625"/>
            </a:xfrm>
            <a:custGeom>
              <a:avLst/>
              <a:gdLst/>
              <a:ahLst/>
              <a:cxnLst>
                <a:cxn ang="0">
                  <a:pos x="42" y="113"/>
                </a:cxn>
                <a:cxn ang="0">
                  <a:pos x="94" y="69"/>
                </a:cxn>
                <a:cxn ang="0">
                  <a:pos x="106" y="1"/>
                </a:cxn>
                <a:cxn ang="0">
                  <a:pos x="105" y="0"/>
                </a:cxn>
                <a:cxn ang="0">
                  <a:pos x="106" y="0"/>
                </a:cxn>
                <a:cxn ang="0">
                  <a:pos x="179" y="42"/>
                </a:cxn>
                <a:cxn ang="0">
                  <a:pos x="176" y="115"/>
                </a:cxn>
                <a:cxn ang="0">
                  <a:pos x="115" y="155"/>
                </a:cxn>
                <a:cxn ang="0">
                  <a:pos x="0" y="90"/>
                </a:cxn>
                <a:cxn ang="0">
                  <a:pos x="40" y="113"/>
                </a:cxn>
                <a:cxn ang="0">
                  <a:pos x="42" y="113"/>
                </a:cxn>
              </a:cxnLst>
              <a:rect l="0" t="0" r="r" b="b"/>
              <a:pathLst>
                <a:path w="193" h="158">
                  <a:moveTo>
                    <a:pt x="42" y="113"/>
                  </a:moveTo>
                  <a:cubicBezTo>
                    <a:pt x="55" y="117"/>
                    <a:pt x="78" y="98"/>
                    <a:pt x="94" y="69"/>
                  </a:cubicBezTo>
                  <a:cubicBezTo>
                    <a:pt x="111" y="39"/>
                    <a:pt x="115" y="10"/>
                    <a:pt x="106" y="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06" y="0"/>
                    <a:pt x="179" y="42"/>
                    <a:pt x="179" y="42"/>
                  </a:cubicBezTo>
                  <a:cubicBezTo>
                    <a:pt x="189" y="52"/>
                    <a:pt x="193" y="86"/>
                    <a:pt x="176" y="115"/>
                  </a:cubicBezTo>
                  <a:cubicBezTo>
                    <a:pt x="159" y="144"/>
                    <a:pt x="129" y="158"/>
                    <a:pt x="115" y="155"/>
                  </a:cubicBezTo>
                  <a:cubicBezTo>
                    <a:pt x="114" y="155"/>
                    <a:pt x="0" y="90"/>
                    <a:pt x="0" y="90"/>
                  </a:cubicBezTo>
                  <a:cubicBezTo>
                    <a:pt x="0" y="90"/>
                    <a:pt x="41" y="113"/>
                    <a:pt x="40" y="113"/>
                  </a:cubicBezTo>
                  <a:cubicBezTo>
                    <a:pt x="41" y="113"/>
                    <a:pt x="41" y="113"/>
                    <a:pt x="42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90DE8B01-3450-40E9-8A04-9BA4BE5A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2792413"/>
              <a:ext cx="261938" cy="227012"/>
            </a:xfrm>
            <a:custGeom>
              <a:avLst/>
              <a:gdLst/>
              <a:ahLst/>
              <a:cxnLst>
                <a:cxn ang="0">
                  <a:pos x="129" y="98"/>
                </a:cxn>
                <a:cxn ang="0">
                  <a:pos x="98" y="113"/>
                </a:cxn>
                <a:cxn ang="0">
                  <a:pos x="81" y="104"/>
                </a:cxn>
                <a:cxn ang="0">
                  <a:pos x="77" y="100"/>
                </a:cxn>
                <a:cxn ang="0">
                  <a:pos x="54" y="107"/>
                </a:cxn>
                <a:cxn ang="0">
                  <a:pos x="0" y="76"/>
                </a:cxn>
                <a:cxn ang="0">
                  <a:pos x="3" y="78"/>
                </a:cxn>
                <a:cxn ang="0">
                  <a:pos x="3" y="78"/>
                </a:cxn>
                <a:cxn ang="0">
                  <a:pos x="40" y="47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99" y="29"/>
                </a:cxn>
                <a:cxn ang="0">
                  <a:pos x="104" y="53"/>
                </a:cxn>
                <a:cxn ang="0">
                  <a:pos x="109" y="54"/>
                </a:cxn>
                <a:cxn ang="0">
                  <a:pos x="126" y="64"/>
                </a:cxn>
                <a:cxn ang="0">
                  <a:pos x="129" y="98"/>
                </a:cxn>
              </a:cxnLst>
              <a:rect l="0" t="0" r="r" b="b"/>
              <a:pathLst>
                <a:path w="137" h="119">
                  <a:moveTo>
                    <a:pt x="129" y="98"/>
                  </a:moveTo>
                  <a:cubicBezTo>
                    <a:pt x="122" y="112"/>
                    <a:pt x="107" y="119"/>
                    <a:pt x="98" y="11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3"/>
                    <a:pt x="78" y="102"/>
                    <a:pt x="77" y="100"/>
                  </a:cubicBezTo>
                  <a:cubicBezTo>
                    <a:pt x="68" y="106"/>
                    <a:pt x="59" y="108"/>
                    <a:pt x="54" y="107"/>
                  </a:cubicBezTo>
                  <a:cubicBezTo>
                    <a:pt x="54" y="107"/>
                    <a:pt x="23" y="90"/>
                    <a:pt x="0" y="76"/>
                  </a:cubicBezTo>
                  <a:cubicBezTo>
                    <a:pt x="2" y="77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3" y="81"/>
                    <a:pt x="28" y="68"/>
                    <a:pt x="40" y="47"/>
                  </a:cubicBezTo>
                  <a:cubicBezTo>
                    <a:pt x="51" y="27"/>
                    <a:pt x="54" y="7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98" y="29"/>
                    <a:pt x="99" y="29"/>
                  </a:cubicBezTo>
                  <a:cubicBezTo>
                    <a:pt x="102" y="33"/>
                    <a:pt x="105" y="42"/>
                    <a:pt x="104" y="53"/>
                  </a:cubicBezTo>
                  <a:cubicBezTo>
                    <a:pt x="106" y="53"/>
                    <a:pt x="108" y="53"/>
                    <a:pt x="109" y="5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6" y="69"/>
                    <a:pt x="137" y="85"/>
                    <a:pt x="129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651E9484-5935-45D1-8240-4172F5AF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2447925"/>
              <a:ext cx="179388" cy="249237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15" y="122"/>
                </a:cxn>
                <a:cxn ang="0">
                  <a:pos x="21" y="50"/>
                </a:cxn>
                <a:cxn ang="0">
                  <a:pos x="80" y="8"/>
                </a:cxn>
                <a:cxn ang="0">
                  <a:pos x="74" y="80"/>
                </a:cxn>
              </a:cxnLst>
              <a:rect l="0" t="0" r="r" b="b"/>
              <a:pathLst>
                <a:path w="94" h="130">
                  <a:moveTo>
                    <a:pt x="74" y="80"/>
                  </a:moveTo>
                  <a:cubicBezTo>
                    <a:pt x="56" y="111"/>
                    <a:pt x="29" y="130"/>
                    <a:pt x="15" y="122"/>
                  </a:cubicBezTo>
                  <a:cubicBezTo>
                    <a:pt x="0" y="114"/>
                    <a:pt x="3" y="81"/>
                    <a:pt x="21" y="50"/>
                  </a:cubicBezTo>
                  <a:cubicBezTo>
                    <a:pt x="39" y="18"/>
                    <a:pt x="65" y="0"/>
                    <a:pt x="80" y="8"/>
                  </a:cubicBezTo>
                  <a:cubicBezTo>
                    <a:pt x="94" y="16"/>
                    <a:pt x="92" y="48"/>
                    <a:pt x="74" y="80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C0733732-4FC1-4177-BB3F-484D2E1A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2486025"/>
              <a:ext cx="107950" cy="158750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56" y="8"/>
                </a:cxn>
                <a:cxn ang="0">
                  <a:pos x="53" y="6"/>
                </a:cxn>
                <a:cxn ang="0">
                  <a:pos x="14" y="34"/>
                </a:cxn>
                <a:cxn ang="0">
                  <a:pos x="10" y="82"/>
                </a:cxn>
                <a:cxn ang="0">
                  <a:pos x="14" y="83"/>
                </a:cxn>
                <a:cxn ang="0">
                  <a:pos x="21" y="37"/>
                </a:cxn>
              </a:cxnLst>
              <a:rect l="0" t="0" r="r" b="b"/>
              <a:pathLst>
                <a:path w="56" h="83">
                  <a:moveTo>
                    <a:pt x="21" y="37"/>
                  </a:moveTo>
                  <a:cubicBezTo>
                    <a:pt x="31" y="19"/>
                    <a:pt x="46" y="7"/>
                    <a:pt x="56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44" y="0"/>
                    <a:pt x="26" y="13"/>
                    <a:pt x="14" y="34"/>
                  </a:cubicBezTo>
                  <a:cubicBezTo>
                    <a:pt x="2" y="55"/>
                    <a:pt x="0" y="76"/>
                    <a:pt x="10" y="82"/>
                  </a:cubicBezTo>
                  <a:cubicBezTo>
                    <a:pt x="11" y="83"/>
                    <a:pt x="13" y="83"/>
                    <a:pt x="14" y="83"/>
                  </a:cubicBezTo>
                  <a:cubicBezTo>
                    <a:pt x="7" y="76"/>
                    <a:pt x="10" y="56"/>
                    <a:pt x="2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58">
              <a:extLst>
                <a:ext uri="{FF2B5EF4-FFF2-40B4-BE49-F238E27FC236}">
                  <a16:creationId xmlns:a16="http://schemas.microsoft.com/office/drawing/2014/main" id="{8D2FF78A-40F3-447C-9A46-A916DFD7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4" y="2921248"/>
              <a:ext cx="115887" cy="114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C57F4B67-8785-47B6-87A1-80D7DD36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3056185"/>
              <a:ext cx="331789" cy="328612"/>
            </a:xfrm>
            <a:custGeom>
              <a:avLst/>
              <a:gdLst/>
              <a:ahLst/>
              <a:cxnLst>
                <a:cxn ang="0">
                  <a:pos x="174" y="158"/>
                </a:cxn>
                <a:cxn ang="0">
                  <a:pos x="166" y="170"/>
                </a:cxn>
                <a:cxn ang="0">
                  <a:pos x="153" y="158"/>
                </a:cxn>
                <a:cxn ang="0">
                  <a:pos x="126" y="21"/>
                </a:cxn>
                <a:cxn ang="0">
                  <a:pos x="96" y="21"/>
                </a:cxn>
                <a:cxn ang="0">
                  <a:pos x="96" y="157"/>
                </a:cxn>
                <a:cxn ang="0">
                  <a:pos x="86" y="172"/>
                </a:cxn>
                <a:cxn ang="0">
                  <a:pos x="75" y="157"/>
                </a:cxn>
                <a:cxn ang="0">
                  <a:pos x="75" y="21"/>
                </a:cxn>
                <a:cxn ang="0">
                  <a:pos x="48" y="21"/>
                </a:cxn>
                <a:cxn ang="0">
                  <a:pos x="21" y="158"/>
                </a:cxn>
                <a:cxn ang="0">
                  <a:pos x="8" y="170"/>
                </a:cxn>
                <a:cxn ang="0">
                  <a:pos x="0" y="158"/>
                </a:cxn>
                <a:cxn ang="0">
                  <a:pos x="1" y="154"/>
                </a:cxn>
                <a:cxn ang="0">
                  <a:pos x="28" y="18"/>
                </a:cxn>
                <a:cxn ang="0">
                  <a:pos x="25" y="11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46" y="11"/>
                </a:cxn>
                <a:cxn ang="0">
                  <a:pos x="146" y="15"/>
                </a:cxn>
                <a:cxn ang="0">
                  <a:pos x="146" y="16"/>
                </a:cxn>
                <a:cxn ang="0">
                  <a:pos x="174" y="154"/>
                </a:cxn>
                <a:cxn ang="0">
                  <a:pos x="174" y="158"/>
                </a:cxn>
              </a:cxnLst>
              <a:rect l="0" t="0" r="r" b="b"/>
              <a:pathLst>
                <a:path w="174" h="172">
                  <a:moveTo>
                    <a:pt x="174" y="158"/>
                  </a:moveTo>
                  <a:cubicBezTo>
                    <a:pt x="174" y="164"/>
                    <a:pt x="171" y="169"/>
                    <a:pt x="166" y="170"/>
                  </a:cubicBezTo>
                  <a:cubicBezTo>
                    <a:pt x="161" y="172"/>
                    <a:pt x="155" y="166"/>
                    <a:pt x="153" y="158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6" y="165"/>
                    <a:pt x="92" y="172"/>
                    <a:pt x="86" y="172"/>
                  </a:cubicBezTo>
                  <a:cubicBezTo>
                    <a:pt x="80" y="172"/>
                    <a:pt x="75" y="166"/>
                    <a:pt x="75" y="15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19" y="166"/>
                    <a:pt x="13" y="172"/>
                    <a:pt x="8" y="170"/>
                  </a:cubicBezTo>
                  <a:cubicBezTo>
                    <a:pt x="3" y="169"/>
                    <a:pt x="0" y="164"/>
                    <a:pt x="0" y="158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6"/>
                    <a:pt x="25" y="13"/>
                    <a:pt x="25" y="11"/>
                  </a:cubicBezTo>
                  <a:cubicBezTo>
                    <a:pt x="25" y="5"/>
                    <a:pt x="30" y="0"/>
                    <a:pt x="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2" y="0"/>
                    <a:pt x="146" y="5"/>
                    <a:pt x="146" y="11"/>
                  </a:cubicBezTo>
                  <a:cubicBezTo>
                    <a:pt x="146" y="12"/>
                    <a:pt x="146" y="13"/>
                    <a:pt x="146" y="15"/>
                  </a:cubicBezTo>
                  <a:cubicBezTo>
                    <a:pt x="146" y="15"/>
                    <a:pt x="146" y="16"/>
                    <a:pt x="146" y="16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74" y="155"/>
                    <a:pt x="174" y="157"/>
                    <a:pt x="174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12C59846-560E-48CB-93CB-3576BB9408F9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3359628"/>
            <a:ext cx="10628508" cy="10638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795B4F70-1768-4B50-9192-395AA0740F28}"/>
              </a:ext>
            </a:extLst>
          </p:cNvPr>
          <p:cNvCxnSpPr>
            <a:cxnSpLocks/>
          </p:cNvCxnSpPr>
          <p:nvPr/>
        </p:nvCxnSpPr>
        <p:spPr>
          <a:xfrm flipH="1">
            <a:off x="838200" y="2300953"/>
            <a:ext cx="10628508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037A7B2-A824-4894-932A-5449B21F5E4C}"/>
              </a:ext>
            </a:extLst>
          </p:cNvPr>
          <p:cNvCxnSpPr>
            <a:cxnSpLocks/>
          </p:cNvCxnSpPr>
          <p:nvPr/>
        </p:nvCxnSpPr>
        <p:spPr>
          <a:xfrm flipH="1">
            <a:off x="838200" y="4462312"/>
            <a:ext cx="10561833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197184E-C9EF-0C99-C8A3-94384D928844}"/>
              </a:ext>
            </a:extLst>
          </p:cNvPr>
          <p:cNvCxnSpPr>
            <a:cxnSpLocks/>
          </p:cNvCxnSpPr>
          <p:nvPr/>
        </p:nvCxnSpPr>
        <p:spPr>
          <a:xfrm flipH="1">
            <a:off x="838200" y="5579446"/>
            <a:ext cx="10561833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39333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/>
          <a:lstStyle/>
          <a:p>
            <a:r>
              <a:rPr lang="cs-CZ" dirty="0"/>
              <a:t>Shrnutí výsledků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4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HLAVNÍ ZÁVĚRY 1/2  Z 2/2023  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1" y="1444843"/>
            <a:ext cx="9884937" cy="483154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accent3"/>
                </a:solidFill>
              </a:rPr>
              <a:t>2/3 </a:t>
            </a:r>
            <a:r>
              <a:rPr lang="cs-CZ" sz="1800" b="1" dirty="0"/>
              <a:t>podniků spontánně </a:t>
            </a:r>
            <a:r>
              <a:rPr lang="cs-CZ" sz="1800" b="1" dirty="0">
                <a:solidFill>
                  <a:schemeClr val="accent3"/>
                </a:solidFill>
              </a:rPr>
              <a:t>neví</a:t>
            </a:r>
            <a:r>
              <a:rPr lang="cs-CZ" sz="1800" b="1" dirty="0"/>
              <a:t>, co si pod pojmem </a:t>
            </a:r>
            <a:r>
              <a:rPr lang="cs-CZ" sz="1800" b="1" dirty="0">
                <a:solidFill>
                  <a:schemeClr val="accent3"/>
                </a:solidFill>
              </a:rPr>
              <a:t>ESG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chemeClr val="accent3"/>
                </a:solidFill>
              </a:rPr>
              <a:t>představit</a:t>
            </a:r>
            <a:r>
              <a:rPr lang="cs-CZ" sz="1800" b="1" dirty="0"/>
              <a:t>. 1 z 10 si představí udržitelnost a vliv na životní prostředí.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/>
              <a:t>Když se ovšem podpořeně zeptáme na ESG, tak z výzkumu vyplývá, že </a:t>
            </a:r>
            <a:r>
              <a:rPr lang="cs-CZ" sz="1800" b="1" dirty="0">
                <a:solidFill>
                  <a:schemeClr val="accent3"/>
                </a:solidFill>
              </a:rPr>
              <a:t>7 z 10 firem se </a:t>
            </a:r>
            <a:br>
              <a:rPr lang="cs-CZ" sz="1800" b="1" dirty="0">
                <a:solidFill>
                  <a:schemeClr val="accent3"/>
                </a:solidFill>
              </a:rPr>
            </a:br>
            <a:r>
              <a:rPr lang="cs-CZ" sz="1800" b="1" dirty="0">
                <a:solidFill>
                  <a:schemeClr val="accent3"/>
                </a:solidFill>
              </a:rPr>
              <a:t>o ESG ve skutečnosti zajímá</a:t>
            </a:r>
            <a:r>
              <a:rPr lang="cs-CZ" sz="1800" b="1" dirty="0"/>
              <a:t>. Nejčastěji se zaměřují na </a:t>
            </a:r>
            <a:r>
              <a:rPr lang="cs-CZ" sz="1800" b="1" dirty="0">
                <a:solidFill>
                  <a:srgbClr val="E87722"/>
                </a:solidFill>
              </a:rPr>
              <a:t>sociální oblast</a:t>
            </a:r>
            <a:r>
              <a:rPr lang="cs-CZ" sz="1800" b="1" dirty="0"/>
              <a:t>. 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/>
              <a:t>Z ESG témat se firmy </a:t>
            </a:r>
            <a:r>
              <a:rPr lang="cs-CZ" sz="1800" b="1" dirty="0">
                <a:solidFill>
                  <a:schemeClr val="accent3"/>
                </a:solidFill>
              </a:rPr>
              <a:t>nejčastěji</a:t>
            </a:r>
            <a:r>
              <a:rPr lang="cs-CZ" sz="1800" b="1" dirty="0"/>
              <a:t> zaměřují na </a:t>
            </a:r>
            <a:r>
              <a:rPr lang="cs-CZ" sz="1800" b="1" dirty="0">
                <a:solidFill>
                  <a:schemeClr val="accent3"/>
                </a:solidFill>
              </a:rPr>
              <a:t>zdraví a bezpečnost </a:t>
            </a:r>
            <a:r>
              <a:rPr lang="cs-CZ" sz="1800" b="1" dirty="0"/>
              <a:t>společně s </a:t>
            </a:r>
            <a:r>
              <a:rPr lang="cs-CZ" sz="1800" b="1" dirty="0">
                <a:solidFill>
                  <a:schemeClr val="accent3"/>
                </a:solidFill>
              </a:rPr>
              <a:t>dobrými pracovními podmínkami a odmítáním diskriminace</a:t>
            </a:r>
            <a:r>
              <a:rPr lang="cs-CZ" sz="1800" b="1" dirty="0"/>
              <a:t>, jde přibližně o polovinu podniků.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accent3"/>
                </a:solidFill>
              </a:rPr>
              <a:t>3/4 </a:t>
            </a:r>
            <a:r>
              <a:rPr lang="cs-CZ" sz="1800" b="1" dirty="0"/>
              <a:t> podniků plánují </a:t>
            </a:r>
            <a:r>
              <a:rPr lang="cs-CZ" sz="1800" b="1" dirty="0">
                <a:solidFill>
                  <a:schemeClr val="accent3"/>
                </a:solidFill>
              </a:rPr>
              <a:t>nejdéle v rámci 3 let vytvořit plán</a:t>
            </a:r>
            <a:r>
              <a:rPr lang="cs-CZ" sz="1800" b="1" dirty="0"/>
              <a:t> či strategii pro přijímání </a:t>
            </a:r>
            <a:r>
              <a:rPr lang="cs-CZ" sz="1800" b="1" dirty="0">
                <a:solidFill>
                  <a:schemeClr val="accent3"/>
                </a:solidFill>
              </a:rPr>
              <a:t>ESG</a:t>
            </a:r>
            <a:r>
              <a:rPr lang="cs-CZ" sz="1800" b="1" dirty="0"/>
              <a:t>.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accent3"/>
                </a:solidFill>
              </a:rPr>
              <a:t>Největší překážkou </a:t>
            </a:r>
            <a:r>
              <a:rPr lang="cs-CZ" sz="1800" b="1" dirty="0"/>
              <a:t>v rámci implementace </a:t>
            </a:r>
            <a:r>
              <a:rPr lang="cs-CZ" sz="1800" b="1" dirty="0">
                <a:solidFill>
                  <a:schemeClr val="accent3"/>
                </a:solidFill>
              </a:rPr>
              <a:t>ESG</a:t>
            </a:r>
            <a:r>
              <a:rPr lang="cs-CZ" sz="1800" b="1" dirty="0"/>
              <a:t> je </a:t>
            </a:r>
            <a:r>
              <a:rPr lang="cs-CZ" sz="1800" b="1" dirty="0">
                <a:solidFill>
                  <a:schemeClr val="accent3"/>
                </a:solidFill>
              </a:rPr>
              <a:t>nejasná návratnost investice</a:t>
            </a:r>
            <a:r>
              <a:rPr lang="cs-CZ" sz="1800" b="1" dirty="0"/>
              <a:t>, což udává polovina firem, dále také nedostatek financí a nedostatek informací. </a:t>
            </a:r>
          </a:p>
          <a:p>
            <a:pPr marL="0" indent="0" fontAlgn="ctr">
              <a:buNone/>
            </a:pPr>
            <a:endParaRPr lang="cs-CZ" sz="1900" b="1" dirty="0"/>
          </a:p>
          <a:p>
            <a:pPr marL="0" indent="0" fontAlgn="ctr">
              <a:buNone/>
            </a:pPr>
            <a:endParaRPr lang="cs-CZ" sz="1900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6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pic>
        <p:nvPicPr>
          <p:cNvPr id="8" name="Grafický objekt 7" descr="Otevřená ruka s rostlinou obrys">
            <a:extLst>
              <a:ext uri="{FF2B5EF4-FFF2-40B4-BE49-F238E27FC236}">
                <a16:creationId xmlns:a16="http://schemas.microsoft.com/office/drawing/2014/main" id="{86A35AD8-AFE9-65F8-3CF2-2BE292D4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709" y="1181836"/>
            <a:ext cx="828000" cy="828000"/>
          </a:xfrm>
          <a:prstGeom prst="rect">
            <a:avLst/>
          </a:prstGeom>
        </p:spPr>
      </p:pic>
      <p:pic>
        <p:nvPicPr>
          <p:cNvPr id="11" name="Grafický objekt 10" descr="Zdravotní se souvislou výplní">
            <a:extLst>
              <a:ext uri="{FF2B5EF4-FFF2-40B4-BE49-F238E27FC236}">
                <a16:creationId xmlns:a16="http://schemas.microsoft.com/office/drawing/2014/main" id="{4E2E105F-5996-A1D8-9666-5BD428E0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709" y="3460630"/>
            <a:ext cx="828000" cy="828000"/>
          </a:xfrm>
          <a:prstGeom prst="rect">
            <a:avLst/>
          </a:prstGeom>
        </p:spPr>
      </p:pic>
      <p:pic>
        <p:nvPicPr>
          <p:cNvPr id="14" name="Grafický objekt 13" descr="Podrobný plán se souvislou výplní">
            <a:extLst>
              <a:ext uri="{FF2B5EF4-FFF2-40B4-BE49-F238E27FC236}">
                <a16:creationId xmlns:a16="http://schemas.microsoft.com/office/drawing/2014/main" id="{9997DA9F-6A4C-EC59-4C88-7AEE2D8AC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709" y="4427453"/>
            <a:ext cx="828000" cy="828000"/>
          </a:xfrm>
          <a:prstGeom prst="rect">
            <a:avLst/>
          </a:prstGeom>
        </p:spPr>
      </p:pic>
      <p:pic>
        <p:nvPicPr>
          <p:cNvPr id="18" name="Grafický objekt 17" descr="Peníze poletující vzduchem se souvislou výplní">
            <a:extLst>
              <a:ext uri="{FF2B5EF4-FFF2-40B4-BE49-F238E27FC236}">
                <a16:creationId xmlns:a16="http://schemas.microsoft.com/office/drawing/2014/main" id="{7FBEE9FB-3C90-96AD-3425-096F31989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709" y="5394276"/>
            <a:ext cx="828000" cy="828000"/>
          </a:xfrm>
          <a:prstGeom prst="rect">
            <a:avLst/>
          </a:prstGeom>
        </p:spPr>
      </p:pic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281EAE72-D699-7E32-944D-56CF1F12D7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709" y="2273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HLAVNÍ ZÁVĚRY 2/2 Z 2/2023 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1" y="1444843"/>
            <a:ext cx="9884937" cy="483154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/>
              <a:t>Více než </a:t>
            </a:r>
            <a:r>
              <a:rPr lang="cs-CZ" sz="1800" b="1" dirty="0">
                <a:solidFill>
                  <a:srgbClr val="E87722"/>
                </a:solidFill>
              </a:rPr>
              <a:t>polovina</a:t>
            </a:r>
            <a:r>
              <a:rPr lang="cs-CZ" sz="1800" b="1" dirty="0"/>
              <a:t> firem se s </a:t>
            </a:r>
            <a:r>
              <a:rPr lang="cs-CZ" sz="1800" b="1" dirty="0">
                <a:solidFill>
                  <a:srgbClr val="E87722"/>
                </a:solidFill>
              </a:rPr>
              <a:t>požadavkem</a:t>
            </a:r>
            <a:r>
              <a:rPr lang="cs-CZ" sz="1800" b="1" dirty="0"/>
              <a:t> na plnění cílů </a:t>
            </a:r>
            <a:r>
              <a:rPr lang="cs-CZ" sz="1800" b="1" dirty="0">
                <a:solidFill>
                  <a:srgbClr val="E87722"/>
                </a:solidFill>
              </a:rPr>
              <a:t>ESG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rgbClr val="E87722"/>
                </a:solidFill>
              </a:rPr>
              <a:t>nesetkala</a:t>
            </a:r>
            <a:r>
              <a:rPr lang="cs-CZ" sz="1800" b="1" dirty="0"/>
              <a:t>. Pokud se firmy s tímto požadavkem setkaly, tak šlo převážně o požadavky klientů či obchodních partnerů. 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E87722"/>
                </a:solidFill>
              </a:rPr>
              <a:t>Polovina</a:t>
            </a:r>
            <a:r>
              <a:rPr lang="cs-CZ" sz="1800" b="1" dirty="0"/>
              <a:t> firem buď </a:t>
            </a:r>
            <a:r>
              <a:rPr lang="cs-CZ" sz="1800" b="1" dirty="0">
                <a:solidFill>
                  <a:srgbClr val="E87722"/>
                </a:solidFill>
              </a:rPr>
              <a:t>poradce</a:t>
            </a:r>
            <a:r>
              <a:rPr lang="cs-CZ" sz="1800" b="1" dirty="0"/>
              <a:t> v rámci ESG </a:t>
            </a:r>
            <a:r>
              <a:rPr lang="cs-CZ" sz="1800" b="1" dirty="0">
                <a:solidFill>
                  <a:srgbClr val="E87722"/>
                </a:solidFill>
              </a:rPr>
              <a:t>využila</a:t>
            </a:r>
            <a:r>
              <a:rPr lang="cs-CZ" sz="1800" b="1" dirty="0"/>
              <a:t>, nebo to </a:t>
            </a:r>
            <a:r>
              <a:rPr lang="cs-CZ" sz="1800" b="1" dirty="0">
                <a:solidFill>
                  <a:srgbClr val="E87722"/>
                </a:solidFill>
              </a:rPr>
              <a:t>plánuje</a:t>
            </a:r>
            <a:r>
              <a:rPr lang="cs-CZ" sz="1800" b="1" dirty="0"/>
              <a:t>. Téměř 4 z 10 firem se rozhodnou až dle náročnosti agendy.  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E87722"/>
                </a:solidFill>
              </a:rPr>
              <a:t>3/4</a:t>
            </a:r>
            <a:r>
              <a:rPr lang="cs-CZ" sz="1800" b="1" dirty="0"/>
              <a:t> firem </a:t>
            </a:r>
            <a:r>
              <a:rPr lang="cs-CZ" sz="1800" b="1" dirty="0">
                <a:solidFill>
                  <a:srgbClr val="E87722"/>
                </a:solidFill>
              </a:rPr>
              <a:t>neví</a:t>
            </a:r>
            <a:r>
              <a:rPr lang="cs-CZ" sz="1800" b="1" dirty="0"/>
              <a:t>, že od roku 2026 bude </a:t>
            </a:r>
            <a:r>
              <a:rPr lang="cs-CZ" sz="1800" b="1" dirty="0">
                <a:solidFill>
                  <a:srgbClr val="E87722"/>
                </a:solidFill>
              </a:rPr>
              <a:t>povinné</a:t>
            </a:r>
            <a:r>
              <a:rPr lang="cs-CZ" sz="1800" b="1" dirty="0"/>
              <a:t> vykazovat </a:t>
            </a:r>
            <a:r>
              <a:rPr lang="cs-CZ" sz="1800" b="1" dirty="0">
                <a:solidFill>
                  <a:srgbClr val="E87722"/>
                </a:solidFill>
              </a:rPr>
              <a:t>ESG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rgbClr val="E87722"/>
                </a:solidFill>
              </a:rPr>
              <a:t>report</a:t>
            </a:r>
            <a:r>
              <a:rPr lang="cs-CZ" sz="1800" b="1" dirty="0"/>
              <a:t>. Větší firmy jsou s tímto faktem obeznámeny častěji. </a:t>
            </a:r>
          </a:p>
          <a:p>
            <a:pPr marL="0" indent="0" fontAlgn="ctr">
              <a:spcAft>
                <a:spcPts val="600"/>
              </a:spcAft>
              <a:buNone/>
            </a:pPr>
            <a:endParaRPr lang="cs-CZ" sz="1800" b="1" dirty="0"/>
          </a:p>
          <a:p>
            <a:pPr marL="0" indent="0" fontAlgn="ctr">
              <a:spcAft>
                <a:spcPts val="600"/>
              </a:spcAft>
              <a:buNone/>
            </a:pPr>
            <a:r>
              <a:rPr lang="cs-CZ" sz="1800" b="1" dirty="0"/>
              <a:t>Více než </a:t>
            </a:r>
            <a:r>
              <a:rPr lang="cs-CZ" sz="1800" b="1" dirty="0">
                <a:solidFill>
                  <a:srgbClr val="E87722"/>
                </a:solidFill>
              </a:rPr>
              <a:t>6 z 10 firem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rgbClr val="E87722"/>
                </a:solidFill>
              </a:rPr>
              <a:t>nemají</a:t>
            </a:r>
            <a:r>
              <a:rPr lang="cs-CZ" sz="1800" b="1" dirty="0"/>
              <a:t> nastaveny </a:t>
            </a:r>
            <a:r>
              <a:rPr lang="cs-CZ" sz="1800" b="1" dirty="0">
                <a:solidFill>
                  <a:srgbClr val="E87722"/>
                </a:solidFill>
              </a:rPr>
              <a:t>cíle</a:t>
            </a:r>
            <a:r>
              <a:rPr lang="cs-CZ" sz="1800" b="1" dirty="0"/>
              <a:t> související s </a:t>
            </a:r>
            <a:r>
              <a:rPr lang="cs-CZ" sz="1800" b="1" dirty="0">
                <a:solidFill>
                  <a:srgbClr val="E87722"/>
                </a:solidFill>
              </a:rPr>
              <a:t>ESG</a:t>
            </a:r>
            <a:r>
              <a:rPr lang="cs-CZ" sz="1800" b="1" dirty="0"/>
              <a:t>. Ty, které tyto cíle mají nastaveny, mají často problémy s jejich měřením. Tyto cíle mají taky častěji nastaveny větší firmy. </a:t>
            </a:r>
            <a:endParaRPr lang="cs-CZ" sz="1900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7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pic>
        <p:nvPicPr>
          <p:cNvPr id="6" name="Grafický objekt 5" descr="Kancelářský pracovník samčího pohlaví se souvislou výplní">
            <a:extLst>
              <a:ext uri="{FF2B5EF4-FFF2-40B4-BE49-F238E27FC236}">
                <a16:creationId xmlns:a16="http://schemas.microsoft.com/office/drawing/2014/main" id="{0894B0C9-F2EE-2FC4-C187-EC07B260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509" y="2334237"/>
            <a:ext cx="914400" cy="914400"/>
          </a:xfrm>
          <a:prstGeom prst="rect">
            <a:avLst/>
          </a:prstGeom>
        </p:spPr>
      </p:pic>
      <p:pic>
        <p:nvPicPr>
          <p:cNvPr id="10" name="Grafický objekt 9" descr="Svitek obrys">
            <a:extLst>
              <a:ext uri="{FF2B5EF4-FFF2-40B4-BE49-F238E27FC236}">
                <a16:creationId xmlns:a16="http://schemas.microsoft.com/office/drawing/2014/main" id="{715C4885-3886-A164-CC38-39AD3777F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509" y="3605888"/>
            <a:ext cx="914400" cy="914400"/>
          </a:xfrm>
          <a:prstGeom prst="rect">
            <a:avLst/>
          </a:prstGeom>
        </p:spPr>
      </p:pic>
      <p:pic>
        <p:nvPicPr>
          <p:cNvPr id="15" name="Grafický objekt 14" descr="Prezentace s kontrolním seznamem se souvislou výplní">
            <a:extLst>
              <a:ext uri="{FF2B5EF4-FFF2-40B4-BE49-F238E27FC236}">
                <a16:creationId xmlns:a16="http://schemas.microsoft.com/office/drawing/2014/main" id="{49B6CB71-FCBF-3B4E-AAAF-751202DD5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509" y="4877540"/>
            <a:ext cx="914400" cy="914400"/>
          </a:xfrm>
          <a:prstGeom prst="rect">
            <a:avLst/>
          </a:prstGeom>
        </p:spPr>
      </p:pic>
      <p:pic>
        <p:nvPicPr>
          <p:cNvPr id="17" name="Grafický objekt 16" descr="Štít – křížek se souvislou výplní">
            <a:extLst>
              <a:ext uri="{FF2B5EF4-FFF2-40B4-BE49-F238E27FC236}">
                <a16:creationId xmlns:a16="http://schemas.microsoft.com/office/drawing/2014/main" id="{6FFED753-5F17-82C3-7636-428B8B033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509" y="12789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37475"/>
            <a:ext cx="7551996" cy="1587679"/>
          </a:xfrm>
        </p:spPr>
        <p:txBody>
          <a:bodyPr/>
          <a:lstStyle/>
          <a:p>
            <a:r>
              <a:rPr lang="cs-CZ" dirty="0"/>
              <a:t>Výsledky </a:t>
            </a:r>
            <a:br>
              <a:rPr lang="cs-CZ" dirty="0"/>
            </a:br>
            <a:r>
              <a:rPr lang="cs-CZ" dirty="0"/>
              <a:t>v detailu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3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2679"/>
              </p:ext>
            </p:extLst>
          </p:nvPr>
        </p:nvGraphicFramePr>
        <p:xfrm>
          <a:off x="540682" y="1755843"/>
          <a:ext cx="8679518" cy="405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229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1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4 až 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Udržitelnost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Vliv firem na životní prostředí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Společenská zodpovědnost firem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Energie a jejich úspora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Odpovědnost firem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Environmental, social, governance</a:t>
                      </a:r>
                    </a:p>
                    <a:p>
                      <a:pPr algn="r" fontAlgn="b"/>
                      <a:r>
                        <a:rPr lang="cs-CZ" sz="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(Zmíněny všechny 3 složky)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Odpovědnost v sociální oblasti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Něco jiného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393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Nevím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99797"/>
              </p:ext>
            </p:extLst>
          </p:nvPr>
        </p:nvGraphicFramePr>
        <p:xfrm>
          <a:off x="3377104" y="1765177"/>
          <a:ext cx="2193186" cy="405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8" y="403225"/>
            <a:ext cx="10537682" cy="1006429"/>
          </a:xfrm>
        </p:spPr>
        <p:txBody>
          <a:bodyPr/>
          <a:lstStyle/>
          <a:p>
            <a:r>
              <a:rPr lang="cs-CZ" sz="2200" dirty="0"/>
              <a:t>Část firem si pod pojmem ESG PŘEDSTAVUJe UDRŽITELNOST A VLIV </a:t>
            </a:r>
            <a:br>
              <a:rPr lang="cs-CZ" sz="2200" dirty="0"/>
            </a:br>
            <a:r>
              <a:rPr lang="cs-CZ" sz="2200" dirty="0"/>
              <a:t>FIREM NA ŽIVOTNÍ PROSTŘEDÍ. DVĚ TŘETINY podniků NEVÍ, CO SI PŘEDSTAVIT.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Co si firmy představují pod pojmem „ESG“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S0open. Co si představíte pod pojmem ESG?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N=255/148/107/94/64/97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 descr="http://www.aspectio.cz/Files/logoAMSP.jpg">
            <a:extLst>
              <a:ext uri="{FF2B5EF4-FFF2-40B4-BE49-F238E27FC236}">
                <a16:creationId xmlns:a16="http://schemas.microsoft.com/office/drawing/2014/main" id="{7E736A1A-8CF7-4234-B617-AC791CB8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7676" y="149915"/>
            <a:ext cx="659536" cy="703061"/>
          </a:xfrm>
          <a:prstGeom prst="rect">
            <a:avLst/>
          </a:prstGeom>
          <a:noFill/>
        </p:spPr>
      </p:pic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AMSP | </a:t>
            </a:r>
            <a:r>
              <a:rPr lang="cs-CZ" dirty="0">
                <a:latin typeface="Arial"/>
              </a:rPr>
              <a:t>Udržitelnost a ESG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| 02/2023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943BB6-270F-F89B-FBB3-0E9EB19732FA}"/>
              </a:ext>
            </a:extLst>
          </p:cNvPr>
          <p:cNvSpPr/>
          <p:nvPr/>
        </p:nvSpPr>
        <p:spPr>
          <a:xfrm>
            <a:off x="1426128" y="2281806"/>
            <a:ext cx="3833769" cy="770571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DDF0E3-037F-0132-C964-55C99485E690}"/>
              </a:ext>
            </a:extLst>
          </p:cNvPr>
          <p:cNvSpPr/>
          <p:nvPr/>
        </p:nvSpPr>
        <p:spPr>
          <a:xfrm>
            <a:off x="2910980" y="5414962"/>
            <a:ext cx="2348084" cy="398605"/>
          </a:xfrm>
          <a:prstGeom prst="rect">
            <a:avLst/>
          </a:prstGeom>
          <a:noFill/>
          <a:ln>
            <a:solidFill>
              <a:srgbClr val="281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552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5560</Words>
  <Application>Microsoft Office PowerPoint</Application>
  <PresentationFormat>Širokoúhlá obrazovka</PresentationFormat>
  <Paragraphs>1005</Paragraphs>
  <Slides>36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Calibri</vt:lpstr>
      <vt:lpstr>HelveticaNeueLT Std Lt Cn</vt:lpstr>
      <vt:lpstr>Roboto</vt:lpstr>
      <vt:lpstr>Wingdings</vt:lpstr>
      <vt:lpstr>IPSOS - Classical Template - 16x9</vt:lpstr>
      <vt:lpstr>1_IPSOS - Classical Template - 16x9</vt:lpstr>
      <vt:lpstr>4_IPSOS - Classical Template - 16x9</vt:lpstr>
      <vt:lpstr>Diapositive think-cell</vt:lpstr>
      <vt:lpstr>Udržitelnost podnikání a esg</vt:lpstr>
      <vt:lpstr>Výzkumné pozadí </vt:lpstr>
      <vt:lpstr>PRŮZKUMY UKAZUJÍ VÝVOJ </vt:lpstr>
      <vt:lpstr>metodika</vt:lpstr>
      <vt:lpstr>Shrnutí výsledků</vt:lpstr>
      <vt:lpstr>HLAVNÍ ZÁVĚRY 1/2  Z 2/2023  </vt:lpstr>
      <vt:lpstr>HLAVNÍ ZÁVĚRY 2/2 Z 2/2023 </vt:lpstr>
      <vt:lpstr>Výsledky  v detailu</vt:lpstr>
      <vt:lpstr>Část firem si pod pojmem ESG PŘEDSTAVUJe UDRŽITELNOST A VLIV  FIREM NA ŽIVOTNÍ PROSTŘEDÍ. DVĚ TŘETINY podniků NEVÍ, CO SI PŘEDSTAVIT.</vt:lpstr>
      <vt:lpstr>Prezentace aplikace PowerPoint</vt:lpstr>
      <vt:lpstr>V RÁMCI UDRŽITELNOSTI SE FIRMY ZAMĚŘUJÍ NEJVÍCE NA SOCIÁLNÍ OBLAST. Menší firmy častěji nic nepodnikají.</vt:lpstr>
      <vt:lpstr>Firmy se nejčastěji zaměřují na ZDRAVÍ A BEZPEČNOST SPOLEČNĚ  S DOBRÝMI PRACOVNÍMI PODMÍNKAMI A ODMÍTÁNÍM DISKRIMINACE.</vt:lpstr>
      <vt:lpstr>Téměř 60 % firem se alespoň částečně zabývá ESG. Větší firmy se jím zabývají častěji. </vt:lpstr>
      <vt:lpstr>VÍCE NEŽ POLOVINA FIREM SE S POŽADAVKEM na plnění cílů esg NESETKALA. NEJČASTĚJI POŽADUJÍ PLNĚNÍ KLIENTI ČI OBCHODNÍ PARTNEŘI. </vt:lpstr>
      <vt:lpstr>TÉMĚŘ Tři čtvrtiny FIREM PLÁNUJÍ NEJDÉLE V RÁMCI 3 LET VYTVOŘIT PLÁN ČI STRATEGII PRO PŘIJÍMÁNÍ ESG.</vt:lpstr>
      <vt:lpstr>POLOVINA FIREM BUĎ PORADCE V OBLASTI ESG VYUŽILA, NEBO TO PLÁNUJE. TÉMĚŘ 4 Z 10 FIREM se rozhodnou až dle náročnosti agendy.</vt:lpstr>
      <vt:lpstr>DVĚ TŘETINY FIREM BY UVÍTALY POMOC PARTNERA S TÉMATEM ESG. PODSTATNĚ ČASTĚJI BY TÉTO SLUŽBY VYUŽILY VĚTŠÍ FIRMY.</vt:lpstr>
      <vt:lpstr>Většina firem neplánuje investovat do oblasti esg. Větší firmy plánují do této oblasti investovat podstatně častěji.</vt:lpstr>
      <vt:lpstr>Firmy nemají zcela jasno, do čeho investovat. nejčastěji se chtějí zaměřit na sledování spotřeby energií a ekologickou oblast. </vt:lpstr>
      <vt:lpstr>Většina Firem, KTERÉ V následujícím roce PLÁNUJÍ INVESTOVAT DO ESG, chce využít dotace. nejčastěji počítají s investicí 100 001 – 250 000 kč.</vt:lpstr>
      <vt:lpstr>Největšími překážkami při implementaci esg jsou nejasná návratnost investice, nedostatek financí a nedostatek informací.</vt:lpstr>
      <vt:lpstr>Více než dvě třetiny firem se domnívají, že buď jsou v rámci esg  na podobné úrovni jako konkurence, nebo to neumí posoudit.</vt:lpstr>
      <vt:lpstr>Více než 7 z 10 firem udává, že současná společenská situace neměla vliv na jejich přístup k esg.</vt:lpstr>
      <vt:lpstr>Prezentace aplikace PowerPoint</vt:lpstr>
      <vt:lpstr>3 ZE 4 FIREM NEVÍ, ŽE OD ROKU 2026 BUDE POVINNÉ VYKAZOVAT ESG REPORT. VĚTŠÍ FIRMY JSOU s tímto faktem OBEZNÁMENY ČASTĚJI.</vt:lpstr>
      <vt:lpstr>FIRMY NEJČASTĚJI PODPORUJÍ KULTURNÍ AKCE A PODÍLEJÍ SE NA ROZVOJI SPORTOVNÍCH ČI ŠKOLSKÝCH AKTIVIT FORMOU SPONZORINGU.</vt:lpstr>
      <vt:lpstr>Téměř tři čtvrtiny firem nebudou řešit něco konkrétního v rámci esg. Ostatní se zaměří na snížení spotřeby energií či vody.</vt:lpstr>
      <vt:lpstr>Prezentace aplikace PowerPoint</vt:lpstr>
      <vt:lpstr>VĚTŠINA FIREM V NÁSLEDUJÍCÍCH 36 MĚSÍCÍCH NEPLÁNUJE aktivně IMPLEMENTOVAT ZMĚNY VYPLÝVAJÍCÍ Z ESG.</vt:lpstr>
      <vt:lpstr>Více než 6 z 10 firem nemají nastaveny cíle související s esg. Ti, kteří mají nastavené cíle, mívají často problémy s jejich měřením.</vt:lpstr>
      <vt:lpstr>Vývoj V ČASE </vt:lpstr>
      <vt:lpstr>Esg A UDRŽITELNOST: HLAVNÍ ZÁVĚRY Z 11/2023</vt:lpstr>
      <vt:lpstr>Vývoj </vt:lpstr>
      <vt:lpstr>INOVACE PRO EFEKTIVITU: HLAVNÍ ZÁVĚRY Z 3/2024</vt:lpstr>
      <vt:lpstr>INOVACE PRO EFEKTIVITU: HLAVNÍ ZÁVĚRY Z 3/2024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nabídek / PROPOSAL TEMPLATE</dc:title>
  <dc:creator>Anna Mudrova</dc:creator>
  <cp:lastModifiedBy>Lunová Elina Valerie</cp:lastModifiedBy>
  <cp:revision>644</cp:revision>
  <dcterms:created xsi:type="dcterms:W3CDTF">2019-07-04T10:58:50Z</dcterms:created>
  <dcterms:modified xsi:type="dcterms:W3CDTF">2024-05-06T15:28:34Z</dcterms:modified>
</cp:coreProperties>
</file>