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5.xml" ContentType="application/vnd.openxmlformats-officedocument.theme+xml"/>
  <Override PartName="/ppt/slideLayouts/slideLayout16.xml" ContentType="application/vnd.openxmlformats-officedocument.presentationml.slideLayout+xml"/>
  <Override PartName="/ppt/theme/theme6.xml" ContentType="application/vnd.openxmlformats-officedocument.theme+xml"/>
  <Override PartName="/ppt/slideLayouts/slideLayout17.xml" ContentType="application/vnd.openxmlformats-officedocument.presentationml.slideLayout+xml"/>
  <Override PartName="/ppt/theme/theme7.xml" ContentType="application/vnd.openxmlformats-officedocument.theme+xml"/>
  <Override PartName="/ppt/slideLayouts/slideLayout18.xml" ContentType="application/vnd.openxmlformats-officedocument.presentationml.slideLayout+xml"/>
  <Override PartName="/ppt/theme/theme8.xml" ContentType="application/vnd.openxmlformats-officedocument.theme+xml"/>
  <Override PartName="/ppt/slideLayouts/slideLayout19.xml" ContentType="application/vnd.openxmlformats-officedocument.presentationml.slideLayout+xml"/>
  <Override PartName="/ppt/theme/theme9.xml" ContentType="application/vnd.openxmlformats-officedocument.theme+xml"/>
  <Override PartName="/ppt/theme/theme10.xml" ContentType="application/vnd.openxmlformats-officedocument.theme+xml"/>
  <Override PartName="/ppt/theme/theme11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70" r:id="rId5"/>
    <p:sldMasterId id="2147483688" r:id="rId6"/>
    <p:sldMasterId id="2147483694" r:id="rId7"/>
    <p:sldMasterId id="2147483665" r:id="rId8"/>
    <p:sldMasterId id="2147483700" r:id="rId9"/>
    <p:sldMasterId id="2147483684" r:id="rId10"/>
    <p:sldMasterId id="2147483680" r:id="rId11"/>
    <p:sldMasterId id="2147483676" r:id="rId12"/>
  </p:sldMasterIdLst>
  <p:notesMasterIdLst>
    <p:notesMasterId r:id="rId21"/>
  </p:notesMasterIdLst>
  <p:handoutMasterIdLst>
    <p:handoutMasterId r:id="rId22"/>
  </p:handoutMasterIdLst>
  <p:sldIdLst>
    <p:sldId id="306" r:id="rId13"/>
    <p:sldId id="310" r:id="rId14"/>
    <p:sldId id="345" r:id="rId15"/>
    <p:sldId id="346" r:id="rId16"/>
    <p:sldId id="347" r:id="rId17"/>
    <p:sldId id="349" r:id="rId18"/>
    <p:sldId id="348" r:id="rId19"/>
    <p:sldId id="344" r:id="rId20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84160"/>
    <a:srgbClr val="0E6CA1"/>
    <a:srgbClr val="4FB7E9"/>
    <a:srgbClr val="2896D4"/>
    <a:srgbClr val="E9DC4E"/>
    <a:srgbClr val="F9BF73"/>
    <a:srgbClr val="E94C55"/>
    <a:srgbClr val="66BFAE"/>
    <a:srgbClr val="955BA1"/>
    <a:srgbClr val="73BE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Světlý styl 1 – zvýraznění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C083E6E3-FA7D-4D7B-A595-EF9225AFEA82}" styleName="Světlý styl 1 – zvýraznění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78" d="100"/>
          <a:sy n="78" d="100"/>
        </p:scale>
        <p:origin x="3048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1.xml"/><Relationship Id="rId18" Type="http://schemas.openxmlformats.org/officeDocument/2006/relationships/slide" Target="slides/slide6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Master" Target="slideMasters/slideMaster4.xml"/><Relationship Id="rId12" Type="http://schemas.openxmlformats.org/officeDocument/2006/relationships/slideMaster" Target="slideMasters/slideMaster9.xml"/><Relationship Id="rId17" Type="http://schemas.openxmlformats.org/officeDocument/2006/relationships/slide" Target="slides/slide5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4.xml"/><Relationship Id="rId20" Type="http://schemas.openxmlformats.org/officeDocument/2006/relationships/slide" Target="slides/slide8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Master" Target="slideMasters/slideMaster8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3.xml"/><Relationship Id="rId23" Type="http://schemas.openxmlformats.org/officeDocument/2006/relationships/presProps" Target="presProps.xml"/><Relationship Id="rId10" Type="http://schemas.openxmlformats.org/officeDocument/2006/relationships/slideMaster" Target="slideMasters/slideMaster7.xml"/><Relationship Id="rId19" Type="http://schemas.openxmlformats.org/officeDocument/2006/relationships/slide" Target="slides/slide7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" Target="slides/slide2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1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5D8D6A-8F55-4BFA-B894-5D8F8AF403BC}" type="datetimeFigureOut">
              <a:rPr lang="cs-CZ" smtClean="0"/>
              <a:t>06.05.2024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10818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0249A0-7F22-44CB-85BA-D73A5FF7D475}" type="datetimeFigureOut">
              <a:rPr lang="cs-CZ" smtClean="0"/>
              <a:t>06.05.2024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FFD5F7-534F-48DD-BB5D-897B972DA3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06205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9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text 4"/>
          <p:cNvSpPr>
            <a:spLocks noGrp="1"/>
          </p:cNvSpPr>
          <p:nvPr>
            <p:ph type="body" sz="quarter" idx="11" hasCustomPrompt="1"/>
          </p:nvPr>
        </p:nvSpPr>
        <p:spPr>
          <a:xfrm>
            <a:off x="873210" y="1268628"/>
            <a:ext cx="10305535" cy="4333102"/>
          </a:xfrm>
          <a:prstGeom prst="rect">
            <a:avLst/>
          </a:prstGeom>
        </p:spPr>
        <p:txBody>
          <a:bodyPr lIns="0" anchor="ctr"/>
          <a:lstStyle>
            <a:lvl1pPr algn="l">
              <a:defRPr sz="4800" b="1">
                <a:solidFill>
                  <a:srgbClr val="2896D4"/>
                </a:solidFill>
                <a:latin typeface="Segoe UI" panose="020B0502040204020203" pitchFamily="34" charset="0"/>
                <a:ea typeface="Roboto Slab" pitchFamily="2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cs-CZ" dirty="0" smtClean="0"/>
              <a:t>UPRAVTE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4" hasCustomPrompt="1"/>
          </p:nvPr>
        </p:nvSpPr>
        <p:spPr>
          <a:xfrm>
            <a:off x="873210" y="6025275"/>
            <a:ext cx="1967155" cy="230660"/>
          </a:xfrm>
          <a:prstGeom prst="rect">
            <a:avLst/>
          </a:prstGeom>
        </p:spPr>
        <p:txBody>
          <a:bodyPr lIns="18000"/>
          <a:lstStyle>
            <a:lvl1pPr algn="l">
              <a:defRPr sz="1100" baseline="0">
                <a:latin typeface="Segoe UI" panose="020B0502040204020203" pitchFamily="34" charset="0"/>
                <a:ea typeface="Roboto Light" panose="02000000000000000000" pitchFamily="2" charset="0"/>
                <a:cs typeface="Segoe UI" panose="020B0502040204020203" pitchFamily="34" charset="0"/>
              </a:defRPr>
            </a:lvl1pPr>
            <a:lvl2pPr>
              <a:defRPr sz="1200"/>
            </a:lvl2pPr>
            <a:lvl3pPr>
              <a:defRPr sz="1100"/>
            </a:lvl3pPr>
            <a:lvl4pPr>
              <a:defRPr sz="1050"/>
            </a:lvl4pPr>
            <a:lvl5pPr>
              <a:defRPr sz="1050"/>
            </a:lvl5pPr>
          </a:lstStyle>
          <a:p>
            <a:pPr lvl="0"/>
            <a:r>
              <a:rPr lang="cs-CZ" dirty="0" smtClean="0"/>
              <a:t>1. LEDNA 2020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13888423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dva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>
                <a:solidFill>
                  <a:srgbClr val="2896D4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3CF81-40B1-461F-ABB1-DF8E3BDEAF2C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5" name="Zástupný symbol pro obrázek 4"/>
          <p:cNvSpPr>
            <a:spLocks noGrp="1"/>
          </p:cNvSpPr>
          <p:nvPr>
            <p:ph type="pic" sz="quarter" idx="13"/>
          </p:nvPr>
        </p:nvSpPr>
        <p:spPr>
          <a:xfrm>
            <a:off x="838200" y="1728216"/>
            <a:ext cx="5147821" cy="431835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cs-CZ" dirty="0" smtClean="0"/>
          </a:p>
          <a:p>
            <a:endParaRPr lang="cs-CZ" dirty="0"/>
          </a:p>
        </p:txBody>
      </p:sp>
      <p:sp>
        <p:nvSpPr>
          <p:cNvPr id="11" name="Zástupný symbol pro obrázek 4"/>
          <p:cNvSpPr>
            <a:spLocks noGrp="1"/>
          </p:cNvSpPr>
          <p:nvPr>
            <p:ph type="pic" sz="quarter" idx="14"/>
          </p:nvPr>
        </p:nvSpPr>
        <p:spPr>
          <a:xfrm>
            <a:off x="6205979" y="1728215"/>
            <a:ext cx="5147821" cy="431835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37521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a text (L) s na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>
                <a:solidFill>
                  <a:srgbClr val="2896D4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3CF81-40B1-461F-ABB1-DF8E3BDEAF2C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11" name="Zástupný symbol pro obrázek 4"/>
          <p:cNvSpPr>
            <a:spLocks noGrp="1"/>
          </p:cNvSpPr>
          <p:nvPr>
            <p:ph type="pic" sz="quarter" idx="14"/>
          </p:nvPr>
        </p:nvSpPr>
        <p:spPr>
          <a:xfrm>
            <a:off x="6205979" y="1728215"/>
            <a:ext cx="5147821" cy="431835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cs-CZ" dirty="0" smtClean="0"/>
          </a:p>
          <a:p>
            <a:endParaRPr lang="cs-CZ" dirty="0"/>
          </a:p>
        </p:txBody>
      </p:sp>
      <p:sp>
        <p:nvSpPr>
          <p:cNvPr id="7" name="Zástupný symbol pro text 9"/>
          <p:cNvSpPr>
            <a:spLocks noGrp="1"/>
          </p:cNvSpPr>
          <p:nvPr>
            <p:ph type="body" sz="quarter" idx="13"/>
          </p:nvPr>
        </p:nvSpPr>
        <p:spPr>
          <a:xfrm>
            <a:off x="838200" y="1728000"/>
            <a:ext cx="5148000" cy="4320000"/>
          </a:xfrm>
        </p:spPr>
        <p:txBody>
          <a:bodyPr/>
          <a:lstStyle>
            <a:lvl1pPr>
              <a:defRPr sz="1800"/>
            </a:lvl1pPr>
          </a:lstStyle>
          <a:p>
            <a:pPr lvl="0"/>
            <a:r>
              <a:rPr lang="cs-CZ" dirty="0" smtClean="0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8505396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a text (P) s na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>
                <a:solidFill>
                  <a:srgbClr val="2896D4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3CF81-40B1-461F-ABB1-DF8E3BDEAF2C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rázek 4"/>
          <p:cNvSpPr>
            <a:spLocks noGrp="1"/>
          </p:cNvSpPr>
          <p:nvPr>
            <p:ph type="pic" sz="quarter" idx="14"/>
          </p:nvPr>
        </p:nvSpPr>
        <p:spPr>
          <a:xfrm>
            <a:off x="838200" y="1728000"/>
            <a:ext cx="5147821" cy="431835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cs-CZ" dirty="0" smtClean="0"/>
          </a:p>
          <a:p>
            <a:endParaRPr lang="cs-CZ" dirty="0"/>
          </a:p>
        </p:txBody>
      </p:sp>
      <p:sp>
        <p:nvSpPr>
          <p:cNvPr id="8" name="Zástupný symbol pro text 9"/>
          <p:cNvSpPr>
            <a:spLocks noGrp="1"/>
          </p:cNvSpPr>
          <p:nvPr>
            <p:ph type="body" sz="quarter" idx="13"/>
          </p:nvPr>
        </p:nvSpPr>
        <p:spPr>
          <a:xfrm>
            <a:off x="6205800" y="1728000"/>
            <a:ext cx="5148000" cy="4320000"/>
          </a:xfrm>
        </p:spPr>
        <p:txBody>
          <a:bodyPr/>
          <a:lstStyle>
            <a:lvl1pPr>
              <a:defRPr sz="1800"/>
            </a:lvl1pPr>
          </a:lstStyle>
          <a:p>
            <a:pPr lvl="0"/>
            <a:r>
              <a:rPr lang="cs-CZ" dirty="0" smtClean="0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1822910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ráz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3CF81-40B1-461F-ABB1-DF8E3BDEAF2C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5" name="Zástupný symbol pro obrázek 4"/>
          <p:cNvSpPr>
            <a:spLocks noGrp="1"/>
          </p:cNvSpPr>
          <p:nvPr>
            <p:ph type="pic" sz="quarter" idx="13"/>
          </p:nvPr>
        </p:nvSpPr>
        <p:spPr>
          <a:xfrm>
            <a:off x="838200" y="428368"/>
            <a:ext cx="10515600" cy="5618205"/>
          </a:xfrm>
        </p:spPr>
        <p:txBody>
          <a:bodyPr/>
          <a:lstStyle>
            <a:lvl1pPr marL="0" indent="0">
              <a:buNone/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769947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texty vedle seb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B3CF81-40B1-461F-ABB1-DF8E3BDEAF2C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6" name="Zástupný symbol pro text 9"/>
          <p:cNvSpPr>
            <a:spLocks noGrp="1"/>
          </p:cNvSpPr>
          <p:nvPr>
            <p:ph type="body" sz="quarter" idx="13"/>
          </p:nvPr>
        </p:nvSpPr>
        <p:spPr>
          <a:xfrm>
            <a:off x="838200" y="1728000"/>
            <a:ext cx="5148000" cy="4320000"/>
          </a:xfrm>
        </p:spPr>
        <p:txBody>
          <a:bodyPr/>
          <a:lstStyle>
            <a:lvl1pPr>
              <a:defRPr sz="1800"/>
            </a:lvl1pPr>
          </a:lstStyle>
          <a:p>
            <a:pPr lvl="0"/>
            <a:r>
              <a:rPr lang="cs-CZ" dirty="0" smtClean="0"/>
              <a:t>Upravte styly předlohy textu.</a:t>
            </a:r>
          </a:p>
        </p:txBody>
      </p:sp>
      <p:sp>
        <p:nvSpPr>
          <p:cNvPr id="7" name="Zástupný symbol pro text 9"/>
          <p:cNvSpPr>
            <a:spLocks noGrp="1"/>
          </p:cNvSpPr>
          <p:nvPr>
            <p:ph type="body" sz="quarter" idx="14"/>
          </p:nvPr>
        </p:nvSpPr>
        <p:spPr>
          <a:xfrm>
            <a:off x="6205800" y="1728000"/>
            <a:ext cx="5148000" cy="4320000"/>
          </a:xfrm>
        </p:spPr>
        <p:txBody>
          <a:bodyPr/>
          <a:lstStyle>
            <a:lvl1pPr>
              <a:defRPr sz="1800"/>
            </a:lvl1pPr>
          </a:lstStyle>
          <a:p>
            <a:pPr lvl="0"/>
            <a:r>
              <a:rPr lang="cs-CZ" dirty="0" smtClean="0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0015072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rázky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3CF81-40B1-461F-ABB1-DF8E3BDEAF2C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5" name="Zástupný symbol pro obrázek 4"/>
          <p:cNvSpPr>
            <a:spLocks noGrp="1"/>
          </p:cNvSpPr>
          <p:nvPr>
            <p:ph type="pic" sz="quarter" idx="13"/>
          </p:nvPr>
        </p:nvSpPr>
        <p:spPr>
          <a:xfrm>
            <a:off x="838200" y="428368"/>
            <a:ext cx="5095875" cy="5618205"/>
          </a:xfrm>
        </p:spPr>
        <p:txBody>
          <a:bodyPr/>
          <a:lstStyle>
            <a:lvl1pPr marL="0" indent="0">
              <a:buNone/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endParaRPr lang="cs-CZ" dirty="0" smtClean="0"/>
          </a:p>
          <a:p>
            <a:endParaRPr lang="cs-CZ" dirty="0"/>
          </a:p>
        </p:txBody>
      </p:sp>
      <p:sp>
        <p:nvSpPr>
          <p:cNvPr id="7" name="Zástupný symbol pro obrázek 4"/>
          <p:cNvSpPr>
            <a:spLocks noGrp="1"/>
          </p:cNvSpPr>
          <p:nvPr>
            <p:ph type="pic" sz="quarter" idx="14"/>
          </p:nvPr>
        </p:nvSpPr>
        <p:spPr>
          <a:xfrm>
            <a:off x="6257925" y="428368"/>
            <a:ext cx="5095875" cy="5618205"/>
          </a:xfrm>
        </p:spPr>
        <p:txBody>
          <a:bodyPr/>
          <a:lstStyle>
            <a:lvl1pPr marL="0" indent="0">
              <a:buNone/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61626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>
                <a:solidFill>
                  <a:srgbClr val="2896D4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838200" y="6170400"/>
            <a:ext cx="442784" cy="396000"/>
          </a:xfrm>
        </p:spPr>
        <p:txBody>
          <a:bodyPr/>
          <a:lstStyle/>
          <a:p>
            <a:fld id="{7EB3CF81-40B1-461F-ABB1-DF8E3BDEAF2C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4" name="Zástupný symbol pro graf 3"/>
          <p:cNvSpPr>
            <a:spLocks noGrp="1"/>
          </p:cNvSpPr>
          <p:nvPr>
            <p:ph type="chart" sz="quarter" idx="14"/>
          </p:nvPr>
        </p:nvSpPr>
        <p:spPr>
          <a:xfrm>
            <a:off x="838200" y="1704975"/>
            <a:ext cx="10515600" cy="4248150"/>
          </a:xfrm>
          <a:prstGeom prst="rect">
            <a:avLst/>
          </a:prstGeom>
        </p:spPr>
        <p:txBody>
          <a:bodyPr/>
          <a:lstStyle/>
          <a:p>
            <a:endParaRPr lang="cs-CZ" dirty="0"/>
          </a:p>
        </p:txBody>
      </p:sp>
      <p:sp>
        <p:nvSpPr>
          <p:cNvPr id="5" name="Zástupný symbol pro text 2"/>
          <p:cNvSpPr>
            <a:spLocks noGrp="1"/>
          </p:cNvSpPr>
          <p:nvPr>
            <p:ph type="body" sz="quarter" idx="15"/>
          </p:nvPr>
        </p:nvSpPr>
        <p:spPr>
          <a:xfrm>
            <a:off x="5112422" y="6170400"/>
            <a:ext cx="1967155" cy="230660"/>
          </a:xfrm>
          <a:prstGeom prst="rect">
            <a:avLst/>
          </a:prstGeom>
        </p:spPr>
        <p:txBody>
          <a:bodyPr>
            <a:normAutofit fontScale="47500" lnSpcReduction="20000"/>
          </a:bodyPr>
          <a:lstStyle>
            <a:lvl1pPr algn="ctr">
              <a:defRPr/>
            </a:lvl1pPr>
          </a:lstStyle>
          <a:p>
            <a:pPr marL="0" indent="0">
              <a:buNone/>
            </a:pPr>
            <a:r>
              <a:rPr lang="cs-CZ" dirty="0" smtClean="0"/>
              <a:t>Zde zdroj, případně vymažte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79069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rázky s popis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4"/>
          <p:cNvSpPr>
            <a:spLocks noGrp="1"/>
          </p:cNvSpPr>
          <p:nvPr>
            <p:ph type="body" sz="quarter" idx="13"/>
          </p:nvPr>
        </p:nvSpPr>
        <p:spPr>
          <a:xfrm>
            <a:off x="1671636" y="4781550"/>
            <a:ext cx="4086370" cy="1332220"/>
          </a:xfrm>
          <a:prstGeom prst="rect">
            <a:avLst/>
          </a:prstGeom>
          <a:ln>
            <a:noFill/>
          </a:ln>
        </p:spPr>
        <p:txBody>
          <a:bodyPr anchor="t"/>
          <a:lstStyle>
            <a:lvl1pPr algn="l">
              <a:defRPr sz="1600" b="0">
                <a:solidFill>
                  <a:schemeClr val="tx1"/>
                </a:solidFill>
                <a:latin typeface="Segoe UI" panose="020B0502040204020203" pitchFamily="34" charset="0"/>
                <a:ea typeface="Roboto Slab" pitchFamily="2" charset="0"/>
                <a:cs typeface="Segoe UI" panose="020B0502040204020203" pitchFamily="34" charset="0"/>
              </a:defRPr>
            </a:lvl1pPr>
          </a:lstStyle>
          <a:p>
            <a:pPr lvl="0"/>
            <a:endParaRPr lang="cs-CZ" dirty="0" smtClean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5"/>
          </p:nvPr>
        </p:nvSpPr>
        <p:spPr>
          <a:xfrm>
            <a:off x="1671635" y="2333130"/>
            <a:ext cx="4086371" cy="2300730"/>
          </a:xfrm>
          <a:prstGeom prst="rect">
            <a:avLst/>
          </a:prstGeom>
          <a:ln w="9525">
            <a:noFill/>
          </a:ln>
        </p:spPr>
        <p:txBody>
          <a:bodyPr/>
          <a:lstStyle/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59200"/>
          </a:xfrm>
          <a:prstGeom prst="rect">
            <a:avLst/>
          </a:prstGeom>
        </p:spPr>
        <p:txBody>
          <a:bodyPr anchor="ctr"/>
          <a:lstStyle>
            <a:lvl1pPr algn="ctr">
              <a:defRPr sz="360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13" name="Zástupný symbol pro text 4"/>
          <p:cNvSpPr>
            <a:spLocks noGrp="1"/>
          </p:cNvSpPr>
          <p:nvPr>
            <p:ph type="body" sz="quarter" idx="18"/>
          </p:nvPr>
        </p:nvSpPr>
        <p:spPr>
          <a:xfrm>
            <a:off x="6453041" y="4781550"/>
            <a:ext cx="4086370" cy="1332220"/>
          </a:xfrm>
          <a:prstGeom prst="rect">
            <a:avLst/>
          </a:prstGeom>
          <a:ln>
            <a:noFill/>
          </a:ln>
        </p:spPr>
        <p:txBody>
          <a:bodyPr anchor="t"/>
          <a:lstStyle>
            <a:lvl1pPr algn="l">
              <a:defRPr sz="1600" b="0">
                <a:solidFill>
                  <a:schemeClr val="tx1"/>
                </a:solidFill>
                <a:latin typeface="Segoe UI" panose="020B0502040204020203" pitchFamily="34" charset="0"/>
                <a:ea typeface="Roboto Slab" pitchFamily="2" charset="0"/>
                <a:cs typeface="Segoe UI" panose="020B0502040204020203" pitchFamily="34" charset="0"/>
              </a:defRPr>
            </a:lvl1pPr>
          </a:lstStyle>
          <a:p>
            <a:pPr lvl="0"/>
            <a:endParaRPr lang="cs-CZ" dirty="0" smtClean="0"/>
          </a:p>
        </p:txBody>
      </p:sp>
      <p:sp>
        <p:nvSpPr>
          <p:cNvPr id="11" name="Zástupný symbol pro obrázek 7"/>
          <p:cNvSpPr>
            <a:spLocks noGrp="1"/>
          </p:cNvSpPr>
          <p:nvPr>
            <p:ph type="pic" sz="quarter" idx="20"/>
          </p:nvPr>
        </p:nvSpPr>
        <p:spPr>
          <a:xfrm>
            <a:off x="6453040" y="2333130"/>
            <a:ext cx="4086371" cy="2300730"/>
          </a:xfrm>
          <a:prstGeom prst="rect">
            <a:avLst/>
          </a:prstGeom>
          <a:ln w="9525">
            <a:noFill/>
          </a:ln>
        </p:spPr>
        <p:txBody>
          <a:bodyPr/>
          <a:lstStyle/>
          <a:p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21"/>
          </p:nvPr>
        </p:nvSpPr>
        <p:spPr/>
        <p:txBody>
          <a:bodyPr/>
          <a:lstStyle/>
          <a:p>
            <a:fld id="{7EB3CF81-40B1-461F-ABB1-DF8E3BDEAF2C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844269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ři obrázky s popis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4"/>
          <p:cNvSpPr>
            <a:spLocks noGrp="1"/>
          </p:cNvSpPr>
          <p:nvPr>
            <p:ph type="body" sz="quarter" idx="13"/>
          </p:nvPr>
        </p:nvSpPr>
        <p:spPr>
          <a:xfrm>
            <a:off x="1364606" y="4232635"/>
            <a:ext cx="2386137" cy="1772745"/>
          </a:xfrm>
          <a:prstGeom prst="rect">
            <a:avLst/>
          </a:prstGeom>
          <a:ln>
            <a:noFill/>
          </a:ln>
        </p:spPr>
        <p:txBody>
          <a:bodyPr anchor="t"/>
          <a:lstStyle>
            <a:lvl1pPr algn="l">
              <a:defRPr sz="1600" b="0">
                <a:solidFill>
                  <a:schemeClr val="tx1"/>
                </a:solidFill>
                <a:latin typeface="Segoe UI" panose="020B0502040204020203" pitchFamily="34" charset="0"/>
                <a:ea typeface="Roboto Slab" pitchFamily="2" charset="0"/>
                <a:cs typeface="Segoe UI" panose="020B0502040204020203" pitchFamily="34" charset="0"/>
              </a:defRPr>
            </a:lvl1pPr>
          </a:lstStyle>
          <a:p>
            <a:pPr lvl="0"/>
            <a:endParaRPr lang="cs-CZ" dirty="0" smtClean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5"/>
          </p:nvPr>
        </p:nvSpPr>
        <p:spPr>
          <a:xfrm>
            <a:off x="1364606" y="2328846"/>
            <a:ext cx="2386136" cy="1752959"/>
          </a:xfrm>
          <a:prstGeom prst="rect">
            <a:avLst/>
          </a:prstGeom>
          <a:ln w="9525">
            <a:noFill/>
          </a:ln>
        </p:spPr>
        <p:txBody>
          <a:bodyPr/>
          <a:lstStyle/>
          <a:p>
            <a:endParaRPr lang="cs-CZ" dirty="0"/>
          </a:p>
        </p:txBody>
      </p:sp>
      <p:sp>
        <p:nvSpPr>
          <p:cNvPr id="9" name="Zástupný symbol pro obrázek 7"/>
          <p:cNvSpPr>
            <a:spLocks noGrp="1"/>
          </p:cNvSpPr>
          <p:nvPr>
            <p:ph type="pic" sz="quarter" idx="16"/>
          </p:nvPr>
        </p:nvSpPr>
        <p:spPr>
          <a:xfrm>
            <a:off x="4895514" y="2328846"/>
            <a:ext cx="2386800" cy="1752533"/>
          </a:xfrm>
          <a:prstGeom prst="rect">
            <a:avLst/>
          </a:prstGeom>
          <a:ln>
            <a:noFill/>
          </a:ln>
        </p:spPr>
        <p:txBody>
          <a:bodyPr/>
          <a:lstStyle/>
          <a:p>
            <a:endParaRPr lang="cs-CZ" dirty="0"/>
          </a:p>
        </p:txBody>
      </p:sp>
      <p:sp>
        <p:nvSpPr>
          <p:cNvPr id="10" name="Zástupný symbol pro obrázek 7"/>
          <p:cNvSpPr>
            <a:spLocks noGrp="1"/>
          </p:cNvSpPr>
          <p:nvPr>
            <p:ph type="pic" sz="quarter" idx="17"/>
          </p:nvPr>
        </p:nvSpPr>
        <p:spPr>
          <a:xfrm>
            <a:off x="8441256" y="2328846"/>
            <a:ext cx="2386137" cy="1752533"/>
          </a:xfrm>
          <a:prstGeom prst="rect">
            <a:avLst/>
          </a:prstGeom>
          <a:ln>
            <a:noFill/>
          </a:ln>
        </p:spPr>
        <p:txBody>
          <a:bodyPr/>
          <a:lstStyle/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59200"/>
          </a:xfrm>
          <a:prstGeom prst="rect">
            <a:avLst/>
          </a:prstGeom>
        </p:spPr>
        <p:txBody>
          <a:bodyPr anchor="ctr"/>
          <a:lstStyle>
            <a:lvl1pPr algn="ctr">
              <a:defRPr sz="360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13" name="Zástupný symbol pro text 4"/>
          <p:cNvSpPr>
            <a:spLocks noGrp="1"/>
          </p:cNvSpPr>
          <p:nvPr>
            <p:ph type="body" sz="quarter" idx="18"/>
          </p:nvPr>
        </p:nvSpPr>
        <p:spPr>
          <a:xfrm>
            <a:off x="8441256" y="4232635"/>
            <a:ext cx="2386137" cy="1772745"/>
          </a:xfrm>
          <a:prstGeom prst="rect">
            <a:avLst/>
          </a:prstGeom>
          <a:ln>
            <a:noFill/>
          </a:ln>
        </p:spPr>
        <p:txBody>
          <a:bodyPr anchor="t"/>
          <a:lstStyle>
            <a:lvl1pPr algn="l">
              <a:defRPr sz="1600" b="0">
                <a:solidFill>
                  <a:schemeClr val="tx1"/>
                </a:solidFill>
                <a:latin typeface="Segoe UI" panose="020B0502040204020203" pitchFamily="34" charset="0"/>
                <a:ea typeface="Roboto Slab" pitchFamily="2" charset="0"/>
                <a:cs typeface="Segoe UI" panose="020B0502040204020203" pitchFamily="34" charset="0"/>
              </a:defRPr>
            </a:lvl1pPr>
          </a:lstStyle>
          <a:p>
            <a:pPr lvl="0"/>
            <a:endParaRPr lang="cs-CZ" dirty="0" smtClean="0"/>
          </a:p>
        </p:txBody>
      </p:sp>
      <p:sp>
        <p:nvSpPr>
          <p:cNvPr id="14" name="Zástupný symbol pro text 4"/>
          <p:cNvSpPr>
            <a:spLocks noGrp="1"/>
          </p:cNvSpPr>
          <p:nvPr>
            <p:ph type="body" sz="quarter" idx="19"/>
          </p:nvPr>
        </p:nvSpPr>
        <p:spPr>
          <a:xfrm>
            <a:off x="4895514" y="4232635"/>
            <a:ext cx="2386800" cy="1772745"/>
          </a:xfrm>
          <a:prstGeom prst="rect">
            <a:avLst/>
          </a:prstGeom>
          <a:ln>
            <a:noFill/>
          </a:ln>
        </p:spPr>
        <p:txBody>
          <a:bodyPr anchor="t"/>
          <a:lstStyle>
            <a:lvl1pPr algn="l">
              <a:defRPr sz="1600" b="0">
                <a:solidFill>
                  <a:schemeClr val="tx1"/>
                </a:solidFill>
                <a:latin typeface="Segoe UI" panose="020B0502040204020203" pitchFamily="34" charset="0"/>
                <a:ea typeface="Roboto Slab" pitchFamily="2" charset="0"/>
                <a:cs typeface="Segoe UI" panose="020B0502040204020203" pitchFamily="34" charset="0"/>
              </a:defRPr>
            </a:lvl1pPr>
          </a:lstStyle>
          <a:p>
            <a:pPr lvl="0"/>
            <a:endParaRPr lang="cs-CZ" dirty="0" smtClean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fld id="{7EB3CF81-40B1-461F-ABB1-DF8E3BDEAF2C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832289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rovnání">
    <p:bg>
      <p:bgPr>
        <a:blipFill dpi="0" rotWithShape="1">
          <a:blip r:embed="rId2">
            <a:lum/>
          </a:blip>
          <a:srcRect/>
          <a:stretch>
            <a:fillRect t="-13000"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text 11"/>
          <p:cNvSpPr>
            <a:spLocks noGrp="1"/>
          </p:cNvSpPr>
          <p:nvPr>
            <p:ph type="body" sz="quarter" idx="11"/>
          </p:nvPr>
        </p:nvSpPr>
        <p:spPr>
          <a:xfrm>
            <a:off x="838199" y="1726250"/>
            <a:ext cx="5034699" cy="424091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Segoe UI" panose="020B0502040204020203" pitchFamily="34" charset="0"/>
                <a:ea typeface="Roboto" panose="02000000000000000000" pitchFamily="2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cs-CZ" dirty="0" smtClean="0"/>
              <a:t>Upravte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12"/>
          </p:nvPr>
        </p:nvSpPr>
        <p:spPr>
          <a:xfrm>
            <a:off x="6319101" y="1726250"/>
            <a:ext cx="5034699" cy="424057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Segoe UI" panose="020B0502040204020203" pitchFamily="34" charset="0"/>
                <a:ea typeface="Roboto" panose="02000000000000000000" pitchFamily="2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cs-CZ" dirty="0" smtClean="0"/>
              <a:t>Upravte styly předlohy textu.</a:t>
            </a:r>
          </a:p>
        </p:txBody>
      </p:sp>
      <p:sp>
        <p:nvSpPr>
          <p:cNvPr id="17" name="Zástupný symbol pro text 16"/>
          <p:cNvSpPr>
            <a:spLocks noGrp="1"/>
          </p:cNvSpPr>
          <p:nvPr>
            <p:ph type="body" sz="quarter" idx="13"/>
          </p:nvPr>
        </p:nvSpPr>
        <p:spPr>
          <a:xfrm>
            <a:off x="6319101" y="394085"/>
            <a:ext cx="5034699" cy="1041608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  <a:latin typeface="Segoe UI" panose="020B0502040204020203" pitchFamily="34" charset="0"/>
                <a:ea typeface="Roboto" panose="02000000000000000000" pitchFamily="2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cs-CZ" dirty="0" smtClean="0"/>
              <a:t>Upravte styly předlohy textu.</a:t>
            </a:r>
            <a:endParaRPr lang="cs-CZ" dirty="0"/>
          </a:p>
        </p:txBody>
      </p:sp>
      <p:sp>
        <p:nvSpPr>
          <p:cNvPr id="18" name="Zástupný symbol pro text 16"/>
          <p:cNvSpPr>
            <a:spLocks noGrp="1"/>
          </p:cNvSpPr>
          <p:nvPr>
            <p:ph type="body" sz="quarter" idx="14"/>
          </p:nvPr>
        </p:nvSpPr>
        <p:spPr>
          <a:xfrm>
            <a:off x="838199" y="394085"/>
            <a:ext cx="5034699" cy="1041608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  <a:latin typeface="Segoe UI" panose="020B0502040204020203" pitchFamily="34" charset="0"/>
                <a:ea typeface="Roboto" panose="02000000000000000000" pitchFamily="2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cs-CZ" dirty="0" smtClean="0"/>
              <a:t>Upravte styly předlohy textu.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782936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trana se jménem autor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text 4"/>
          <p:cNvSpPr>
            <a:spLocks noGrp="1"/>
          </p:cNvSpPr>
          <p:nvPr>
            <p:ph type="body" sz="quarter" idx="11" hasCustomPrompt="1"/>
          </p:nvPr>
        </p:nvSpPr>
        <p:spPr>
          <a:xfrm>
            <a:off x="873210" y="2295525"/>
            <a:ext cx="10305535" cy="2295526"/>
          </a:xfrm>
          <a:prstGeom prst="rect">
            <a:avLst/>
          </a:prstGeom>
        </p:spPr>
        <p:txBody>
          <a:bodyPr lIns="0" anchor="ctr"/>
          <a:lstStyle>
            <a:lvl1pPr algn="l">
              <a:defRPr sz="4800" b="1">
                <a:solidFill>
                  <a:srgbClr val="2896D4"/>
                </a:solidFill>
                <a:latin typeface="Segoe UI" panose="020B0502040204020203" pitchFamily="34" charset="0"/>
                <a:ea typeface="Roboto Slab" pitchFamily="2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cs-CZ" dirty="0" smtClean="0"/>
              <a:t>UPRAVTE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4" hasCustomPrompt="1"/>
          </p:nvPr>
        </p:nvSpPr>
        <p:spPr>
          <a:xfrm>
            <a:off x="873210" y="6025275"/>
            <a:ext cx="1967155" cy="230660"/>
          </a:xfrm>
          <a:prstGeom prst="rect">
            <a:avLst/>
          </a:prstGeom>
        </p:spPr>
        <p:txBody>
          <a:bodyPr lIns="18000"/>
          <a:lstStyle>
            <a:lvl1pPr algn="l">
              <a:defRPr sz="1100" baseline="0">
                <a:latin typeface="Segoe UI" panose="020B0502040204020203" pitchFamily="34" charset="0"/>
                <a:ea typeface="Roboto Light" panose="02000000000000000000" pitchFamily="2" charset="0"/>
                <a:cs typeface="Segoe UI" panose="020B0502040204020203" pitchFamily="34" charset="0"/>
              </a:defRPr>
            </a:lvl1pPr>
            <a:lvl2pPr>
              <a:defRPr sz="1200"/>
            </a:lvl2pPr>
            <a:lvl3pPr>
              <a:defRPr sz="1100"/>
            </a:lvl3pPr>
            <a:lvl4pPr>
              <a:defRPr sz="1050"/>
            </a:lvl4pPr>
            <a:lvl5pPr>
              <a:defRPr sz="1050"/>
            </a:lvl5pPr>
          </a:lstStyle>
          <a:p>
            <a:pPr lvl="0"/>
            <a:r>
              <a:rPr lang="cs-CZ" dirty="0" smtClean="0"/>
              <a:t>1. LEDNA 2020</a:t>
            </a:r>
            <a:endParaRPr lang="cs-CZ" dirty="0"/>
          </a:p>
        </p:txBody>
      </p:sp>
      <p:sp>
        <p:nvSpPr>
          <p:cNvPr id="6" name="Zástupný symbol pro text 3"/>
          <p:cNvSpPr>
            <a:spLocks noGrp="1"/>
          </p:cNvSpPr>
          <p:nvPr>
            <p:ph type="body" sz="quarter" idx="15"/>
          </p:nvPr>
        </p:nvSpPr>
        <p:spPr>
          <a:xfrm>
            <a:off x="873210" y="4924425"/>
            <a:ext cx="2774865" cy="718143"/>
          </a:xfrm>
          <a:prstGeom prst="rect">
            <a:avLst/>
          </a:prstGeom>
        </p:spPr>
        <p:txBody>
          <a:bodyPr lIns="18000"/>
          <a:lstStyle>
            <a:lvl1pPr algn="l">
              <a:defRPr sz="1200" b="1" baseline="0">
                <a:latin typeface="Segoe UI" panose="020B0502040204020203" pitchFamily="34" charset="0"/>
                <a:ea typeface="Roboto Light" panose="02000000000000000000" pitchFamily="2" charset="0"/>
                <a:cs typeface="Segoe UI" panose="020B0502040204020203" pitchFamily="34" charset="0"/>
              </a:defRPr>
            </a:lvl1pPr>
            <a:lvl2pPr>
              <a:defRPr sz="1200"/>
            </a:lvl2pPr>
            <a:lvl3pPr>
              <a:defRPr sz="1100"/>
            </a:lvl3pPr>
            <a:lvl4pPr>
              <a:defRPr sz="1050"/>
            </a:lvl4pPr>
            <a:lvl5pPr>
              <a:defRPr sz="1050"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395542797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vě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text 4"/>
          <p:cNvSpPr>
            <a:spLocks noGrp="1"/>
          </p:cNvSpPr>
          <p:nvPr>
            <p:ph type="body" sz="quarter" idx="11"/>
          </p:nvPr>
        </p:nvSpPr>
        <p:spPr>
          <a:xfrm>
            <a:off x="1060621" y="1861751"/>
            <a:ext cx="10210800" cy="3146854"/>
          </a:xfrm>
          <a:prstGeom prst="rect">
            <a:avLst/>
          </a:prstGeom>
        </p:spPr>
        <p:txBody>
          <a:bodyPr anchor="ctr"/>
          <a:lstStyle>
            <a:lvl1pPr algn="l">
              <a:defRPr sz="4000" b="1">
                <a:solidFill>
                  <a:srgbClr val="2896D4"/>
                </a:solidFill>
                <a:latin typeface="Segoe UI" panose="020B0502040204020203" pitchFamily="34" charset="0"/>
                <a:ea typeface="Roboto Slab" pitchFamily="2" charset="0"/>
                <a:cs typeface="Segoe UI" panose="020B0502040204020203" pitchFamily="34" charset="0"/>
              </a:defRPr>
            </a:lvl1pPr>
          </a:lstStyle>
          <a:p>
            <a:pPr lvl="0"/>
            <a:endParaRPr lang="cs-CZ" dirty="0" smtClean="0"/>
          </a:p>
        </p:txBody>
      </p:sp>
      <p:sp>
        <p:nvSpPr>
          <p:cNvPr id="7" name="Zástupný symbol pro text 4"/>
          <p:cNvSpPr>
            <a:spLocks noGrp="1"/>
          </p:cNvSpPr>
          <p:nvPr>
            <p:ph type="body" sz="quarter" idx="12"/>
          </p:nvPr>
        </p:nvSpPr>
        <p:spPr>
          <a:xfrm>
            <a:off x="1060621" y="5219700"/>
            <a:ext cx="5063954" cy="1066800"/>
          </a:xfrm>
          <a:prstGeom prst="rect">
            <a:avLst/>
          </a:prstGeom>
        </p:spPr>
        <p:txBody>
          <a:bodyPr anchor="t"/>
          <a:lstStyle>
            <a:lvl1pPr algn="l">
              <a:defRPr sz="1200" b="1">
                <a:solidFill>
                  <a:srgbClr val="2896D4"/>
                </a:solidFill>
                <a:latin typeface="Segoe UI" panose="020B0502040204020203" pitchFamily="34" charset="0"/>
                <a:ea typeface="Roboto Slab" pitchFamily="2" charset="0"/>
                <a:cs typeface="Segoe UI" panose="020B0502040204020203" pitchFamily="34" charset="0"/>
              </a:defRPr>
            </a:lvl1pPr>
          </a:lstStyle>
          <a:p>
            <a:pPr lvl="0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4028388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věr_sociální sítě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text 4"/>
          <p:cNvSpPr>
            <a:spLocks noGrp="1"/>
          </p:cNvSpPr>
          <p:nvPr>
            <p:ph type="body" sz="quarter" idx="11"/>
          </p:nvPr>
        </p:nvSpPr>
        <p:spPr>
          <a:xfrm>
            <a:off x="1060621" y="1861751"/>
            <a:ext cx="10210800" cy="3146854"/>
          </a:xfrm>
          <a:prstGeom prst="rect">
            <a:avLst/>
          </a:prstGeom>
        </p:spPr>
        <p:txBody>
          <a:bodyPr lIns="90000" anchor="ctr"/>
          <a:lstStyle>
            <a:lvl1pPr algn="l">
              <a:defRPr sz="4000" b="1">
                <a:solidFill>
                  <a:srgbClr val="2896D4"/>
                </a:solidFill>
                <a:latin typeface="Segoe UI" panose="020B0502040204020203" pitchFamily="34" charset="0"/>
                <a:ea typeface="Roboto Slab" pitchFamily="2" charset="0"/>
                <a:cs typeface="Segoe UI" panose="020B0502040204020203" pitchFamily="34" charset="0"/>
              </a:defRPr>
            </a:lvl1pPr>
          </a:lstStyle>
          <a:p>
            <a:pPr lvl="0"/>
            <a:endParaRPr lang="cs-CZ" dirty="0" smtClean="0"/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6346" y="5410127"/>
            <a:ext cx="1816612" cy="5716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42046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vá kapito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text 4"/>
          <p:cNvSpPr>
            <a:spLocks noGrp="1"/>
          </p:cNvSpPr>
          <p:nvPr>
            <p:ph type="body" sz="quarter" idx="11" hasCustomPrompt="1"/>
          </p:nvPr>
        </p:nvSpPr>
        <p:spPr>
          <a:xfrm>
            <a:off x="838800" y="1810800"/>
            <a:ext cx="10305535" cy="3240000"/>
          </a:xfrm>
          <a:prstGeom prst="rect">
            <a:avLst/>
          </a:prstGeom>
        </p:spPr>
        <p:txBody>
          <a:bodyPr anchor="ctr"/>
          <a:lstStyle>
            <a:lvl1pPr algn="l">
              <a:defRPr sz="4000" b="1">
                <a:solidFill>
                  <a:srgbClr val="2896D4"/>
                </a:solidFill>
                <a:latin typeface="Segoe UI" panose="020B0502040204020203" pitchFamily="34" charset="0"/>
                <a:ea typeface="Roboto Slab" pitchFamily="2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cs-CZ" dirty="0" smtClean="0"/>
              <a:t>UPRAVTE STYLY PŘEDLOHY TEXTU.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38800" y="6170400"/>
            <a:ext cx="442784" cy="395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  <a:latin typeface="Segoe UI" panose="020B0502040204020203" pitchFamily="34" charset="0"/>
                <a:ea typeface="Roboto Light" panose="02000000000000000000" pitchFamily="2" charset="0"/>
                <a:cs typeface="Segoe UI" panose="020B0502040204020203" pitchFamily="34" charset="0"/>
              </a:defRPr>
            </a:lvl1pPr>
          </a:lstStyle>
          <a:p>
            <a:fld id="{7EB3CF81-40B1-461F-ABB1-DF8E3BDEAF2C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04224172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vá kapitola s podna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text 4"/>
          <p:cNvSpPr>
            <a:spLocks noGrp="1"/>
          </p:cNvSpPr>
          <p:nvPr>
            <p:ph type="body" sz="quarter" idx="11" hasCustomPrompt="1"/>
          </p:nvPr>
        </p:nvSpPr>
        <p:spPr>
          <a:xfrm>
            <a:off x="838800" y="2905124"/>
            <a:ext cx="10305535" cy="1057275"/>
          </a:xfrm>
          <a:prstGeom prst="rect">
            <a:avLst/>
          </a:prstGeom>
        </p:spPr>
        <p:txBody>
          <a:bodyPr wrap="none" anchor="ctr"/>
          <a:lstStyle>
            <a:lvl1pPr algn="l">
              <a:defRPr sz="4000" b="1">
                <a:solidFill>
                  <a:srgbClr val="2896D4"/>
                </a:solidFill>
                <a:latin typeface="Segoe UI" panose="020B0502040204020203" pitchFamily="34" charset="0"/>
                <a:ea typeface="Roboto Slab" pitchFamily="2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cs-CZ" dirty="0" smtClean="0"/>
              <a:t>UPRAVTE STYLY PŘEDLOHY TEXTU.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38800" y="6170400"/>
            <a:ext cx="442784" cy="395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  <a:latin typeface="Segoe UI" panose="020B0502040204020203" pitchFamily="34" charset="0"/>
                <a:ea typeface="Roboto Light" panose="02000000000000000000" pitchFamily="2" charset="0"/>
                <a:cs typeface="Segoe UI" panose="020B0502040204020203" pitchFamily="34" charset="0"/>
              </a:defRPr>
            </a:lvl1pPr>
          </a:lstStyle>
          <a:p>
            <a:fld id="{7EB3CF81-40B1-461F-ABB1-DF8E3BDEAF2C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4"/>
          </p:nvPr>
        </p:nvSpPr>
        <p:spPr>
          <a:xfrm>
            <a:off x="838799" y="3962399"/>
            <a:ext cx="10305535" cy="818777"/>
          </a:xfrm>
          <a:prstGeom prst="rect">
            <a:avLst/>
          </a:prstGeom>
        </p:spPr>
        <p:txBody>
          <a:bodyPr lIns="18000"/>
          <a:lstStyle>
            <a:lvl1pPr algn="l">
              <a:defRPr sz="1400" baseline="0">
                <a:latin typeface="Segoe UI" panose="020B0502040204020203" pitchFamily="34" charset="0"/>
                <a:ea typeface="Roboto Light" panose="02000000000000000000" pitchFamily="2" charset="0"/>
                <a:cs typeface="Segoe UI" panose="020B0502040204020203" pitchFamily="34" charset="0"/>
              </a:defRPr>
            </a:lvl1pPr>
            <a:lvl2pPr>
              <a:defRPr sz="1200"/>
            </a:lvl2pPr>
            <a:lvl3pPr>
              <a:defRPr sz="1100"/>
            </a:lvl3pPr>
            <a:lvl4pPr>
              <a:defRPr sz="1050"/>
            </a:lvl4pPr>
            <a:lvl5pPr>
              <a:defRPr sz="1050"/>
            </a:lvl5pPr>
          </a:lstStyle>
          <a:p>
            <a:pPr lvl="0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5804015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59200"/>
          </a:xfrm>
          <a:prstGeom prst="rect">
            <a:avLst/>
          </a:prstGeom>
        </p:spPr>
        <p:txBody>
          <a:bodyPr anchor="ctr" anchorCtr="0"/>
          <a:lstStyle>
            <a:lvl1pPr algn="ctr">
              <a:defRPr sz="360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0"/>
          </p:nvPr>
        </p:nvSpPr>
        <p:spPr>
          <a:xfrm>
            <a:off x="838200" y="6170400"/>
            <a:ext cx="442784" cy="395417"/>
          </a:xfrm>
        </p:spPr>
        <p:txBody>
          <a:bodyPr/>
          <a:lstStyle/>
          <a:p>
            <a:fld id="{7EB3CF81-40B1-461F-ABB1-DF8E3BDEAF2C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4" name="Zástupný symbol pro text 4"/>
          <p:cNvSpPr>
            <a:spLocks noGrp="1"/>
          </p:cNvSpPr>
          <p:nvPr>
            <p:ph type="body" sz="quarter" idx="11" hasCustomPrompt="1"/>
          </p:nvPr>
        </p:nvSpPr>
        <p:spPr>
          <a:xfrm>
            <a:off x="838200" y="2088000"/>
            <a:ext cx="10515600" cy="3960000"/>
          </a:xfrm>
          <a:prstGeom prst="rect">
            <a:avLst/>
          </a:prstGeom>
          <a:noFill/>
          <a:ln>
            <a:noFill/>
          </a:ln>
        </p:spPr>
        <p:txBody>
          <a:bodyPr numCol="1" anchor="t"/>
          <a:lstStyle>
            <a:lvl1pPr marL="0" indent="0" algn="l">
              <a:lnSpc>
                <a:spcPct val="150000"/>
              </a:lnSpc>
              <a:buFont typeface="Arial" panose="020B0604020202020204" pitchFamily="34" charset="0"/>
              <a:buNone/>
              <a:defRPr sz="2000" b="0">
                <a:solidFill>
                  <a:schemeClr val="tx1"/>
                </a:solidFill>
                <a:latin typeface="Segoe UI" panose="020B0502040204020203" pitchFamily="34" charset="0"/>
                <a:ea typeface="Roboto Slab" pitchFamily="2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cs-CZ" dirty="0" smtClean="0"/>
              <a:t>Upravte styly předlohy textu.            </a:t>
            </a:r>
          </a:p>
        </p:txBody>
      </p:sp>
    </p:spTree>
    <p:extLst>
      <p:ext uri="{BB962C8B-B14F-4D97-AF65-F5344CB8AC3E}">
        <p14:creationId xmlns:p14="http://schemas.microsoft.com/office/powerpoint/2010/main" val="27535534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>
                <a:solidFill>
                  <a:srgbClr val="2896D4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838200" y="6170400"/>
            <a:ext cx="442784" cy="396000"/>
          </a:xfrm>
        </p:spPr>
        <p:txBody>
          <a:bodyPr/>
          <a:lstStyle/>
          <a:p>
            <a:fld id="{7EB3CF81-40B1-461F-ABB1-DF8E3BDEAF2C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10" name="Zástupný symbol pro text 9"/>
          <p:cNvSpPr>
            <a:spLocks noGrp="1"/>
          </p:cNvSpPr>
          <p:nvPr>
            <p:ph type="body" sz="quarter" idx="13"/>
          </p:nvPr>
        </p:nvSpPr>
        <p:spPr>
          <a:xfrm>
            <a:off x="838200" y="1728000"/>
            <a:ext cx="10515600" cy="4320000"/>
          </a:xfrm>
        </p:spPr>
        <p:txBody>
          <a:bodyPr/>
          <a:lstStyle>
            <a:lvl1pPr>
              <a:defRPr sz="1800"/>
            </a:lvl1pPr>
          </a:lstStyle>
          <a:p>
            <a:pPr lvl="0"/>
            <a:r>
              <a:rPr lang="cs-CZ" dirty="0" smtClean="0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3453875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ráz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>
                <a:solidFill>
                  <a:srgbClr val="2896D4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3CF81-40B1-461F-ABB1-DF8E3BDEAF2C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5" name="Zástupný symbol pro obrázek 4"/>
          <p:cNvSpPr>
            <a:spLocks noGrp="1"/>
          </p:cNvSpPr>
          <p:nvPr>
            <p:ph type="pic" sz="quarter" idx="13"/>
          </p:nvPr>
        </p:nvSpPr>
        <p:spPr>
          <a:xfrm>
            <a:off x="838200" y="1728216"/>
            <a:ext cx="10515600" cy="431835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526097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.png"/><Relationship Id="rId4" Type="http://schemas.openxmlformats.org/officeDocument/2006/relationships/image" Target="../media/image3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2.xml"/><Relationship Id="rId10" Type="http://schemas.openxmlformats.org/officeDocument/2006/relationships/image" Target="../media/image5.png"/><Relationship Id="rId4" Type="http://schemas.openxmlformats.org/officeDocument/2006/relationships/slideLayout" Target="../slideLayouts/slideLayout11.xml"/><Relationship Id="rId9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16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8.png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theme" Target="../theme/theme8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8.png"/></Relationships>
</file>

<file path=ppt/slideMasters/_rels/slideMaster9.xml.rels><?xml version="1.0" encoding="UTF-8" standalone="yes"?>
<Relationships xmlns="http://schemas.openxmlformats.org/package/2006/relationships"><Relationship Id="rId2" Type="http://schemas.openxmlformats.org/officeDocument/2006/relationships/theme" Target="../theme/theme9.xml"/><Relationship Id="rId1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0525" y="5880980"/>
            <a:ext cx="4181474" cy="977020"/>
          </a:xfrm>
          <a:prstGeom prst="rect">
            <a:avLst/>
          </a:prstGeom>
        </p:spPr>
      </p:pic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0"/>
            <a:ext cx="50813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4674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97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rgbClr val="2896D4"/>
          </a:solidFill>
          <a:latin typeface="AvenirNext LT Pro Bold" panose="020B0804020202020204" pitchFamily="34" charset="-18"/>
          <a:ea typeface="Roboto Slab" pitchFamily="2" charset="0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52169"/>
            <a:ext cx="757539" cy="3156928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0526" y="5880980"/>
            <a:ext cx="4181474" cy="977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75104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96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1" kern="1200">
          <a:solidFill>
            <a:srgbClr val="2896D4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69560"/>
            <a:ext cx="12192000" cy="688440"/>
          </a:xfrm>
          <a:prstGeom prst="rect">
            <a:avLst/>
          </a:prstGeom>
        </p:spPr>
      </p:pic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1809750"/>
            <a:ext cx="101705" cy="3238500"/>
          </a:xfrm>
          <a:prstGeom prst="rect">
            <a:avLst/>
          </a:prstGeom>
        </p:spPr>
      </p:pic>
      <p:sp>
        <p:nvSpPr>
          <p:cNvPr id="5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38800" y="6169560"/>
            <a:ext cx="442784" cy="395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  <a:latin typeface="Segoe UI" panose="020B0502040204020203" pitchFamily="34" charset="0"/>
                <a:ea typeface="Roboto Light" panose="02000000000000000000" pitchFamily="2" charset="0"/>
                <a:cs typeface="Segoe UI" panose="020B0502040204020203" pitchFamily="34" charset="0"/>
              </a:defRPr>
            </a:lvl1pPr>
          </a:lstStyle>
          <a:p>
            <a:fld id="{7EB3CF81-40B1-461F-ABB1-DF8E3BDEAF2C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679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8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rgbClr val="2896D4"/>
          </a:solidFill>
          <a:latin typeface="AvenirNext LT Pro Bold" panose="020B0804020202020204" pitchFamily="34" charset="-18"/>
          <a:ea typeface="Roboto Slab" pitchFamily="2" charset="0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6169560"/>
            <a:ext cx="12192000" cy="688440"/>
          </a:xfrm>
          <a:prstGeom prst="rect">
            <a:avLst/>
          </a:prstGeom>
        </p:spPr>
      </p:pic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 flipH="1">
            <a:off x="6046195" y="-1007360"/>
            <a:ext cx="99609" cy="5295678"/>
          </a:xfrm>
          <a:prstGeom prst="rect">
            <a:avLst/>
          </a:prstGeom>
        </p:spPr>
      </p:pic>
      <p:sp>
        <p:nvSpPr>
          <p:cNvPr id="5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38800" y="6170400"/>
            <a:ext cx="442784" cy="395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  <a:latin typeface="Segoe UI" panose="020B0502040204020203" pitchFamily="34" charset="0"/>
                <a:ea typeface="Roboto Light" panose="02000000000000000000" pitchFamily="2" charset="0"/>
                <a:cs typeface="Segoe UI" panose="020B0502040204020203" pitchFamily="34" charset="0"/>
              </a:defRPr>
            </a:lvl1pPr>
          </a:lstStyle>
          <a:p>
            <a:fld id="{7EB3CF81-40B1-461F-ABB1-DF8E3BDEAF2C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196825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rgbClr val="2896D4"/>
          </a:solidFill>
          <a:latin typeface="AvenirNext LT Pro Bold" panose="020B0804020202020204" pitchFamily="34" charset="-18"/>
          <a:ea typeface="Roboto Slab" pitchFamily="2" charset="0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69560"/>
            <a:ext cx="12192000" cy="688440"/>
          </a:xfrm>
          <a:prstGeom prst="rect">
            <a:avLst/>
          </a:prstGeom>
        </p:spPr>
      </p:pic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5822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728000"/>
            <a:ext cx="10515600" cy="4320000"/>
          </a:xfrm>
          <a:prstGeom prst="rect">
            <a:avLst/>
          </a:prstGeom>
        </p:spPr>
        <p:txBody>
          <a:bodyPr vert="horz" lIns="180000" tIns="45720" rIns="91440" bIns="45720" rtlCol="0">
            <a:noAutofit/>
          </a:bodyPr>
          <a:lstStyle/>
          <a:p>
            <a:pPr lvl="0"/>
            <a:r>
              <a:rPr lang="cs-CZ" dirty="0" smtClean="0"/>
              <a:t>Upravte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38800" y="6170400"/>
            <a:ext cx="442784" cy="395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  <a:latin typeface="Segoe UI" panose="020B0502040204020203" pitchFamily="34" charset="0"/>
                <a:ea typeface="Roboto Light" panose="02000000000000000000" pitchFamily="2" charset="0"/>
                <a:cs typeface="Segoe UI" panose="020B0502040204020203" pitchFamily="34" charset="0"/>
              </a:defRPr>
            </a:lvl1pPr>
          </a:lstStyle>
          <a:p>
            <a:fld id="{7EB3CF81-40B1-461F-ABB1-DF8E3BDEAF2C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722153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73" r:id="rId2"/>
    <p:sldLayoutId id="2147483687" r:id="rId3"/>
    <p:sldLayoutId id="2147483690" r:id="rId4"/>
    <p:sldLayoutId id="2147483691" r:id="rId5"/>
    <p:sldLayoutId id="2147483675" r:id="rId6"/>
    <p:sldLayoutId id="2147483693" r:id="rId7"/>
    <p:sldLayoutId id="2147483686" r:id="rId8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lnSpc>
          <a:spcPct val="113000"/>
        </a:lnSpc>
        <a:spcBef>
          <a:spcPct val="0"/>
        </a:spcBef>
        <a:buNone/>
        <a:defRPr sz="3600" b="1" kern="1200">
          <a:solidFill>
            <a:srgbClr val="2896D4"/>
          </a:solidFill>
          <a:latin typeface="Segoe UI" panose="020B0502040204020203" pitchFamily="34" charset="0"/>
          <a:ea typeface="Roboto Slab" pitchFamily="2" charset="0"/>
          <a:cs typeface="Segoe UI" panose="020B050204020402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14000"/>
        </a:lnSpc>
        <a:spcBef>
          <a:spcPts val="1000"/>
        </a:spcBef>
        <a:buClr>
          <a:srgbClr val="2896D4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Segoe UI" panose="020B0502040204020203" pitchFamily="34" charset="0"/>
          <a:ea typeface="Roboto" panose="02000000000000000000" pitchFamily="2" charset="0"/>
          <a:cs typeface="Segoe UI" panose="020B0502040204020203" pitchFamily="34" charset="0"/>
        </a:defRPr>
      </a:lvl1pPr>
      <a:lvl2pPr marL="685800" indent="-228600" algn="l" defTabSz="914400" rtl="0" eaLnBrk="1" latinLnBrk="0" hangingPunct="1">
        <a:lnSpc>
          <a:spcPct val="114000"/>
        </a:lnSpc>
        <a:spcBef>
          <a:spcPts val="500"/>
        </a:spcBef>
        <a:buClr>
          <a:srgbClr val="2896D4"/>
        </a:buClr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Segoe UI" panose="020B0502040204020203" pitchFamily="34" charset="0"/>
          <a:ea typeface="Roboto" panose="02000000000000000000" pitchFamily="2" charset="0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lnSpc>
          <a:spcPct val="114000"/>
        </a:lnSpc>
        <a:spcBef>
          <a:spcPts val="500"/>
        </a:spcBef>
        <a:buClr>
          <a:srgbClr val="2896D4"/>
        </a:buClr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Segoe UI" panose="020B0502040204020203" pitchFamily="34" charset="0"/>
          <a:ea typeface="Roboto" panose="02000000000000000000" pitchFamily="2" charset="0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lnSpc>
          <a:spcPct val="114000"/>
        </a:lnSpc>
        <a:spcBef>
          <a:spcPts val="500"/>
        </a:spcBef>
        <a:buClr>
          <a:srgbClr val="2896D4"/>
        </a:buClr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Segoe UI" panose="020B0502040204020203" pitchFamily="34" charset="0"/>
          <a:ea typeface="Roboto" panose="02000000000000000000" pitchFamily="2" charset="0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lnSpc>
          <a:spcPct val="114000"/>
        </a:lnSpc>
        <a:spcBef>
          <a:spcPts val="500"/>
        </a:spcBef>
        <a:buClr>
          <a:srgbClr val="2896D4"/>
        </a:buClr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Segoe UI" panose="020B0502040204020203" pitchFamily="34" charset="0"/>
          <a:ea typeface="Roboto" panose="02000000000000000000" pitchFamily="2" charset="0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69560"/>
            <a:ext cx="12192000" cy="688440"/>
          </a:xfrm>
          <a:prstGeom prst="rect">
            <a:avLst/>
          </a:prstGeom>
        </p:spPr>
      </p:pic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5822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38800" y="6170400"/>
            <a:ext cx="442784" cy="395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  <a:latin typeface="Segoe UI" panose="020B0502040204020203" pitchFamily="34" charset="0"/>
                <a:ea typeface="Roboto Light" panose="02000000000000000000" pitchFamily="2" charset="0"/>
                <a:cs typeface="Segoe UI" panose="020B0502040204020203" pitchFamily="34" charset="0"/>
              </a:defRPr>
            </a:lvl1pPr>
          </a:lstStyle>
          <a:p>
            <a:fld id="{7EB3CF81-40B1-461F-ABB1-DF8E3BDEAF2C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874348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lnSpc>
          <a:spcPct val="113000"/>
        </a:lnSpc>
        <a:spcBef>
          <a:spcPct val="0"/>
        </a:spcBef>
        <a:buNone/>
        <a:defRPr sz="3600" b="1" kern="1200">
          <a:solidFill>
            <a:srgbClr val="2896D4"/>
          </a:solidFill>
          <a:latin typeface="Segoe UI" panose="020B0502040204020203" pitchFamily="34" charset="0"/>
          <a:ea typeface="Roboto Slab" pitchFamily="2" charset="0"/>
          <a:cs typeface="Segoe UI" panose="020B050204020402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14000"/>
        </a:lnSpc>
        <a:spcBef>
          <a:spcPts val="1000"/>
        </a:spcBef>
        <a:buClr>
          <a:srgbClr val="2896D4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Segoe UI" panose="020B0502040204020203" pitchFamily="34" charset="0"/>
          <a:ea typeface="Roboto" panose="02000000000000000000" pitchFamily="2" charset="0"/>
          <a:cs typeface="Segoe UI" panose="020B0502040204020203" pitchFamily="34" charset="0"/>
        </a:defRPr>
      </a:lvl1pPr>
      <a:lvl2pPr marL="685800" indent="-228600" algn="l" defTabSz="914400" rtl="0" eaLnBrk="1" latinLnBrk="0" hangingPunct="1">
        <a:lnSpc>
          <a:spcPct val="114000"/>
        </a:lnSpc>
        <a:spcBef>
          <a:spcPts val="500"/>
        </a:spcBef>
        <a:buClr>
          <a:srgbClr val="2896D4"/>
        </a:buClr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Segoe UI" panose="020B0502040204020203" pitchFamily="34" charset="0"/>
          <a:ea typeface="Roboto" panose="02000000000000000000" pitchFamily="2" charset="0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lnSpc>
          <a:spcPct val="114000"/>
        </a:lnSpc>
        <a:spcBef>
          <a:spcPts val="500"/>
        </a:spcBef>
        <a:buClr>
          <a:srgbClr val="2896D4"/>
        </a:buClr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Segoe UI" panose="020B0502040204020203" pitchFamily="34" charset="0"/>
          <a:ea typeface="Roboto" panose="02000000000000000000" pitchFamily="2" charset="0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lnSpc>
          <a:spcPct val="114000"/>
        </a:lnSpc>
        <a:spcBef>
          <a:spcPts val="500"/>
        </a:spcBef>
        <a:buClr>
          <a:srgbClr val="2896D4"/>
        </a:buClr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Segoe UI" panose="020B0502040204020203" pitchFamily="34" charset="0"/>
          <a:ea typeface="Roboto" panose="02000000000000000000" pitchFamily="2" charset="0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lnSpc>
          <a:spcPct val="114000"/>
        </a:lnSpc>
        <a:spcBef>
          <a:spcPts val="500"/>
        </a:spcBef>
        <a:buClr>
          <a:srgbClr val="2896D4"/>
        </a:buClr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Segoe UI" panose="020B0502040204020203" pitchFamily="34" charset="0"/>
          <a:ea typeface="Roboto" panose="02000000000000000000" pitchFamily="2" charset="0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69560"/>
            <a:ext cx="12192000" cy="688440"/>
          </a:xfrm>
          <a:prstGeom prst="rect">
            <a:avLst/>
          </a:prstGeom>
        </p:spPr>
      </p:pic>
      <p:pic>
        <p:nvPicPr>
          <p:cNvPr id="3" name="Obrázek 2"/>
          <p:cNvPicPr>
            <a:picLocks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3638100" y="1082675"/>
            <a:ext cx="115200" cy="1789200"/>
          </a:xfrm>
          <a:prstGeom prst="rect">
            <a:avLst/>
          </a:prstGeom>
        </p:spPr>
      </p:pic>
      <p:sp>
        <p:nvSpPr>
          <p:cNvPr id="10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38800" y="6169560"/>
            <a:ext cx="442800" cy="396000"/>
          </a:xfrm>
          <a:prstGeom prst="rect">
            <a:avLst/>
          </a:prstGeom>
        </p:spPr>
        <p:txBody>
          <a:bodyPr anchor="ctr" anchorCtr="0"/>
          <a:lstStyle>
            <a:lvl1pPr>
              <a:defRPr sz="120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7EB3CF81-40B1-461F-ABB1-DF8E3BDEAF2C}" type="slidenum">
              <a:rPr lang="cs-CZ" smtClean="0"/>
              <a:pPr/>
              <a:t>‹#›</a:t>
            </a:fld>
            <a:endParaRPr lang="cs-CZ" dirty="0"/>
          </a:p>
        </p:txBody>
      </p:sp>
      <p:pic>
        <p:nvPicPr>
          <p:cNvPr id="7" name="Obrázek 6"/>
          <p:cNvPicPr>
            <a:picLocks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8390775" y="1082675"/>
            <a:ext cx="115200" cy="178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19801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1" kern="1200">
          <a:solidFill>
            <a:srgbClr val="2896D4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6169560"/>
            <a:ext cx="12192000" cy="688440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6038847" y="1046793"/>
            <a:ext cx="114305" cy="1790635"/>
          </a:xfrm>
          <a:prstGeom prst="rect">
            <a:avLst/>
          </a:prstGeom>
        </p:spPr>
      </p:pic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9593947" y="1045801"/>
            <a:ext cx="114305" cy="1790635"/>
          </a:xfrm>
          <a:prstGeom prst="rect">
            <a:avLst/>
          </a:prstGeom>
        </p:spPr>
      </p:pic>
      <p:pic>
        <p:nvPicPr>
          <p:cNvPr id="11" name="Obrázek 10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2483740" y="1045809"/>
            <a:ext cx="114304" cy="1790619"/>
          </a:xfrm>
          <a:prstGeom prst="rect">
            <a:avLst/>
          </a:prstGeom>
        </p:spPr>
      </p:pic>
      <p:sp>
        <p:nvSpPr>
          <p:cNvPr id="12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38200" y="6169560"/>
            <a:ext cx="442800" cy="396000"/>
          </a:xfrm>
          <a:prstGeom prst="rect">
            <a:avLst/>
          </a:prstGeom>
        </p:spPr>
        <p:txBody>
          <a:bodyPr anchor="ctr" anchorCtr="0"/>
          <a:lstStyle>
            <a:lvl1pPr>
              <a:defRPr sz="120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7EB3CF81-40B1-461F-ABB1-DF8E3BDEAF2C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343904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1" kern="1200">
          <a:solidFill>
            <a:srgbClr val="2896D4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2896D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59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10" name="Zástupný symbol pro text 9"/>
          <p:cNvSpPr>
            <a:spLocks noGrp="1"/>
          </p:cNvSpPr>
          <p:nvPr>
            <p:ph type="body" idx="1"/>
          </p:nvPr>
        </p:nvSpPr>
        <p:spPr>
          <a:xfrm>
            <a:off x="838200" y="1728000"/>
            <a:ext cx="10515600" cy="4320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cs-CZ" dirty="0" smtClean="0"/>
              <a:t>Upravte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2" name="Obdélník 1"/>
          <p:cNvSpPr/>
          <p:nvPr userDrawn="1"/>
        </p:nvSpPr>
        <p:spPr>
          <a:xfrm>
            <a:off x="838200" y="6170400"/>
            <a:ext cx="372218" cy="276999"/>
          </a:xfrm>
          <a:prstGeom prst="rect">
            <a:avLst/>
          </a:prstGeom>
        </p:spPr>
        <p:txBody>
          <a:bodyPr wrap="none" anchor="ctr" anchorCtr="0">
            <a:spAutoFit/>
          </a:bodyPr>
          <a:lstStyle/>
          <a:p>
            <a:fld id="{7EB3CF81-40B1-461F-ABB1-DF8E3BDEAF2C}" type="slidenum">
              <a:rPr lang="cs-CZ" sz="120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pPr/>
              <a:t>‹#›</a:t>
            </a:fld>
            <a:endParaRPr lang="cs-CZ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71841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lnSpc>
          <a:spcPct val="113000"/>
        </a:lnSpc>
        <a:spcBef>
          <a:spcPct val="0"/>
        </a:spcBef>
        <a:buNone/>
        <a:defRPr sz="3600" b="1" kern="1200">
          <a:solidFill>
            <a:schemeClr val="bg1"/>
          </a:solidFill>
          <a:latin typeface="Segoe UI" panose="020B0502040204020203" pitchFamily="34" charset="0"/>
          <a:ea typeface="+mj-ea"/>
          <a:cs typeface="Segoe UI" panose="020B050204020402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14000"/>
        </a:lnSpc>
        <a:spcBef>
          <a:spcPts val="1000"/>
        </a:spcBef>
        <a:buClr>
          <a:schemeClr val="bg1"/>
        </a:buClr>
        <a:buFont typeface="Wingdings" panose="05000000000000000000" pitchFamily="2" charset="2"/>
        <a:buChar char="§"/>
        <a:defRPr sz="2000" kern="1200">
          <a:solidFill>
            <a:schemeClr val="bg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1pPr>
      <a:lvl2pPr marL="685800" indent="-228600" algn="l" defTabSz="914400" rtl="0" eaLnBrk="1" latinLnBrk="0" hangingPunct="1">
        <a:lnSpc>
          <a:spcPct val="114000"/>
        </a:lnSpc>
        <a:spcBef>
          <a:spcPts val="500"/>
        </a:spcBef>
        <a:buClr>
          <a:schemeClr val="bg1"/>
        </a:buClr>
        <a:buFont typeface="Wingdings" panose="05000000000000000000" pitchFamily="2" charset="2"/>
        <a:buChar char="§"/>
        <a:defRPr sz="1800" kern="1200">
          <a:solidFill>
            <a:schemeClr val="bg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lnSpc>
          <a:spcPct val="114000"/>
        </a:lnSpc>
        <a:spcBef>
          <a:spcPts val="500"/>
        </a:spcBef>
        <a:buClr>
          <a:schemeClr val="bg1"/>
        </a:buClr>
        <a:buFont typeface="Wingdings" panose="05000000000000000000" pitchFamily="2" charset="2"/>
        <a:buChar char="§"/>
        <a:defRPr sz="1800" kern="1200">
          <a:solidFill>
            <a:schemeClr val="bg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lnSpc>
          <a:spcPct val="114000"/>
        </a:lnSpc>
        <a:spcBef>
          <a:spcPts val="500"/>
        </a:spcBef>
        <a:buClr>
          <a:schemeClr val="bg1"/>
        </a:buClr>
        <a:buFont typeface="Wingdings" panose="05000000000000000000" pitchFamily="2" charset="2"/>
        <a:buChar char="§"/>
        <a:defRPr sz="1800" kern="1200">
          <a:solidFill>
            <a:schemeClr val="bg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lnSpc>
          <a:spcPct val="114000"/>
        </a:lnSpc>
        <a:spcBef>
          <a:spcPts val="500"/>
        </a:spcBef>
        <a:buClr>
          <a:schemeClr val="bg1"/>
        </a:buClr>
        <a:buFont typeface="Wingdings" panose="05000000000000000000" pitchFamily="2" charset="2"/>
        <a:buChar char="§"/>
        <a:defRPr sz="1800" kern="1200">
          <a:solidFill>
            <a:schemeClr val="bg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frag.org/" TargetMode="External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1"/>
          </p:nvPr>
        </p:nvSpPr>
        <p:spPr>
          <a:xfrm>
            <a:off x="1159537" y="2137640"/>
            <a:ext cx="10305535" cy="2295526"/>
          </a:xfrm>
        </p:spPr>
        <p:txBody>
          <a:bodyPr/>
          <a:lstStyle/>
          <a:p>
            <a:pPr algn="ctr"/>
            <a:r>
              <a:rPr lang="cs-CZ" dirty="0">
                <a:solidFill>
                  <a:srgbClr val="084160"/>
                </a:solidFill>
              </a:rPr>
              <a:t>Financování udržitelnosti </a:t>
            </a:r>
            <a:endParaRPr lang="cs-CZ" dirty="0" smtClean="0">
              <a:solidFill>
                <a:srgbClr val="084160"/>
              </a:solidFill>
            </a:endParaRPr>
          </a:p>
          <a:p>
            <a:pPr algn="ctr"/>
            <a:r>
              <a:rPr lang="cs-CZ" dirty="0" smtClean="0">
                <a:solidFill>
                  <a:srgbClr val="084160"/>
                </a:solidFill>
              </a:rPr>
              <a:t>z </a:t>
            </a:r>
            <a:r>
              <a:rPr lang="cs-CZ" dirty="0">
                <a:solidFill>
                  <a:srgbClr val="084160"/>
                </a:solidFill>
              </a:rPr>
              <a:t>pohledu </a:t>
            </a:r>
            <a:r>
              <a:rPr lang="cs-CZ" dirty="0" smtClean="0">
                <a:solidFill>
                  <a:srgbClr val="084160"/>
                </a:solidFill>
              </a:rPr>
              <a:t>Ministerstva </a:t>
            </a:r>
            <a:r>
              <a:rPr lang="cs-CZ" dirty="0">
                <a:solidFill>
                  <a:srgbClr val="084160"/>
                </a:solidFill>
              </a:rPr>
              <a:t>financí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4"/>
          </p:nvPr>
        </p:nvSpPr>
        <p:spPr>
          <a:xfrm>
            <a:off x="873210" y="6042311"/>
            <a:ext cx="3560245" cy="533979"/>
          </a:xfrm>
        </p:spPr>
        <p:txBody>
          <a:bodyPr/>
          <a:lstStyle/>
          <a:p>
            <a:r>
              <a:rPr lang="cs-CZ" sz="1200" b="1" i="1" dirty="0" smtClean="0"/>
              <a:t>SEMINÁŘ: PODPORA MSP A UDRŽITELNÝ RŮST</a:t>
            </a:r>
          </a:p>
          <a:p>
            <a:r>
              <a:rPr lang="cs-CZ" sz="1200" b="1" i="1" dirty="0" smtClean="0"/>
              <a:t>7. května 2024</a:t>
            </a:r>
            <a:endParaRPr lang="cs-CZ" sz="1200" b="1" i="1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5"/>
          </p:nvPr>
        </p:nvSpPr>
        <p:spPr>
          <a:xfrm>
            <a:off x="873210" y="4748933"/>
            <a:ext cx="3209263" cy="977611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GB" sz="1400" dirty="0">
                <a:solidFill>
                  <a:srgbClr val="0E6CA1"/>
                </a:solidFill>
              </a:rPr>
              <a:t>Karolína Konečná</a:t>
            </a:r>
          </a:p>
          <a:p>
            <a:pPr>
              <a:lnSpc>
                <a:spcPct val="100000"/>
              </a:lnSpc>
            </a:pPr>
            <a:r>
              <a:rPr lang="cs-CZ" sz="1400" dirty="0" smtClean="0">
                <a:solidFill>
                  <a:srgbClr val="0E6CA1"/>
                </a:solidFill>
              </a:rPr>
              <a:t>Odbor Politiky udržitelnosti</a:t>
            </a:r>
            <a:endParaRPr lang="en-GB" sz="1400" dirty="0">
              <a:solidFill>
                <a:srgbClr val="0E6CA1"/>
              </a:solidFill>
            </a:endParaRPr>
          </a:p>
          <a:p>
            <a:pPr>
              <a:lnSpc>
                <a:spcPct val="100000"/>
              </a:lnSpc>
            </a:pPr>
            <a:r>
              <a:rPr lang="cs-CZ" sz="1400" dirty="0" smtClean="0">
                <a:solidFill>
                  <a:srgbClr val="0E6CA1"/>
                </a:solidFill>
              </a:rPr>
              <a:t>Ministerstvo financí České republiky</a:t>
            </a:r>
            <a:endParaRPr lang="en-GB" sz="1400" dirty="0">
              <a:solidFill>
                <a:srgbClr val="0E6CA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69669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quarter" idx="13"/>
          </p:nvPr>
        </p:nvSpPr>
        <p:spPr>
          <a:xfrm>
            <a:off x="838200" y="1496291"/>
            <a:ext cx="10515600" cy="4551709"/>
          </a:xfrm>
        </p:spPr>
        <p:txBody>
          <a:bodyPr/>
          <a:lstStyle/>
          <a:p>
            <a:pPr marL="0" indent="0" algn="just">
              <a:buClr>
                <a:srgbClr val="0E6CA1"/>
              </a:buClr>
              <a:buNone/>
            </a:pPr>
            <a:r>
              <a:rPr lang="cs-CZ" sz="2000" b="1" dirty="0">
                <a:solidFill>
                  <a:srgbClr val="084160"/>
                </a:solidFill>
              </a:rPr>
              <a:t>Financování udržitelnosti spočívá v zajištění finančních prostředků pro realizaci udržitelných projektů a činností, které podporují přechod na klimaticky neutrální a udržitelné hospodářství. </a:t>
            </a:r>
          </a:p>
          <a:p>
            <a:pPr marL="0" indent="0" algn="just">
              <a:buClr>
                <a:srgbClr val="0E6CA1"/>
              </a:buClr>
              <a:buNone/>
            </a:pPr>
            <a:endParaRPr lang="cs-CZ" b="1" dirty="0">
              <a:solidFill>
                <a:srgbClr val="084160"/>
              </a:solidFill>
            </a:endParaRPr>
          </a:p>
          <a:p>
            <a:pPr marL="0" indent="0">
              <a:buClr>
                <a:srgbClr val="0E6CA1"/>
              </a:buClr>
              <a:buNone/>
            </a:pPr>
            <a:r>
              <a:rPr lang="cs-CZ" sz="2000" u="sng" dirty="0" smtClean="0">
                <a:solidFill>
                  <a:srgbClr val="084160"/>
                </a:solidFill>
              </a:rPr>
              <a:t>Důležité milníky posilující význam financování udržitelnosti:</a:t>
            </a:r>
          </a:p>
          <a:p>
            <a:pPr marL="342900" indent="-342900">
              <a:lnSpc>
                <a:spcPct val="100000"/>
              </a:lnSpc>
              <a:buClr>
                <a:srgbClr val="0E6CA1"/>
              </a:buClr>
            </a:pPr>
            <a:r>
              <a:rPr lang="cs-CZ" sz="1600" dirty="0" smtClean="0">
                <a:solidFill>
                  <a:srgbClr val="084160"/>
                </a:solidFill>
              </a:rPr>
              <a:t>Agenda OSN pro udržitelný rozvoj 2030 (17 cílů udržitelného rozvoje)</a:t>
            </a:r>
          </a:p>
          <a:p>
            <a:pPr marL="342900" indent="-342900">
              <a:lnSpc>
                <a:spcPct val="100000"/>
              </a:lnSpc>
              <a:buClr>
                <a:srgbClr val="0E6CA1"/>
              </a:buClr>
            </a:pPr>
            <a:r>
              <a:rPr lang="cs-CZ" sz="1600" dirty="0" smtClean="0">
                <a:solidFill>
                  <a:srgbClr val="084160"/>
                </a:solidFill>
              </a:rPr>
              <a:t>Pařížská dohoda</a:t>
            </a:r>
          </a:p>
          <a:p>
            <a:pPr marL="342900" indent="-342900">
              <a:lnSpc>
                <a:spcPct val="100000"/>
              </a:lnSpc>
              <a:buClr>
                <a:srgbClr val="0E6CA1"/>
              </a:buClr>
            </a:pPr>
            <a:r>
              <a:rPr lang="cs-CZ" sz="1600" dirty="0" smtClean="0">
                <a:solidFill>
                  <a:srgbClr val="084160"/>
                </a:solidFill>
              </a:rPr>
              <a:t>Akční plán: Financování udržitelného růstu</a:t>
            </a:r>
          </a:p>
          <a:p>
            <a:pPr marL="342900" indent="-342900">
              <a:lnSpc>
                <a:spcPct val="100000"/>
              </a:lnSpc>
              <a:buClr>
                <a:srgbClr val="0E6CA1"/>
              </a:buClr>
            </a:pPr>
            <a:r>
              <a:rPr lang="cs-CZ" sz="1600" dirty="0" smtClean="0">
                <a:solidFill>
                  <a:srgbClr val="084160"/>
                </a:solidFill>
              </a:rPr>
              <a:t>Zelená dohoda pro Evropu (včetně balíčku opatření </a:t>
            </a:r>
            <a:r>
              <a:rPr lang="en-GB" sz="1600" dirty="0" smtClean="0">
                <a:solidFill>
                  <a:srgbClr val="084160"/>
                </a:solidFill>
              </a:rPr>
              <a:t>„Fit for 55“</a:t>
            </a:r>
            <a:r>
              <a:rPr lang="cs-CZ" sz="1600" dirty="0" smtClean="0">
                <a:solidFill>
                  <a:srgbClr val="084160"/>
                </a:solidFill>
              </a:rPr>
              <a:t>)</a:t>
            </a:r>
          </a:p>
          <a:p>
            <a:pPr marL="342900" indent="-342900">
              <a:lnSpc>
                <a:spcPct val="100000"/>
              </a:lnSpc>
              <a:buClr>
                <a:srgbClr val="0E6CA1"/>
              </a:buClr>
            </a:pPr>
            <a:r>
              <a:rPr lang="cs-CZ" sz="1600" dirty="0" smtClean="0">
                <a:solidFill>
                  <a:srgbClr val="084160"/>
                </a:solidFill>
              </a:rPr>
              <a:t>Strategie financování přechodu k udržitelnému hospodářství</a:t>
            </a:r>
            <a:endParaRPr lang="cs-CZ" sz="1600" dirty="0">
              <a:solidFill>
                <a:srgbClr val="084160"/>
              </a:solidFill>
            </a:endParaRPr>
          </a:p>
        </p:txBody>
      </p:sp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159200"/>
          </a:xfrm>
          <a:gradFill flip="none" rotWithShape="1">
            <a:gsLst>
              <a:gs pos="0">
                <a:srgbClr val="0E6CA1"/>
              </a:gs>
              <a:gs pos="50000">
                <a:srgbClr val="2896D4"/>
              </a:gs>
              <a:gs pos="100000">
                <a:srgbClr val="4FB7E9"/>
              </a:gs>
            </a:gsLst>
            <a:path path="circle">
              <a:fillToRect l="100000" t="100000"/>
            </a:path>
            <a:tileRect r="-100000" b="-100000"/>
          </a:gradFill>
        </p:spPr>
        <p:txBody>
          <a:bodyPr/>
          <a:lstStyle/>
          <a:p>
            <a:r>
              <a:rPr lang="cs-CZ" dirty="0">
                <a:solidFill>
                  <a:srgbClr val="084160"/>
                </a:solidFill>
              </a:rPr>
              <a:t>Financování udržitelnosti</a:t>
            </a:r>
            <a:endParaRPr lang="en-GB" dirty="0">
              <a:solidFill>
                <a:srgbClr val="0841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89965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159200"/>
          </a:xfrm>
          <a:gradFill flip="none" rotWithShape="1">
            <a:gsLst>
              <a:gs pos="0">
                <a:srgbClr val="0E6CA1"/>
              </a:gs>
              <a:gs pos="50000">
                <a:srgbClr val="2896D4"/>
              </a:gs>
              <a:gs pos="100000">
                <a:srgbClr val="4FB7E9"/>
              </a:gs>
            </a:gsLst>
            <a:path path="circle">
              <a:fillToRect l="100000" t="100000"/>
            </a:path>
            <a:tileRect r="-100000" b="-100000"/>
          </a:gradFill>
        </p:spPr>
        <p:txBody>
          <a:bodyPr/>
          <a:lstStyle/>
          <a:p>
            <a:r>
              <a:rPr lang="cs-CZ" dirty="0">
                <a:solidFill>
                  <a:srgbClr val="084160"/>
                </a:solidFill>
              </a:rPr>
              <a:t>Rámec EU pro financování </a:t>
            </a:r>
            <a:r>
              <a:rPr lang="cs-CZ" dirty="0" smtClean="0">
                <a:solidFill>
                  <a:srgbClr val="084160"/>
                </a:solidFill>
              </a:rPr>
              <a:t>udržitelnosti</a:t>
            </a:r>
            <a:r>
              <a:rPr lang="cs-CZ" dirty="0">
                <a:solidFill>
                  <a:srgbClr val="084160"/>
                </a:solidFill>
              </a:rPr>
              <a:t/>
            </a:r>
            <a:br>
              <a:rPr lang="cs-CZ" dirty="0">
                <a:solidFill>
                  <a:srgbClr val="084160"/>
                </a:solidFill>
              </a:rPr>
            </a:br>
            <a:r>
              <a:rPr lang="cs-CZ" sz="2400" b="0" dirty="0">
                <a:solidFill>
                  <a:srgbClr val="084160"/>
                </a:solidFill>
              </a:rPr>
              <a:t>(EU Sustainable Finance Framework)</a:t>
            </a:r>
            <a:endParaRPr lang="en-GB" sz="2400" b="0" dirty="0">
              <a:solidFill>
                <a:srgbClr val="084160"/>
              </a:solidFill>
            </a:endParaRPr>
          </a:p>
        </p:txBody>
      </p:sp>
      <p:sp>
        <p:nvSpPr>
          <p:cNvPr id="6" name="Zástupný symbol pro text 3"/>
          <p:cNvSpPr txBox="1">
            <a:spLocks/>
          </p:cNvSpPr>
          <p:nvPr/>
        </p:nvSpPr>
        <p:spPr>
          <a:xfrm>
            <a:off x="838200" y="1459346"/>
            <a:ext cx="10515600" cy="202276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114000"/>
              </a:lnSpc>
              <a:spcBef>
                <a:spcPts val="1000"/>
              </a:spcBef>
              <a:buClr>
                <a:srgbClr val="2896D4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Segoe UI" panose="020B0502040204020203" pitchFamily="34" charset="0"/>
                <a:ea typeface="Roboto" panose="02000000000000000000" pitchFamily="2" charset="0"/>
                <a:cs typeface="Segoe UI" panose="020B0502040204020203" pitchFamily="34" charset="0"/>
              </a:defRPr>
            </a:lvl1pPr>
            <a:lvl2pPr marL="685800" indent="-2286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Clr>
                <a:srgbClr val="2896D4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Segoe UI" panose="020B0502040204020203" pitchFamily="34" charset="0"/>
                <a:ea typeface="Roboto" panose="02000000000000000000" pitchFamily="2" charset="0"/>
                <a:cs typeface="Segoe UI" panose="020B0502040204020203" pitchFamily="34" charset="0"/>
              </a:defRPr>
            </a:lvl2pPr>
            <a:lvl3pPr marL="1143000" indent="-2286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Clr>
                <a:srgbClr val="2896D4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Segoe UI" panose="020B0502040204020203" pitchFamily="34" charset="0"/>
                <a:ea typeface="Roboto" panose="02000000000000000000" pitchFamily="2" charset="0"/>
                <a:cs typeface="Segoe UI" panose="020B0502040204020203" pitchFamily="34" charset="0"/>
              </a:defRPr>
            </a:lvl3pPr>
            <a:lvl4pPr marL="1600200" indent="-2286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Clr>
                <a:srgbClr val="2896D4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Segoe UI" panose="020B0502040204020203" pitchFamily="34" charset="0"/>
                <a:ea typeface="Roboto" panose="02000000000000000000" pitchFamily="2" charset="0"/>
                <a:cs typeface="Segoe UI" panose="020B0502040204020203" pitchFamily="34" charset="0"/>
              </a:defRPr>
            </a:lvl4pPr>
            <a:lvl5pPr marL="2057400" indent="-2286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Clr>
                <a:srgbClr val="2896D4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Segoe UI" panose="020B0502040204020203" pitchFamily="34" charset="0"/>
                <a:ea typeface="Roboto" panose="02000000000000000000" pitchFamily="2" charset="0"/>
                <a:cs typeface="Segoe UI" panose="020B0502040204020203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Clr>
                <a:srgbClr val="0E6CA1"/>
              </a:buClr>
              <a:buNone/>
            </a:pPr>
            <a:r>
              <a:rPr lang="cs-CZ" u="sng" dirty="0" smtClean="0">
                <a:solidFill>
                  <a:srgbClr val="084160"/>
                </a:solidFill>
              </a:rPr>
              <a:t>Rámec EU pro financování udržitelnosti si klade za cíl:</a:t>
            </a:r>
          </a:p>
          <a:p>
            <a:pPr marL="342900" indent="-342900">
              <a:lnSpc>
                <a:spcPct val="100000"/>
              </a:lnSpc>
              <a:buClr>
                <a:srgbClr val="0E6CA1"/>
              </a:buClr>
            </a:pPr>
            <a:r>
              <a:rPr lang="cs-CZ" sz="1800" dirty="0" smtClean="0">
                <a:solidFill>
                  <a:srgbClr val="084160"/>
                </a:solidFill>
              </a:rPr>
              <a:t>narovnat investiční podmínky na jednotném trhu Evropské unie a zabránit jeho fragmentaci, </a:t>
            </a:r>
          </a:p>
          <a:p>
            <a:pPr marL="342900" indent="-342900">
              <a:lnSpc>
                <a:spcPct val="100000"/>
              </a:lnSpc>
              <a:buClr>
                <a:srgbClr val="0E6CA1"/>
              </a:buClr>
            </a:pPr>
            <a:r>
              <a:rPr lang="cs-CZ" sz="1800" dirty="0" smtClean="0">
                <a:solidFill>
                  <a:srgbClr val="084160"/>
                </a:solidFill>
              </a:rPr>
              <a:t>podpořit volný pohyb kapitálu,</a:t>
            </a:r>
          </a:p>
          <a:p>
            <a:pPr marL="342900" indent="-342900">
              <a:lnSpc>
                <a:spcPct val="100000"/>
              </a:lnSpc>
              <a:buClr>
                <a:srgbClr val="0E6CA1"/>
              </a:buClr>
            </a:pPr>
            <a:r>
              <a:rPr lang="cs-CZ" sz="1800" dirty="0" smtClean="0">
                <a:solidFill>
                  <a:srgbClr val="084160"/>
                </a:solidFill>
              </a:rPr>
              <a:t>snížit náklady financování přechodu na nízkouhlíkové a udržitelné hospodářství.</a:t>
            </a:r>
          </a:p>
          <a:p>
            <a:endParaRPr lang="en-GB" dirty="0"/>
          </a:p>
        </p:txBody>
      </p:sp>
      <p:pic>
        <p:nvPicPr>
          <p:cNvPr id="7" name="Obrázek 6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5800" y="3482110"/>
            <a:ext cx="7000399" cy="3144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70995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159200"/>
          </a:xfrm>
          <a:gradFill flip="none" rotWithShape="1">
            <a:gsLst>
              <a:gs pos="0">
                <a:srgbClr val="0E6CA1"/>
              </a:gs>
              <a:gs pos="50000">
                <a:srgbClr val="2896D4"/>
              </a:gs>
              <a:gs pos="100000">
                <a:srgbClr val="4FB7E9"/>
              </a:gs>
            </a:gsLst>
            <a:path path="circle">
              <a:fillToRect l="100000" t="100000"/>
            </a:path>
            <a:tileRect r="-100000" b="-100000"/>
          </a:gradFill>
        </p:spPr>
        <p:txBody>
          <a:bodyPr/>
          <a:lstStyle/>
          <a:p>
            <a:r>
              <a:rPr lang="cs-CZ" dirty="0">
                <a:solidFill>
                  <a:srgbClr val="084160"/>
                </a:solidFill>
              </a:rPr>
              <a:t>Zveřejňování informací o udržitelnosti</a:t>
            </a:r>
            <a:endParaRPr lang="en-GB" dirty="0">
              <a:solidFill>
                <a:srgbClr val="084160"/>
              </a:solidFill>
            </a:endParaRPr>
          </a:p>
        </p:txBody>
      </p:sp>
      <p:sp>
        <p:nvSpPr>
          <p:cNvPr id="6" name="Zástupný symbol pro text 3"/>
          <p:cNvSpPr txBox="1">
            <a:spLocks/>
          </p:cNvSpPr>
          <p:nvPr/>
        </p:nvSpPr>
        <p:spPr>
          <a:xfrm>
            <a:off x="728518" y="1385454"/>
            <a:ext cx="10734964" cy="5070764"/>
          </a:xfrm>
          <a:prstGeom prst="rect">
            <a:avLst/>
          </a:prstGeom>
        </p:spPr>
        <p:txBody>
          <a:bodyPr vert="horz" lIns="18000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14000"/>
              </a:lnSpc>
              <a:spcBef>
                <a:spcPts val="1000"/>
              </a:spcBef>
              <a:buClr>
                <a:srgbClr val="2896D4"/>
              </a:buClr>
              <a:buFont typeface="Wingdings" panose="05000000000000000000" pitchFamily="2" charset="2"/>
              <a:buNone/>
              <a:defRPr sz="2000" kern="1200">
                <a:solidFill>
                  <a:schemeClr val="tx1"/>
                </a:solidFill>
                <a:latin typeface="Segoe UI" panose="020B0502040204020203" pitchFamily="34" charset="0"/>
                <a:ea typeface="Roboto" panose="02000000000000000000" pitchFamily="2" charset="0"/>
                <a:cs typeface="Segoe UI" panose="020B0502040204020203" pitchFamily="34" charset="0"/>
              </a:defRPr>
            </a:lvl1pPr>
            <a:lvl2pPr marL="685800" indent="-2286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Clr>
                <a:srgbClr val="2896D4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Segoe UI" panose="020B0502040204020203" pitchFamily="34" charset="0"/>
                <a:ea typeface="Roboto" panose="02000000000000000000" pitchFamily="2" charset="0"/>
                <a:cs typeface="Segoe UI" panose="020B0502040204020203" pitchFamily="34" charset="0"/>
              </a:defRPr>
            </a:lvl2pPr>
            <a:lvl3pPr marL="1143000" indent="-2286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Clr>
                <a:srgbClr val="2896D4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Segoe UI" panose="020B0502040204020203" pitchFamily="34" charset="0"/>
                <a:ea typeface="Roboto" panose="02000000000000000000" pitchFamily="2" charset="0"/>
                <a:cs typeface="Segoe UI" panose="020B0502040204020203" pitchFamily="34" charset="0"/>
              </a:defRPr>
            </a:lvl3pPr>
            <a:lvl4pPr marL="1600200" indent="-2286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Clr>
                <a:srgbClr val="2896D4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Segoe UI" panose="020B0502040204020203" pitchFamily="34" charset="0"/>
                <a:ea typeface="Roboto" panose="02000000000000000000" pitchFamily="2" charset="0"/>
                <a:cs typeface="Segoe UI" panose="020B0502040204020203" pitchFamily="34" charset="0"/>
              </a:defRPr>
            </a:lvl4pPr>
            <a:lvl5pPr marL="2057400" indent="-2286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Clr>
                <a:srgbClr val="2896D4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Segoe UI" panose="020B0502040204020203" pitchFamily="34" charset="0"/>
                <a:ea typeface="Roboto" panose="02000000000000000000" pitchFamily="2" charset="0"/>
                <a:cs typeface="Segoe UI" panose="020B0502040204020203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u="sng" dirty="0" smtClean="0">
                <a:solidFill>
                  <a:srgbClr val="084160"/>
                </a:solidFill>
              </a:rPr>
              <a:t>Směrnice o podávání zpráv o udržitelnosti</a:t>
            </a:r>
            <a:r>
              <a:rPr lang="cs-CZ" dirty="0">
                <a:solidFill>
                  <a:srgbClr val="084160"/>
                </a:solidFill>
              </a:rPr>
              <a:t> (Směrnice </a:t>
            </a:r>
            <a:r>
              <a:rPr lang="cs-CZ" dirty="0" smtClean="0">
                <a:solidFill>
                  <a:srgbClr val="084160"/>
                </a:solidFill>
              </a:rPr>
              <a:t>EP a </a:t>
            </a:r>
            <a:r>
              <a:rPr lang="cs-CZ" dirty="0">
                <a:solidFill>
                  <a:srgbClr val="084160"/>
                </a:solidFill>
              </a:rPr>
              <a:t>Rady (EU) 2022/2464) </a:t>
            </a:r>
            <a:endParaRPr lang="cs-CZ" dirty="0" smtClean="0">
              <a:solidFill>
                <a:srgbClr val="084160"/>
              </a:solidFill>
            </a:endParaRPr>
          </a:p>
          <a:p>
            <a:pPr marL="285750" indent="-285750" algn="just">
              <a:lnSpc>
                <a:spcPct val="100000"/>
              </a:lnSpc>
              <a:buClr>
                <a:srgbClr val="0E6CA1"/>
              </a:buClr>
              <a:buFont typeface="Wingdings" panose="05000000000000000000" pitchFamily="2" charset="2"/>
              <a:buChar char="§"/>
            </a:pPr>
            <a:r>
              <a:rPr lang="cs-CZ" sz="1800" dirty="0" smtClean="0">
                <a:solidFill>
                  <a:srgbClr val="084160"/>
                </a:solidFill>
              </a:rPr>
              <a:t>stanovuje povinnost vyhotovit </a:t>
            </a:r>
            <a:r>
              <a:rPr lang="cs-CZ" sz="1800" b="1" dirty="0" smtClean="0">
                <a:solidFill>
                  <a:srgbClr val="084160"/>
                </a:solidFill>
              </a:rPr>
              <a:t>zprávu o udržitelnosti </a:t>
            </a:r>
            <a:r>
              <a:rPr lang="cs-CZ" sz="1800" dirty="0" smtClean="0">
                <a:solidFill>
                  <a:srgbClr val="084160"/>
                </a:solidFill>
              </a:rPr>
              <a:t>(jako součást výroční zprávy),</a:t>
            </a:r>
          </a:p>
          <a:p>
            <a:pPr marL="285750" indent="-285750" algn="just">
              <a:lnSpc>
                <a:spcPct val="100000"/>
              </a:lnSpc>
              <a:buClr>
                <a:srgbClr val="0E6CA1"/>
              </a:buClr>
              <a:buFont typeface="Wingdings" panose="05000000000000000000" pitchFamily="2" charset="2"/>
              <a:buChar char="§"/>
            </a:pPr>
            <a:r>
              <a:rPr lang="cs-CZ" sz="1800" dirty="0" smtClean="0">
                <a:solidFill>
                  <a:srgbClr val="084160"/>
                </a:solidFill>
              </a:rPr>
              <a:t>v ČR byla/bude směrnice transponována do </a:t>
            </a:r>
            <a:r>
              <a:rPr lang="cs-CZ" sz="1800" b="1" dirty="0" smtClean="0">
                <a:solidFill>
                  <a:srgbClr val="084160"/>
                </a:solidFill>
              </a:rPr>
              <a:t>zákona o účetnictví, zákona o auditorech </a:t>
            </a:r>
            <a:r>
              <a:rPr lang="cs-CZ" sz="1800" dirty="0" smtClean="0">
                <a:solidFill>
                  <a:srgbClr val="084160"/>
                </a:solidFill>
              </a:rPr>
              <a:t>a</a:t>
            </a:r>
            <a:r>
              <a:rPr lang="cs-CZ" sz="1800" b="1" dirty="0" smtClean="0">
                <a:solidFill>
                  <a:srgbClr val="084160"/>
                </a:solidFill>
              </a:rPr>
              <a:t> zákona </a:t>
            </a:r>
            <a:br>
              <a:rPr lang="cs-CZ" sz="1800" b="1" dirty="0" smtClean="0">
                <a:solidFill>
                  <a:srgbClr val="084160"/>
                </a:solidFill>
              </a:rPr>
            </a:br>
            <a:r>
              <a:rPr lang="cs-CZ" sz="1800" b="1" dirty="0" smtClean="0">
                <a:solidFill>
                  <a:srgbClr val="084160"/>
                </a:solidFill>
              </a:rPr>
              <a:t>o podnikání na kapitálovém trhu</a:t>
            </a:r>
            <a:r>
              <a:rPr lang="cs-CZ" sz="1800" dirty="0">
                <a:solidFill>
                  <a:srgbClr val="084160"/>
                </a:solidFill>
              </a:rPr>
              <a:t>,</a:t>
            </a:r>
            <a:endParaRPr lang="cs-CZ" sz="1800" dirty="0" smtClean="0">
              <a:solidFill>
                <a:srgbClr val="084160"/>
              </a:solidFill>
            </a:endParaRPr>
          </a:p>
          <a:p>
            <a:pPr marL="285750" indent="-285750" algn="just">
              <a:lnSpc>
                <a:spcPct val="100000"/>
              </a:lnSpc>
              <a:buClr>
                <a:srgbClr val="0E6CA1"/>
              </a:buClr>
              <a:buFont typeface="Wingdings" panose="05000000000000000000" pitchFamily="2" charset="2"/>
              <a:buChar char="§"/>
            </a:pPr>
            <a:r>
              <a:rPr lang="cs-CZ" sz="1800" dirty="0" smtClean="0">
                <a:solidFill>
                  <a:srgbClr val="084160"/>
                </a:solidFill>
              </a:rPr>
              <a:t>povinnost vyhotovit zprávu o udržitelnosti se od roku 2024 začne postupně vztahovat na:</a:t>
            </a:r>
          </a:p>
          <a:p>
            <a:pPr marL="971550" lvl="1" indent="-285750" algn="just">
              <a:lnSpc>
                <a:spcPct val="100000"/>
              </a:lnSpc>
              <a:buClr>
                <a:srgbClr val="0E6CA1"/>
              </a:buClr>
            </a:pPr>
            <a:r>
              <a:rPr lang="cs-CZ" dirty="0" smtClean="0">
                <a:solidFill>
                  <a:srgbClr val="084160"/>
                </a:solidFill>
              </a:rPr>
              <a:t>všechny velké účetní jednotky (obchodní společnosti),</a:t>
            </a:r>
          </a:p>
          <a:p>
            <a:pPr marL="971550" lvl="1" indent="-285750" algn="just">
              <a:lnSpc>
                <a:spcPct val="100000"/>
              </a:lnSpc>
              <a:buClr>
                <a:srgbClr val="0E6CA1"/>
              </a:buClr>
            </a:pPr>
            <a:r>
              <a:rPr lang="cs-CZ" dirty="0" smtClean="0">
                <a:solidFill>
                  <a:srgbClr val="084160"/>
                </a:solidFill>
              </a:rPr>
              <a:t>všechny konsolidující účetní jednotky (mateřské společnosti) velké skupiny účetních jednotek,</a:t>
            </a:r>
          </a:p>
          <a:p>
            <a:pPr marL="971550" lvl="1" indent="-285750" algn="just">
              <a:lnSpc>
                <a:spcPct val="100000"/>
              </a:lnSpc>
              <a:buClr>
                <a:srgbClr val="0E6CA1"/>
              </a:buClr>
            </a:pPr>
            <a:r>
              <a:rPr lang="cs-CZ" b="1" dirty="0" smtClean="0">
                <a:solidFill>
                  <a:srgbClr val="084160"/>
                </a:solidFill>
              </a:rPr>
              <a:t>kótované malé a střední účetní jednotky (obchodní </a:t>
            </a:r>
            <a:r>
              <a:rPr lang="cs-CZ" b="1" dirty="0">
                <a:solidFill>
                  <a:srgbClr val="084160"/>
                </a:solidFill>
              </a:rPr>
              <a:t>společnosti) </a:t>
            </a:r>
            <a:r>
              <a:rPr lang="cs-CZ" b="1" dirty="0" smtClean="0">
                <a:solidFill>
                  <a:srgbClr val="084160"/>
                </a:solidFill>
              </a:rPr>
              <a:t>– poprvé za účetní období roku 2026 zveřejněné v </a:t>
            </a:r>
            <a:r>
              <a:rPr lang="cs-CZ" b="1" dirty="0">
                <a:solidFill>
                  <a:srgbClr val="084160"/>
                </a:solidFill>
              </a:rPr>
              <a:t>roce </a:t>
            </a:r>
            <a:r>
              <a:rPr lang="cs-CZ" b="1" dirty="0" smtClean="0">
                <a:solidFill>
                  <a:srgbClr val="084160"/>
                </a:solidFill>
              </a:rPr>
              <a:t>2027 (možnost odkladu o dva roky)</a:t>
            </a:r>
            <a:r>
              <a:rPr lang="cs-CZ" dirty="0" smtClean="0">
                <a:solidFill>
                  <a:srgbClr val="084160"/>
                </a:solidFill>
              </a:rPr>
              <a:t>,</a:t>
            </a:r>
          </a:p>
          <a:p>
            <a:pPr marL="971550" lvl="1" indent="-285750" algn="just">
              <a:lnSpc>
                <a:spcPct val="100000"/>
              </a:lnSpc>
              <a:buClr>
                <a:srgbClr val="0E6CA1"/>
              </a:buClr>
            </a:pPr>
            <a:r>
              <a:rPr lang="cs-CZ" dirty="0" smtClean="0">
                <a:solidFill>
                  <a:srgbClr val="084160"/>
                </a:solidFill>
              </a:rPr>
              <a:t>velké účetní jednotky, které jsou malými a nepříliš složitými institucemi nebo kaptivními pojišťovnami a kaptivními zajišťovnami,</a:t>
            </a:r>
          </a:p>
          <a:p>
            <a:pPr marL="971550" lvl="1" indent="-285750" algn="just">
              <a:lnSpc>
                <a:spcPct val="100000"/>
              </a:lnSpc>
              <a:buClr>
                <a:srgbClr val="0E6CA1"/>
              </a:buClr>
            </a:pPr>
            <a:r>
              <a:rPr lang="cs-CZ" dirty="0" smtClean="0">
                <a:solidFill>
                  <a:srgbClr val="084160"/>
                </a:solidFill>
              </a:rPr>
              <a:t>některé podniky ze třetích zemí (při splnění podmínek stanovených zákonem), </a:t>
            </a:r>
          </a:p>
          <a:p>
            <a:pPr marL="342900" indent="-342900" algn="just">
              <a:lnSpc>
                <a:spcPct val="100000"/>
              </a:lnSpc>
              <a:buClr>
                <a:srgbClr val="0E6CA1"/>
              </a:buClr>
              <a:buFont typeface="Wingdings" panose="05000000000000000000" pitchFamily="2" charset="2"/>
              <a:buChar char="§"/>
            </a:pPr>
            <a:r>
              <a:rPr lang="cs-CZ" sz="1800" dirty="0">
                <a:solidFill>
                  <a:srgbClr val="084160"/>
                </a:solidFill>
              </a:rPr>
              <a:t>od povinnosti vyhotovit zprávu o udržitelnosti </a:t>
            </a:r>
            <a:r>
              <a:rPr lang="cs-CZ" sz="1800" dirty="0" smtClean="0">
                <a:solidFill>
                  <a:srgbClr val="084160"/>
                </a:solidFill>
              </a:rPr>
              <a:t>jsou osvobozeny </a:t>
            </a:r>
            <a:r>
              <a:rPr lang="cs-CZ" sz="1800" dirty="0">
                <a:solidFill>
                  <a:srgbClr val="084160"/>
                </a:solidFill>
              </a:rPr>
              <a:t>podniky, jejichž informace </a:t>
            </a:r>
            <a:r>
              <a:rPr lang="cs-CZ" sz="1800" dirty="0" smtClean="0">
                <a:solidFill>
                  <a:srgbClr val="084160"/>
                </a:solidFill>
              </a:rPr>
              <a:t/>
            </a:r>
            <a:br>
              <a:rPr lang="cs-CZ" sz="1800" dirty="0" smtClean="0">
                <a:solidFill>
                  <a:srgbClr val="084160"/>
                </a:solidFill>
              </a:rPr>
            </a:br>
            <a:r>
              <a:rPr lang="cs-CZ" sz="1800" dirty="0" smtClean="0">
                <a:solidFill>
                  <a:srgbClr val="084160"/>
                </a:solidFill>
              </a:rPr>
              <a:t>o </a:t>
            </a:r>
            <a:r>
              <a:rPr lang="cs-CZ" sz="1800" dirty="0">
                <a:solidFill>
                  <a:srgbClr val="084160"/>
                </a:solidFill>
              </a:rPr>
              <a:t>udržitelnosti jsou součástí zprávy o udržitelnosti mateřského podniku </a:t>
            </a:r>
            <a:r>
              <a:rPr lang="cs-CZ" sz="1800" dirty="0" smtClean="0">
                <a:solidFill>
                  <a:srgbClr val="084160"/>
                </a:solidFill>
              </a:rPr>
              <a:t>(nevztahuje se na </a:t>
            </a:r>
            <a:r>
              <a:rPr lang="cs-CZ" sz="1800" dirty="0">
                <a:solidFill>
                  <a:srgbClr val="084160"/>
                </a:solidFill>
              </a:rPr>
              <a:t>podniky, které jsou velkou kótovanou účetní </a:t>
            </a:r>
            <a:r>
              <a:rPr lang="cs-CZ" sz="1800" dirty="0" smtClean="0">
                <a:solidFill>
                  <a:srgbClr val="084160"/>
                </a:solidFill>
              </a:rPr>
              <a:t>jednotkou).</a:t>
            </a:r>
            <a:endParaRPr lang="cs-CZ" dirty="0" smtClean="0">
              <a:solidFill>
                <a:srgbClr val="084160"/>
              </a:solidFill>
            </a:endParaRPr>
          </a:p>
          <a:p>
            <a:pPr marL="971550" lvl="1" indent="-285750" algn="just">
              <a:lnSpc>
                <a:spcPct val="100000"/>
              </a:lnSpc>
            </a:pPr>
            <a:endParaRPr lang="cs-CZ" dirty="0" smtClean="0"/>
          </a:p>
          <a:p>
            <a:pPr algn="just">
              <a:lnSpc>
                <a:spcPct val="100000"/>
              </a:lnSpc>
            </a:pPr>
            <a:endParaRPr lang="cs-CZ" dirty="0" smtClean="0"/>
          </a:p>
          <a:p>
            <a:pPr algn="just">
              <a:lnSpc>
                <a:spcPct val="100000"/>
              </a:lnSpc>
            </a:pPr>
            <a:endParaRPr lang="cs-CZ" sz="1800" b="1" dirty="0" smtClean="0"/>
          </a:p>
        </p:txBody>
      </p:sp>
    </p:spTree>
    <p:extLst>
      <p:ext uri="{BB962C8B-B14F-4D97-AF65-F5344CB8AC3E}">
        <p14:creationId xmlns:p14="http://schemas.microsoft.com/office/powerpoint/2010/main" val="34655329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159200"/>
          </a:xfrm>
          <a:gradFill flip="none" rotWithShape="1">
            <a:gsLst>
              <a:gs pos="0">
                <a:srgbClr val="0E6CA1"/>
              </a:gs>
              <a:gs pos="50000">
                <a:srgbClr val="2896D4"/>
              </a:gs>
              <a:gs pos="100000">
                <a:srgbClr val="4FB7E9"/>
              </a:gs>
            </a:gsLst>
            <a:path path="circle">
              <a:fillToRect l="100000" t="100000"/>
            </a:path>
            <a:tileRect r="-100000" b="-100000"/>
          </a:gradFill>
        </p:spPr>
        <p:txBody>
          <a:bodyPr/>
          <a:lstStyle/>
          <a:p>
            <a:r>
              <a:rPr lang="cs-CZ" dirty="0">
                <a:solidFill>
                  <a:srgbClr val="084160"/>
                </a:solidFill>
              </a:rPr>
              <a:t>Zpráva o udržitelnosti</a:t>
            </a:r>
            <a:endParaRPr lang="en-GB" dirty="0">
              <a:solidFill>
                <a:srgbClr val="084160"/>
              </a:solidFill>
            </a:endParaRPr>
          </a:p>
        </p:txBody>
      </p:sp>
      <p:sp>
        <p:nvSpPr>
          <p:cNvPr id="6" name="Zástupný symbol pro text 3"/>
          <p:cNvSpPr txBox="1">
            <a:spLocks/>
          </p:cNvSpPr>
          <p:nvPr/>
        </p:nvSpPr>
        <p:spPr>
          <a:xfrm>
            <a:off x="838200" y="1394691"/>
            <a:ext cx="10515600" cy="5024582"/>
          </a:xfrm>
          <a:prstGeom prst="rect">
            <a:avLst/>
          </a:prstGeom>
        </p:spPr>
        <p:txBody>
          <a:bodyPr vert="horz" lIns="18000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14000"/>
              </a:lnSpc>
              <a:spcBef>
                <a:spcPts val="1000"/>
              </a:spcBef>
              <a:buClr>
                <a:srgbClr val="2896D4"/>
              </a:buClr>
              <a:buFont typeface="Wingdings" panose="05000000000000000000" pitchFamily="2" charset="2"/>
              <a:buNone/>
              <a:defRPr sz="2000" kern="1200">
                <a:solidFill>
                  <a:schemeClr val="tx1"/>
                </a:solidFill>
                <a:latin typeface="Segoe UI" panose="020B0502040204020203" pitchFamily="34" charset="0"/>
                <a:ea typeface="Roboto" panose="02000000000000000000" pitchFamily="2" charset="0"/>
                <a:cs typeface="Segoe UI" panose="020B0502040204020203" pitchFamily="34" charset="0"/>
              </a:defRPr>
            </a:lvl1pPr>
            <a:lvl2pPr marL="685800" indent="-2286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Clr>
                <a:srgbClr val="2896D4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Segoe UI" panose="020B0502040204020203" pitchFamily="34" charset="0"/>
                <a:ea typeface="Roboto" panose="02000000000000000000" pitchFamily="2" charset="0"/>
                <a:cs typeface="Segoe UI" panose="020B0502040204020203" pitchFamily="34" charset="0"/>
              </a:defRPr>
            </a:lvl2pPr>
            <a:lvl3pPr marL="1143000" indent="-2286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Clr>
                <a:srgbClr val="2896D4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Segoe UI" panose="020B0502040204020203" pitchFamily="34" charset="0"/>
                <a:ea typeface="Roboto" panose="02000000000000000000" pitchFamily="2" charset="0"/>
                <a:cs typeface="Segoe UI" panose="020B0502040204020203" pitchFamily="34" charset="0"/>
              </a:defRPr>
            </a:lvl3pPr>
            <a:lvl4pPr marL="1600200" indent="-2286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Clr>
                <a:srgbClr val="2896D4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Segoe UI" panose="020B0502040204020203" pitchFamily="34" charset="0"/>
                <a:ea typeface="Roboto" panose="02000000000000000000" pitchFamily="2" charset="0"/>
                <a:cs typeface="Segoe UI" panose="020B0502040204020203" pitchFamily="34" charset="0"/>
              </a:defRPr>
            </a:lvl4pPr>
            <a:lvl5pPr marL="2057400" indent="-2286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Clr>
                <a:srgbClr val="2896D4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Segoe UI" panose="020B0502040204020203" pitchFamily="34" charset="0"/>
                <a:ea typeface="Roboto" panose="02000000000000000000" pitchFamily="2" charset="0"/>
                <a:cs typeface="Segoe UI" panose="020B0502040204020203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Clr>
                <a:srgbClr val="0E6CA1"/>
              </a:buClr>
            </a:pPr>
            <a:r>
              <a:rPr lang="cs-CZ" u="sng" dirty="0" smtClean="0">
                <a:solidFill>
                  <a:srgbClr val="084160"/>
                </a:solidFill>
              </a:rPr>
              <a:t>Obsah zprávy o udržitelnosti:</a:t>
            </a:r>
          </a:p>
          <a:p>
            <a:pPr marL="285750" indent="-285750" algn="just">
              <a:buClr>
                <a:srgbClr val="0E6CA1"/>
              </a:buClr>
              <a:buFont typeface="Wingdings" panose="05000000000000000000" pitchFamily="2" charset="2"/>
              <a:buChar char="§"/>
            </a:pPr>
            <a:r>
              <a:rPr lang="cs-CZ" sz="1800" dirty="0">
                <a:solidFill>
                  <a:srgbClr val="084160"/>
                </a:solidFill>
              </a:rPr>
              <a:t>informace potřebné k pochopení dopadů činnosti podniku na </a:t>
            </a:r>
            <a:r>
              <a:rPr lang="cs-CZ" sz="1800" dirty="0" smtClean="0">
                <a:solidFill>
                  <a:srgbClr val="084160"/>
                </a:solidFill>
              </a:rPr>
              <a:t>udržitelnost </a:t>
            </a:r>
            <a:r>
              <a:rPr lang="cs-CZ" sz="1800" dirty="0">
                <a:solidFill>
                  <a:srgbClr val="084160"/>
                </a:solidFill>
              </a:rPr>
              <a:t>a k pochopení vlivu udržitelnosti na vývoj, výkonnost a postavení </a:t>
            </a:r>
            <a:r>
              <a:rPr lang="cs-CZ" sz="1800" dirty="0" smtClean="0">
                <a:solidFill>
                  <a:srgbClr val="084160"/>
                </a:solidFill>
              </a:rPr>
              <a:t>podniku - </a:t>
            </a:r>
            <a:r>
              <a:rPr lang="cs-CZ" sz="1800" b="1" dirty="0" smtClean="0">
                <a:solidFill>
                  <a:srgbClr val="084160"/>
                </a:solidFill>
              </a:rPr>
              <a:t>princip dvojí významnosti</a:t>
            </a:r>
            <a:r>
              <a:rPr lang="cs-CZ" sz="1800" dirty="0" smtClean="0">
                <a:solidFill>
                  <a:srgbClr val="084160"/>
                </a:solidFill>
              </a:rPr>
              <a:t>,</a:t>
            </a:r>
          </a:p>
          <a:p>
            <a:pPr marL="971550" lvl="1" indent="-285750" algn="just">
              <a:buClr>
                <a:srgbClr val="0E6CA1"/>
              </a:buClr>
            </a:pPr>
            <a:r>
              <a:rPr lang="cs-CZ" dirty="0" smtClean="0">
                <a:solidFill>
                  <a:srgbClr val="084160"/>
                </a:solidFill>
              </a:rPr>
              <a:t>popis </a:t>
            </a:r>
            <a:r>
              <a:rPr lang="cs-CZ" dirty="0">
                <a:solidFill>
                  <a:srgbClr val="084160"/>
                </a:solidFill>
              </a:rPr>
              <a:t>obchodního </a:t>
            </a:r>
            <a:r>
              <a:rPr lang="cs-CZ" dirty="0" smtClean="0">
                <a:solidFill>
                  <a:srgbClr val="084160"/>
                </a:solidFill>
              </a:rPr>
              <a:t>modelu podniku, strategie, </a:t>
            </a:r>
            <a:r>
              <a:rPr lang="cs-CZ" dirty="0">
                <a:solidFill>
                  <a:srgbClr val="084160"/>
                </a:solidFill>
              </a:rPr>
              <a:t>časově vymezených cílů, </a:t>
            </a:r>
            <a:r>
              <a:rPr lang="cs-CZ" dirty="0" smtClean="0">
                <a:solidFill>
                  <a:srgbClr val="084160"/>
                </a:solidFill>
              </a:rPr>
              <a:t>politik, </a:t>
            </a:r>
            <a:r>
              <a:rPr lang="cs-CZ" dirty="0">
                <a:solidFill>
                  <a:srgbClr val="084160"/>
                </a:solidFill>
              </a:rPr>
              <a:t>postupu náležité </a:t>
            </a:r>
            <a:r>
              <a:rPr lang="cs-CZ" dirty="0" smtClean="0">
                <a:solidFill>
                  <a:srgbClr val="084160"/>
                </a:solidFill>
              </a:rPr>
              <a:t>péče, atd.,</a:t>
            </a:r>
            <a:endParaRPr lang="cs-CZ" dirty="0">
              <a:solidFill>
                <a:srgbClr val="084160"/>
              </a:solidFill>
            </a:endParaRPr>
          </a:p>
          <a:p>
            <a:pPr marL="971550" lvl="1" indent="-285750" algn="just">
              <a:buClr>
                <a:srgbClr val="0E6CA1"/>
              </a:buClr>
            </a:pPr>
            <a:r>
              <a:rPr lang="cs-CZ" b="1" dirty="0" smtClean="0">
                <a:solidFill>
                  <a:srgbClr val="084160"/>
                </a:solidFill>
              </a:rPr>
              <a:t>informace </a:t>
            </a:r>
            <a:r>
              <a:rPr lang="cs-CZ" b="1" dirty="0">
                <a:solidFill>
                  <a:srgbClr val="084160"/>
                </a:solidFill>
              </a:rPr>
              <a:t>o vlastní činnosti účetní jednotky a jejím hodnotovém řetězci</a:t>
            </a:r>
            <a:r>
              <a:rPr lang="cs-CZ" dirty="0" smtClean="0">
                <a:solidFill>
                  <a:srgbClr val="084160"/>
                </a:solidFill>
              </a:rPr>
              <a:t>.</a:t>
            </a:r>
          </a:p>
          <a:p>
            <a:pPr marL="285750" indent="-285750" algn="just">
              <a:buClr>
                <a:srgbClr val="0E6CA1"/>
              </a:buClr>
              <a:buFont typeface="Wingdings" panose="05000000000000000000" pitchFamily="2" charset="2"/>
              <a:buChar char="§"/>
            </a:pPr>
            <a:r>
              <a:rPr lang="cs-CZ" sz="1800" dirty="0">
                <a:solidFill>
                  <a:srgbClr val="084160"/>
                </a:solidFill>
              </a:rPr>
              <a:t>informace podle článku 8 nařízení o taxonomii (Nařízení Evropského parlamentu a Rady (EU) 2020/852</a:t>
            </a:r>
            <a:r>
              <a:rPr lang="cs-CZ" sz="1800" dirty="0" smtClean="0">
                <a:solidFill>
                  <a:srgbClr val="084160"/>
                </a:solidFill>
              </a:rPr>
              <a:t>),</a:t>
            </a:r>
          </a:p>
          <a:p>
            <a:pPr marL="285750" indent="-285750" algn="just">
              <a:buClr>
                <a:srgbClr val="0E6CA1"/>
              </a:buClr>
              <a:buFont typeface="Wingdings" panose="05000000000000000000" pitchFamily="2" charset="2"/>
              <a:buChar char="§"/>
            </a:pPr>
            <a:r>
              <a:rPr lang="cs-CZ" sz="1800" dirty="0">
                <a:solidFill>
                  <a:srgbClr val="084160"/>
                </a:solidFill>
              </a:rPr>
              <a:t>s</a:t>
            </a:r>
            <a:r>
              <a:rPr lang="cs-CZ" sz="1800" dirty="0" smtClean="0">
                <a:solidFill>
                  <a:srgbClr val="084160"/>
                </a:solidFill>
              </a:rPr>
              <a:t>tandardizované informace a indikátory podle </a:t>
            </a:r>
            <a:r>
              <a:rPr lang="cs-CZ" sz="1800" b="1" dirty="0" smtClean="0">
                <a:solidFill>
                  <a:srgbClr val="084160"/>
                </a:solidFill>
              </a:rPr>
              <a:t>evropských standardů </a:t>
            </a:r>
            <a:r>
              <a:rPr lang="cs-CZ" sz="1800" b="1" dirty="0">
                <a:solidFill>
                  <a:srgbClr val="084160"/>
                </a:solidFill>
              </a:rPr>
              <a:t>pro podávání </a:t>
            </a:r>
            <a:r>
              <a:rPr lang="cs-CZ" sz="1800" b="1" dirty="0" smtClean="0">
                <a:solidFill>
                  <a:srgbClr val="084160"/>
                </a:solidFill>
              </a:rPr>
              <a:t>zpráv</a:t>
            </a:r>
            <a:br>
              <a:rPr lang="cs-CZ" sz="1800" b="1" dirty="0" smtClean="0">
                <a:solidFill>
                  <a:srgbClr val="084160"/>
                </a:solidFill>
              </a:rPr>
            </a:br>
            <a:r>
              <a:rPr lang="cs-CZ" sz="1800" b="1" dirty="0" smtClean="0">
                <a:solidFill>
                  <a:srgbClr val="084160"/>
                </a:solidFill>
              </a:rPr>
              <a:t>o udržitelnosti </a:t>
            </a:r>
            <a:r>
              <a:rPr lang="cs-CZ" sz="1800" dirty="0" smtClean="0">
                <a:solidFill>
                  <a:srgbClr val="084160"/>
                </a:solidFill>
              </a:rPr>
              <a:t>neboli</a:t>
            </a:r>
            <a:r>
              <a:rPr lang="cs-CZ" sz="1800" b="1" dirty="0" smtClean="0">
                <a:solidFill>
                  <a:srgbClr val="084160"/>
                </a:solidFill>
              </a:rPr>
              <a:t> ESRS</a:t>
            </a:r>
            <a:r>
              <a:rPr lang="cs-CZ" sz="1800" dirty="0" smtClean="0">
                <a:solidFill>
                  <a:srgbClr val="084160"/>
                </a:solidFill>
              </a:rPr>
              <a:t> (prozatím byla vydána první sada ESRS - Nařízení </a:t>
            </a:r>
            <a:r>
              <a:rPr lang="cs-CZ" sz="1800" dirty="0">
                <a:solidFill>
                  <a:srgbClr val="084160"/>
                </a:solidFill>
              </a:rPr>
              <a:t>Komise </a:t>
            </a:r>
            <a:r>
              <a:rPr lang="cs-CZ" sz="1800" dirty="0" smtClean="0">
                <a:solidFill>
                  <a:srgbClr val="084160"/>
                </a:solidFill>
              </a:rPr>
              <a:t/>
            </a:r>
            <a:br>
              <a:rPr lang="cs-CZ" sz="1800" dirty="0" smtClean="0">
                <a:solidFill>
                  <a:srgbClr val="084160"/>
                </a:solidFill>
              </a:rPr>
            </a:br>
            <a:r>
              <a:rPr lang="cs-CZ" sz="1800" dirty="0" smtClean="0">
                <a:solidFill>
                  <a:srgbClr val="084160"/>
                </a:solidFill>
              </a:rPr>
              <a:t>v </a:t>
            </a:r>
            <a:r>
              <a:rPr lang="cs-CZ" sz="1800" dirty="0">
                <a:solidFill>
                  <a:srgbClr val="084160"/>
                </a:solidFill>
              </a:rPr>
              <a:t>přenesené pravomoci (EU) 2023/2772).</a:t>
            </a:r>
            <a:endParaRPr lang="cs-CZ" sz="1800" dirty="0" smtClean="0">
              <a:solidFill>
                <a:srgbClr val="084160"/>
              </a:solidFill>
            </a:endParaRPr>
          </a:p>
          <a:p>
            <a:pPr algn="just">
              <a:buClr>
                <a:srgbClr val="0E6CA1"/>
              </a:buClr>
            </a:pPr>
            <a:r>
              <a:rPr lang="cs-CZ" sz="1800" u="sng" dirty="0" smtClean="0">
                <a:solidFill>
                  <a:srgbClr val="084160"/>
                </a:solidFill>
              </a:rPr>
              <a:t>Účetní jednotky budou </a:t>
            </a:r>
            <a:r>
              <a:rPr lang="cs-CZ" sz="1800" u="sng" dirty="0">
                <a:solidFill>
                  <a:srgbClr val="084160"/>
                </a:solidFill>
              </a:rPr>
              <a:t>mít povinnost zajistit externí ověření informací uváděných ve </a:t>
            </a:r>
            <a:r>
              <a:rPr lang="cs-CZ" sz="1800" u="sng" dirty="0" smtClean="0">
                <a:solidFill>
                  <a:srgbClr val="084160"/>
                </a:solidFill>
              </a:rPr>
              <a:t>zprávě</a:t>
            </a:r>
            <a:br>
              <a:rPr lang="cs-CZ" sz="1800" u="sng" dirty="0" smtClean="0">
                <a:solidFill>
                  <a:srgbClr val="084160"/>
                </a:solidFill>
              </a:rPr>
            </a:br>
            <a:r>
              <a:rPr lang="cs-CZ" sz="1800" u="sng" dirty="0" smtClean="0">
                <a:solidFill>
                  <a:srgbClr val="084160"/>
                </a:solidFill>
              </a:rPr>
              <a:t>o </a:t>
            </a:r>
            <a:r>
              <a:rPr lang="cs-CZ" sz="1800" u="sng" dirty="0">
                <a:solidFill>
                  <a:srgbClr val="084160"/>
                </a:solidFill>
              </a:rPr>
              <a:t>udržitelnosti. </a:t>
            </a:r>
            <a:r>
              <a:rPr lang="cs-CZ" sz="1800" u="sng" dirty="0" smtClean="0">
                <a:solidFill>
                  <a:srgbClr val="084160"/>
                </a:solidFill>
              </a:rPr>
              <a:t>Toto ověření budou </a:t>
            </a:r>
            <a:r>
              <a:rPr lang="cs-CZ" sz="1800" u="sng" dirty="0">
                <a:solidFill>
                  <a:srgbClr val="084160"/>
                </a:solidFill>
              </a:rPr>
              <a:t>v </a:t>
            </a:r>
            <a:r>
              <a:rPr lang="cs-CZ" sz="1800" u="sng" dirty="0" smtClean="0">
                <a:solidFill>
                  <a:srgbClr val="084160"/>
                </a:solidFill>
              </a:rPr>
              <a:t>České republice provádět </a:t>
            </a:r>
            <a:r>
              <a:rPr lang="cs-CZ" sz="1800" u="sng" dirty="0">
                <a:solidFill>
                  <a:srgbClr val="084160"/>
                </a:solidFill>
              </a:rPr>
              <a:t>výhradně auditoři, kteří splní podmínky zákona o auditorech.</a:t>
            </a:r>
            <a:endParaRPr lang="cs-CZ" sz="1800" dirty="0">
              <a:solidFill>
                <a:srgbClr val="084160"/>
              </a:solidFill>
            </a:endParaRPr>
          </a:p>
          <a:p>
            <a:pPr marL="285750" indent="-285750" algn="just">
              <a:buClr>
                <a:srgbClr val="0E6CA1"/>
              </a:buClr>
              <a:buFont typeface="Wingdings" panose="05000000000000000000" pitchFamily="2" charset="2"/>
              <a:buChar char="§"/>
            </a:pPr>
            <a:endParaRPr lang="cs-CZ" sz="1800" dirty="0">
              <a:solidFill>
                <a:srgbClr val="0E6CA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39373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159200"/>
          </a:xfrm>
          <a:gradFill flip="none" rotWithShape="1">
            <a:gsLst>
              <a:gs pos="0">
                <a:srgbClr val="0E6CA1"/>
              </a:gs>
              <a:gs pos="50000">
                <a:srgbClr val="2896D4"/>
              </a:gs>
              <a:gs pos="100000">
                <a:srgbClr val="4FB7E9"/>
              </a:gs>
            </a:gsLst>
            <a:path path="circle">
              <a:fillToRect l="100000" t="100000"/>
            </a:path>
            <a:tileRect r="-100000" b="-100000"/>
          </a:gradFill>
        </p:spPr>
        <p:txBody>
          <a:bodyPr/>
          <a:lstStyle/>
          <a:p>
            <a:r>
              <a:rPr lang="cs-CZ" dirty="0" smtClean="0">
                <a:solidFill>
                  <a:srgbClr val="084160"/>
                </a:solidFill>
              </a:rPr>
              <a:t>Informace </a:t>
            </a:r>
            <a:r>
              <a:rPr lang="cs-CZ" dirty="0">
                <a:solidFill>
                  <a:srgbClr val="084160"/>
                </a:solidFill>
              </a:rPr>
              <a:t>o udržitelnosti</a:t>
            </a:r>
            <a:endParaRPr lang="en-GB" dirty="0">
              <a:solidFill>
                <a:srgbClr val="084160"/>
              </a:solidFill>
            </a:endParaRPr>
          </a:p>
        </p:txBody>
      </p:sp>
      <p:sp>
        <p:nvSpPr>
          <p:cNvPr id="4" name="Zástupný symbol pro text 3"/>
          <p:cNvSpPr txBox="1">
            <a:spLocks/>
          </p:cNvSpPr>
          <p:nvPr/>
        </p:nvSpPr>
        <p:spPr>
          <a:xfrm>
            <a:off x="838200" y="1394691"/>
            <a:ext cx="10515600" cy="5024582"/>
          </a:xfrm>
          <a:prstGeom prst="rect">
            <a:avLst/>
          </a:prstGeom>
        </p:spPr>
        <p:txBody>
          <a:bodyPr vert="horz" lIns="18000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14000"/>
              </a:lnSpc>
              <a:spcBef>
                <a:spcPts val="1000"/>
              </a:spcBef>
              <a:buClr>
                <a:srgbClr val="2896D4"/>
              </a:buClr>
              <a:buFont typeface="Wingdings" panose="05000000000000000000" pitchFamily="2" charset="2"/>
              <a:buNone/>
              <a:defRPr sz="2000" kern="1200">
                <a:solidFill>
                  <a:schemeClr val="tx1"/>
                </a:solidFill>
                <a:latin typeface="Segoe UI" panose="020B0502040204020203" pitchFamily="34" charset="0"/>
                <a:ea typeface="Roboto" panose="02000000000000000000" pitchFamily="2" charset="0"/>
                <a:cs typeface="Segoe UI" panose="020B0502040204020203" pitchFamily="34" charset="0"/>
              </a:defRPr>
            </a:lvl1pPr>
            <a:lvl2pPr marL="685800" indent="-2286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Clr>
                <a:srgbClr val="2896D4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Segoe UI" panose="020B0502040204020203" pitchFamily="34" charset="0"/>
                <a:ea typeface="Roboto" panose="02000000000000000000" pitchFamily="2" charset="0"/>
                <a:cs typeface="Segoe UI" panose="020B0502040204020203" pitchFamily="34" charset="0"/>
              </a:defRPr>
            </a:lvl2pPr>
            <a:lvl3pPr marL="1143000" indent="-2286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Clr>
                <a:srgbClr val="2896D4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Segoe UI" panose="020B0502040204020203" pitchFamily="34" charset="0"/>
                <a:ea typeface="Roboto" panose="02000000000000000000" pitchFamily="2" charset="0"/>
                <a:cs typeface="Segoe UI" panose="020B0502040204020203" pitchFamily="34" charset="0"/>
              </a:defRPr>
            </a:lvl3pPr>
            <a:lvl4pPr marL="1600200" indent="-2286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Clr>
                <a:srgbClr val="2896D4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Segoe UI" panose="020B0502040204020203" pitchFamily="34" charset="0"/>
                <a:ea typeface="Roboto" panose="02000000000000000000" pitchFamily="2" charset="0"/>
                <a:cs typeface="Segoe UI" panose="020B0502040204020203" pitchFamily="34" charset="0"/>
              </a:defRPr>
            </a:lvl4pPr>
            <a:lvl5pPr marL="2057400" indent="-2286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Clr>
                <a:srgbClr val="2896D4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Segoe UI" panose="020B0502040204020203" pitchFamily="34" charset="0"/>
                <a:ea typeface="Roboto" panose="02000000000000000000" pitchFamily="2" charset="0"/>
                <a:cs typeface="Segoe UI" panose="020B0502040204020203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Clr>
                <a:srgbClr val="0E6CA1"/>
              </a:buClr>
            </a:pPr>
            <a:r>
              <a:rPr lang="cs-CZ" u="sng" dirty="0" smtClean="0">
                <a:solidFill>
                  <a:srgbClr val="084160"/>
                </a:solidFill>
              </a:rPr>
              <a:t>Pozitivní důsledky zveřejňování standardizovaných informací o udržitelnosti:</a:t>
            </a:r>
          </a:p>
          <a:p>
            <a:pPr marL="285750" indent="-285750" algn="just">
              <a:lnSpc>
                <a:spcPct val="100000"/>
              </a:lnSpc>
              <a:buClr>
                <a:srgbClr val="0E6CA1"/>
              </a:buClr>
              <a:buFont typeface="Wingdings" panose="05000000000000000000" pitchFamily="2" charset="2"/>
              <a:buChar char="§"/>
            </a:pPr>
            <a:r>
              <a:rPr lang="cs-CZ" sz="1800" dirty="0" smtClean="0">
                <a:solidFill>
                  <a:srgbClr val="084160"/>
                </a:solidFill>
              </a:rPr>
              <a:t>srovnatelnost informací o udržitelnosti,</a:t>
            </a:r>
          </a:p>
          <a:p>
            <a:pPr marL="285750" indent="-285750" algn="just">
              <a:lnSpc>
                <a:spcPct val="100000"/>
              </a:lnSpc>
              <a:buClr>
                <a:srgbClr val="0E6CA1"/>
              </a:buClr>
              <a:buFont typeface="Wingdings" panose="05000000000000000000" pitchFamily="2" charset="2"/>
              <a:buChar char="§"/>
            </a:pPr>
            <a:r>
              <a:rPr lang="cs-CZ" sz="1800" dirty="0">
                <a:solidFill>
                  <a:srgbClr val="084160"/>
                </a:solidFill>
              </a:rPr>
              <a:t>snížení nákladů, které podnikům vyvolávají požadavky o individuální informace od různých zúčastněných </a:t>
            </a:r>
            <a:r>
              <a:rPr lang="cs-CZ" sz="1800" dirty="0" smtClean="0">
                <a:solidFill>
                  <a:srgbClr val="084160"/>
                </a:solidFill>
              </a:rPr>
              <a:t>stran,</a:t>
            </a:r>
          </a:p>
          <a:p>
            <a:pPr marL="285750" indent="-285750" algn="just">
              <a:lnSpc>
                <a:spcPct val="100000"/>
              </a:lnSpc>
              <a:buClr>
                <a:srgbClr val="0E6CA1"/>
              </a:buClr>
              <a:buFont typeface="Wingdings" panose="05000000000000000000" pitchFamily="2" charset="2"/>
              <a:buChar char="§"/>
            </a:pPr>
            <a:r>
              <a:rPr lang="cs-CZ" sz="1800" dirty="0">
                <a:solidFill>
                  <a:srgbClr val="084160"/>
                </a:solidFill>
              </a:rPr>
              <a:t>m</a:t>
            </a:r>
            <a:r>
              <a:rPr lang="cs-CZ" sz="1800" dirty="0" smtClean="0">
                <a:solidFill>
                  <a:srgbClr val="084160"/>
                </a:solidFill>
              </a:rPr>
              <a:t>ožnost porovnávat </a:t>
            </a:r>
            <a:r>
              <a:rPr lang="cs-CZ" sz="1800" dirty="0">
                <a:solidFill>
                  <a:srgbClr val="084160"/>
                </a:solidFill>
              </a:rPr>
              <a:t>dopady, rizika a příležitosti, výkonnost a postavení podniků v oblasti </a:t>
            </a:r>
            <a:r>
              <a:rPr lang="cs-CZ" sz="1800" dirty="0" smtClean="0">
                <a:solidFill>
                  <a:srgbClr val="084160"/>
                </a:solidFill>
              </a:rPr>
              <a:t>udržitelnosti,</a:t>
            </a:r>
          </a:p>
          <a:p>
            <a:pPr marL="285750" indent="-285750" algn="just">
              <a:lnSpc>
                <a:spcPct val="100000"/>
              </a:lnSpc>
              <a:buClr>
                <a:srgbClr val="0E6CA1"/>
              </a:buClr>
              <a:buFont typeface="Wingdings" panose="05000000000000000000" pitchFamily="2" charset="2"/>
              <a:buChar char="§"/>
            </a:pPr>
            <a:r>
              <a:rPr lang="cs-CZ" sz="1800" dirty="0">
                <a:solidFill>
                  <a:srgbClr val="084160"/>
                </a:solidFill>
              </a:rPr>
              <a:t>přínosy </a:t>
            </a:r>
            <a:r>
              <a:rPr lang="cs-CZ" sz="1800" dirty="0" smtClean="0">
                <a:solidFill>
                  <a:srgbClr val="084160"/>
                </a:solidFill>
              </a:rPr>
              <a:t>v </a:t>
            </a:r>
            <a:r>
              <a:rPr lang="cs-CZ" sz="1800" dirty="0">
                <a:solidFill>
                  <a:srgbClr val="084160"/>
                </a:solidFill>
              </a:rPr>
              <a:t>podobě zvýšené transparentnosti a konkurenceschopnosti, sníženého investičního rizika nebo zlepšení přístupu ke </a:t>
            </a:r>
            <a:r>
              <a:rPr lang="cs-CZ" sz="1800" dirty="0" smtClean="0">
                <a:solidFill>
                  <a:srgbClr val="084160"/>
                </a:solidFill>
              </a:rPr>
              <a:t>kapitálu.</a:t>
            </a:r>
          </a:p>
          <a:p>
            <a:pPr algn="just">
              <a:buClr>
                <a:srgbClr val="0E6CA1"/>
              </a:buClr>
            </a:pPr>
            <a:endParaRPr lang="cs-CZ" sz="1800" dirty="0">
              <a:solidFill>
                <a:srgbClr val="0E6CA1"/>
              </a:solidFill>
            </a:endParaRPr>
          </a:p>
          <a:p>
            <a:pPr algn="just">
              <a:buClr>
                <a:srgbClr val="0E6CA1"/>
              </a:buClr>
            </a:pPr>
            <a:r>
              <a:rPr lang="cs-CZ" sz="1800" b="1" dirty="0" smtClean="0">
                <a:solidFill>
                  <a:srgbClr val="084160"/>
                </a:solidFill>
              </a:rPr>
              <a:t>Evropské </a:t>
            </a:r>
            <a:r>
              <a:rPr lang="cs-CZ" sz="1800" b="1" dirty="0" smtClean="0">
                <a:solidFill>
                  <a:srgbClr val="084160"/>
                </a:solidFill>
              </a:rPr>
              <a:t>komise </a:t>
            </a:r>
            <a:r>
              <a:rPr lang="cs-CZ" sz="1800" b="1" dirty="0" smtClean="0">
                <a:solidFill>
                  <a:srgbClr val="084160"/>
                </a:solidFill>
              </a:rPr>
              <a:t>přijme rovněž zjednodušené </a:t>
            </a:r>
            <a:r>
              <a:rPr lang="cs-CZ" sz="1800" b="1" dirty="0" smtClean="0">
                <a:solidFill>
                  <a:srgbClr val="084160"/>
                </a:solidFill>
              </a:rPr>
              <a:t>standardy ESRS pro kótované malé </a:t>
            </a:r>
            <a:br>
              <a:rPr lang="cs-CZ" sz="1800" b="1" dirty="0" smtClean="0">
                <a:solidFill>
                  <a:srgbClr val="084160"/>
                </a:solidFill>
              </a:rPr>
            </a:br>
            <a:r>
              <a:rPr lang="cs-CZ" sz="1800" b="1" dirty="0" smtClean="0">
                <a:solidFill>
                  <a:srgbClr val="084160"/>
                </a:solidFill>
              </a:rPr>
              <a:t>a střední </a:t>
            </a:r>
            <a:r>
              <a:rPr lang="cs-CZ" sz="1800" b="1" dirty="0" smtClean="0">
                <a:solidFill>
                  <a:srgbClr val="084160"/>
                </a:solidFill>
              </a:rPr>
              <a:t>podniky (nejpozději do června 2026). Očekává </a:t>
            </a:r>
            <a:r>
              <a:rPr lang="cs-CZ" sz="1800" b="1" dirty="0" smtClean="0">
                <a:solidFill>
                  <a:srgbClr val="084160"/>
                </a:solidFill>
              </a:rPr>
              <a:t>se, že Evropská komise přijme </a:t>
            </a:r>
            <a:r>
              <a:rPr lang="cs-CZ" sz="1800" b="1" dirty="0" smtClean="0">
                <a:solidFill>
                  <a:srgbClr val="084160"/>
                </a:solidFill>
              </a:rPr>
              <a:t/>
            </a:r>
            <a:br>
              <a:rPr lang="cs-CZ" sz="1800" b="1" dirty="0" smtClean="0">
                <a:solidFill>
                  <a:srgbClr val="084160"/>
                </a:solidFill>
              </a:rPr>
            </a:br>
            <a:r>
              <a:rPr lang="cs-CZ" sz="1800" b="1" dirty="0" smtClean="0">
                <a:solidFill>
                  <a:srgbClr val="084160"/>
                </a:solidFill>
              </a:rPr>
              <a:t>i dobrovolné </a:t>
            </a:r>
            <a:r>
              <a:rPr lang="cs-CZ" sz="1800" b="1" dirty="0" smtClean="0">
                <a:solidFill>
                  <a:srgbClr val="084160"/>
                </a:solidFill>
              </a:rPr>
              <a:t>standardy ESRS pro nekótované malé a střední podniky. </a:t>
            </a:r>
            <a:r>
              <a:rPr lang="cs-CZ" sz="1800" b="1" dirty="0" smtClean="0">
                <a:solidFill>
                  <a:srgbClr val="084160"/>
                </a:solidFill>
              </a:rPr>
              <a:t>Návrhy </a:t>
            </a:r>
            <a:r>
              <a:rPr lang="cs-CZ" sz="1800" b="1" dirty="0" smtClean="0">
                <a:solidFill>
                  <a:srgbClr val="084160"/>
                </a:solidFill>
              </a:rPr>
              <a:t>těchto standardů ESRS již byly zveřejněny </a:t>
            </a:r>
            <a:r>
              <a:rPr lang="cs-CZ" sz="1800" b="1" dirty="0" smtClean="0">
                <a:solidFill>
                  <a:srgbClr val="084160"/>
                </a:solidFill>
              </a:rPr>
              <a:t>na </a:t>
            </a:r>
            <a:r>
              <a:rPr lang="cs-CZ" sz="1800" b="1" dirty="0" smtClean="0">
                <a:solidFill>
                  <a:srgbClr val="084160"/>
                </a:solidFill>
              </a:rPr>
              <a:t>internetových stánkách poradního orgánu Evropské komise: </a:t>
            </a:r>
            <a:r>
              <a:rPr lang="cs-CZ" sz="1800" b="1" dirty="0" smtClean="0">
                <a:solidFill>
                  <a:srgbClr val="084160"/>
                </a:solidFill>
                <a:hlinkClick r:id="rId2"/>
              </a:rPr>
              <a:t>www.efrag.org</a:t>
            </a:r>
            <a:r>
              <a:rPr lang="cs-CZ" sz="1800" b="1" dirty="0" smtClean="0">
                <a:solidFill>
                  <a:srgbClr val="084160"/>
                </a:solidFill>
              </a:rPr>
              <a:t>.  </a:t>
            </a:r>
            <a:endParaRPr lang="cs-CZ" sz="1800" dirty="0" smtClean="0">
              <a:solidFill>
                <a:srgbClr val="0E6CA1"/>
              </a:solidFill>
            </a:endParaRPr>
          </a:p>
          <a:p>
            <a:pPr marL="285750" indent="-285750" algn="just">
              <a:buClr>
                <a:srgbClr val="0E6CA1"/>
              </a:buClr>
              <a:buFont typeface="Wingdings" panose="05000000000000000000" pitchFamily="2" charset="2"/>
              <a:buChar char="§"/>
            </a:pPr>
            <a:endParaRPr lang="cs-CZ" sz="1800" dirty="0" smtClean="0">
              <a:solidFill>
                <a:srgbClr val="0E6CA1"/>
              </a:solidFill>
            </a:endParaRPr>
          </a:p>
          <a:p>
            <a:pPr marL="285750" indent="-285750" algn="just">
              <a:buClr>
                <a:srgbClr val="0E6CA1"/>
              </a:buClr>
              <a:buFont typeface="Wingdings" panose="05000000000000000000" pitchFamily="2" charset="2"/>
              <a:buChar char="§"/>
            </a:pPr>
            <a:endParaRPr lang="cs-CZ" sz="1800" dirty="0">
              <a:solidFill>
                <a:srgbClr val="0E6CA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11338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159200"/>
          </a:xfrm>
          <a:gradFill flip="none" rotWithShape="1">
            <a:gsLst>
              <a:gs pos="0">
                <a:srgbClr val="0E6CA1"/>
              </a:gs>
              <a:gs pos="50000">
                <a:srgbClr val="2896D4"/>
              </a:gs>
              <a:gs pos="100000">
                <a:srgbClr val="4FB7E9"/>
              </a:gs>
            </a:gsLst>
            <a:path path="circle">
              <a:fillToRect l="100000" t="100000"/>
            </a:path>
            <a:tileRect r="-100000" b="-100000"/>
          </a:gradFill>
        </p:spPr>
        <p:txBody>
          <a:bodyPr/>
          <a:lstStyle/>
          <a:p>
            <a:r>
              <a:rPr lang="cs-CZ" dirty="0">
                <a:solidFill>
                  <a:srgbClr val="084160"/>
                </a:solidFill>
              </a:rPr>
              <a:t>Role Ministerstva financí</a:t>
            </a:r>
            <a:endParaRPr lang="en-GB" dirty="0">
              <a:solidFill>
                <a:srgbClr val="084160"/>
              </a:solidFill>
            </a:endParaRPr>
          </a:p>
        </p:txBody>
      </p:sp>
      <p:sp>
        <p:nvSpPr>
          <p:cNvPr id="6" name="Zástupný symbol pro text 3"/>
          <p:cNvSpPr txBox="1">
            <a:spLocks/>
          </p:cNvSpPr>
          <p:nvPr/>
        </p:nvSpPr>
        <p:spPr>
          <a:xfrm>
            <a:off x="838200" y="1496291"/>
            <a:ext cx="10515600" cy="4551709"/>
          </a:xfrm>
          <a:prstGeom prst="rect">
            <a:avLst/>
          </a:prstGeom>
        </p:spPr>
        <p:txBody>
          <a:bodyPr vert="horz" lIns="18000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14000"/>
              </a:lnSpc>
              <a:spcBef>
                <a:spcPts val="1000"/>
              </a:spcBef>
              <a:buClr>
                <a:srgbClr val="2896D4"/>
              </a:buClr>
              <a:buFont typeface="Wingdings" panose="05000000000000000000" pitchFamily="2" charset="2"/>
              <a:buNone/>
              <a:defRPr sz="2000" kern="1200">
                <a:solidFill>
                  <a:schemeClr val="tx1"/>
                </a:solidFill>
                <a:latin typeface="Segoe UI" panose="020B0502040204020203" pitchFamily="34" charset="0"/>
                <a:ea typeface="Roboto" panose="02000000000000000000" pitchFamily="2" charset="0"/>
                <a:cs typeface="Segoe UI" panose="020B0502040204020203" pitchFamily="34" charset="0"/>
              </a:defRPr>
            </a:lvl1pPr>
            <a:lvl2pPr marL="685800" indent="-2286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Clr>
                <a:srgbClr val="2896D4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Segoe UI" panose="020B0502040204020203" pitchFamily="34" charset="0"/>
                <a:ea typeface="Roboto" panose="02000000000000000000" pitchFamily="2" charset="0"/>
                <a:cs typeface="Segoe UI" panose="020B0502040204020203" pitchFamily="34" charset="0"/>
              </a:defRPr>
            </a:lvl2pPr>
            <a:lvl3pPr marL="1143000" indent="-2286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Clr>
                <a:srgbClr val="2896D4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Segoe UI" panose="020B0502040204020203" pitchFamily="34" charset="0"/>
                <a:ea typeface="Roboto" panose="02000000000000000000" pitchFamily="2" charset="0"/>
                <a:cs typeface="Segoe UI" panose="020B0502040204020203" pitchFamily="34" charset="0"/>
              </a:defRPr>
            </a:lvl3pPr>
            <a:lvl4pPr marL="1600200" indent="-2286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Clr>
                <a:srgbClr val="2896D4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Segoe UI" panose="020B0502040204020203" pitchFamily="34" charset="0"/>
                <a:ea typeface="Roboto" panose="02000000000000000000" pitchFamily="2" charset="0"/>
                <a:cs typeface="Segoe UI" panose="020B0502040204020203" pitchFamily="34" charset="0"/>
              </a:defRPr>
            </a:lvl4pPr>
            <a:lvl5pPr marL="2057400" indent="-2286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Clr>
                <a:srgbClr val="2896D4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Segoe UI" panose="020B0502040204020203" pitchFamily="34" charset="0"/>
                <a:ea typeface="Roboto" panose="02000000000000000000" pitchFamily="2" charset="0"/>
                <a:cs typeface="Segoe UI" panose="020B0502040204020203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Clr>
                <a:srgbClr val="0E6CA1"/>
              </a:buClr>
            </a:pPr>
            <a:r>
              <a:rPr lang="cs-CZ" dirty="0" smtClean="0">
                <a:solidFill>
                  <a:srgbClr val="084160"/>
                </a:solidFill>
              </a:rPr>
              <a:t>Ministerstvo financí je gestorem </a:t>
            </a:r>
            <a:r>
              <a:rPr lang="cs-CZ" b="1" dirty="0" smtClean="0">
                <a:solidFill>
                  <a:srgbClr val="084160"/>
                </a:solidFill>
              </a:rPr>
              <a:t>Rámce EU pro financování udržitelnosti</a:t>
            </a:r>
            <a:r>
              <a:rPr lang="cs-CZ" dirty="0" smtClean="0">
                <a:solidFill>
                  <a:srgbClr val="084160"/>
                </a:solidFill>
              </a:rPr>
              <a:t>.</a:t>
            </a:r>
          </a:p>
          <a:p>
            <a:pPr algn="just">
              <a:buClr>
                <a:srgbClr val="0E6CA1"/>
              </a:buClr>
            </a:pPr>
            <a:r>
              <a:rPr lang="cs-CZ" u="sng" dirty="0">
                <a:solidFill>
                  <a:srgbClr val="084160"/>
                </a:solidFill>
              </a:rPr>
              <a:t>O</a:t>
            </a:r>
            <a:r>
              <a:rPr lang="cs-CZ" u="sng" dirty="0" smtClean="0">
                <a:solidFill>
                  <a:srgbClr val="084160"/>
                </a:solidFill>
              </a:rPr>
              <a:t>dbor Politiky udržitelnosti:</a:t>
            </a:r>
          </a:p>
          <a:p>
            <a:pPr marL="971550" lvl="1" indent="-285750" algn="just">
              <a:buClr>
                <a:srgbClr val="0E6CA1"/>
              </a:buClr>
            </a:pPr>
            <a:r>
              <a:rPr lang="cs-CZ" dirty="0">
                <a:solidFill>
                  <a:srgbClr val="084160"/>
                </a:solidFill>
              </a:rPr>
              <a:t>z</a:t>
            </a:r>
            <a:r>
              <a:rPr lang="cs-CZ" dirty="0" smtClean="0">
                <a:solidFill>
                  <a:srgbClr val="084160"/>
                </a:solidFill>
              </a:rPr>
              <a:t>řízen v lednu 2024 na Ministerstvu financí,</a:t>
            </a:r>
          </a:p>
          <a:p>
            <a:pPr marL="971550" lvl="1" indent="-285750" algn="just">
              <a:buClr>
                <a:srgbClr val="0E6CA1"/>
              </a:buClr>
            </a:pPr>
            <a:r>
              <a:rPr lang="cs-CZ" dirty="0" smtClean="0">
                <a:solidFill>
                  <a:srgbClr val="084160"/>
                </a:solidFill>
              </a:rPr>
              <a:t>zaštiťuje </a:t>
            </a:r>
            <a:r>
              <a:rPr lang="cs-CZ" b="1" dirty="0" smtClean="0">
                <a:solidFill>
                  <a:srgbClr val="084160"/>
                </a:solidFill>
              </a:rPr>
              <a:t>Platformu pro financování udržitelnosti</a:t>
            </a:r>
            <a:r>
              <a:rPr lang="cs-CZ" dirty="0" smtClean="0">
                <a:solidFill>
                  <a:srgbClr val="084160"/>
                </a:solidFill>
              </a:rPr>
              <a:t> na národní úrovni s cílem</a:t>
            </a:r>
          </a:p>
          <a:p>
            <a:pPr marL="1428750" lvl="2" indent="-285750" algn="just">
              <a:buClr>
                <a:srgbClr val="0E6CA1"/>
              </a:buClr>
            </a:pPr>
            <a:r>
              <a:rPr lang="cs-CZ" dirty="0">
                <a:solidFill>
                  <a:srgbClr val="084160"/>
                </a:solidFill>
              </a:rPr>
              <a:t>s</a:t>
            </a:r>
            <a:r>
              <a:rPr lang="cs-CZ" dirty="0" smtClean="0">
                <a:solidFill>
                  <a:srgbClr val="084160"/>
                </a:solidFill>
              </a:rPr>
              <a:t>polupracovat s dalšími institucemi veřejného sektoru,</a:t>
            </a:r>
          </a:p>
          <a:p>
            <a:pPr marL="1428750" lvl="2" indent="-285750" algn="just">
              <a:buClr>
                <a:srgbClr val="0E6CA1"/>
              </a:buClr>
            </a:pPr>
            <a:r>
              <a:rPr lang="cs-CZ" dirty="0">
                <a:solidFill>
                  <a:srgbClr val="084160"/>
                </a:solidFill>
              </a:rPr>
              <a:t>v</a:t>
            </a:r>
            <a:r>
              <a:rPr lang="cs-CZ" dirty="0" smtClean="0">
                <a:solidFill>
                  <a:srgbClr val="084160"/>
                </a:solidFill>
              </a:rPr>
              <a:t>ést diskuzi se soukromým sektorem,</a:t>
            </a:r>
          </a:p>
          <a:p>
            <a:pPr marL="971550" lvl="1" indent="-285750" algn="just">
              <a:buClr>
                <a:srgbClr val="0E6CA1"/>
              </a:buClr>
            </a:pPr>
            <a:r>
              <a:rPr lang="cs-CZ" dirty="0">
                <a:solidFill>
                  <a:srgbClr val="084160"/>
                </a:solidFill>
              </a:rPr>
              <a:t>j</a:t>
            </a:r>
            <a:r>
              <a:rPr lang="cs-CZ" dirty="0" smtClean="0">
                <a:solidFill>
                  <a:srgbClr val="084160"/>
                </a:solidFill>
              </a:rPr>
              <a:t>e hlavním beneficientem TSI projetu Evropské komise </a:t>
            </a:r>
            <a:r>
              <a:rPr lang="en-GB" b="1" dirty="0" smtClean="0">
                <a:solidFill>
                  <a:srgbClr val="084160"/>
                </a:solidFill>
              </a:rPr>
              <a:t>„Sustainable finance policy options“</a:t>
            </a:r>
            <a:r>
              <a:rPr lang="cs-CZ" b="1" dirty="0">
                <a:solidFill>
                  <a:srgbClr val="084160"/>
                </a:solidFill>
              </a:rPr>
              <a:t> </a:t>
            </a:r>
            <a:r>
              <a:rPr lang="cs-CZ" dirty="0" smtClean="0">
                <a:solidFill>
                  <a:srgbClr val="084160"/>
                </a:solidFill>
              </a:rPr>
              <a:t>zaměřeném na </a:t>
            </a:r>
            <a:r>
              <a:rPr lang="cs-CZ" b="1" dirty="0" smtClean="0">
                <a:solidFill>
                  <a:srgbClr val="084160"/>
                </a:solidFill>
              </a:rPr>
              <a:t>vytvoření funkčního rámce financování udržitelnosti v ČR</a:t>
            </a:r>
            <a:r>
              <a:rPr lang="cs-CZ" dirty="0" smtClean="0">
                <a:solidFill>
                  <a:srgbClr val="084160"/>
                </a:solidFill>
              </a:rPr>
              <a:t>,</a:t>
            </a:r>
          </a:p>
          <a:p>
            <a:pPr marL="971550" lvl="1" indent="-285750" algn="just">
              <a:buClr>
                <a:srgbClr val="0E6CA1"/>
              </a:buClr>
            </a:pPr>
            <a:r>
              <a:rPr lang="cs-CZ" dirty="0">
                <a:solidFill>
                  <a:srgbClr val="084160"/>
                </a:solidFill>
              </a:rPr>
              <a:t>v</a:t>
            </a:r>
            <a:r>
              <a:rPr lang="cs-CZ" dirty="0" smtClean="0">
                <a:solidFill>
                  <a:srgbClr val="084160"/>
                </a:solidFill>
              </a:rPr>
              <a:t>ěnuje se dalším stěžejním aktivitám, např.</a:t>
            </a:r>
          </a:p>
          <a:p>
            <a:pPr marL="1428750" lvl="2" indent="-285750" algn="just">
              <a:buClr>
                <a:srgbClr val="0E6CA1"/>
              </a:buClr>
            </a:pPr>
            <a:r>
              <a:rPr lang="cs-CZ" dirty="0" smtClean="0">
                <a:solidFill>
                  <a:srgbClr val="084160"/>
                </a:solidFill>
              </a:rPr>
              <a:t>spuštění </a:t>
            </a:r>
            <a:r>
              <a:rPr lang="cs-CZ" b="1" dirty="0" smtClean="0">
                <a:solidFill>
                  <a:srgbClr val="084160"/>
                </a:solidFill>
              </a:rPr>
              <a:t>dedikovaného webu k agendě financování udržitelnosti </a:t>
            </a:r>
            <a:r>
              <a:rPr lang="cs-CZ" dirty="0" smtClean="0">
                <a:solidFill>
                  <a:srgbClr val="084160"/>
                </a:solidFill>
              </a:rPr>
              <a:t>v rámci domény www.mfcr.cz,</a:t>
            </a:r>
          </a:p>
          <a:p>
            <a:pPr marL="1428750" lvl="2" indent="-285750" algn="just">
              <a:buClr>
                <a:srgbClr val="0E6CA1"/>
              </a:buClr>
            </a:pPr>
            <a:r>
              <a:rPr lang="cs-CZ" b="1" dirty="0" smtClean="0">
                <a:solidFill>
                  <a:srgbClr val="084160"/>
                </a:solidFill>
              </a:rPr>
              <a:t>mapování </a:t>
            </a:r>
            <a:r>
              <a:rPr lang="cs-CZ" b="1" dirty="0">
                <a:solidFill>
                  <a:srgbClr val="084160"/>
                </a:solidFill>
              </a:rPr>
              <a:t>a určení gestorů jednotlivých částí taxonomie EU</a:t>
            </a:r>
            <a:r>
              <a:rPr lang="cs-CZ" dirty="0">
                <a:solidFill>
                  <a:srgbClr val="084160"/>
                </a:solidFill>
              </a:rPr>
              <a:t>, </a:t>
            </a:r>
            <a:r>
              <a:rPr lang="cs-CZ" dirty="0" smtClean="0">
                <a:solidFill>
                  <a:srgbClr val="084160"/>
                </a:solidFill>
              </a:rPr>
              <a:t>včetně porovnání </a:t>
            </a:r>
            <a:r>
              <a:rPr lang="cs-CZ" dirty="0">
                <a:solidFill>
                  <a:srgbClr val="084160"/>
                </a:solidFill>
              </a:rPr>
              <a:t>technických kritérií udržitelnosti s českou </a:t>
            </a:r>
            <a:r>
              <a:rPr lang="cs-CZ" dirty="0" smtClean="0">
                <a:solidFill>
                  <a:srgbClr val="084160"/>
                </a:solidFill>
              </a:rPr>
              <a:t>legislativou.</a:t>
            </a:r>
            <a:endParaRPr lang="cs-CZ" dirty="0">
              <a:solidFill>
                <a:srgbClr val="0841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38036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1"/>
          </p:nvPr>
        </p:nvSpPr>
        <p:spPr>
          <a:xfrm>
            <a:off x="1159537" y="2137640"/>
            <a:ext cx="10305535" cy="2295526"/>
          </a:xfrm>
        </p:spPr>
        <p:txBody>
          <a:bodyPr/>
          <a:lstStyle/>
          <a:p>
            <a:r>
              <a:rPr lang="cs-CZ" dirty="0">
                <a:solidFill>
                  <a:srgbClr val="084160"/>
                </a:solidFill>
              </a:rPr>
              <a:t>DĚKUJI VÁM ZA </a:t>
            </a:r>
            <a:r>
              <a:rPr lang="cs-CZ" dirty="0" smtClean="0">
                <a:solidFill>
                  <a:srgbClr val="084160"/>
                </a:solidFill>
              </a:rPr>
              <a:t>POZORNOST.</a:t>
            </a:r>
            <a:endParaRPr lang="cs-CZ" dirty="0">
              <a:solidFill>
                <a:srgbClr val="084160"/>
              </a:solidFill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5"/>
          </p:nvPr>
        </p:nvSpPr>
        <p:spPr>
          <a:xfrm>
            <a:off x="873210" y="4748933"/>
            <a:ext cx="4341728" cy="977611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GB" sz="1400" dirty="0">
                <a:solidFill>
                  <a:srgbClr val="0E6CA1"/>
                </a:solidFill>
              </a:rPr>
              <a:t>Karolína </a:t>
            </a:r>
            <a:r>
              <a:rPr lang="en-GB" sz="1400" dirty="0" smtClean="0">
                <a:solidFill>
                  <a:srgbClr val="0E6CA1"/>
                </a:solidFill>
              </a:rPr>
              <a:t>Konečná</a:t>
            </a:r>
            <a:r>
              <a:rPr lang="cs-CZ" sz="1400" dirty="0">
                <a:solidFill>
                  <a:srgbClr val="0E6CA1"/>
                </a:solidFill>
              </a:rPr>
              <a:t> </a:t>
            </a:r>
            <a:r>
              <a:rPr lang="cs-CZ" sz="1400" i="1" dirty="0">
                <a:solidFill>
                  <a:srgbClr val="084160"/>
                </a:solidFill>
              </a:rPr>
              <a:t>(Karolina.Konecna@mfcr.cz</a:t>
            </a:r>
            <a:r>
              <a:rPr lang="cs-CZ" sz="1400" i="1" dirty="0" smtClean="0">
                <a:solidFill>
                  <a:srgbClr val="084160"/>
                </a:solidFill>
              </a:rPr>
              <a:t>)</a:t>
            </a:r>
            <a:endParaRPr lang="en-GB" sz="1400" i="1" dirty="0">
              <a:solidFill>
                <a:srgbClr val="084160"/>
              </a:solidFill>
            </a:endParaRPr>
          </a:p>
          <a:p>
            <a:pPr>
              <a:lnSpc>
                <a:spcPct val="100000"/>
              </a:lnSpc>
            </a:pPr>
            <a:r>
              <a:rPr lang="cs-CZ" sz="1400" dirty="0" smtClean="0">
                <a:solidFill>
                  <a:srgbClr val="0E6CA1"/>
                </a:solidFill>
              </a:rPr>
              <a:t>Odbor Politiky udržitelnosti</a:t>
            </a:r>
            <a:endParaRPr lang="en-GB" sz="1400" dirty="0">
              <a:solidFill>
                <a:srgbClr val="0E6CA1"/>
              </a:solidFill>
            </a:endParaRPr>
          </a:p>
          <a:p>
            <a:pPr>
              <a:lnSpc>
                <a:spcPct val="100000"/>
              </a:lnSpc>
            </a:pPr>
            <a:r>
              <a:rPr lang="cs-CZ" sz="1400" dirty="0" smtClean="0">
                <a:solidFill>
                  <a:srgbClr val="0E6CA1"/>
                </a:solidFill>
              </a:rPr>
              <a:t>Ministerstvo financí České republiky</a:t>
            </a:r>
            <a:endParaRPr lang="en-GB" sz="1400" dirty="0">
              <a:solidFill>
                <a:srgbClr val="0E6CA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4315336"/>
      </p:ext>
    </p:extLst>
  </p:cSld>
  <p:clrMapOvr>
    <a:masterClrMapping/>
  </p:clrMapOvr>
</p:sld>
</file>

<file path=ppt/theme/theme1.xml><?xml version="1.0" encoding="utf-8"?>
<a:theme xmlns:a="http://schemas.openxmlformats.org/drawingml/2006/main" name="Úvod">
  <a:themeElements>
    <a:clrScheme name="Vlastní 1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51B7E9"/>
      </a:accent1>
      <a:accent2>
        <a:srgbClr val="2896D3"/>
      </a:accent2>
      <a:accent3>
        <a:srgbClr val="006DA1"/>
      </a:accent3>
      <a:accent4>
        <a:srgbClr val="E94C55"/>
      </a:accent4>
      <a:accent5>
        <a:srgbClr val="006DA1"/>
      </a:accent5>
      <a:accent6>
        <a:srgbClr val="FFFFFF"/>
      </a:accent6>
      <a:hlink>
        <a:srgbClr val="006DA1"/>
      </a:hlink>
      <a:folHlink>
        <a:srgbClr val="E94C55"/>
      </a:folHlink>
    </a:clrScheme>
    <a:fontScheme name="Vlastní 1">
      <a:majorFont>
        <a:latin typeface="Segoe UI"/>
        <a:ea typeface=""/>
        <a:cs typeface=""/>
      </a:majorFont>
      <a:minorFont>
        <a:latin typeface="Segoe UI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Šablona 16-9_2.8.potx" id="{922D7B32-0631-4D84-9476-DB3E5F02CA21}" vid="{226C8D01-3D31-47B5-8ADE-6DF87835EA7A}"/>
    </a:ext>
  </a:extLst>
</a:theme>
</file>

<file path=ppt/theme/theme10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Závěr">
  <a:themeElements>
    <a:clrScheme name="Vlastní 1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51B7E9"/>
      </a:accent1>
      <a:accent2>
        <a:srgbClr val="2896D3"/>
      </a:accent2>
      <a:accent3>
        <a:srgbClr val="006DA1"/>
      </a:accent3>
      <a:accent4>
        <a:srgbClr val="E94C55"/>
      </a:accent4>
      <a:accent5>
        <a:srgbClr val="006DA1"/>
      </a:accent5>
      <a:accent6>
        <a:srgbClr val="FFFFFF"/>
      </a:accent6>
      <a:hlink>
        <a:srgbClr val="006DA1"/>
      </a:hlink>
      <a:folHlink>
        <a:srgbClr val="E94C55"/>
      </a:folHlink>
    </a:clrScheme>
    <a:fontScheme name="Vlastní 1">
      <a:majorFont>
        <a:latin typeface="Segoe UI"/>
        <a:ea typeface=""/>
        <a:cs typeface=""/>
      </a:majorFont>
      <a:minorFont>
        <a:latin typeface="Segoe UI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Šablona 16-9_2.8.potx" id="{922D7B32-0631-4D84-9476-DB3E5F02CA21}" vid="{7C7EBA62-36D5-4AB7-9BB0-CB3C3E58AC79}"/>
    </a:ext>
  </a:extLst>
</a:theme>
</file>

<file path=ppt/theme/theme3.xml><?xml version="1.0" encoding="utf-8"?>
<a:theme xmlns:a="http://schemas.openxmlformats.org/drawingml/2006/main" name="Předělová stránka">
  <a:themeElements>
    <a:clrScheme name="Vlastní 1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51B7E9"/>
      </a:accent1>
      <a:accent2>
        <a:srgbClr val="2896D3"/>
      </a:accent2>
      <a:accent3>
        <a:srgbClr val="006DA1"/>
      </a:accent3>
      <a:accent4>
        <a:srgbClr val="E94C55"/>
      </a:accent4>
      <a:accent5>
        <a:srgbClr val="006DA1"/>
      </a:accent5>
      <a:accent6>
        <a:srgbClr val="FFFFFF"/>
      </a:accent6>
      <a:hlink>
        <a:srgbClr val="006DA1"/>
      </a:hlink>
      <a:folHlink>
        <a:srgbClr val="E94C55"/>
      </a:folHlink>
    </a:clrScheme>
    <a:fontScheme name="Vlastní 1">
      <a:majorFont>
        <a:latin typeface="Segoe UI"/>
        <a:ea typeface=""/>
        <a:cs typeface=""/>
      </a:majorFont>
      <a:minorFont>
        <a:latin typeface="Segoe UI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Šablona 16-9_2.8.potx" id="{922D7B32-0631-4D84-9476-DB3E5F02CA21}" vid="{535FE6AB-1C73-4AD1-8217-06E09FE4119B}"/>
    </a:ext>
  </a:extLst>
</a:theme>
</file>

<file path=ppt/theme/theme4.xml><?xml version="1.0" encoding="utf-8"?>
<a:theme xmlns:a="http://schemas.openxmlformats.org/drawingml/2006/main" name="Obsah">
  <a:themeElements>
    <a:clrScheme name="Vlastní 1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51B7E9"/>
      </a:accent1>
      <a:accent2>
        <a:srgbClr val="2896D3"/>
      </a:accent2>
      <a:accent3>
        <a:srgbClr val="006DA1"/>
      </a:accent3>
      <a:accent4>
        <a:srgbClr val="E94C55"/>
      </a:accent4>
      <a:accent5>
        <a:srgbClr val="006DA1"/>
      </a:accent5>
      <a:accent6>
        <a:srgbClr val="FFFFFF"/>
      </a:accent6>
      <a:hlink>
        <a:srgbClr val="006DA1"/>
      </a:hlink>
      <a:folHlink>
        <a:srgbClr val="E94C55"/>
      </a:folHlink>
    </a:clrScheme>
    <a:fontScheme name="Vlastní 1">
      <a:majorFont>
        <a:latin typeface="Segoe UI"/>
        <a:ea typeface=""/>
        <a:cs typeface=""/>
      </a:majorFont>
      <a:minorFont>
        <a:latin typeface="Segoe UI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Šablona 16-9_2.8.potx" id="{922D7B32-0631-4D84-9476-DB3E5F02CA21}" vid="{ADA1F0B9-BD1B-4C1F-A498-BB6C8D75366F}"/>
    </a:ext>
  </a:extLst>
</a:theme>
</file>

<file path=ppt/theme/theme5.xml><?xml version="1.0" encoding="utf-8"?>
<a:theme xmlns:a="http://schemas.openxmlformats.org/drawingml/2006/main" name="Různé typy stránek">
  <a:themeElements>
    <a:clrScheme name="Vlastní 1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51B7E9"/>
      </a:accent1>
      <a:accent2>
        <a:srgbClr val="2896D3"/>
      </a:accent2>
      <a:accent3>
        <a:srgbClr val="006DA1"/>
      </a:accent3>
      <a:accent4>
        <a:srgbClr val="E94C55"/>
      </a:accent4>
      <a:accent5>
        <a:srgbClr val="006DA1"/>
      </a:accent5>
      <a:accent6>
        <a:srgbClr val="FFFFFF"/>
      </a:accent6>
      <a:hlink>
        <a:srgbClr val="006DA1"/>
      </a:hlink>
      <a:folHlink>
        <a:srgbClr val="E94C55"/>
      </a:folHlink>
    </a:clrScheme>
    <a:fontScheme name="Vlastní 1">
      <a:majorFont>
        <a:latin typeface="Segoe UI"/>
        <a:ea typeface=""/>
        <a:cs typeface=""/>
      </a:majorFont>
      <a:minorFont>
        <a:latin typeface="Segoe UI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Šablona 16-9_2.8.potx" id="{922D7B32-0631-4D84-9476-DB3E5F02CA21}" vid="{31638800-C9A7-4264-BD8D-C89D34F8B06C}"/>
    </a:ext>
  </a:extLst>
</a:theme>
</file>

<file path=ppt/theme/theme6.xml><?xml version="1.0" encoding="utf-8"?>
<a:theme xmlns:a="http://schemas.openxmlformats.org/drawingml/2006/main" name="Graf">
  <a:themeElements>
    <a:clrScheme name="Vlastní 2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5398D2"/>
      </a:accent1>
      <a:accent2>
        <a:srgbClr val="E94C55"/>
      </a:accent2>
      <a:accent3>
        <a:srgbClr val="F9BF73"/>
      </a:accent3>
      <a:accent4>
        <a:srgbClr val="66BFAE"/>
      </a:accent4>
      <a:accent5>
        <a:srgbClr val="955BA1"/>
      </a:accent5>
      <a:accent6>
        <a:srgbClr val="FFFFFF"/>
      </a:accent6>
      <a:hlink>
        <a:srgbClr val="006DA1"/>
      </a:hlink>
      <a:folHlink>
        <a:srgbClr val="E94C55"/>
      </a:folHlink>
    </a:clrScheme>
    <a:fontScheme name="Vlastní 1">
      <a:majorFont>
        <a:latin typeface="Segoe UI"/>
        <a:ea typeface=""/>
        <a:cs typeface=""/>
      </a:majorFont>
      <a:minorFont>
        <a:latin typeface="Segoe UI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Šablona 16-9_2.8.potx" id="{922D7B32-0631-4D84-9476-DB3E5F02CA21}" vid="{BCBACC9D-2F01-4261-B24C-BFEDE483AA3A}"/>
    </a:ext>
  </a:extLst>
</a:theme>
</file>

<file path=ppt/theme/theme7.xml><?xml version="1.0" encoding="utf-8"?>
<a:theme xmlns:a="http://schemas.openxmlformats.org/drawingml/2006/main" name="Dva obrázky s popisky">
  <a:themeElements>
    <a:clrScheme name="Vlastní 1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51B7E9"/>
      </a:accent1>
      <a:accent2>
        <a:srgbClr val="2896D3"/>
      </a:accent2>
      <a:accent3>
        <a:srgbClr val="006DA1"/>
      </a:accent3>
      <a:accent4>
        <a:srgbClr val="E94C55"/>
      </a:accent4>
      <a:accent5>
        <a:srgbClr val="006DA1"/>
      </a:accent5>
      <a:accent6>
        <a:srgbClr val="FFFFFF"/>
      </a:accent6>
      <a:hlink>
        <a:srgbClr val="006DA1"/>
      </a:hlink>
      <a:folHlink>
        <a:srgbClr val="E94C55"/>
      </a:folHlink>
    </a:clrScheme>
    <a:fontScheme name="Vlastní 1">
      <a:majorFont>
        <a:latin typeface="Segoe UI"/>
        <a:ea typeface=""/>
        <a:cs typeface=""/>
      </a:majorFont>
      <a:minorFont>
        <a:latin typeface="Segoe UI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Šablona 16-9_2.8.potx" id="{922D7B32-0631-4D84-9476-DB3E5F02CA21}" vid="{66EDD9B4-7021-48B7-8623-263F2A7C9073}"/>
    </a:ext>
  </a:extLst>
</a:theme>
</file>

<file path=ppt/theme/theme8.xml><?xml version="1.0" encoding="utf-8"?>
<a:theme xmlns:a="http://schemas.openxmlformats.org/drawingml/2006/main" name="Tři obrázky s popisky">
  <a:themeElements>
    <a:clrScheme name="Vlastní 1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51B7E9"/>
      </a:accent1>
      <a:accent2>
        <a:srgbClr val="2896D3"/>
      </a:accent2>
      <a:accent3>
        <a:srgbClr val="006DA1"/>
      </a:accent3>
      <a:accent4>
        <a:srgbClr val="E94C55"/>
      </a:accent4>
      <a:accent5>
        <a:srgbClr val="006DA1"/>
      </a:accent5>
      <a:accent6>
        <a:srgbClr val="FFFFFF"/>
      </a:accent6>
      <a:hlink>
        <a:srgbClr val="006DA1"/>
      </a:hlink>
      <a:folHlink>
        <a:srgbClr val="E94C55"/>
      </a:folHlink>
    </a:clrScheme>
    <a:fontScheme name="Vlastní 1">
      <a:majorFont>
        <a:latin typeface="Segoe UI"/>
        <a:ea typeface=""/>
        <a:cs typeface=""/>
      </a:majorFont>
      <a:minorFont>
        <a:latin typeface="Segoe UI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Šablona 16-9_2.8.potx" id="{922D7B32-0631-4D84-9476-DB3E5F02CA21}" vid="{FD189E5C-9B44-4F6A-8109-F8CCCA5AF808}"/>
    </a:ext>
  </a:extLst>
</a:theme>
</file>

<file path=ppt/theme/theme9.xml><?xml version="1.0" encoding="utf-8"?>
<a:theme xmlns:a="http://schemas.openxmlformats.org/drawingml/2006/main" name="Speciální">
  <a:themeElements>
    <a:clrScheme name="Vlastní 1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51B7E9"/>
      </a:accent1>
      <a:accent2>
        <a:srgbClr val="2896D3"/>
      </a:accent2>
      <a:accent3>
        <a:srgbClr val="006DA1"/>
      </a:accent3>
      <a:accent4>
        <a:srgbClr val="E94C55"/>
      </a:accent4>
      <a:accent5>
        <a:srgbClr val="006DA1"/>
      </a:accent5>
      <a:accent6>
        <a:srgbClr val="FFFFFF"/>
      </a:accent6>
      <a:hlink>
        <a:srgbClr val="006DA1"/>
      </a:hlink>
      <a:folHlink>
        <a:srgbClr val="E94C55"/>
      </a:folHlink>
    </a:clrScheme>
    <a:fontScheme name="Vlastní 1">
      <a:majorFont>
        <a:latin typeface="Segoe UI"/>
        <a:ea typeface=""/>
        <a:cs typeface=""/>
      </a:majorFont>
      <a:minorFont>
        <a:latin typeface="Segoe UI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Šablona 16-9_2.8.potx" id="{922D7B32-0631-4D84-9476-DB3E5F02CA21}" vid="{03BD1C45-A0B2-4150-B93E-0E79E706B393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>
    <pozn_x00e1_mka xmlns="57c3d9b8-bc72-4856-b35c-920442c0b9a4" xsi:nil="true"/>
    <_DCDateCreated xmlns="http://schemas.microsoft.com/sharepoint/v3/fields">2021-12-28T13:43:00+00:00</_DCDateCreated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67F6911759377A489158637EE57A7A06" ma:contentTypeVersion="9" ma:contentTypeDescription="Vytvořit nový dokument" ma:contentTypeScope="" ma:versionID="22dcb395c5bd9ad3a5a6295c34e4f7ad">
  <xsd:schema xmlns:xsd="http://www.w3.org/2001/XMLSchema" xmlns:p="http://schemas.microsoft.com/office/2006/metadata/properties" xmlns:ns2="57c3d9b8-bc72-4856-b35c-920442c0b9a4" xmlns:ns3="http://schemas.microsoft.com/sharepoint/v3/fields" targetNamespace="http://schemas.microsoft.com/office/2006/metadata/properties" ma:root="true" ma:fieldsID="cf99c080062c4bb3b487e0af1ab196dc" ns2:_="" ns3:_="">
    <xsd:import namespace="57c3d9b8-bc72-4856-b35c-920442c0b9a4"/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2:pozn_x00e1_mka" minOccurs="0"/>
                <xsd:element ref="ns3:_DCDateCreated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57c3d9b8-bc72-4856-b35c-920442c0b9a4" elementFormDefault="qualified">
    <xsd:import namespace="http://schemas.microsoft.com/office/2006/documentManagement/types"/>
    <xsd:element name="pozn_x00e1_mka" ma:index="8" nillable="true" ma:displayName="Poznámka" ma:default="" ma:internalName="pozn_x00e1_mka">
      <xsd:simpleType>
        <xsd:restriction base="dms:Text">
          <xsd:maxLength value="255"/>
        </xsd:restriction>
      </xsd:simpleType>
    </xsd:element>
  </xsd:schema>
  <xsd:schema xmlns:xsd="http://www.w3.org/2001/XMLSchema" xmlns:dms="http://schemas.microsoft.com/office/2006/documentManagement/types" targetNamespace="http://schemas.microsoft.com/sharepoint/v3/fields" elementFormDefault="qualified">
    <xsd:import namespace="http://schemas.microsoft.com/office/2006/documentManagement/types"/>
    <xsd:element name="_DCDateCreated" ma:index="11" nillable="true" ma:displayName="Datum vytvoření" ma:default="[today]" ma:description="Datum, k němuž byl tento prostředek vytvořen" ma:format="DateTime" ma:internalName="_DCDateCreated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10" ma:displayName="Autor"/>
        <xsd:element ref="dcterms:created" minOccurs="0" maxOccurs="1"/>
        <xsd:element ref="dc:identifier" minOccurs="0" maxOccurs="1"/>
        <xsd:element name="contentType" minOccurs="0" maxOccurs="1" type="xsd:string" ma:index="0" ma:displayName="Typ obsahu" ma:readOnly="true"/>
        <xsd:element ref="dc:title" minOccurs="0" maxOccurs="1" ma:index="4" ma:displayName="Nadpis"/>
        <xsd:element ref="dc:subject" minOccurs="0" maxOccurs="1"/>
        <xsd:element ref="dc:description" minOccurs="0" maxOccurs="1" ma:index="9" ma:displayName="Komentář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83B870C-C742-4B24-AA47-9241657BCF88}">
  <ds:schemaRefs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sharepoint/v3/fields"/>
    <ds:schemaRef ds:uri="57c3d9b8-bc72-4856-b35c-920442c0b9a4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67DFA361-4918-41E8-8578-86415E307A3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7c3d9b8-bc72-4856-b35c-920442c0b9a4"/>
    <ds:schemaRef ds:uri="http://schemas.microsoft.com/sharepoint/v3/fields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3.xml><?xml version="1.0" encoding="utf-8"?>
<ds:datastoreItem xmlns:ds="http://schemas.openxmlformats.org/officeDocument/2006/customXml" ds:itemID="{AAA450FB-5B01-468D-A6E0-2EFA5F5F135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Šablona 16-9_2.8</Template>
  <TotalTime>1455</TotalTime>
  <Words>728</Words>
  <Application>Microsoft Office PowerPoint</Application>
  <PresentationFormat>Širokoúhlá obrazovka</PresentationFormat>
  <Paragraphs>64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8</vt:i4>
      </vt:variant>
      <vt:variant>
        <vt:lpstr>Motiv</vt:lpstr>
      </vt:variant>
      <vt:variant>
        <vt:i4>9</vt:i4>
      </vt:variant>
      <vt:variant>
        <vt:lpstr>Nadpisy snímků</vt:lpstr>
      </vt:variant>
      <vt:variant>
        <vt:i4>8</vt:i4>
      </vt:variant>
    </vt:vector>
  </HeadingPairs>
  <TitlesOfParts>
    <vt:vector size="25" baseType="lpstr">
      <vt:lpstr>Arial</vt:lpstr>
      <vt:lpstr>AvenirNext LT Pro Bold</vt:lpstr>
      <vt:lpstr>Calibri</vt:lpstr>
      <vt:lpstr>Roboto</vt:lpstr>
      <vt:lpstr>Roboto Light</vt:lpstr>
      <vt:lpstr>Roboto Slab</vt:lpstr>
      <vt:lpstr>Segoe UI</vt:lpstr>
      <vt:lpstr>Wingdings</vt:lpstr>
      <vt:lpstr>Úvod</vt:lpstr>
      <vt:lpstr>Závěr</vt:lpstr>
      <vt:lpstr>Předělová stránka</vt:lpstr>
      <vt:lpstr>Obsah</vt:lpstr>
      <vt:lpstr>Různé typy stránek</vt:lpstr>
      <vt:lpstr>Graf</vt:lpstr>
      <vt:lpstr>Dva obrázky s popisky</vt:lpstr>
      <vt:lpstr>Tři obrázky s popisky</vt:lpstr>
      <vt:lpstr>Speciální</vt:lpstr>
      <vt:lpstr>Prezentace aplikace PowerPoint</vt:lpstr>
      <vt:lpstr>Financování udržitelnosti</vt:lpstr>
      <vt:lpstr>Rámec EU pro financování udržitelnosti (EU Sustainable Finance Framework)</vt:lpstr>
      <vt:lpstr>Zveřejňování informací o udržitelnosti</vt:lpstr>
      <vt:lpstr>Zpráva o udržitelnosti</vt:lpstr>
      <vt:lpstr>Informace o udržitelnosti</vt:lpstr>
      <vt:lpstr>Role Ministerstva financí</vt:lpstr>
      <vt:lpstr>Prezentace aplikace PowerPoint</vt:lpstr>
    </vt:vector>
  </TitlesOfParts>
  <Company>Ministerstvo financí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Pokyny pro použití šablony</dc:title>
  <dc:creator>Mgr. Vojtěch Peterka</dc:creator>
  <dc:description/>
  <cp:lastModifiedBy>Konečná Karolína Ing.</cp:lastModifiedBy>
  <cp:revision>37</cp:revision>
  <cp:lastPrinted>2020-07-28T07:36:30Z</cp:lastPrinted>
  <dcterms:created xsi:type="dcterms:W3CDTF">2020-07-28T08:35:18Z</dcterms:created>
  <dcterms:modified xsi:type="dcterms:W3CDTF">2024-05-06T12:09:21Z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0x01010067F6911759377A489158637EE57A7A06</vt:lpwstr>
  </property>
</Properties>
</file>