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0" r:id="rId4"/>
    <p:sldId id="272" r:id="rId5"/>
    <p:sldId id="271" r:id="rId6"/>
    <p:sldId id="266" r:id="rId7"/>
    <p:sldId id="267" r:id="rId8"/>
  </p:sldIdLst>
  <p:sldSz cx="9144000" cy="6858000" type="screen4x3"/>
  <p:notesSz cx="9929813" cy="67992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0008" autoAdjust="0"/>
  </p:normalViewPr>
  <p:slideViewPr>
    <p:cSldViewPr snapToGrid="0" snapToObjects="1">
      <p:cViewPr varScale="1">
        <p:scale>
          <a:sx n="89" d="100"/>
          <a:sy n="89" d="100"/>
        </p:scale>
        <p:origin x="1664" y="6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63" d="100"/>
          <a:sy n="163" d="100"/>
        </p:scale>
        <p:origin x="2952" y="12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203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1F5F"/>
                </a:solidFill>
                <a:latin typeface="Poppins" panose="00000500000000000000" pitchFamily="2" charset="-18"/>
              </a:rPr>
              <a:t>CSR -zveřejnění koncem 2/2024 (schválená Radou 6/2024) –investiční doporučení.</a:t>
            </a:r>
          </a:p>
          <a:p>
            <a:endParaRPr lang="cs-CZ" sz="1800" b="0" i="0" u="none" strike="noStrike" baseline="0" dirty="0">
              <a:solidFill>
                <a:srgbClr val="001F5F"/>
              </a:solidFill>
              <a:latin typeface="Poppins" panose="00000500000000000000" pitchFamily="2" charset="-18"/>
            </a:endParaRPr>
          </a:p>
          <a:p>
            <a:r>
              <a:rPr lang="cs-CZ" dirty="0"/>
              <a:t>Nedosažení milníků nemá automatické dopady.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EK sezná, že OP měl podléhat revizi, i když závěr </a:t>
            </a:r>
            <a:r>
              <a:rPr lang="cs-CZ" dirty="0" err="1"/>
              <a:t>midterm</a:t>
            </a:r>
            <a:r>
              <a:rPr lang="cs-CZ" dirty="0"/>
              <a:t> je opačný, EK do dvou měsíců zašle toto stanovisko řídicímu orgánu.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409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>
                <a:solidFill>
                  <a:schemeClr val="bg1"/>
                </a:solidFill>
              </a:rPr>
              <a:t>Ing. Petr Tůma</a:t>
            </a:r>
          </a:p>
          <a:p>
            <a:r>
              <a:rPr lang="cs-CZ" sz="900" dirty="0">
                <a:solidFill>
                  <a:schemeClr val="bg1"/>
                </a:solidFill>
              </a:rPr>
              <a:t>Vedoucí oddělení operačního programu, veřejné podpory a evaluace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err="1">
                <a:solidFill>
                  <a:schemeClr val="bg1"/>
                </a:solidFill>
              </a:rPr>
              <a:t>Midterm</a:t>
            </a:r>
            <a:r>
              <a:rPr lang="cs-CZ" sz="900" dirty="0">
                <a:solidFill>
                  <a:schemeClr val="bg1"/>
                </a:solidFill>
              </a:rPr>
              <a:t> </a:t>
            </a:r>
            <a:r>
              <a:rPr lang="cs-CZ" sz="900" dirty="0" err="1">
                <a:solidFill>
                  <a:schemeClr val="bg1"/>
                </a:solidFill>
              </a:rPr>
              <a:t>review</a:t>
            </a:r>
            <a:r>
              <a:rPr lang="cs-CZ" sz="900" dirty="0">
                <a:solidFill>
                  <a:schemeClr val="bg1"/>
                </a:solidFill>
              </a:rPr>
              <a:t> OP TAK</a:t>
            </a: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Midterm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OP TAK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Přezkum v polovině období a částka flexibility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midterm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Přezkum, který je podle čl. 18 obecného nařízení (2021/1060) povinný pro všechny operační programy</a:t>
            </a:r>
          </a:p>
          <a:p>
            <a:r>
              <a:rPr lang="cs-CZ" dirty="0"/>
              <a:t>Nástroj pro Komisi ovlivnit využití částek flexibility v souladu se strategickými záměry EU, mít možnost reagovat na aktuální vývoj v EU</a:t>
            </a:r>
          </a:p>
          <a:p>
            <a:r>
              <a:rPr lang="cs-CZ" dirty="0"/>
              <a:t>Každý program vypracuje a do 31. 3. 2025 zašle Evropské komisi:</a:t>
            </a:r>
          </a:p>
          <a:p>
            <a:pPr marL="817562" lvl="1" indent="-457200">
              <a:buFont typeface="+mj-lt"/>
              <a:buAutoNum type="arabicPeriod"/>
            </a:pPr>
            <a:r>
              <a:rPr lang="cs-CZ" dirty="0"/>
              <a:t>Zprávu o přezkumu</a:t>
            </a:r>
          </a:p>
          <a:p>
            <a:pPr marL="817562" lvl="1" indent="-457200">
              <a:buFont typeface="+mj-lt"/>
              <a:buAutoNum type="arabicPeriod"/>
            </a:pPr>
            <a:r>
              <a:rPr lang="cs-CZ" dirty="0"/>
              <a:t>Návrh rozdělení částky flexibility</a:t>
            </a:r>
          </a:p>
          <a:p>
            <a:pPr marL="817562" lvl="1" indent="-457200">
              <a:buFont typeface="+mj-lt"/>
              <a:buAutoNum type="arabicPeriod"/>
            </a:pPr>
            <a:r>
              <a:rPr lang="cs-CZ" dirty="0"/>
              <a:t>Návrh na revizi programu (bude-li relevantní)</a:t>
            </a:r>
          </a:p>
          <a:p>
            <a:r>
              <a:rPr lang="cs-CZ" dirty="0"/>
              <a:t>ŘO zpracuje na datech k 30. 6. 2024 (v případě potřeby aktualizace k 31. 12. 2024)</a:t>
            </a:r>
          </a:p>
        </p:txBody>
      </p:sp>
    </p:spTree>
    <p:extLst>
      <p:ext uri="{BB962C8B-B14F-4D97-AF65-F5344CB8AC3E}">
        <p14:creationId xmlns:p14="http://schemas.microsoft.com/office/powerpoint/2010/main" val="170455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B46E3-463F-44DE-AEB5-181FA6A6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Zprávy o přezkumu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2CD847-17CC-4018-821F-F56B6DC5CD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Socioekonomická analýza ČR</a:t>
            </a:r>
          </a:p>
          <a:p>
            <a:r>
              <a:rPr lang="cs-CZ" dirty="0">
                <a:solidFill>
                  <a:srgbClr val="004B8D"/>
                </a:solidFill>
              </a:rPr>
              <a:t>Reakce na příslušná doporučení pro ČR (Country </a:t>
            </a:r>
            <a:r>
              <a:rPr lang="cs-CZ" dirty="0" err="1">
                <a:solidFill>
                  <a:srgbClr val="004B8D"/>
                </a:solidFill>
              </a:rPr>
              <a:t>Specific</a:t>
            </a:r>
            <a:r>
              <a:rPr lang="cs-CZ" dirty="0">
                <a:solidFill>
                  <a:srgbClr val="004B8D"/>
                </a:solidFill>
              </a:rPr>
              <a:t> </a:t>
            </a:r>
            <a:r>
              <a:rPr lang="cs-CZ" dirty="0" err="1">
                <a:solidFill>
                  <a:srgbClr val="004B8D"/>
                </a:solidFill>
              </a:rPr>
              <a:t>Recommendations</a:t>
            </a:r>
            <a:r>
              <a:rPr lang="cs-CZ" dirty="0"/>
              <a:t>) přijatá v roce 2024</a:t>
            </a:r>
          </a:p>
          <a:p>
            <a:r>
              <a:rPr lang="cs-CZ" dirty="0"/>
              <a:t>Zhodnocení pokroku při provádění integrovaného vnitrostátního plánu v oblasti energetiky a klimatu</a:t>
            </a:r>
          </a:p>
          <a:p>
            <a:r>
              <a:rPr lang="cs-CZ" dirty="0"/>
              <a:t>Zhodnocení pokroku při uplatňování zásad evropského pilíře sociálních práv</a:t>
            </a:r>
          </a:p>
          <a:p>
            <a:r>
              <a:rPr lang="cs-CZ" dirty="0"/>
              <a:t>Hlavní výsledky provedených evaluací</a:t>
            </a:r>
          </a:p>
          <a:p>
            <a:r>
              <a:rPr lang="cs-CZ" dirty="0"/>
              <a:t>Pokrok při dosahování milníků (komentovaný monitoring)</a:t>
            </a:r>
          </a:p>
          <a:p>
            <a:pPr lvl="1"/>
            <a:r>
              <a:rPr lang="cs-CZ" dirty="0"/>
              <a:t>Komise si je vědoma zpoždění v implementaci programů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34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AB497-58B6-4873-8424-732C1961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OP TAK</a:t>
            </a: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871A46F0-059F-4B73-B0AA-A944E5F8A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243" y="1438103"/>
            <a:ext cx="3951514" cy="39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0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318D3-6164-4756-AC0E-4E5DF052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částky flexibility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A5F9D7-ECF7-4156-9A4C-4052157AC0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Částka flexibility = </a:t>
            </a:r>
            <a:r>
              <a:rPr lang="pl-PL" dirty="0"/>
              <a:t>50 % alokace operačního programu na roky 2026 a 2027 (aktuální proporčně rozprostřena mezi všechny Priority)</a:t>
            </a:r>
          </a:p>
          <a:p>
            <a:r>
              <a:rPr lang="pl-PL" dirty="0"/>
              <a:t>ŘO se může rozhodnout, zda takto ponechá, či na základě midterm review alokaci některých Priorit navýší/poníží (či dojde k realokaci do jiného OP)</a:t>
            </a:r>
            <a:endParaRPr lang="cs-CZ" dirty="0"/>
          </a:p>
          <a:p>
            <a:r>
              <a:rPr lang="cs-CZ" dirty="0"/>
              <a:t>Podle čl. 86 obecného nařízení se </a:t>
            </a:r>
            <a:r>
              <a:rPr lang="pl-PL" dirty="0"/>
              <a:t>částka flexibility s konečnou platností přidělí na základě rozhodnutí Komise</a:t>
            </a:r>
            <a:endParaRPr lang="cs-CZ" dirty="0"/>
          </a:p>
          <a:p>
            <a:pPr lvl="1"/>
            <a:r>
              <a:rPr lang="cs-CZ" dirty="0"/>
              <a:t>Komise musí rozhodnout do 3 měsíců od předložení </a:t>
            </a:r>
            <a:r>
              <a:rPr lang="cs-CZ" dirty="0" err="1"/>
              <a:t>midterm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(do 4 měsíců v případě revize programu)</a:t>
            </a:r>
          </a:p>
          <a:p>
            <a:pPr lvl="1"/>
            <a:r>
              <a:rPr lang="cs-CZ" dirty="0"/>
              <a:t>Teprve poté lze částky flexibility využívat pro podporu projektů</a:t>
            </a:r>
          </a:p>
        </p:txBody>
      </p:sp>
    </p:spTree>
    <p:extLst>
      <p:ext uri="{BB962C8B-B14F-4D97-AF65-F5344CB8AC3E}">
        <p14:creationId xmlns:p14="http://schemas.microsoft.com/office/powerpoint/2010/main" val="242585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Revize programu na základě </a:t>
            </a:r>
            <a:r>
              <a:rPr lang="cs-CZ" dirty="0" err="1"/>
              <a:t>midterm</a:t>
            </a:r>
            <a:r>
              <a:rPr lang="cs-CZ" dirty="0"/>
              <a:t> </a:t>
            </a:r>
            <a:r>
              <a:rPr lang="cs-CZ" dirty="0" err="1"/>
              <a:t>review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Návrh za změny programu bude vycházet z:</a:t>
            </a:r>
          </a:p>
          <a:p>
            <a:pPr lvl="1"/>
            <a:r>
              <a:rPr lang="cs-CZ" i="1" dirty="0"/>
              <a:t>implementační úrovně: </a:t>
            </a:r>
            <a:r>
              <a:rPr lang="cs-CZ" dirty="0"/>
              <a:t>významné obtíže při implementaci programu, řízení rizik na úrovni operačního programu či Dohody o partnerství</a:t>
            </a:r>
          </a:p>
          <a:p>
            <a:pPr lvl="1"/>
            <a:r>
              <a:rPr lang="cs-CZ" i="1" dirty="0"/>
              <a:t>strategické úrovně: </a:t>
            </a:r>
            <a:r>
              <a:rPr lang="cs-CZ" dirty="0"/>
              <a:t>nové požadavky z Country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Recommendations</a:t>
            </a:r>
            <a:r>
              <a:rPr lang="cs-CZ" dirty="0"/>
              <a:t>, socioekonomické analýzy, změny ve strategických dokumentech, nové cíle, plnění závazků atd.</a:t>
            </a:r>
          </a:p>
          <a:p>
            <a:pPr marL="360363" lvl="2" indent="-360363"/>
            <a:r>
              <a:rPr lang="cs-CZ" dirty="0"/>
              <a:t>Revize musí schválit Monitorovací výbor, v případě převodů prostředků mezi programy je nutné schválení vládou ČR (proces na cca 3 měsíce)</a:t>
            </a:r>
          </a:p>
          <a:p>
            <a:pPr marL="360363" lvl="2" indent="-360363"/>
            <a:r>
              <a:rPr lang="cs-CZ" dirty="0"/>
              <a:t>Není-li nutná změna programu, předloží ŘO pouze Zprávu o přezkumu a návrh na rozdělení částky flexibility</a:t>
            </a:r>
          </a:p>
          <a:p>
            <a:pPr marL="722313" lvl="3" indent="-360363"/>
            <a:r>
              <a:rPr lang="cs-CZ" dirty="0"/>
              <a:t>Komise buď přijme rozhodnutí, kterým potvrdí konečné přidělení částky flexibility, nebo požádá ŘO, aby předložil změněný program</a:t>
            </a:r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1727</TotalTime>
  <Words>442</Words>
  <Application>Microsoft Office PowerPoint</Application>
  <PresentationFormat>Předvádění na obrazovce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Poppins</vt:lpstr>
      <vt:lpstr>Předloha V1</vt:lpstr>
      <vt:lpstr>Midterm review OP TAK</vt:lpstr>
      <vt:lpstr>Co je midterm review?</vt:lpstr>
      <vt:lpstr>Obsah Zprávy o přezkumu</vt:lpstr>
      <vt:lpstr>Indikátory OP TAK</vt:lpstr>
      <vt:lpstr>Rozdělení částky flexibility</vt:lpstr>
      <vt:lpstr>Revize programu na základě midterm review</vt:lpstr>
      <vt:lpstr>Děkuji za pozornost</vt:lpstr>
    </vt:vector>
  </TitlesOfParts>
  <Company>S-Comp Centre CZ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Ptáčník Martin</dc:creator>
  <cp:lastModifiedBy>Lunová Elina Valerie</cp:lastModifiedBy>
  <cp:revision>32</cp:revision>
  <cp:lastPrinted>2024-04-08T10:41:24Z</cp:lastPrinted>
  <dcterms:created xsi:type="dcterms:W3CDTF">2024-04-02T05:37:32Z</dcterms:created>
  <dcterms:modified xsi:type="dcterms:W3CDTF">2024-04-10T09:34:52Z</dcterms:modified>
</cp:coreProperties>
</file>