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3" r:id="rId3"/>
    <p:sldId id="270" r:id="rId4"/>
    <p:sldId id="272" r:id="rId5"/>
    <p:sldId id="271" r:id="rId6"/>
    <p:sldId id="266" r:id="rId7"/>
    <p:sldId id="267" r:id="rId8"/>
  </p:sldIdLst>
  <p:sldSz cx="9144000" cy="6858000" type="screen4x3"/>
  <p:notesSz cx="9929813" cy="67992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1">
          <p15:clr>
            <a:srgbClr val="A4A3A4"/>
          </p15:clr>
        </p15:guide>
        <p15:guide id="2" orient="horz" pos="3843">
          <p15:clr>
            <a:srgbClr val="A4A3A4"/>
          </p15:clr>
        </p15:guide>
        <p15:guide id="3" orient="horz" pos="3562">
          <p15:clr>
            <a:srgbClr val="A4A3A4"/>
          </p15:clr>
        </p15:guide>
        <p15:guide id="4" pos="5481">
          <p15:clr>
            <a:srgbClr val="A4A3A4"/>
          </p15:clr>
        </p15:guide>
        <p15:guide id="5" pos="280">
          <p15:clr>
            <a:srgbClr val="A4A3A4"/>
          </p15:clr>
        </p15:guide>
        <p15:guide id="6" pos="1746">
          <p15:clr>
            <a:srgbClr val="A4A3A4"/>
          </p15:clr>
        </p15:guide>
        <p15:guide id="7" pos="1462">
          <p15:clr>
            <a:srgbClr val="A4A3A4"/>
          </p15:clr>
        </p15:guide>
        <p15:guide id="8" pos="3207">
          <p15:clr>
            <a:srgbClr val="A4A3A4"/>
          </p15:clr>
        </p15:guide>
        <p15:guide id="9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2" userDrawn="1">
          <p15:clr>
            <a:srgbClr val="A4A3A4"/>
          </p15:clr>
        </p15:guide>
        <p15:guide id="2" pos="31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B8D"/>
    <a:srgbClr val="B9E0F7"/>
    <a:srgbClr val="13B5EA"/>
    <a:srgbClr val="FF33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0008" autoAdjust="0"/>
  </p:normalViewPr>
  <p:slideViewPr>
    <p:cSldViewPr snapToGrid="0" snapToObjects="1">
      <p:cViewPr varScale="1">
        <p:scale>
          <a:sx n="89" d="100"/>
          <a:sy n="89" d="100"/>
        </p:scale>
        <p:origin x="1664" y="64"/>
      </p:cViewPr>
      <p:guideLst>
        <p:guide orient="horz" pos="281"/>
        <p:guide orient="horz" pos="3843"/>
        <p:guide orient="horz" pos="3562"/>
        <p:guide pos="5481"/>
        <p:guide pos="280"/>
        <p:guide pos="1746"/>
        <p:guide pos="1462"/>
        <p:guide pos="3207"/>
        <p:guide pos="292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163" d="100"/>
          <a:sy n="163" d="100"/>
        </p:scale>
        <p:origin x="2952" y="120"/>
      </p:cViewPr>
      <p:guideLst>
        <p:guide orient="horz" pos="2142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9203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4596" y="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B0F22-8DED-4CDA-BC4E-47C3EA70254F}" type="datetimeFigureOut">
              <a:rPr lang="cs-CZ" smtClean="0"/>
              <a:pPr/>
              <a:t>10.04.2024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4596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9265F-04F2-4D47-A1E7-EE74899987E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3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4596" y="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993F1-D5EC-4943-97AA-C86D9E6B9167}" type="datetimeFigureOut">
              <a:rPr lang="cs-CZ" smtClean="0"/>
              <a:pPr/>
              <a:t>10.04.2024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8837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982" y="3229650"/>
            <a:ext cx="7943850" cy="3059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4596" y="6458120"/>
            <a:ext cx="4302919" cy="339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0BDDA-8E2B-4061-8BE0-CED46ED940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258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800" b="0" i="0" u="none" strike="noStrike" baseline="0" dirty="0">
                <a:solidFill>
                  <a:srgbClr val="001F5F"/>
                </a:solidFill>
                <a:latin typeface="Poppins" panose="00000500000000000000" pitchFamily="2" charset="-18"/>
              </a:rPr>
              <a:t>CSR -zveřejnění koncem 2/2024 (schválená Radou 6/2024) –investiční doporučení.</a:t>
            </a:r>
          </a:p>
          <a:p>
            <a:endParaRPr lang="cs-CZ" sz="1800" b="0" i="0" u="none" strike="noStrike" baseline="0" dirty="0">
              <a:solidFill>
                <a:srgbClr val="001F5F"/>
              </a:solidFill>
              <a:latin typeface="Poppins" panose="00000500000000000000" pitchFamily="2" charset="-18"/>
            </a:endParaRPr>
          </a:p>
          <a:p>
            <a:r>
              <a:rPr lang="cs-CZ" dirty="0"/>
              <a:t>Nedosažení milníků nemá automatické dopady.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7334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Pokud EK sezná, že OP měl podléhat revizi, i když závěr </a:t>
            </a:r>
            <a:r>
              <a:rPr lang="cs-CZ" dirty="0" err="1"/>
              <a:t>midterm</a:t>
            </a:r>
            <a:r>
              <a:rPr lang="cs-CZ" dirty="0"/>
              <a:t> je opačný, EK do dvou měsíců zašle toto stanovisko řídicímu orgánu.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409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4500" y="1061640"/>
            <a:ext cx="8242300" cy="1800000"/>
          </a:xfrm>
        </p:spPr>
        <p:txBody>
          <a:bodyPr wrap="square" lIns="0" tIns="360000" rIns="0" bIns="0">
            <a:no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2970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465458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1112" y="446088"/>
            <a:ext cx="3609975" cy="430887"/>
          </a:xfrm>
        </p:spPr>
        <p:txBody>
          <a:bodyPr lIns="0" tIns="0" rIns="0" bIns="0" anchor="t" anchorCtr="0">
            <a:spAutoFit/>
          </a:bodyPr>
          <a:lstStyle>
            <a:lvl1pPr algn="l"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444500" y="446088"/>
            <a:ext cx="4203700" cy="5208587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5091113" y="876975"/>
            <a:ext cx="3609975" cy="47777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444500" y="1000085"/>
            <a:ext cx="8256588" cy="465458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243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44500" y="1800000"/>
            <a:ext cx="8242299" cy="615553"/>
          </a:xfrm>
        </p:spPr>
        <p:txBody>
          <a:bodyPr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558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399" y="3632033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 6"/>
          <p:cNvSpPr/>
          <p:nvPr userDrawn="1"/>
        </p:nvSpPr>
        <p:spPr>
          <a:xfrm>
            <a:off x="0" y="0"/>
            <a:ext cx="9143999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0" rIns="0" bIns="0"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44500" y="1000086"/>
            <a:ext cx="8242300" cy="4654589"/>
          </a:xfrm>
          <a:prstGeom prst="rect">
            <a:avLst/>
          </a:prstGeom>
        </p:spPr>
        <p:txBody>
          <a:bodyPr vert="horz" lIns="0" tIns="360000" rIns="0" bIns="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771776" y="6100763"/>
            <a:ext cx="1800224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>
                <a:solidFill>
                  <a:schemeClr val="bg1"/>
                </a:solidFill>
              </a:rPr>
              <a:t>Ing. Petr Tůma</a:t>
            </a:r>
          </a:p>
          <a:p>
            <a:r>
              <a:rPr lang="cs-CZ" sz="900" dirty="0">
                <a:solidFill>
                  <a:schemeClr val="bg1"/>
                </a:solidFill>
              </a:rPr>
              <a:t>Vedoucí oddělení operačního programu, veřejné podpory a evaluace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44500" y="6100763"/>
            <a:ext cx="1876425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 err="1">
                <a:solidFill>
                  <a:schemeClr val="bg1"/>
                </a:solidFill>
              </a:rPr>
              <a:t>Midterm</a:t>
            </a:r>
            <a:r>
              <a:rPr lang="cs-CZ" sz="900" dirty="0">
                <a:solidFill>
                  <a:schemeClr val="bg1"/>
                </a:solidFill>
              </a:rPr>
              <a:t> </a:t>
            </a:r>
            <a:r>
              <a:rPr lang="cs-CZ" sz="900" dirty="0" err="1">
                <a:solidFill>
                  <a:schemeClr val="bg1"/>
                </a:solidFill>
              </a:rPr>
              <a:t>review</a:t>
            </a:r>
            <a:r>
              <a:rPr lang="cs-CZ" sz="900" dirty="0">
                <a:solidFill>
                  <a:schemeClr val="bg1"/>
                </a:solidFill>
              </a:rPr>
              <a:t> OP TAK</a:t>
            </a:r>
          </a:p>
        </p:txBody>
      </p:sp>
    </p:spTree>
    <p:extLst>
      <p:ext uri="{BB962C8B-B14F-4D97-AF65-F5344CB8AC3E}">
        <p14:creationId xmlns:p14="http://schemas.microsoft.com/office/powerpoint/2010/main" val="360694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3" r:id="rId4"/>
    <p:sldLayoutId id="2147483655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20725" indent="-360363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73150" indent="-352425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435100" indent="-361950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17954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Midterm</a:t>
            </a:r>
            <a:r>
              <a:rPr lang="cs-CZ" dirty="0"/>
              <a:t> </a:t>
            </a:r>
            <a:r>
              <a:rPr lang="cs-CZ" dirty="0" err="1"/>
              <a:t>review</a:t>
            </a:r>
            <a:r>
              <a:rPr lang="cs-CZ" dirty="0"/>
              <a:t> OP TAK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Přezkum v polovině období a částka flexibility</a:t>
            </a:r>
          </a:p>
        </p:txBody>
      </p:sp>
    </p:spTree>
    <p:extLst>
      <p:ext uri="{BB962C8B-B14F-4D97-AF65-F5344CB8AC3E}">
        <p14:creationId xmlns:p14="http://schemas.microsoft.com/office/powerpoint/2010/main" val="890109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</a:t>
            </a:r>
            <a:r>
              <a:rPr lang="cs-CZ" dirty="0" err="1"/>
              <a:t>midterm</a:t>
            </a:r>
            <a:r>
              <a:rPr lang="cs-CZ" dirty="0"/>
              <a:t> </a:t>
            </a:r>
            <a:r>
              <a:rPr lang="cs-CZ" dirty="0" err="1"/>
              <a:t>review</a:t>
            </a:r>
            <a:r>
              <a:rPr lang="cs-CZ" dirty="0"/>
              <a:t>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Přezkum, který je podle čl. 18 obecného nařízení (2021/1060) povinný pro všechny operační programy</a:t>
            </a:r>
          </a:p>
          <a:p>
            <a:r>
              <a:rPr lang="cs-CZ" dirty="0"/>
              <a:t>Nástroj pro Komisi ovlivnit využití částek flexibility v souladu se strategickými záměry EU, mít možnost reagovat na aktuální vývoj v EU</a:t>
            </a:r>
          </a:p>
          <a:p>
            <a:r>
              <a:rPr lang="cs-CZ" dirty="0"/>
              <a:t>Každý program vypracuje a do 31. 3. 2025 zašle Evropské komisi:</a:t>
            </a:r>
          </a:p>
          <a:p>
            <a:pPr marL="817562" lvl="1" indent="-457200">
              <a:buFont typeface="+mj-lt"/>
              <a:buAutoNum type="arabicPeriod"/>
            </a:pPr>
            <a:r>
              <a:rPr lang="cs-CZ" dirty="0"/>
              <a:t>Zprávu o přezkumu</a:t>
            </a:r>
          </a:p>
          <a:p>
            <a:pPr marL="817562" lvl="1" indent="-457200">
              <a:buFont typeface="+mj-lt"/>
              <a:buAutoNum type="arabicPeriod"/>
            </a:pPr>
            <a:r>
              <a:rPr lang="cs-CZ" dirty="0"/>
              <a:t>Návrh rozdělení částky flexibility</a:t>
            </a:r>
          </a:p>
          <a:p>
            <a:pPr marL="817562" lvl="1" indent="-457200">
              <a:buFont typeface="+mj-lt"/>
              <a:buAutoNum type="arabicPeriod"/>
            </a:pPr>
            <a:r>
              <a:rPr lang="cs-CZ" dirty="0"/>
              <a:t>Návrh na revizi programu (bude-li relevantní)</a:t>
            </a:r>
          </a:p>
          <a:p>
            <a:r>
              <a:rPr lang="cs-CZ" dirty="0"/>
              <a:t>ŘO zpracuje na datech k 30. 6. 2024 (v případě potřeby aktualizace k 31. 12. 2024)</a:t>
            </a:r>
          </a:p>
        </p:txBody>
      </p:sp>
    </p:spTree>
    <p:extLst>
      <p:ext uri="{BB962C8B-B14F-4D97-AF65-F5344CB8AC3E}">
        <p14:creationId xmlns:p14="http://schemas.microsoft.com/office/powerpoint/2010/main" val="1704553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6B46E3-463F-44DE-AEB5-181FA6A68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Zprávy o přezkumu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02CD847-17CC-4018-821F-F56B6DC5CDE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cs-CZ" dirty="0"/>
              <a:t>Socioekonomická analýza ČR</a:t>
            </a:r>
          </a:p>
          <a:p>
            <a:r>
              <a:rPr lang="cs-CZ" dirty="0">
                <a:solidFill>
                  <a:srgbClr val="004B8D"/>
                </a:solidFill>
              </a:rPr>
              <a:t>Reakce na příslušná doporučení pro ČR (Country </a:t>
            </a:r>
            <a:r>
              <a:rPr lang="cs-CZ" dirty="0" err="1">
                <a:solidFill>
                  <a:srgbClr val="004B8D"/>
                </a:solidFill>
              </a:rPr>
              <a:t>Specific</a:t>
            </a:r>
            <a:r>
              <a:rPr lang="cs-CZ" dirty="0">
                <a:solidFill>
                  <a:srgbClr val="004B8D"/>
                </a:solidFill>
              </a:rPr>
              <a:t> </a:t>
            </a:r>
            <a:r>
              <a:rPr lang="cs-CZ" dirty="0" err="1">
                <a:solidFill>
                  <a:srgbClr val="004B8D"/>
                </a:solidFill>
              </a:rPr>
              <a:t>Recommendations</a:t>
            </a:r>
            <a:r>
              <a:rPr lang="cs-CZ" dirty="0"/>
              <a:t>) přijatá v roce 2024</a:t>
            </a:r>
          </a:p>
          <a:p>
            <a:r>
              <a:rPr lang="cs-CZ" dirty="0"/>
              <a:t>Zhodnocení pokroku při provádění integrovaného vnitrostátního plánu v oblasti energetiky a klimatu</a:t>
            </a:r>
          </a:p>
          <a:p>
            <a:r>
              <a:rPr lang="cs-CZ" dirty="0"/>
              <a:t>Zhodnocení pokroku při uplatňování zásad evropského pilíře sociálních práv</a:t>
            </a:r>
          </a:p>
          <a:p>
            <a:r>
              <a:rPr lang="cs-CZ" dirty="0"/>
              <a:t>Hlavní výsledky provedených evaluací</a:t>
            </a:r>
          </a:p>
          <a:p>
            <a:r>
              <a:rPr lang="cs-CZ" dirty="0"/>
              <a:t>Pokrok při dosahování milníků (komentovaný monitoring)</a:t>
            </a:r>
          </a:p>
          <a:p>
            <a:pPr lvl="1"/>
            <a:r>
              <a:rPr lang="cs-CZ" dirty="0"/>
              <a:t>Komise si je vědoma zpoždění v implementaci programů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345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8AB497-58B6-4873-8424-732C19611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Indikátory OP TAK</a:t>
            </a:r>
          </a:p>
        </p:txBody>
      </p:sp>
      <p:pic>
        <p:nvPicPr>
          <p:cNvPr id="21" name="Obrázek 20">
            <a:extLst>
              <a:ext uri="{FF2B5EF4-FFF2-40B4-BE49-F238E27FC236}">
                <a16:creationId xmlns:a16="http://schemas.microsoft.com/office/drawing/2014/main" id="{871A46F0-059F-4B73-B0AA-A944E5F8AC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243" y="1438103"/>
            <a:ext cx="3951514" cy="398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800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7318D3-6164-4756-AC0E-4E5DF0524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částky flexibility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0A5F9D7-ECF7-4156-9A4C-4052157AC04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Částka flexibility = </a:t>
            </a:r>
            <a:r>
              <a:rPr lang="pl-PL" dirty="0"/>
              <a:t>50 % alokace operačního programu na roky 2026 a 2027 (aktuální proporčně rozprostřena mezi všechny Priority)</a:t>
            </a:r>
          </a:p>
          <a:p>
            <a:r>
              <a:rPr lang="pl-PL" dirty="0"/>
              <a:t>ŘO se může rozhodnout, zda takto ponechá, či na základě midterm review alokaci některých Priorit navýší/poníží (či dojde k realokaci do jiného OP)</a:t>
            </a:r>
            <a:endParaRPr lang="cs-CZ" dirty="0"/>
          </a:p>
          <a:p>
            <a:r>
              <a:rPr lang="cs-CZ" dirty="0"/>
              <a:t>Podle čl. 86 obecného nařízení se </a:t>
            </a:r>
            <a:r>
              <a:rPr lang="pl-PL" dirty="0"/>
              <a:t>částka flexibility s konečnou platností přidělí na základě rozhodnutí Komise</a:t>
            </a:r>
            <a:endParaRPr lang="cs-CZ" dirty="0"/>
          </a:p>
          <a:p>
            <a:pPr lvl="1"/>
            <a:r>
              <a:rPr lang="cs-CZ" dirty="0"/>
              <a:t>Komise musí rozhodnout do 3 měsíců od předložení </a:t>
            </a:r>
            <a:r>
              <a:rPr lang="cs-CZ" dirty="0" err="1"/>
              <a:t>midterm</a:t>
            </a:r>
            <a:r>
              <a:rPr lang="cs-CZ" dirty="0"/>
              <a:t> </a:t>
            </a:r>
            <a:r>
              <a:rPr lang="cs-CZ" dirty="0" err="1"/>
              <a:t>review</a:t>
            </a:r>
            <a:r>
              <a:rPr lang="cs-CZ" dirty="0"/>
              <a:t> (do 4 měsíců v případě revize programu)</a:t>
            </a:r>
          </a:p>
          <a:p>
            <a:pPr lvl="1"/>
            <a:r>
              <a:rPr lang="cs-CZ" dirty="0"/>
              <a:t>Teprve poté lze částky flexibility využívat pro podporu projektů</a:t>
            </a:r>
          </a:p>
        </p:txBody>
      </p:sp>
    </p:spTree>
    <p:extLst>
      <p:ext uri="{BB962C8B-B14F-4D97-AF65-F5344CB8AC3E}">
        <p14:creationId xmlns:p14="http://schemas.microsoft.com/office/powerpoint/2010/main" val="2425859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Revize programu na základě </a:t>
            </a:r>
            <a:r>
              <a:rPr lang="cs-CZ" dirty="0" err="1"/>
              <a:t>midterm</a:t>
            </a:r>
            <a:r>
              <a:rPr lang="cs-CZ" dirty="0"/>
              <a:t> </a:t>
            </a:r>
            <a:r>
              <a:rPr lang="cs-CZ" dirty="0" err="1"/>
              <a:t>review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Návrh za změny programu bude vycházet z:</a:t>
            </a:r>
          </a:p>
          <a:p>
            <a:pPr lvl="1"/>
            <a:r>
              <a:rPr lang="cs-CZ" i="1" dirty="0"/>
              <a:t>implementační úrovně: </a:t>
            </a:r>
            <a:r>
              <a:rPr lang="cs-CZ" dirty="0"/>
              <a:t>významné obtíže při implementaci programu, řízení rizik na úrovni operačního programu či Dohody o partnerství</a:t>
            </a:r>
          </a:p>
          <a:p>
            <a:pPr lvl="1"/>
            <a:r>
              <a:rPr lang="cs-CZ" i="1" dirty="0"/>
              <a:t>strategické úrovně: </a:t>
            </a:r>
            <a:r>
              <a:rPr lang="cs-CZ" dirty="0"/>
              <a:t>nové požadavky z Country 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Recommendations</a:t>
            </a:r>
            <a:r>
              <a:rPr lang="cs-CZ" dirty="0"/>
              <a:t>, socioekonomické analýzy, změny ve strategických dokumentech, nové cíle, plnění závazků atd.</a:t>
            </a:r>
          </a:p>
          <a:p>
            <a:pPr marL="360363" lvl="2" indent="-360363"/>
            <a:r>
              <a:rPr lang="cs-CZ" dirty="0"/>
              <a:t>Revize musí schválit Monitorovací výbor, v případě převodů prostředků mezi programy je nutné schválení vládou ČR (proces na cca 3 měsíce)</a:t>
            </a:r>
          </a:p>
          <a:p>
            <a:pPr marL="360363" lvl="2" indent="-360363"/>
            <a:r>
              <a:rPr lang="cs-CZ" dirty="0"/>
              <a:t>Není-li nutná změna programu, předloží ŘO pouze Zprávu o přezkumu a návrh na rozdělení částky flexibility</a:t>
            </a:r>
          </a:p>
          <a:p>
            <a:pPr marL="722313" lvl="3" indent="-360363"/>
            <a:r>
              <a:rPr lang="cs-CZ" dirty="0"/>
              <a:t>Komise buď přijme rozhodnutí, kterým potvrdí konečné přidělení částky flexibility, nebo požádá ŘO, aby předložil změněný program</a:t>
            </a:r>
          </a:p>
        </p:txBody>
      </p:sp>
    </p:spTree>
    <p:extLst>
      <p:ext uri="{BB962C8B-B14F-4D97-AF65-F5344CB8AC3E}">
        <p14:creationId xmlns:p14="http://schemas.microsoft.com/office/powerpoint/2010/main" val="2417709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734270068"/>
      </p:ext>
    </p:extLst>
  </p:cSld>
  <p:clrMapOvr>
    <a:masterClrMapping/>
  </p:clrMapOvr>
</p:sld>
</file>

<file path=ppt/theme/theme1.xml><?xml version="1.0" encoding="utf-8"?>
<a:theme xmlns:a="http://schemas.openxmlformats.org/drawingml/2006/main" name="Předloha V1">
  <a:themeElements>
    <a:clrScheme name="MPO-B">
      <a:dk1>
        <a:sysClr val="windowText" lastClr="000000"/>
      </a:dk1>
      <a:lt1>
        <a:srgbClr val="FFFFFF"/>
      </a:lt1>
      <a:dk2>
        <a:srgbClr val="004B8D"/>
      </a:dk2>
      <a:lt2>
        <a:srgbClr val="FFFFFF"/>
      </a:lt2>
      <a:accent1>
        <a:srgbClr val="B9E0F7"/>
      </a:accent1>
      <a:accent2>
        <a:srgbClr val="13B5F4"/>
      </a:accent2>
      <a:accent3>
        <a:srgbClr val="0096D6"/>
      </a:accent3>
      <a:accent4>
        <a:srgbClr val="004B8D"/>
      </a:accent4>
      <a:accent5>
        <a:srgbClr val="E31B23"/>
      </a:accent5>
      <a:accent6>
        <a:srgbClr val="B5121B"/>
      </a:accent6>
      <a:hlink>
        <a:srgbClr val="13B5F4"/>
      </a:hlink>
      <a:folHlink>
        <a:srgbClr val="E31B23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modrá A</Template>
  <TotalTime>1727</TotalTime>
  <Words>442</Words>
  <Application>Microsoft Office PowerPoint</Application>
  <PresentationFormat>Předvádění na obrazovce (4:3)</PresentationFormat>
  <Paragraphs>39</Paragraphs>
  <Slides>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Poppins</vt:lpstr>
      <vt:lpstr>Předloha V1</vt:lpstr>
      <vt:lpstr>Midterm review OP TAK</vt:lpstr>
      <vt:lpstr>Co je midterm review?</vt:lpstr>
      <vt:lpstr>Obsah Zprávy o přezkumu</vt:lpstr>
      <vt:lpstr>Indikátory OP TAK</vt:lpstr>
      <vt:lpstr>Rozdělení částky flexibility</vt:lpstr>
      <vt:lpstr>Revize programu na základě midterm review</vt:lpstr>
      <vt:lpstr>Děkuji za pozornost</vt:lpstr>
    </vt:vector>
  </TitlesOfParts>
  <Company>S-Comp Centre CZ s.r.o.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Ptáčník Martin</dc:creator>
  <cp:lastModifiedBy>Lunová Elina Valerie</cp:lastModifiedBy>
  <cp:revision>32</cp:revision>
  <cp:lastPrinted>2024-04-08T10:41:24Z</cp:lastPrinted>
  <dcterms:created xsi:type="dcterms:W3CDTF">2024-04-02T05:37:32Z</dcterms:created>
  <dcterms:modified xsi:type="dcterms:W3CDTF">2024-04-10T09:34:52Z</dcterms:modified>
</cp:coreProperties>
</file>