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9" r:id="rId6"/>
  </p:sldMasterIdLst>
  <p:notesMasterIdLst>
    <p:notesMasterId r:id="rId30"/>
  </p:notesMasterIdLst>
  <p:handoutMasterIdLst>
    <p:handoutMasterId r:id="rId31"/>
  </p:handoutMasterIdLst>
  <p:sldIdLst>
    <p:sldId id="2147472925" r:id="rId7"/>
    <p:sldId id="2147472929" r:id="rId8"/>
    <p:sldId id="2147472935" r:id="rId9"/>
    <p:sldId id="2147472930" r:id="rId10"/>
    <p:sldId id="2147472931" r:id="rId11"/>
    <p:sldId id="2147472932" r:id="rId12"/>
    <p:sldId id="2147472933" r:id="rId13"/>
    <p:sldId id="2147472936" r:id="rId14"/>
    <p:sldId id="2147472937" r:id="rId15"/>
    <p:sldId id="2147472938" r:id="rId16"/>
    <p:sldId id="2147472940" r:id="rId17"/>
    <p:sldId id="2147472939" r:id="rId18"/>
    <p:sldId id="2147472941" r:id="rId19"/>
    <p:sldId id="2147472942" r:id="rId20"/>
    <p:sldId id="2147472943" r:id="rId21"/>
    <p:sldId id="2147472944" r:id="rId22"/>
    <p:sldId id="2147472945" r:id="rId23"/>
    <p:sldId id="2147472951" r:id="rId24"/>
    <p:sldId id="2147472952" r:id="rId25"/>
    <p:sldId id="2147472954" r:id="rId26"/>
    <p:sldId id="2147472955" r:id="rId27"/>
    <p:sldId id="2147472950" r:id="rId28"/>
    <p:sldId id="259" r:id="rId29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36886D-A49B-46D5-898E-7E327A9A4453}">
          <p14:sldIdLst>
            <p14:sldId id="2147472925"/>
            <p14:sldId id="2147472929"/>
            <p14:sldId id="2147472935"/>
            <p14:sldId id="2147472930"/>
            <p14:sldId id="2147472931"/>
            <p14:sldId id="2147472932"/>
            <p14:sldId id="2147472933"/>
            <p14:sldId id="2147472936"/>
            <p14:sldId id="2147472937"/>
            <p14:sldId id="2147472938"/>
            <p14:sldId id="2147472940"/>
            <p14:sldId id="2147472939"/>
            <p14:sldId id="2147472941"/>
            <p14:sldId id="2147472942"/>
            <p14:sldId id="2147472943"/>
            <p14:sldId id="2147472944"/>
            <p14:sldId id="2147472945"/>
            <p14:sldId id="2147472951"/>
            <p14:sldId id="2147472952"/>
            <p14:sldId id="2147472954"/>
            <p14:sldId id="2147472955"/>
            <p14:sldId id="2147472950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92A304-7A9E-0305-9020-0D099FC8283D}" name="MOUROUGANE Annabelle, SDD/TPS" initials="MAS" userId="S::Annabelle.MOUROUGANE@oecd.org::ba7d8ffb-4ee8-4d14-8fec-11eecf8253ad" providerId="AD"/>
  <p188:author id="{9E31ED54-488C-0565-1171-55592F728923}" name="MARCHESE Marco, CFE/SMEE" initials="MMC" userId="S::Marco.MARCHESE@oecd.org::303b058f-f2f6-40e8-94ca-6c45b87d60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FFFF"/>
    <a:srgbClr val="EEC088"/>
    <a:srgbClr val="DDF6FF"/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964" autoAdjust="0"/>
  </p:normalViewPr>
  <p:slideViewPr>
    <p:cSldViewPr snapToGrid="0">
      <p:cViewPr varScale="1">
        <p:scale>
          <a:sx n="106" d="100"/>
          <a:sy n="106" d="100"/>
        </p:scale>
        <p:origin x="120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20473784249179"/>
          <c:y val="0.33833373433067687"/>
          <c:w val="0.76652949245541835"/>
          <c:h val="0.5442857142857142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Statlink!$D$27:$E$27</c:f>
              <c:strCache>
                <c:ptCount val="2"/>
                <c:pt idx="0">
                  <c:v>Interest rate, large firms</c:v>
                </c:pt>
              </c:strCache>
            </c:strRef>
          </c:tx>
          <c:spPr>
            <a:solidFill>
              <a:srgbClr val="002F6C"/>
            </a:solidFill>
            <a:ln w="6350" cmpd="sng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c:spPr>
          <c:invertIfNegative val="0"/>
          <c:cat>
            <c:numRef>
              <c:f>Statlink!$F$24:$T$24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Statlink!$F$27:$T$27</c:f>
              <c:numCache>
                <c:formatCode>General</c:formatCode>
                <c:ptCount val="15"/>
                <c:pt idx="0">
                  <c:v>4.84</c:v>
                </c:pt>
                <c:pt idx="1">
                  <c:v>3.46</c:v>
                </c:pt>
                <c:pt idx="2">
                  <c:v>3.34</c:v>
                </c:pt>
                <c:pt idx="3">
                  <c:v>2.63</c:v>
                </c:pt>
                <c:pt idx="4">
                  <c:v>2.4300000000000002</c:v>
                </c:pt>
                <c:pt idx="5">
                  <c:v>1.89</c:v>
                </c:pt>
                <c:pt idx="6">
                  <c:v>2</c:v>
                </c:pt>
                <c:pt idx="7">
                  <c:v>1.8</c:v>
                </c:pt>
                <c:pt idx="8">
                  <c:v>1.8</c:v>
                </c:pt>
                <c:pt idx="9">
                  <c:v>1.9</c:v>
                </c:pt>
                <c:pt idx="10">
                  <c:v>2.6</c:v>
                </c:pt>
                <c:pt idx="11">
                  <c:v>3.1</c:v>
                </c:pt>
                <c:pt idx="12">
                  <c:v>2.13</c:v>
                </c:pt>
                <c:pt idx="13">
                  <c:v>2.12</c:v>
                </c:pt>
                <c:pt idx="14">
                  <c:v>7.69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9-4899-BF92-99CDFD72C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892552"/>
        <c:axId val="335897032"/>
      </c:barChart>
      <c:lineChart>
        <c:grouping val="standard"/>
        <c:varyColors val="0"/>
        <c:ser>
          <c:idx val="0"/>
          <c:order val="0"/>
          <c:tx>
            <c:strRef>
              <c:f>Statlink!$D$25:$E$25</c:f>
              <c:strCache>
                <c:ptCount val="2"/>
                <c:pt idx="0">
                  <c:v>Interest rate, SMEs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</c:spPr>
          <c:cat>
            <c:numRef>
              <c:f>Statlink!$F$24:$T$24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Statlink!$F$25:$T$25</c:f>
              <c:numCache>
                <c:formatCode>General</c:formatCode>
                <c:ptCount val="15"/>
                <c:pt idx="0">
                  <c:v>5.57</c:v>
                </c:pt>
                <c:pt idx="1">
                  <c:v>4.6399999999999997</c:v>
                </c:pt>
                <c:pt idx="2">
                  <c:v>4.01</c:v>
                </c:pt>
                <c:pt idx="3">
                  <c:v>3.73</c:v>
                </c:pt>
                <c:pt idx="4">
                  <c:v>3.48</c:v>
                </c:pt>
                <c:pt idx="5">
                  <c:v>3.13</c:v>
                </c:pt>
                <c:pt idx="6">
                  <c:v>3.76</c:v>
                </c:pt>
                <c:pt idx="7">
                  <c:v>2.7</c:v>
                </c:pt>
                <c:pt idx="8">
                  <c:v>2.5</c:v>
                </c:pt>
                <c:pt idx="9">
                  <c:v>2.5</c:v>
                </c:pt>
                <c:pt idx="10">
                  <c:v>3.1</c:v>
                </c:pt>
                <c:pt idx="11">
                  <c:v>3.8</c:v>
                </c:pt>
                <c:pt idx="12">
                  <c:v>3.26</c:v>
                </c:pt>
                <c:pt idx="13">
                  <c:v>3.23</c:v>
                </c:pt>
                <c:pt idx="14">
                  <c:v>6.93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A9-4899-BF92-99CDFD72CD8D}"/>
            </c:ext>
          </c:extLst>
        </c:ser>
        <c:ser>
          <c:idx val="1"/>
          <c:order val="1"/>
          <c:tx>
            <c:strRef>
              <c:f>Statlink!$D$26:$E$26</c:f>
              <c:strCache>
                <c:ptCount val="2"/>
                <c:pt idx="0">
                  <c:v>Interest rate spread</c:v>
                </c:pt>
              </c:strCache>
            </c:strRef>
          </c:tx>
          <c:spPr>
            <a:ln w="19050" cap="rnd" cmpd="sng" algn="ctr">
              <a:solidFill>
                <a:srgbClr val="006BB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Statlink!$F$24:$T$24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Statlink!$F$26:$T$26</c:f>
              <c:numCache>
                <c:formatCode>General</c:formatCode>
                <c:ptCount val="15"/>
                <c:pt idx="0">
                  <c:v>0.73000000000000043</c:v>
                </c:pt>
                <c:pt idx="1">
                  <c:v>1.1799999999999997</c:v>
                </c:pt>
                <c:pt idx="2">
                  <c:v>0.66999999999999993</c:v>
                </c:pt>
                <c:pt idx="3">
                  <c:v>1.1000000000000001</c:v>
                </c:pt>
                <c:pt idx="4">
                  <c:v>1.0499999999999998</c:v>
                </c:pt>
                <c:pt idx="5">
                  <c:v>1.24</c:v>
                </c:pt>
                <c:pt idx="6">
                  <c:v>1.7599999999999998</c:v>
                </c:pt>
                <c:pt idx="7">
                  <c:v>0.90000000000000013</c:v>
                </c:pt>
                <c:pt idx="8">
                  <c:v>0.7</c:v>
                </c:pt>
                <c:pt idx="9">
                  <c:v>0.60000000000000009</c:v>
                </c:pt>
                <c:pt idx="10">
                  <c:v>0.5</c:v>
                </c:pt>
                <c:pt idx="11">
                  <c:v>0.7</c:v>
                </c:pt>
                <c:pt idx="12">
                  <c:v>1.1299999999999999</c:v>
                </c:pt>
                <c:pt idx="13">
                  <c:v>1.1100000000000001</c:v>
                </c:pt>
                <c:pt idx="14">
                  <c:v>-0.76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A9-4899-BF92-99CDFD72C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892552"/>
        <c:axId val="335897032"/>
      </c:lineChart>
      <c:catAx>
        <c:axId val="335892552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335897032"/>
        <c:crosses val="autoZero"/>
        <c:auto val="1"/>
        <c:lblAlgn val="ctr"/>
        <c:lblOffset val="0"/>
        <c:tickLblSkip val="1"/>
        <c:noMultiLvlLbl val="0"/>
      </c:catAx>
      <c:valAx>
        <c:axId val="335897032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#\ ##0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335892552"/>
        <c:crosses val="autoZero"/>
        <c:crossBetween val="between"/>
      </c:valAx>
      <c:spPr>
        <a:solidFill>
          <a:srgbClr val="EAEAEA"/>
        </a:solidFill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r"/>
      <c:layout>
        <c:manualLayout>
          <c:xMode val="edge"/>
          <c:yMode val="edge"/>
          <c:x val="0.14447352230663038"/>
          <c:y val="0.14216587301587305"/>
          <c:w val="0.7862606398160763"/>
          <c:h val="7.2728911512035449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8.725504391694075E-3"/>
          <c:y val="0.13219926130719364"/>
          <c:w val="0.98691174341245891"/>
          <c:h val="0.85293417488247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'1. BS SME % (VA &amp; EMP)_final'!$B$1</c:f>
              <c:strCache>
                <c:ptCount val="1"/>
                <c:pt idx="0">
                  <c:v>Output weight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'1. BS SME % (VA &amp; EMP)_final'!$A$2:$A$27</c:f>
              <c:strCache>
                <c:ptCount val="26"/>
                <c:pt idx="0">
                  <c:v>Slovenia</c:v>
                </c:pt>
                <c:pt idx="1">
                  <c:v>Estonia </c:v>
                </c:pt>
                <c:pt idx="2">
                  <c:v>Portugal </c:v>
                </c:pt>
                <c:pt idx="3">
                  <c:v>Finland </c:v>
                </c:pt>
                <c:pt idx="4">
                  <c:v>Greece </c:v>
                </c:pt>
                <c:pt idx="5">
                  <c:v>Lithuania </c:v>
                </c:pt>
                <c:pt idx="6">
                  <c:v>Latvia </c:v>
                </c:pt>
                <c:pt idx="7">
                  <c:v>Italy </c:v>
                </c:pt>
                <c:pt idx="8">
                  <c:v>Norway</c:v>
                </c:pt>
                <c:pt idx="9">
                  <c:v>Hungary </c:v>
                </c:pt>
                <c:pt idx="10">
                  <c:v>Slovakia </c:v>
                </c:pt>
                <c:pt idx="11">
                  <c:v>Germany</c:v>
                </c:pt>
                <c:pt idx="12">
                  <c:v>Czech R.</c:v>
                </c:pt>
                <c:pt idx="13">
                  <c:v>Belgium </c:v>
                </c:pt>
                <c:pt idx="14">
                  <c:v>Spain </c:v>
                </c:pt>
                <c:pt idx="15">
                  <c:v>Netherlands </c:v>
                </c:pt>
                <c:pt idx="16">
                  <c:v>Denmark </c:v>
                </c:pt>
                <c:pt idx="17">
                  <c:v>Austria </c:v>
                </c:pt>
                <c:pt idx="18">
                  <c:v>Sweden </c:v>
                </c:pt>
                <c:pt idx="19">
                  <c:v>United Kingdom </c:v>
                </c:pt>
                <c:pt idx="20">
                  <c:v>Iceland </c:v>
                </c:pt>
                <c:pt idx="21">
                  <c:v>Ireland </c:v>
                </c:pt>
                <c:pt idx="22">
                  <c:v>France </c:v>
                </c:pt>
                <c:pt idx="23">
                  <c:v>Poland </c:v>
                </c:pt>
                <c:pt idx="25">
                  <c:v>European Union</c:v>
                </c:pt>
              </c:strCache>
            </c:strRef>
          </c:cat>
          <c:val>
            <c:numRef>
              <c:f>'1. BS SME % (VA &amp; EMP)_final'!$B$2:$B$27</c:f>
              <c:numCache>
                <c:formatCode>@</c:formatCode>
                <c:ptCount val="26"/>
                <c:pt idx="0">
                  <c:v>56.674494671592988</c:v>
                </c:pt>
                <c:pt idx="1">
                  <c:v>56.447767686698192</c:v>
                </c:pt>
                <c:pt idx="2">
                  <c:v>55.64988534460317</c:v>
                </c:pt>
                <c:pt idx="3">
                  <c:v>51.928836718783025</c:v>
                </c:pt>
                <c:pt idx="4">
                  <c:v>50.884767610039916</c:v>
                </c:pt>
                <c:pt idx="5">
                  <c:v>49.826748697813386</c:v>
                </c:pt>
                <c:pt idx="6">
                  <c:v>49.624931306106276</c:v>
                </c:pt>
                <c:pt idx="7">
                  <c:v>46.77774635350962</c:v>
                </c:pt>
                <c:pt idx="8">
                  <c:v>45.31418217297292</c:v>
                </c:pt>
                <c:pt idx="9">
                  <c:v>42.191893493609612</c:v>
                </c:pt>
                <c:pt idx="10">
                  <c:v>42.03672013068838</c:v>
                </c:pt>
                <c:pt idx="11">
                  <c:v>41.135522754293476</c:v>
                </c:pt>
                <c:pt idx="12">
                  <c:v>40.879767981762619</c:v>
                </c:pt>
                <c:pt idx="13">
                  <c:v>40.037983593265032</c:v>
                </c:pt>
                <c:pt idx="14">
                  <c:v>39.395051988027603</c:v>
                </c:pt>
                <c:pt idx="15">
                  <c:v>36.973882482692972</c:v>
                </c:pt>
                <c:pt idx="16">
                  <c:v>35.805880265753494</c:v>
                </c:pt>
                <c:pt idx="17">
                  <c:v>34.317676569179525</c:v>
                </c:pt>
                <c:pt idx="18">
                  <c:v>33.351024809023741</c:v>
                </c:pt>
                <c:pt idx="19">
                  <c:v>32.288273174378567</c:v>
                </c:pt>
                <c:pt idx="20">
                  <c:v>32.169127007744009</c:v>
                </c:pt>
                <c:pt idx="21">
                  <c:v>27.976152988545085</c:v>
                </c:pt>
                <c:pt idx="22">
                  <c:v>25.242953971864431</c:v>
                </c:pt>
                <c:pt idx="23">
                  <c:v>25.07627457902986</c:v>
                </c:pt>
                <c:pt idx="25">
                  <c:v>37.228224559326101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E-4F18-A9C0-950CCBD9B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415680"/>
        <c:axId val="303417216"/>
      </c:barChart>
      <c:lineChart>
        <c:grouping val="standard"/>
        <c:varyColors val="0"/>
        <c:ser>
          <c:idx val="7"/>
          <c:order val="1"/>
          <c:tx>
            <c:strRef>
              <c:f>'1. BS SME % (VA &amp; EMP)_final'!$C$1</c:f>
              <c:strCache>
                <c:ptCount val="1"/>
                <c:pt idx="0">
                  <c:v>Employment weight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'1. BS SME % (VA &amp; EMP)_final'!$A$2:$A$27</c:f>
              <c:strCache>
                <c:ptCount val="26"/>
                <c:pt idx="0">
                  <c:v>Slovenia</c:v>
                </c:pt>
                <c:pt idx="1">
                  <c:v>Estonia </c:v>
                </c:pt>
                <c:pt idx="2">
                  <c:v>Portugal </c:v>
                </c:pt>
                <c:pt idx="3">
                  <c:v>Finland </c:v>
                </c:pt>
                <c:pt idx="4">
                  <c:v>Greece </c:v>
                </c:pt>
                <c:pt idx="5">
                  <c:v>Lithuania </c:v>
                </c:pt>
                <c:pt idx="6">
                  <c:v>Latvia </c:v>
                </c:pt>
                <c:pt idx="7">
                  <c:v>Italy </c:v>
                </c:pt>
                <c:pt idx="8">
                  <c:v>Norway</c:v>
                </c:pt>
                <c:pt idx="9">
                  <c:v>Hungary </c:v>
                </c:pt>
                <c:pt idx="10">
                  <c:v>Slovakia </c:v>
                </c:pt>
                <c:pt idx="11">
                  <c:v>Germany</c:v>
                </c:pt>
                <c:pt idx="12">
                  <c:v>Czech R.</c:v>
                </c:pt>
                <c:pt idx="13">
                  <c:v>Belgium </c:v>
                </c:pt>
                <c:pt idx="14">
                  <c:v>Spain </c:v>
                </c:pt>
                <c:pt idx="15">
                  <c:v>Netherlands </c:v>
                </c:pt>
                <c:pt idx="16">
                  <c:v>Denmark </c:v>
                </c:pt>
                <c:pt idx="17">
                  <c:v>Austria </c:v>
                </c:pt>
                <c:pt idx="18">
                  <c:v>Sweden </c:v>
                </c:pt>
                <c:pt idx="19">
                  <c:v>United Kingdom </c:v>
                </c:pt>
                <c:pt idx="20">
                  <c:v>Iceland </c:v>
                </c:pt>
                <c:pt idx="21">
                  <c:v>Ireland </c:v>
                </c:pt>
                <c:pt idx="22">
                  <c:v>France </c:v>
                </c:pt>
                <c:pt idx="23">
                  <c:v>Poland </c:v>
                </c:pt>
                <c:pt idx="25">
                  <c:v>European Union</c:v>
                </c:pt>
              </c:strCache>
            </c:strRef>
          </c:cat>
          <c:val>
            <c:numRef>
              <c:f>'1. BS SME % (VA &amp; EMP)_final'!$C$2:$C$27</c:f>
              <c:numCache>
                <c:formatCode>@</c:formatCode>
                <c:ptCount val="26"/>
                <c:pt idx="0">
                  <c:v>56.96</c:v>
                </c:pt>
                <c:pt idx="1">
                  <c:v>53.03</c:v>
                </c:pt>
                <c:pt idx="2">
                  <c:v>57.46</c:v>
                </c:pt>
                <c:pt idx="3">
                  <c:v>51.67</c:v>
                </c:pt>
                <c:pt idx="4">
                  <c:v>55.46</c:v>
                </c:pt>
                <c:pt idx="5">
                  <c:v>59.27</c:v>
                </c:pt>
                <c:pt idx="6">
                  <c:v>62.89</c:v>
                </c:pt>
                <c:pt idx="7">
                  <c:v>51.349999999999994</c:v>
                </c:pt>
                <c:pt idx="8">
                  <c:v>33.29</c:v>
                </c:pt>
                <c:pt idx="9">
                  <c:v>44.51</c:v>
                </c:pt>
                <c:pt idx="10">
                  <c:v>52.99</c:v>
                </c:pt>
                <c:pt idx="11">
                  <c:v>42.47</c:v>
                </c:pt>
                <c:pt idx="12">
                  <c:v>47.54</c:v>
                </c:pt>
                <c:pt idx="13">
                  <c:v>36.380000000000003</c:v>
                </c:pt>
                <c:pt idx="14">
                  <c:v>48.88</c:v>
                </c:pt>
                <c:pt idx="15">
                  <c:v>41.06</c:v>
                </c:pt>
                <c:pt idx="16">
                  <c:v>41.74</c:v>
                </c:pt>
                <c:pt idx="17">
                  <c:v>37.24</c:v>
                </c:pt>
                <c:pt idx="18">
                  <c:v>37.580000000000005</c:v>
                </c:pt>
                <c:pt idx="19">
                  <c:v>36.69</c:v>
                </c:pt>
                <c:pt idx="20">
                  <c:v>25.650000000000002</c:v>
                </c:pt>
                <c:pt idx="21">
                  <c:v>47.370000000000005</c:v>
                </c:pt>
                <c:pt idx="22">
                  <c:v>31.1</c:v>
                </c:pt>
                <c:pt idx="23">
                  <c:v>33.58</c:v>
                </c:pt>
                <c:pt idx="25">
                  <c:v>40.520000000000003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AE-4F18-A9C0-950CCBD9B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415680"/>
        <c:axId val="303417216"/>
      </c:lineChart>
      <c:catAx>
        <c:axId val="30341568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%</a:t>
                </a:r>
              </a:p>
            </c:rich>
          </c:tx>
          <c:layout>
            <c:manualLayout>
              <c:xMode val="edge"/>
              <c:yMode val="edge"/>
              <c:x val="1.2905037283348776E-2"/>
              <c:y val="5.2099547992618372E-2"/>
            </c:manualLayout>
          </c:layout>
          <c:overlay val="0"/>
        </c:title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10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303417216"/>
        <c:crosses val="autoZero"/>
        <c:auto val="1"/>
        <c:lblAlgn val="ctr"/>
        <c:lblOffset val="0"/>
        <c:tickLblSkip val="1"/>
        <c:noMultiLvlLbl val="0"/>
      </c:catAx>
      <c:valAx>
        <c:axId val="303417216"/>
        <c:scaling>
          <c:orientation val="minMax"/>
          <c:max val="100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@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303415680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r"/>
      <c:layout>
        <c:manualLayout>
          <c:xMode val="edge"/>
          <c:yMode val="edge"/>
          <c:x val="5.3848400998808325E-2"/>
          <c:y val="5.5076828690147531E-2"/>
          <c:w val="0.91652422193439909"/>
          <c:h val="5.8971328073522442E-2"/>
        </c:manualLayout>
      </c:layout>
      <c:overlay val="1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cs-CZ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0.11934</cdr:x>
      <cdr:y>0.22318</cdr:y>
    </cdr:from>
    <cdr:to>
      <cdr:x>0.17429</cdr:x>
      <cdr:y>0.32342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1207DD6-BD51-7F19-F623-464609DB29F8}"/>
            </a:ext>
          </a:extLst>
        </cdr:cNvPr>
        <cdr:cNvSpPr txBox="1"/>
      </cdr:nvSpPr>
      <cdr:spPr>
        <a:xfrm xmlns:a="http://schemas.openxmlformats.org/drawingml/2006/main">
          <a:off x="594156" y="626465"/>
          <a:ext cx="273539" cy="281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0.09772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52D82D09-D2B4-6F3F-168E-1A42731A6BF2}"/>
            </a:ext>
          </a:extLst>
        </cdr:cNvPr>
        <cdr:cNvSpPr txBox="1"/>
      </cdr:nvSpPr>
      <cdr:spPr>
        <a:xfrm xmlns:a="http://schemas.openxmlformats.org/drawingml/2006/main">
          <a:off x="0" y="0"/>
          <a:ext cx="543950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bg1"/>
              </a:solidFill>
            </a:rPr>
            <a:t>Figure. SME and large-company interest rates in Czechia, 2008-2020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0.43583</cdr:x>
      <cdr:y>0.80447</cdr:y>
    </cdr:from>
    <cdr:to>
      <cdr:x>0.51645</cdr:x>
      <cdr:y>0.85749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9828BD1D-6015-E0F5-86E9-85A2F95EBD76}"/>
            </a:ext>
          </a:extLst>
        </cdr:cNvPr>
        <cdr:cNvSpPr/>
      </cdr:nvSpPr>
      <cdr:spPr>
        <a:xfrm xmlns:a="http://schemas.openxmlformats.org/drawingml/2006/main" rot="18930355">
          <a:off x="3350819" y="2509724"/>
          <a:ext cx="619836" cy="1654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3C6D55-1FE3-BE7E-9325-19F14562C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B0302-C454-5277-35CC-E7940CB49D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A664C-F206-41A6-BF51-89AA347F4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7BA66-C84F-FA2A-9361-BB103614CE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19F4A-485D-113A-9E83-C2FF4DED16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7A992-53C9-4F20-A7A7-5DB6CF1F1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4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D4E13-8D6F-430E-A273-086B940054E5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FC90C-1C58-4F06-BBCA-AE0B28572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76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5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3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8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754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354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668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776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15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5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5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5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0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82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7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03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FC90C-1C58-4F06-BBCA-AE0B285728D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7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12" y="140400"/>
            <a:ext cx="8211888" cy="940861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368119" y="4808822"/>
            <a:ext cx="2362200" cy="27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>
                <a:solidFill>
                  <a:schemeClr val="tx1"/>
                </a:solidFill>
                <a:latin typeface="+mj-lt"/>
              </a:rPr>
              <a:t># </a:t>
            </a:r>
            <a:r>
              <a:rPr lang="en-US" dirty="0"/>
              <a:t>Edit Hashtag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34BA1E-B856-DCC6-6D77-1B072927E9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8266" y="1141332"/>
            <a:ext cx="8633733" cy="34655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012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12" y="140400"/>
            <a:ext cx="8211888" cy="934187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368119" y="4808822"/>
            <a:ext cx="2362200" cy="27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>
                <a:solidFill>
                  <a:schemeClr val="tx1"/>
                </a:solidFill>
                <a:latin typeface="+mj-lt"/>
              </a:rPr>
              <a:t># </a:t>
            </a:r>
            <a:r>
              <a:rPr lang="en-US" dirty="0"/>
              <a:t>Edit Hashtag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34BA1E-B856-DCC6-6D77-1B072927E9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0304" y="1134657"/>
            <a:ext cx="4102293" cy="34722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55FBF3C8-DA3A-BEE1-01FD-8607DD59AA8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1405" y="1134657"/>
            <a:ext cx="4110595" cy="34722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869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e de titre"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000">
              <a:srgbClr val="7D274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angle_16-9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974425" cy="3181018"/>
          </a:xfrm>
          <a:prstGeom prst="rect">
            <a:avLst/>
          </a:prstGeom>
        </p:spPr>
      </p:pic>
      <p:pic>
        <p:nvPicPr>
          <p:cNvPr id="16" name="Image 15" descr="angle_16-9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67" y="1962482"/>
            <a:ext cx="1974425" cy="318101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800" y="330400"/>
            <a:ext cx="518400" cy="1078273"/>
          </a:xfrm>
          <a:prstGeom prst="rect">
            <a:avLst/>
          </a:prstGeom>
        </p:spPr>
      </p:pic>
      <p:pic>
        <p:nvPicPr>
          <p:cNvPr id="18" name="Image 17" descr="OECD_TEXT_20cm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00" y="4536000"/>
            <a:ext cx="1341882" cy="4457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1605153"/>
            <a:ext cx="6300000" cy="1220847"/>
          </a:xfrm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defRPr sz="4300" b="0" cap="all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2880000"/>
            <a:ext cx="6300000" cy="33598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7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404000" y="3837820"/>
            <a:ext cx="4500000" cy="1836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200" kern="1200" baseline="0" smtClean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Centre for </a:t>
            </a:r>
            <a:r>
              <a:rPr lang="fr-FR" sz="1200" kern="1200" baseline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Entrepreneurship</a:t>
            </a: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lang="fr-FR" sz="1200" kern="1200" baseline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SMEs</a:t>
            </a: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lang="fr-FR" sz="1200" kern="1200" baseline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Regions</a:t>
            </a: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and Cities (CFE)</a:t>
            </a:r>
            <a:r>
              <a:rPr lang="fr-FR" dirty="0"/>
              <a:t> 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1404000" y="3617709"/>
            <a:ext cx="4500000" cy="1836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200" kern="1200" baseline="0" smtClean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Click to </a:t>
            </a:r>
            <a:r>
              <a:rPr lang="fr-FR" sz="1200" kern="1200" baseline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edit</a:t>
            </a: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the date </a:t>
            </a:r>
            <a:r>
              <a:rPr lang="fr-FR" sz="1200" kern="1200" baseline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here</a:t>
            </a:r>
            <a:endParaRPr lang="fr-FR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404000" y="4061138"/>
            <a:ext cx="2293083" cy="240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>
                <a:solidFill>
                  <a:schemeClr val="tx1"/>
                </a:solidFill>
                <a:latin typeface="+mj-lt"/>
              </a:rPr>
              <a:t>Edit # </a:t>
            </a:r>
            <a:r>
              <a:rPr lang="en-US" dirty="0"/>
              <a:t>Hashtag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410756" y="471152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aseline="0" dirty="0">
                <a:latin typeface="+mj-lt"/>
              </a:rPr>
              <a:t>     </a:t>
            </a:r>
            <a:r>
              <a:rPr lang="en-US" sz="900" dirty="0">
                <a:latin typeface="+mj-lt"/>
              </a:rPr>
              <a:t>@OECD_local    </a:t>
            </a:r>
            <a:r>
              <a:rPr lang="en-GB" sz="9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       </a:t>
            </a:r>
            <a:r>
              <a:rPr lang="en-GB" sz="900" dirty="0">
                <a:latin typeface="+mj-lt"/>
              </a:rPr>
              <a:t>www.linkedin.com/company/oecd-local</a:t>
            </a:r>
            <a:r>
              <a:rPr lang="en-GB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</a:t>
            </a:r>
            <a:r>
              <a:rPr lang="en-US" sz="900" baseline="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www.oecd.org/</a:t>
            </a:r>
            <a:r>
              <a:rPr lang="en-GB" sz="900" dirty="0">
                <a:latin typeface="+mj-lt"/>
                <a:cs typeface="Arial" panose="020B0604020202020204" pitchFamily="34" charset="0"/>
              </a:rPr>
              <a:t>cfe </a:t>
            </a:r>
            <a:endParaRPr lang="en-US" sz="9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72" y="4786079"/>
            <a:ext cx="117373" cy="95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80" y="4682958"/>
            <a:ext cx="263580" cy="263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84" y="4765859"/>
            <a:ext cx="107713" cy="10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7C06CA-6BE8-0343-A32B-8F917CC955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0171" y="0"/>
            <a:ext cx="9164171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70294 w 12192000"/>
              <a:gd name="connsiteY3" fmla="*/ 3388659 h 6858000"/>
              <a:gd name="connsiteX4" fmla="*/ 0 w 12192000"/>
              <a:gd name="connsiteY4" fmla="*/ 0 h 6858000"/>
              <a:gd name="connsiteX0" fmla="*/ 13447 w 12205447"/>
              <a:gd name="connsiteY0" fmla="*/ 0 h 6858000"/>
              <a:gd name="connsiteX1" fmla="*/ 12205447 w 12205447"/>
              <a:gd name="connsiteY1" fmla="*/ 0 h 6858000"/>
              <a:gd name="connsiteX2" fmla="*/ 12205447 w 12205447"/>
              <a:gd name="connsiteY2" fmla="*/ 6858000 h 6858000"/>
              <a:gd name="connsiteX3" fmla="*/ 0 w 12205447"/>
              <a:gd name="connsiteY3" fmla="*/ 2528047 h 6858000"/>
              <a:gd name="connsiteX4" fmla="*/ 13447 w 12205447"/>
              <a:gd name="connsiteY4" fmla="*/ 0 h 6858000"/>
              <a:gd name="connsiteX0" fmla="*/ 40341 w 12232341"/>
              <a:gd name="connsiteY0" fmla="*/ 0 h 6858000"/>
              <a:gd name="connsiteX1" fmla="*/ 12232341 w 12232341"/>
              <a:gd name="connsiteY1" fmla="*/ 0 h 6858000"/>
              <a:gd name="connsiteX2" fmla="*/ 12232341 w 12232341"/>
              <a:gd name="connsiteY2" fmla="*/ 6858000 h 6858000"/>
              <a:gd name="connsiteX3" fmla="*/ 0 w 12232341"/>
              <a:gd name="connsiteY3" fmla="*/ 1559859 h 6858000"/>
              <a:gd name="connsiteX4" fmla="*/ 40341 w 12232341"/>
              <a:gd name="connsiteY4" fmla="*/ 0 h 6858000"/>
              <a:gd name="connsiteX0" fmla="*/ 26894 w 12218894"/>
              <a:gd name="connsiteY0" fmla="*/ 0 h 6858000"/>
              <a:gd name="connsiteX1" fmla="*/ 12218894 w 12218894"/>
              <a:gd name="connsiteY1" fmla="*/ 0 h 6858000"/>
              <a:gd name="connsiteX2" fmla="*/ 12218894 w 12218894"/>
              <a:gd name="connsiteY2" fmla="*/ 6858000 h 6858000"/>
              <a:gd name="connsiteX3" fmla="*/ 0 w 12218894"/>
              <a:gd name="connsiteY3" fmla="*/ 1613647 h 6858000"/>
              <a:gd name="connsiteX4" fmla="*/ 26894 w 122188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8894" h="6858000">
                <a:moveTo>
                  <a:pt x="26894" y="0"/>
                </a:moveTo>
                <a:lnTo>
                  <a:pt x="12218894" y="0"/>
                </a:lnTo>
                <a:lnTo>
                  <a:pt x="12218894" y="6858000"/>
                </a:lnTo>
                <a:lnTo>
                  <a:pt x="0" y="1613647"/>
                </a:lnTo>
                <a:cubicBezTo>
                  <a:pt x="4482" y="770965"/>
                  <a:pt x="22412" y="842682"/>
                  <a:pt x="2689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vert="vert270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6701B7F-0003-5242-9D36-DDA3A9A8276C}"/>
              </a:ext>
            </a:extLst>
          </p:cNvPr>
          <p:cNvSpPr/>
          <p:nvPr/>
        </p:nvSpPr>
        <p:spPr>
          <a:xfrm>
            <a:off x="0" y="1159810"/>
            <a:ext cx="9144000" cy="3983691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7000">
                <a:srgbClr val="7D274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E3925-0FA3-0B46-BDA5-6344940D3F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265" y="3167411"/>
            <a:ext cx="5146709" cy="16836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600" b="1" spc="0">
                <a:solidFill>
                  <a:schemeClr val="tx1"/>
                </a:solidFill>
                <a:latin typeface="+mj-lt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me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voluptad</a:t>
            </a:r>
            <a:r>
              <a:rPr lang="en-US" dirty="0"/>
              <a:t> at</a:t>
            </a:r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dolormentad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4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77000">
                <a:srgbClr val="7D274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3" y="4386263"/>
            <a:ext cx="1306562" cy="3209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2812" y="1599750"/>
            <a:ext cx="8453219" cy="972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4000" b="1" dirty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Say </a:t>
            </a:r>
            <a:r>
              <a:rPr kumimoji="0" lang="fr-FR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Thank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! Or </a:t>
            </a:r>
            <a:r>
              <a:rPr kumimoji="0" lang="fr-FR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edit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the </a:t>
            </a:r>
            <a:r>
              <a:rPr kumimoji="0" lang="fr-FR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text</a:t>
            </a:r>
            <a:endParaRPr kumimoji="0" lang="fr-FR" sz="4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794" y="2773471"/>
            <a:ext cx="514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endParaRPr lang="en-US" sz="2800" dirty="0">
              <a:latin typeface="+mj-lt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15399" y="2821891"/>
            <a:ext cx="7950632" cy="5461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u="none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xxxxxx@oecd.org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12812" y="348178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+mj-lt"/>
              </a:rPr>
              <a:t>Twitter:</a:t>
            </a:r>
            <a:r>
              <a:rPr lang="en-US" sz="1400" baseline="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@OECD_local</a:t>
            </a:r>
          </a:p>
          <a:p>
            <a:r>
              <a:rPr lang="en-US" sz="1400" dirty="0">
                <a:latin typeface="+mj-lt"/>
                <a:cs typeface="Arial" panose="020B0604020202020204" pitchFamily="34" charset="0"/>
              </a:rPr>
              <a:t>LinkedIn: </a:t>
            </a:r>
            <a:r>
              <a:rPr lang="en-GB" sz="1400" dirty="0">
                <a:latin typeface="+mj-lt"/>
              </a:rPr>
              <a:t>www.linkedin.com/company/oecd-local</a:t>
            </a:r>
            <a:endParaRPr lang="en-US" sz="1400" dirty="0">
              <a:latin typeface="+mj-lt"/>
              <a:cs typeface="Arial" panose="020B0604020202020204" pitchFamily="34" charset="0"/>
            </a:endParaRPr>
          </a:p>
          <a:p>
            <a:r>
              <a:rPr lang="en-US" sz="1400" dirty="0">
                <a:latin typeface="+mj-lt"/>
                <a:cs typeface="Arial" panose="020B0604020202020204" pitchFamily="34" charset="0"/>
              </a:rPr>
              <a:t>Website: www.oecd.org/</a:t>
            </a:r>
            <a:r>
              <a:rPr lang="en-GB" sz="1400" dirty="0">
                <a:latin typeface="+mj-lt"/>
                <a:cs typeface="Arial" panose="020B0604020202020204" pitchFamily="34" charset="0"/>
              </a:rPr>
              <a:t>cfe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748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563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68737FD-827E-49ED-BCD4-EEAF009ADD27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563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563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1241570-9B68-41F6-B47C-F6235BC88DA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364910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55600"/>
            <a:ext cx="9144000" cy="3878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0000">
                <a:srgbClr val="7D274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4130298" cy="4755600"/>
          </a:xfrm>
          <a:prstGeom prst="rect">
            <a:avLst/>
          </a:prstGeom>
          <a:gradFill>
            <a:gsLst>
              <a:gs pos="100000">
                <a:srgbClr val="FFFFE7">
                  <a:alpha val="50000"/>
                </a:srgbClr>
              </a:gs>
              <a:gs pos="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112" y="140400"/>
            <a:ext cx="8211888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222" y="4860152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20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63F5E9-3E05-9140-AB3A-13FCE0330B8B}"/>
              </a:ext>
            </a:extLst>
          </p:cNvPr>
          <p:cNvSpPr txBox="1">
            <a:spLocks/>
          </p:cNvSpPr>
          <p:nvPr/>
        </p:nvSpPr>
        <p:spPr>
          <a:xfrm>
            <a:off x="252000" y="4854455"/>
            <a:ext cx="792000" cy="183600"/>
          </a:xfrm>
          <a:prstGeom prst="rect">
            <a:avLst/>
          </a:prstGeom>
        </p:spPr>
        <p:txBody>
          <a:bodyPr vert="horz" wrap="none" lIns="91440" tIns="45720" rIns="0" bIns="4572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+mj-lt"/>
              </a:rPr>
              <a:t>© OECD |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Centre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Entrepreneurship, SMEs,</a:t>
            </a:r>
            <a:r>
              <a:rPr lang="de-DE" baseline="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baseline="0" dirty="0" err="1">
                <a:solidFill>
                  <a:schemeClr val="tx1"/>
                </a:solidFill>
                <a:latin typeface="+mj-lt"/>
              </a:rPr>
              <a:t>Regions</a:t>
            </a:r>
            <a:r>
              <a:rPr lang="de-DE" baseline="0" dirty="0">
                <a:solidFill>
                  <a:schemeClr val="tx1"/>
                </a:solidFill>
                <a:latin typeface="+mj-lt"/>
              </a:rPr>
              <a:t> and Cities</a:t>
            </a:r>
            <a:r>
              <a:rPr lang="de-DE" sz="10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| </a:t>
            </a: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@OECD_Local</a:t>
            </a:r>
            <a:r>
              <a:rPr lang="de-DE" sz="10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| </a:t>
            </a:r>
            <a:endParaRPr lang="fr-FR" sz="1200" kern="1200" baseline="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0" name="Imag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4331" y="149546"/>
            <a:ext cx="425781" cy="8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01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79" r:id="rId3"/>
    <p:sldLayoutId id="2147483675" r:id="rId4"/>
    <p:sldLayoutId id="2147483680" r:id="rId5"/>
    <p:sldLayoutId id="2147483683" r:id="rId6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marco.marchese@oecd.org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https://portal.oecd.org/eshare/cfe/pc/Deliverables/Collaboration%20with%20DAF-INV/FDI-SME/Pilot%20country%20studies/Czech%20Republic/Report/Enabling%20conditions/Data/Figures/productivity_SMEs_large%20firms.em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fa521246-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nb.cz/cs/statistika/" TargetMode="External"/><Relationship Id="rId5" Type="http://schemas.openxmlformats.org/officeDocument/2006/relationships/hyperlink" Target="http://www.oecd.org/investment/statistics.htm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enterprisesurveys.org/" TargetMode="External"/><Relationship Id="rId4" Type="http://schemas.openxmlformats.org/officeDocument/2006/relationships/hyperlink" Target="https://ec.europa.eu/eurosta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https://portal.oecd.org/eshare/cfe/pc/Deliverables/Collaboration%20with%20DAF-INV/FDI-SME/Pilot%20country%20studies/Czech%20Republic/Report/Enabling%20conditions/Data/Figures/2.25.em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Marco.marchese@oecd.or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ondermondo.com/jacme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342b8564-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523" y="782054"/>
            <a:ext cx="7337665" cy="1789657"/>
          </a:xfrm>
        </p:spPr>
        <p:txBody>
          <a:bodyPr/>
          <a:lstStyle/>
          <a:p>
            <a:r>
              <a:rPr lang="en-GB" sz="3200" dirty="0"/>
              <a:t>Introducing the </a:t>
            </a:r>
            <a:r>
              <a:rPr lang="en-GB" sz="3200" dirty="0" err="1"/>
              <a:t>miD-TERM</a:t>
            </a:r>
            <a:r>
              <a:rPr lang="en-GB" sz="3200" dirty="0"/>
              <a:t> EVALUATION OF CZECHIA’S </a:t>
            </a:r>
            <a:r>
              <a:rPr lang="en-GB" sz="3200" dirty="0" err="1"/>
              <a:t>sme</a:t>
            </a:r>
            <a:r>
              <a:rPr lang="en-GB" sz="3200" dirty="0"/>
              <a:t> SUPPORT STRATEGY: 2021-2027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1466523" y="3149530"/>
            <a:ext cx="4500000" cy="579646"/>
          </a:xfrm>
        </p:spPr>
        <p:txBody>
          <a:bodyPr/>
          <a:lstStyle/>
          <a:p>
            <a:r>
              <a:rPr lang="en-GB" b="1" dirty="0"/>
              <a:t>Czechia’s National SME policy workshop</a:t>
            </a:r>
            <a:br>
              <a:rPr lang="en-GB" b="1" dirty="0"/>
            </a:br>
            <a:r>
              <a:rPr lang="en-GB" b="1" dirty="0"/>
              <a:t>Organised by Ministry of Industry and Trade </a:t>
            </a:r>
          </a:p>
          <a:p>
            <a:r>
              <a:rPr lang="en-GB" b="1" dirty="0"/>
              <a:t>7 May 2024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466523" y="4012690"/>
            <a:ext cx="4871754" cy="721878"/>
          </a:xfrm>
        </p:spPr>
        <p:txBody>
          <a:bodyPr/>
          <a:lstStyle/>
          <a:p>
            <a:r>
              <a:rPr lang="en-US" dirty="0"/>
              <a:t>Marco Marchese, Policy Analyst and Project Coordinator</a:t>
            </a:r>
          </a:p>
          <a:p>
            <a:r>
              <a:rPr lang="en-US" dirty="0"/>
              <a:t>OECD Centre for Entrepreneurship, SMEs, Regions and Cities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marco.marchese@oecd.org</a:t>
            </a:r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9D57E6-52FA-4EC8-81EC-A7825DBB0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523" y="2534350"/>
            <a:ext cx="6841231" cy="579646"/>
          </a:xfrm>
        </p:spPr>
        <p:txBody>
          <a:bodyPr/>
          <a:lstStyle/>
          <a:p>
            <a:r>
              <a:rPr lang="en-GB" dirty="0"/>
              <a:t>An OECD project in collaboration with Czechia’s Ministry of Industry and Trade and with support from the European Commission - DG REFORM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9B6BF-3105-ACE8-CECB-84C22B40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727" y="4151902"/>
            <a:ext cx="1312273" cy="3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1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B1E3DA-5422-8E93-AB5D-1F3DC3846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6F08B-3B5E-FE72-4AA8-454BDAA8F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26073-B4E9-26F3-6564-52A0ED2B7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10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986FCD-15EF-DA8D-1A6E-B811ABAF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78200"/>
            <a:ext cx="7632000" cy="7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SME labour productivity has increased, but gaps with large companies have not receded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30065-CE68-760C-B6F5-565A8F37A547}"/>
              </a:ext>
            </a:extLst>
          </p:cNvPr>
          <p:cNvSpPr txBox="1"/>
          <p:nvPr/>
        </p:nvSpPr>
        <p:spPr>
          <a:xfrm>
            <a:off x="934339" y="4252902"/>
            <a:ext cx="7451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OECD Structural Demographics and Business Statistics (SDBS), 2023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B1C6D-C06A-E773-322B-B82A198468D1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1239188"/>
            <a:ext cx="6339865" cy="2843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E09CC6-8291-0CF5-A9E6-26BBA8163CC1}"/>
              </a:ext>
            </a:extLst>
          </p:cNvPr>
          <p:cNvSpPr txBox="1"/>
          <p:nvPr/>
        </p:nvSpPr>
        <p:spPr>
          <a:xfrm>
            <a:off x="1145536" y="1431631"/>
            <a:ext cx="7049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CZK Mil.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2C679-0EEC-5E2A-5E0A-B03D120172DC}"/>
              </a:ext>
            </a:extLst>
          </p:cNvPr>
          <p:cNvSpPr txBox="1"/>
          <p:nvPr/>
        </p:nvSpPr>
        <p:spPr>
          <a:xfrm>
            <a:off x="1145536" y="945000"/>
            <a:ext cx="55567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Figure. Labour productivity trends in Czechia by firm size, 2020 and 2010</a:t>
            </a:r>
          </a:p>
        </p:txBody>
      </p:sp>
    </p:spTree>
    <p:extLst>
      <p:ext uri="{BB962C8B-B14F-4D97-AF65-F5344CB8AC3E}">
        <p14:creationId xmlns:p14="http://schemas.microsoft.com/office/powerpoint/2010/main" val="151437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D2F10-DAA3-88EF-0E35-3C0091DF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48FA8-80F1-0A59-1D77-4B3BDF43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C40-EBC0-CB91-70F3-35E8E029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11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16970C-C066-F8D9-C47D-CDABD32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1" y="178200"/>
            <a:ext cx="7667569" cy="7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SME loans have been stable over time, although there has been a recent decline since 2020.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787C5-48C0-688E-852D-B0002D0BA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906" y="1342427"/>
            <a:ext cx="4584589" cy="2755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CC64F4-1F6A-03B7-E4DE-98CDBC831776}"/>
              </a:ext>
            </a:extLst>
          </p:cNvPr>
          <p:cNvSpPr txBox="1"/>
          <p:nvPr/>
        </p:nvSpPr>
        <p:spPr>
          <a:xfrm>
            <a:off x="234462" y="4332899"/>
            <a:ext cx="8807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OECD (2024), </a:t>
            </a:r>
            <a:r>
              <a:rPr lang="en-US" sz="1100" i="1" dirty="0">
                <a:solidFill>
                  <a:schemeClr val="bg1"/>
                </a:solidFill>
              </a:rPr>
              <a:t>Financing SMEs and Entrepreneurs 2024: An OECD Scoreboard</a:t>
            </a:r>
            <a:r>
              <a:rPr lang="en-US" sz="1100" dirty="0">
                <a:solidFill>
                  <a:schemeClr val="bg1"/>
                </a:solidFill>
              </a:rPr>
              <a:t>, OECD Publishing, Paris, https://doi.org/10.1787/fa521246-en.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5922B-963A-167F-BE88-4794ED1B3218}"/>
              </a:ext>
            </a:extLst>
          </p:cNvPr>
          <p:cNvSpPr txBox="1"/>
          <p:nvPr/>
        </p:nvSpPr>
        <p:spPr>
          <a:xfrm>
            <a:off x="1974906" y="1445846"/>
            <a:ext cx="2579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82D09-D2B4-6F3F-168E-1A42731A6BF2}"/>
              </a:ext>
            </a:extLst>
          </p:cNvPr>
          <p:cNvSpPr txBox="1"/>
          <p:nvPr/>
        </p:nvSpPr>
        <p:spPr>
          <a:xfrm>
            <a:off x="1145536" y="945000"/>
            <a:ext cx="55567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Figure. SME loans and large-company loans in Czechia, 2008-2020</a:t>
            </a:r>
          </a:p>
        </p:txBody>
      </p:sp>
    </p:spTree>
    <p:extLst>
      <p:ext uri="{BB962C8B-B14F-4D97-AF65-F5344CB8AC3E}">
        <p14:creationId xmlns:p14="http://schemas.microsoft.com/office/powerpoint/2010/main" val="378313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D2F10-DAA3-88EF-0E35-3C0091DF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48FA8-80F1-0A59-1D77-4B3BDF43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C40-EBC0-CB91-70F3-35E8E029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12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16970C-C066-F8D9-C47D-CDABD32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178200"/>
            <a:ext cx="7795938" cy="7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SME interest rates increased considerably in 2022, although the spread declined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2B666-72D0-7B04-800C-00BAF78F6D0C}"/>
              </a:ext>
            </a:extLst>
          </p:cNvPr>
          <p:cNvSpPr txBox="1"/>
          <p:nvPr/>
        </p:nvSpPr>
        <p:spPr>
          <a:xfrm>
            <a:off x="234462" y="4332899"/>
            <a:ext cx="8807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OECD (2024), Financing SMEs and Entrepreneurs 2024: An OECD Scoreboard, OECD Publishing, Paris, 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https://doi.org/10.1787/fa521246-en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847586"/>
              </p:ext>
            </p:extLst>
          </p:nvPr>
        </p:nvGraphicFramePr>
        <p:xfrm>
          <a:off x="1211385" y="969109"/>
          <a:ext cx="5439508" cy="314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39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D2F10-DAA3-88EF-0E35-3C0091DF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48FA8-80F1-0A59-1D77-4B3BDF43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C40-EBC0-CB91-70F3-35E8E029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13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16970C-C066-F8D9-C47D-CDABD32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178200"/>
            <a:ext cx="7795938" cy="7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SMEs account for about one-third of total direct exports in Czechia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2B666-72D0-7B04-800C-00BAF78F6D0C}"/>
              </a:ext>
            </a:extLst>
          </p:cNvPr>
          <p:cNvSpPr txBox="1"/>
          <p:nvPr/>
        </p:nvSpPr>
        <p:spPr>
          <a:xfrm>
            <a:off x="1186594" y="4464674"/>
            <a:ext cx="8807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OECD “Trade in goods by enterprise characteristics” database.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8BF3F3-A44E-60AF-A6B6-8A6DCCCFF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94" y="1249935"/>
            <a:ext cx="6542821" cy="3214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F438F-C77A-9428-0062-3D4EB021AFA0}"/>
              </a:ext>
            </a:extLst>
          </p:cNvPr>
          <p:cNvSpPr txBox="1"/>
          <p:nvPr/>
        </p:nvSpPr>
        <p:spPr>
          <a:xfrm>
            <a:off x="1186593" y="945000"/>
            <a:ext cx="880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Figure. SME export volumes and share of the total, Czechia, 2012-2021 </a:t>
            </a:r>
          </a:p>
        </p:txBody>
      </p:sp>
    </p:spTree>
    <p:extLst>
      <p:ext uri="{BB962C8B-B14F-4D97-AF65-F5344CB8AC3E}">
        <p14:creationId xmlns:p14="http://schemas.microsoft.com/office/powerpoint/2010/main" val="299846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D2F10-DAA3-88EF-0E35-3C0091DF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48FA8-80F1-0A59-1D77-4B3BDF43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C40-EBC0-CB91-70F3-35E8E029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14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16970C-C066-F8D9-C47D-CDABD32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178200"/>
            <a:ext cx="7795938" cy="5370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FDI plays an important role in the Czech economy, leaving room for SME indirect exports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649E2-26A6-128D-BE83-08ECD98A4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85" y="1253891"/>
            <a:ext cx="3274646" cy="2812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64813-BF16-9E03-C711-154BF08B6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060" y="1347615"/>
            <a:ext cx="3579448" cy="32010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613D07-2AA8-587E-7436-AC60E1B46C71}"/>
              </a:ext>
            </a:extLst>
          </p:cNvPr>
          <p:cNvSpPr txBox="1"/>
          <p:nvPr/>
        </p:nvSpPr>
        <p:spPr>
          <a:xfrm>
            <a:off x="547385" y="924678"/>
            <a:ext cx="3063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A. Inward FDI stock as a share of GDP 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3E67F-0383-C967-42C3-E99A8D0FC8BD}"/>
              </a:ext>
            </a:extLst>
          </p:cNvPr>
          <p:cNvSpPr txBox="1"/>
          <p:nvPr/>
        </p:nvSpPr>
        <p:spPr>
          <a:xfrm>
            <a:off x="4572000" y="971140"/>
            <a:ext cx="3063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B. Inward FDI by sector (% of the total)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8824D1-9D09-306C-E5AC-C5DE312DC500}"/>
              </a:ext>
            </a:extLst>
          </p:cNvPr>
          <p:cNvSpPr txBox="1"/>
          <p:nvPr/>
        </p:nvSpPr>
        <p:spPr>
          <a:xfrm>
            <a:off x="322633" y="4430105"/>
            <a:ext cx="883879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</a:t>
            </a:r>
            <a:r>
              <a:rPr lang="en-GB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OECD International Direct Investment Statistics, </a:t>
            </a:r>
            <a:r>
              <a:rPr lang="en-GB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http://www.oecd.org/investment/statistics.htm</a:t>
            </a:r>
            <a:r>
              <a:rPr lang="en-GB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Czech National Bank (2023), FDI positions in the Czech Republic, </a:t>
            </a:r>
            <a:r>
              <a:rPr lang="en-GB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https://www.cnb.cz/cs/statistika/</a:t>
            </a:r>
            <a:r>
              <a:rPr lang="en-GB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72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D2F10-DAA3-88EF-0E35-3C0091DF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48FA8-80F1-0A59-1D77-4B3BDF43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C40-EBC0-CB91-70F3-35E8E029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15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16970C-C066-F8D9-C47D-CDABD32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178200"/>
            <a:ext cx="7795938" cy="7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Czech SMEs provide on-the-job training to their employees, but access to skills remains a challenge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5E8C7-0F41-D852-A52E-2F84CF982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6" y="1314807"/>
            <a:ext cx="8176693" cy="30660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B2CD1F-192F-7DF1-5072-1BC5EBBD9070}"/>
              </a:ext>
            </a:extLst>
          </p:cNvPr>
          <p:cNvSpPr txBox="1"/>
          <p:nvPr/>
        </p:nvSpPr>
        <p:spPr>
          <a:xfrm>
            <a:off x="242277" y="4493793"/>
            <a:ext cx="9154160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Eurostat (</a:t>
            </a:r>
            <a:r>
              <a:rPr lang="en-GB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2020</a:t>
            </a:r>
            <a:r>
              <a:rPr lang="en-GB" sz="1000" u="sng" baseline="-25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[22]</a:t>
            </a:r>
            <a:r>
              <a:rPr lang="en-GB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GB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Continuing Vocational Training in Enterprises Survey, </a:t>
            </a:r>
            <a:r>
              <a:rPr lang="en-GB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https://ec.europa.eu/eurostat</a:t>
            </a:r>
            <a:r>
              <a:rPr lang="en-GB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and World Bank Enterprise Surveys (2022), </a:t>
            </a:r>
            <a:r>
              <a:rPr lang="en-GB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www.enterprisesurveys.org</a:t>
            </a:r>
            <a:r>
              <a:rPr lang="en-GB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B59A3-65DE-2F7D-3BB0-FCCA418A47D7}"/>
              </a:ext>
            </a:extLst>
          </p:cNvPr>
          <p:cNvSpPr txBox="1"/>
          <p:nvPr/>
        </p:nvSpPr>
        <p:spPr>
          <a:xfrm>
            <a:off x="576516" y="945475"/>
            <a:ext cx="779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Figure. </a:t>
            </a:r>
            <a:r>
              <a:rPr lang="en-US" sz="1600" dirty="0">
                <a:solidFill>
                  <a:schemeClr val="bg1"/>
                </a:solidFill>
              </a:rPr>
              <a:t>On-the-job training and skills development in Czech SMEs</a:t>
            </a:r>
            <a:r>
              <a:rPr lang="en-GB" sz="1600" dirty="0">
                <a:solidFill>
                  <a:schemeClr val="bg1"/>
                </a:solidFill>
              </a:rPr>
              <a:t>, 2020 and 2022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D2F10-DAA3-88EF-0E35-3C0091DF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48FA8-80F1-0A59-1D77-4B3BDF43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C40-EBC0-CB91-70F3-35E8E029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16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16970C-C066-F8D9-C47D-CDABD32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178200"/>
            <a:ext cx="7795938" cy="439215"/>
          </a:xfrm>
        </p:spPr>
        <p:txBody>
          <a:bodyPr/>
          <a:lstStyle/>
          <a:p>
            <a:r>
              <a:rPr lang="en-US" sz="2000" dirty="0"/>
              <a:t>Czech SMEs account for about one-quarter of business R&amp;D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CD77EE-86D8-6FEF-8363-F4C9F2FE9703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6" y="1311279"/>
            <a:ext cx="7166708" cy="30746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0CFEBB-C927-0CA7-50A8-E5CFC64266A7}"/>
              </a:ext>
            </a:extLst>
          </p:cNvPr>
          <p:cNvSpPr txBox="1"/>
          <p:nvPr/>
        </p:nvSpPr>
        <p:spPr>
          <a:xfrm>
            <a:off x="1059572" y="4464635"/>
            <a:ext cx="6088184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OECD Research and Development Statistics Database, 2021</a:t>
            </a:r>
            <a:endParaRPr lang="en-US" sz="11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45FF6-59FC-475F-9B5D-1DA849114E0C}"/>
              </a:ext>
            </a:extLst>
          </p:cNvPr>
          <p:cNvSpPr txBox="1"/>
          <p:nvPr/>
        </p:nvSpPr>
        <p:spPr>
          <a:xfrm>
            <a:off x="1059572" y="863290"/>
            <a:ext cx="656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Figure. Distribution of business R&amp;D by firm size,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5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D2F10-DAA3-88EF-0E35-3C0091DF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48FA8-80F1-0A59-1D77-4B3BDF43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C40-EBC0-CB91-70F3-35E8E029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17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16970C-C066-F8D9-C47D-CDABD32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178200"/>
            <a:ext cx="7795938" cy="7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Nonetheless, Czech SMEs’ innovation performance has improved in more recent years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CFEBB-C927-0CA7-50A8-E5CFC64266A7}"/>
              </a:ext>
            </a:extLst>
          </p:cNvPr>
          <p:cNvSpPr txBox="1"/>
          <p:nvPr/>
        </p:nvSpPr>
        <p:spPr>
          <a:xfrm>
            <a:off x="1297355" y="4369392"/>
            <a:ext cx="6088184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OECD Research and Development Statistics Database, 2021</a:t>
            </a:r>
            <a:endParaRPr lang="en-US" sz="11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77F2C-BD1B-3560-1DB9-756764D4F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2" y="1243018"/>
            <a:ext cx="6953142" cy="2920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21234-C59C-AD10-6796-1A41FB200D50}"/>
              </a:ext>
            </a:extLst>
          </p:cNvPr>
          <p:cNvSpPr txBox="1"/>
          <p:nvPr/>
        </p:nvSpPr>
        <p:spPr>
          <a:xfrm>
            <a:off x="906584" y="909343"/>
            <a:ext cx="6953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Figure. SME innovation performance (index, 100 = EU </a:t>
            </a:r>
            <a:r>
              <a:rPr lang="fr-FR" sz="1600" dirty="0" err="1">
                <a:solidFill>
                  <a:schemeClr val="bg1"/>
                </a:solidFill>
              </a:rPr>
              <a:t>average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0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D2F10-DAA3-88EF-0E35-3C0091DF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48FA8-80F1-0A59-1D77-4B3BDF43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C40-EBC0-CB91-70F3-35E8E029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18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16970C-C066-F8D9-C47D-CDABD32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178200"/>
            <a:ext cx="7795938" cy="7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Nonetheless, Czech SMEs’ innovation performance has improved in more recent years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CFEBB-C927-0CA7-50A8-E5CFC64266A7}"/>
              </a:ext>
            </a:extLst>
          </p:cNvPr>
          <p:cNvSpPr txBox="1"/>
          <p:nvPr/>
        </p:nvSpPr>
        <p:spPr>
          <a:xfrm>
            <a:off x="1114945" y="4505246"/>
            <a:ext cx="6088184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OECD ICT Access and Usage by Businesses Database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21234-C59C-AD10-6796-1A41FB200D50}"/>
              </a:ext>
            </a:extLst>
          </p:cNvPr>
          <p:cNvSpPr txBox="1"/>
          <p:nvPr/>
        </p:nvSpPr>
        <p:spPr>
          <a:xfrm>
            <a:off x="951638" y="945000"/>
            <a:ext cx="6953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Figure. </a:t>
            </a:r>
            <a:r>
              <a:rPr lang="en-US" sz="1600" dirty="0">
                <a:solidFill>
                  <a:schemeClr val="bg1"/>
                </a:solidFill>
              </a:rPr>
              <a:t>The use of digital technologies by Czech SMEs,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B8F1CE-42D4-6270-20D1-F43DAE574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38" y="1283554"/>
            <a:ext cx="6593329" cy="328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3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D2F10-DAA3-88EF-0E35-3C0091DF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48FA8-80F1-0A59-1D77-4B3BDF43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C40-EBC0-CB91-70F3-35E8E029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19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16970C-C066-F8D9-C47D-CDABD32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178200"/>
            <a:ext cx="7795938" cy="7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The digital gap between large firms and SMEs is wider in supplier and customer management technologies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CFEBB-C927-0CA7-50A8-E5CFC64266A7}"/>
              </a:ext>
            </a:extLst>
          </p:cNvPr>
          <p:cNvSpPr txBox="1"/>
          <p:nvPr/>
        </p:nvSpPr>
        <p:spPr>
          <a:xfrm>
            <a:off x="1114945" y="4505246"/>
            <a:ext cx="6088184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OECD ICT Access and Usage by Businesses Database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21234-C59C-AD10-6796-1A41FB200D50}"/>
              </a:ext>
            </a:extLst>
          </p:cNvPr>
          <p:cNvSpPr txBox="1"/>
          <p:nvPr/>
        </p:nvSpPr>
        <p:spPr>
          <a:xfrm>
            <a:off x="951638" y="945000"/>
            <a:ext cx="6953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Figure. SME use of supplier and customer management technologies,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DCB63-86BE-A679-F920-342338264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37" y="1353610"/>
            <a:ext cx="7143491" cy="31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0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ADE50-A19E-96E6-9377-3CA0EE6DA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54D74-B550-8103-E8DF-9C90D8482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01FCE-B29C-CCDA-6EC9-C979E92C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the presentation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78DE9-5502-5E16-C96D-0D74ABBF4EB9}"/>
              </a:ext>
            </a:extLst>
          </p:cNvPr>
          <p:cNvSpPr txBox="1"/>
          <p:nvPr/>
        </p:nvSpPr>
        <p:spPr>
          <a:xfrm>
            <a:off x="541138" y="1469300"/>
            <a:ext cx="8098862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</a:rPr>
              <a:t>Introduction of the project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</a:rPr>
              <a:t>Czechia’s SMEs at a glance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07404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D2F10-DAA3-88EF-0E35-3C0091DF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48FA8-80F1-0A59-1D77-4B3BDF43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C40-EBC0-CB91-70F3-35E8E029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20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16970C-C066-F8D9-C47D-CDABD32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178200"/>
            <a:ext cx="7795938" cy="7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C</a:t>
            </a:r>
            <a:r>
              <a:rPr lang="en-US" sz="2000" dirty="0" err="1"/>
              <a:t>zech</a:t>
            </a:r>
            <a:r>
              <a:rPr lang="en-US" sz="2000" dirty="0"/>
              <a:t> SMEs account for a relevant share of business-driven GHG emissions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CFEBB-C927-0CA7-50A8-E5CFC64266A7}"/>
              </a:ext>
            </a:extLst>
          </p:cNvPr>
          <p:cNvSpPr txBox="1"/>
          <p:nvPr/>
        </p:nvSpPr>
        <p:spPr>
          <a:xfrm>
            <a:off x="905509" y="4384068"/>
            <a:ext cx="7905491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OECD (2023), "Assessing greenhouse gas emissions and energy consumption in SMEs: Towards a pilot dashboard of SME greening and green entrepreneurship indicators", OECD SME and Entrepreneurship Papers, No. 42, OECD Publishing, Paris, https://doi.org/10.1787/ac8e6450-en.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21234-C59C-AD10-6796-1A41FB200D50}"/>
              </a:ext>
            </a:extLst>
          </p:cNvPr>
          <p:cNvSpPr txBox="1"/>
          <p:nvPr/>
        </p:nvSpPr>
        <p:spPr>
          <a:xfrm>
            <a:off x="727819" y="995171"/>
            <a:ext cx="6953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Figure. SME share of GHG emissions in the business sector, 2018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9D05BFB-E34D-4067-86FD-BB8A8B055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704283"/>
              </p:ext>
            </p:extLst>
          </p:nvPr>
        </p:nvGraphicFramePr>
        <p:xfrm>
          <a:off x="727819" y="1264335"/>
          <a:ext cx="7688362" cy="311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938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D2F10-DAA3-88EF-0E35-3C0091DF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48FA8-80F1-0A59-1D77-4B3BDF43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C40-EBC0-CB91-70F3-35E8E029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21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16970C-C066-F8D9-C47D-CDABD32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178200"/>
            <a:ext cx="7795938" cy="7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The energy crisis had a major impact on SME turnover in Czechia as much as in the rest of Europe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CFEBB-C927-0CA7-50A8-E5CFC64266A7}"/>
              </a:ext>
            </a:extLst>
          </p:cNvPr>
          <p:cNvSpPr txBox="1"/>
          <p:nvPr/>
        </p:nvSpPr>
        <p:spPr>
          <a:xfrm>
            <a:off x="905509" y="4384068"/>
            <a:ext cx="7905491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OECD (2023), "Assessing greenhouse gas emissions and energy consumption in SMEs: Towards a pilot dashboard of SME greening and green entrepreneurship indicators", OECD SME and Entrepreneurship Papers, No. 42, OECD Publishing, Paris, https://doi.org/10.1787/ac8e6450-en.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21234-C59C-AD10-6796-1A41FB200D50}"/>
              </a:ext>
            </a:extLst>
          </p:cNvPr>
          <p:cNvSpPr txBox="1"/>
          <p:nvPr/>
        </p:nvSpPr>
        <p:spPr>
          <a:xfrm>
            <a:off x="951638" y="859729"/>
            <a:ext cx="6953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Figure. SME energy price burden, 2018 and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9F561-FD60-9DF5-ECEB-7A2956ED8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79" y="1259779"/>
            <a:ext cx="6515343" cy="30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83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Question marks in a line and one question mark is lit">
            <a:extLst>
              <a:ext uri="{FF2B5EF4-FFF2-40B4-BE49-F238E27FC236}">
                <a16:creationId xmlns:a16="http://schemas.microsoft.com/office/drawing/2014/main" id="{18EE1B3A-762E-384C-C7E4-2EA4E3CBA8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905" b="7905"/>
          <a:stretch/>
        </p:blipFill>
        <p:spPr>
          <a:xfrm>
            <a:off x="-20171" y="0"/>
            <a:ext cx="9164171" cy="51435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FE68CD-7DCA-552D-599B-82DC13EC17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19" y="3368432"/>
            <a:ext cx="5087719" cy="1532182"/>
          </a:xfrm>
        </p:spPr>
        <p:txBody>
          <a:bodyPr/>
          <a:lstStyle/>
          <a:p>
            <a:r>
              <a:rPr lang="en-GB" sz="3200" dirty="0"/>
              <a:t>Questions &amp; Answers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73484-57E8-CB33-C997-CA06D7F2F9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02688" y="4808538"/>
            <a:ext cx="341312" cy="184150"/>
          </a:xfrm>
        </p:spPr>
        <p:txBody>
          <a:bodyPr/>
          <a:lstStyle/>
          <a:p>
            <a:fld id="{91241570-9B68-41F6-B47C-F6235BC88DA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52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Marco.marchese@oecd.org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48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Puzzle pieces">
            <a:extLst>
              <a:ext uri="{FF2B5EF4-FFF2-40B4-BE49-F238E27FC236}">
                <a16:creationId xmlns:a16="http://schemas.microsoft.com/office/drawing/2014/main" id="{18EE1B3A-762E-384C-C7E4-2EA4E3CBA8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742" b="7742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FE68CD-7DCA-552D-599B-82DC13EC17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881" y="2571750"/>
            <a:ext cx="5087719" cy="1349735"/>
          </a:xfrm>
        </p:spPr>
        <p:txBody>
          <a:bodyPr/>
          <a:lstStyle/>
          <a:p>
            <a:r>
              <a:rPr lang="en-GB" sz="3200" dirty="0"/>
              <a:t>Introduction of the project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73484-57E8-CB33-C997-CA06D7F2F9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02688" y="4808538"/>
            <a:ext cx="341312" cy="184150"/>
          </a:xfrm>
        </p:spPr>
        <p:txBody>
          <a:bodyPr/>
          <a:lstStyle/>
          <a:p>
            <a:fld id="{91241570-9B68-41F6-B47C-F6235BC88D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70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ADE50-A19E-96E6-9377-3CA0EE6DA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54D74-B550-8103-E8DF-9C90D8482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01FCE-B29C-CCDA-6EC9-C979E92C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99" y="178200"/>
            <a:ext cx="7416000" cy="766800"/>
          </a:xfrm>
        </p:spPr>
        <p:txBody>
          <a:bodyPr/>
          <a:lstStyle/>
          <a:p>
            <a:r>
              <a:rPr lang="en-GB" dirty="0"/>
              <a:t>Background information of the project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78DE9-5502-5E16-C96D-0D74ABBF4EB9}"/>
              </a:ext>
            </a:extLst>
          </p:cNvPr>
          <p:cNvSpPr txBox="1"/>
          <p:nvPr/>
        </p:nvSpPr>
        <p:spPr>
          <a:xfrm>
            <a:off x="54708" y="945000"/>
            <a:ext cx="87297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</a:rPr>
              <a:t>The Czech Ministry of Industry and Trade requested support for the “Mid-term evaluation of the National SME Support Strategy, 2021-2027” under the 2024 cycle of the Technical Support Instrument (TSI) regulation (October 2023).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</a:rPr>
              <a:t>The  application was selected for funding in January 2024.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</a:rPr>
              <a:t>The Ministry of Industry and Trade has proposed that the OECD undertakes this evaluation exercise.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</a:rPr>
              <a:t>The project will have a duration of 12 months, starting from June or July 2024, depending on final approval by OECD and DG REFORM legal teams. </a:t>
            </a:r>
          </a:p>
        </p:txBody>
      </p:sp>
    </p:spTree>
    <p:extLst>
      <p:ext uri="{BB962C8B-B14F-4D97-AF65-F5344CB8AC3E}">
        <p14:creationId xmlns:p14="http://schemas.microsoft.com/office/powerpoint/2010/main" val="2988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70C002-DC73-A082-3560-F883602C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12" y="140401"/>
            <a:ext cx="8211888" cy="797446"/>
          </a:xfrm>
        </p:spPr>
        <p:txBody>
          <a:bodyPr/>
          <a:lstStyle/>
          <a:p>
            <a:r>
              <a:rPr lang="en-GB" dirty="0"/>
              <a:t>Timeline of the project (two options)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C9B5-13F7-0FAB-F6EC-318089A7C5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41570-9B68-41F6-B47C-F6235BC88DA9}" type="slidenum">
              <a:rPr lang="en-GB" smtClean="0"/>
              <a:t>5</a:t>
            </a:fld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DDF9BBE-AD74-73CE-E9BB-1EF81CA5B9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E77CD06-5DF1-2FA3-7864-5E708C99D468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244123817"/>
              </p:ext>
            </p:extLst>
          </p:nvPr>
        </p:nvGraphicFramePr>
        <p:xfrm>
          <a:off x="243398" y="1034382"/>
          <a:ext cx="863282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6412">
                  <a:extLst>
                    <a:ext uri="{9D8B030D-6E8A-4147-A177-3AD203B41FA5}">
                      <a16:colId xmlns:a16="http://schemas.microsoft.com/office/drawing/2014/main" val="2073472505"/>
                    </a:ext>
                  </a:extLst>
                </a:gridCol>
                <a:gridCol w="4316412">
                  <a:extLst>
                    <a:ext uri="{9D8B030D-6E8A-4147-A177-3AD203B41FA5}">
                      <a16:colId xmlns:a16="http://schemas.microsoft.com/office/drawing/2014/main" val="1669429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Project is approved in May for start on 7 June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Project is approved later in July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553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7-8 June 2024: Internal kick-off 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July 2024: Internal kick-off meeting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89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24-28 June: One-week OECD fact-finding mission to Prague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9-13 Sept.: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One-week OECD fact-finding mission to Prague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83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July-Dec. 2024: Preparation of the first draft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Sept.-Dec. 2024: Preparation of the first draft report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8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Jan.-Feb. 2025: Comments from the Czech government.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Jan.-Feb. 2025: Comments from the Czech government.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977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Mar.-Apr. 2025: Finalization of the report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Mar.-Apr. 2025: Finalization of the report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38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May 2025: Final dissemination workshop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May 2025: Final dissemination workshop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69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97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ADE50-A19E-96E6-9377-3CA0EE6DA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54D74-B550-8103-E8DF-9C90D8482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01FCE-B29C-CCDA-6EC9-C979E92C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1" y="178200"/>
            <a:ext cx="7416000" cy="766800"/>
          </a:xfrm>
        </p:spPr>
        <p:txBody>
          <a:bodyPr/>
          <a:lstStyle/>
          <a:p>
            <a:r>
              <a:rPr lang="en-GB" dirty="0"/>
              <a:t>Key policy areas to cover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78DE9-5502-5E16-C96D-0D74ABBF4EB9}"/>
              </a:ext>
            </a:extLst>
          </p:cNvPr>
          <p:cNvSpPr txBox="1"/>
          <p:nvPr/>
        </p:nvSpPr>
        <p:spPr>
          <a:xfrm>
            <a:off x="54708" y="945000"/>
            <a:ext cx="8729783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Business environment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Access to financing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Access to markets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Workforce, skills and education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Research, development and innovation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Digitalization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Low-carbon economy and resource efficiency</a:t>
            </a:r>
          </a:p>
        </p:txBody>
      </p:sp>
    </p:spTree>
    <p:extLst>
      <p:ext uri="{BB962C8B-B14F-4D97-AF65-F5344CB8AC3E}">
        <p14:creationId xmlns:p14="http://schemas.microsoft.com/office/powerpoint/2010/main" val="156837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ADE50-A19E-96E6-9377-3CA0EE6DA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54D74-B550-8103-E8DF-9C90D8482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01FCE-B29C-CCDA-6EC9-C979E92C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1" y="178200"/>
            <a:ext cx="7416000" cy="766800"/>
          </a:xfrm>
        </p:spPr>
        <p:txBody>
          <a:bodyPr/>
          <a:lstStyle/>
          <a:p>
            <a:r>
              <a:rPr lang="en-GB" dirty="0"/>
              <a:t>Main expected outputs of the project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78DE9-5502-5E16-C96D-0D74ABBF4EB9}"/>
              </a:ext>
            </a:extLst>
          </p:cNvPr>
          <p:cNvSpPr txBox="1"/>
          <p:nvPr/>
        </p:nvSpPr>
        <p:spPr>
          <a:xfrm>
            <a:off x="523633" y="1603793"/>
            <a:ext cx="793261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Mid-term evaluation report, inclusive of Action Plan, supporting the remaining implementation period of the strategy and beyond </a:t>
            </a:r>
          </a:p>
          <a:p>
            <a:pPr>
              <a:lnSpc>
                <a:spcPct val="20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Final dissemination workshop </a:t>
            </a:r>
          </a:p>
        </p:txBody>
      </p:sp>
    </p:spTree>
    <p:extLst>
      <p:ext uri="{BB962C8B-B14F-4D97-AF65-F5344CB8AC3E}">
        <p14:creationId xmlns:p14="http://schemas.microsoft.com/office/powerpoint/2010/main" val="244848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8EE1B3A-762E-384C-C7E4-2EA4E3CBA8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373" b="7373"/>
          <a:stretch/>
        </p:blipFill>
        <p:spPr>
          <a:xfrm>
            <a:off x="-20171" y="0"/>
            <a:ext cx="9164171" cy="51435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FE68CD-7DCA-552D-599B-82DC13EC17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19" y="3368432"/>
            <a:ext cx="5087719" cy="1532182"/>
          </a:xfrm>
        </p:spPr>
        <p:txBody>
          <a:bodyPr/>
          <a:lstStyle/>
          <a:p>
            <a:r>
              <a:rPr lang="en-GB" sz="3200" dirty="0"/>
              <a:t>Czechia’s SMEs at a glance across the policy areas of the SME </a:t>
            </a:r>
            <a:r>
              <a:rPr lang="en-GB" sz="3200"/>
              <a:t>Support Strategy</a:t>
            </a:r>
            <a:endParaRPr lang="en-GB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73484-57E8-CB33-C997-CA06D7F2F9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02688" y="4808538"/>
            <a:ext cx="341312" cy="184150"/>
          </a:xfrm>
        </p:spPr>
        <p:txBody>
          <a:bodyPr/>
          <a:lstStyle/>
          <a:p>
            <a:fld id="{91241570-9B68-41F6-B47C-F6235BC88D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01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ADE50-A19E-96E6-9377-3CA0EE6DA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54D74-B550-8103-E8DF-9C90D8482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01FCE-B29C-CCDA-6EC9-C979E92C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1" y="178200"/>
            <a:ext cx="7416000" cy="603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SME account for two-thirds of national employment, but lower shares of exports and turnover.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04493-79ED-8269-EA41-753E3D0E1AA8}"/>
              </a:ext>
            </a:extLst>
          </p:cNvPr>
          <p:cNvSpPr txBox="1"/>
          <p:nvPr/>
        </p:nvSpPr>
        <p:spPr>
          <a:xfrm>
            <a:off x="586154" y="4279963"/>
            <a:ext cx="83958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OECD (2023), </a:t>
            </a:r>
            <a:r>
              <a:rPr lang="en-US" sz="11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OECD SME and Entrepreneurship Outlook 2023</a:t>
            </a:r>
            <a:r>
              <a:rPr lang="en-US" sz="11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OECD Publishing, Paris, </a:t>
            </a:r>
            <a:r>
              <a:rPr lang="en-US" sz="1100" b="0" i="0">
                <a:effectLst/>
                <a:latin typeface="Times New Roman" panose="02020603050405020304" pitchFamily="18" charset="0"/>
                <a:hlinkClick r:id="rId3"/>
              </a:rPr>
              <a:t>https://doi.org/10.1787/342b8564-en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037B4A-544B-DE18-63EE-325233E55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508" y="1197248"/>
            <a:ext cx="5697506" cy="3147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73E415-C961-AA5A-C622-FEA11F4DE9CB}"/>
              </a:ext>
            </a:extLst>
          </p:cNvPr>
          <p:cNvSpPr txBox="1"/>
          <p:nvPr/>
        </p:nvSpPr>
        <p:spPr>
          <a:xfrm>
            <a:off x="1065495" y="876302"/>
            <a:ext cx="701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Figure. SME share of employment, exports and turnover in Czechia,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854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s-CFE-Marro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-CFE-Marroon" id="{DFF3BB7D-A333-4B0F-90D8-31F29BB9F3C4}" vid="{E769B20C-16E8-4E32-9784-68AAD8EFEC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/>
</CtFieldPriority>
</file>

<file path=customXml/item2.xml><?xml version="1.0" encoding="utf-8"?>
<?mso-contentType ?>
<SharedContentType xmlns="Microsoft.SharePoint.Taxonomy.ContentTypeSync" SourceId="27ec883c-a62c-444f-a935-fcddb579e39d" ContentTypeId="0x0101008B4DD370EC31429186F3AD49F0D3098F33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fficial Document" ma:contentTypeID="0x0101008B4DD370EC31429186F3AD49F0D3098F330076D4FD505801AC42B0B5D6E7C3703FAB00AB022F2436F08447832CB076DFA533AD" ma:contentTypeVersion="47" ma:contentTypeDescription="" ma:contentTypeScope="" ma:versionID="b17dedeb3fef6d2efa470afa8523abc6">
  <xsd:schema xmlns:xsd="http://www.w3.org/2001/XMLSchema" xmlns:xs="http://www.w3.org/2001/XMLSchema" xmlns:p="http://schemas.microsoft.com/office/2006/metadata/properties" xmlns:ns2="54c4cd27-f286-408f-9ce0-33c1e0f3ab39" xmlns:ns3="c0e75541-f54f-401c-9a34-cb7fded40982" xmlns:ns4="ca82dde9-3436-4d3d-bddd-d31447390034" xmlns:ns5="c9f238dd-bb73-4aef-a7a5-d644ad823e52" xmlns:ns6="bbc7a7a3-1361-4a32-9a19-e150eb4da2ba" targetNamespace="http://schemas.microsoft.com/office/2006/metadata/properties" ma:root="true" ma:fieldsID="c00064ffc603cf1846b6af47a5fbbf0b" ns2:_="" ns3:_="" ns4:_="" ns5:_="" ns6:_="">
    <xsd:import namespace="54c4cd27-f286-408f-9ce0-33c1e0f3ab39"/>
    <xsd:import namespace="c0e75541-f54f-401c-9a34-cb7fded40982"/>
    <xsd:import namespace="ca82dde9-3436-4d3d-bddd-d31447390034"/>
    <xsd:import namespace="c9f238dd-bb73-4aef-a7a5-d644ad823e52"/>
    <xsd:import namespace="bbc7a7a3-1361-4a32-9a19-e150eb4da2ba"/>
    <xsd:element name="properties">
      <xsd:complexType>
        <xsd:sequence>
          <xsd:element name="documentManagement">
            <xsd:complexType>
              <xsd:all>
                <xsd:element ref="ns2:OECDCote" minOccurs="0"/>
                <xsd:element ref="ns4:OECDlanguage" minOccurs="0"/>
                <xsd:element ref="ns4:OECDcontentGuid" minOccurs="0"/>
                <xsd:element ref="ns2:OECDKimStatus" minOccurs="0"/>
                <xsd:element ref="ns2:OECDKimBussinessContext" minOccurs="0"/>
                <xsd:element ref="ns2:OECDKimProvenance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3:OECDExpirationDate" minOccurs="0"/>
                <xsd:element ref="ns6:OECDProjectLookup" minOccurs="0"/>
                <xsd:element ref="ns6:OECDProjectManager" minOccurs="0"/>
                <xsd:element ref="ns6:OECDProjectMembers" minOccurs="0"/>
                <xsd:element ref="ns6:b5734379896a43bfa9844e286e5b2c8d" minOccurs="0"/>
                <xsd:element ref="ns6:OECDTagsCache" minOccurs="0"/>
                <xsd:element ref="ns5:eShareCommitteeTaxHTField0" minOccurs="0"/>
                <xsd:element ref="ns4:TaxCatchAllLabel" minOccurs="0"/>
                <xsd:element ref="ns4:OECDMeetingDate1" minOccurs="0"/>
                <xsd:element ref="ns4:aa366335bba64f7186c6f91b1ae503c2" minOccurs="0"/>
                <xsd:element ref="ns4:TaxCatchAll" minOccurs="0"/>
                <xsd:element ref="ns4:pb5335f8765c484a86ddd10580650a95" minOccurs="0"/>
                <xsd:element ref="ns5:eSharePWBTaxHTField0" minOccurs="0"/>
                <xsd:element ref="ns4:OECDcontributor" minOccurs="0"/>
                <xsd:element ref="ns2:OECDMeetingDate" minOccurs="0"/>
                <xsd:element ref="ns6:fc991543b5234ffe9aadfa6c2c5f4ba5" minOccurs="0"/>
                <xsd:element ref="ns3:i38748f9a9154900b8a26f19217530ef" minOccurs="0"/>
                <xsd:element ref="ns6:OECDMainProject" minOccurs="0"/>
                <xsd:element ref="ns6:OECDPinnedBy" minOccurs="0"/>
                <xsd:element ref="ns6:Project_x003A_ID1" minOccurs="0"/>
                <xsd:element ref="ns6:Project_x003a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Cote" ma:index="5" nillable="true" ma:displayName="Cote" ma:description="" ma:internalName="OECDCote">
      <xsd:simpleType>
        <xsd:restriction base="dms:Text">
          <xsd:maxLength value="255"/>
        </xsd:restriction>
      </xsd:simpleType>
    </xsd:element>
    <xsd:element name="OECDKimStatus" ma:index="8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1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1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39" nillable="true" ma:displayName="Meeting Date" ma:default="" ma:format="DateOnly" ma:hidden="true" ma:internalName="OECDMeeting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75541-f54f-401c-9a34-cb7fded40982" elementFormDefault="qualified">
    <xsd:import namespace="http://schemas.microsoft.com/office/2006/documentManagement/types"/>
    <xsd:import namespace="http://schemas.microsoft.com/office/infopath/2007/PartnerControls"/>
    <xsd:element name="OECDExpirationDate" ma:index="19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i38748f9a9154900b8a26f19217530ef" ma:index="41" nillable="true" ma:taxonomy="true" ma:internalName="i38748f9a9154900b8a26f19217530ef" ma:taxonomyFieldName="OECDHorizontalProjects" ma:displayName="Horizontal project" ma:readOnly="false" ma:default="" ma:fieldId="{238748f9-a915-4900-b8a2-6f19217530ef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6" nillable="true" ma:displayName="Document language" ma:default="English" ma:description="" ma:format="Dropdown" ma:internalName="OECDlanguage">
      <xsd:simpleType>
        <xsd:restriction base="dms:Choice">
          <xsd:enumeration value="English"/>
          <xsd:enumeration value="French"/>
        </xsd:restriction>
      </xsd:simpleType>
    </xsd:element>
    <xsd:element name="OECDcontentGuid" ma:index="7" nillable="true" ma:displayName="Document ID" ma:description="" ma:internalName="OECDcontentGuid">
      <xsd:simpleType>
        <xsd:restriction base="dms:Text"/>
      </xsd:simpleType>
    </xsd:element>
    <xsd:element name="TaxCatchAllLabel" ma:index="30" nillable="true" ma:displayName="Taxonomy Catch All Column1" ma:description="" ma:hidden="true" ma:list="{53561090-12f8-4042-a5cb-68ff0701e989}" ma:internalName="TaxCatchAllLabel" ma:readOnly="true" ma:showField="CatchAllDataLabel" ma:web="c0e75541-f54f-401c-9a34-cb7fded4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MeetingDate1" ma:index="31" nillable="true" ma:displayName="Meeting Date" ma:description="Date of the OECD meeting/event that the content is being prepared for" ma:format="DateOnly" ma:internalName="OECDMeetingDate1" ma:readOnly="false">
      <xsd:simpleType>
        <xsd:restriction base="dms:DateTime"/>
      </xsd:simpleType>
    </xsd:element>
    <xsd:element name="aa366335bba64f7186c6f91b1ae503c2" ma:index="32" nillable="true" ma:displayName="Country_0" ma:hidden="true" ma:internalName="aa366335bba64f7186c6f91b1ae503c2">
      <xsd:simpleType>
        <xsd:restriction base="dms:Note"/>
      </xsd:simpleType>
    </xsd:element>
    <xsd:element name="TaxCatchAll" ma:index="33" nillable="true" ma:displayName="Taxonomy Catch All Column" ma:description="" ma:hidden="true" ma:list="{53561090-12f8-4042-a5cb-68ff0701e989}" ma:internalName="TaxCatchAll" ma:showField="CatchAllData" ma:web="c0e75541-f54f-401c-9a34-cb7fded4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5335f8765c484a86ddd10580650a95" ma:index="34" nillable="true" ma:displayName="Topic_0" ma:hidden="true" ma:internalName="pb5335f8765c484a86ddd10580650a95">
      <xsd:simpleType>
        <xsd:restriction base="dms:Note"/>
      </xsd:simpleType>
    </xsd:element>
    <xsd:element name="OECDcontributor" ma:index="38" nillable="true" ma:displayName="Contributors" ma:description="" ma:hidden="true" ma:internalName="OECDcontributo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6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7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18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8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35" nillable="true" ma:taxonomy="true" ma:internalName="eSharePWBTaxHTField0" ma:taxonomyFieldName="OECDPWB" ma:displayName="PWB" ma:readOnly="false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a7a3-1361-4a32-9a19-e150eb4da2ba" elementFormDefault="qualified">
    <xsd:import namespace="http://schemas.microsoft.com/office/2006/documentManagement/types"/>
    <xsd:import namespace="http://schemas.microsoft.com/office/infopath/2007/PartnerControls"/>
    <xsd:element name="OECDProjectLookup" ma:index="20" nillable="true" ma:displayName="Project" ma:description="" ma:hidden="true" ma:indexed="true" ma:list="96bfc537-3f4a-49f4-8bd3-4998d9b1134f" ma:internalName="OECDProjectLookup" ma:readOnly="false" ma:showField="OECDShortProjectName" ma:web="bbc7a7a3-1361-4a32-9a19-e150eb4da2ba">
      <xsd:simpleType>
        <xsd:restriction base="dms:Lookup"/>
      </xsd:simpleType>
    </xsd:element>
    <xsd:element name="OECDProjectManager" ma:index="21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22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5734379896a43bfa9844e286e5b2c8d" ma:index="23" nillable="true" ma:displayName="Deliverable owner_0" ma:hidden="true" ma:internalName="b5734379896a43bfa9844e286e5b2c8d">
      <xsd:simpleType>
        <xsd:restriction base="dms:Note"/>
      </xsd:simpleType>
    </xsd:element>
    <xsd:element name="OECDTagsCache" ma:index="25" nillable="true" ma:displayName="Tags cache" ma:description="" ma:hidden="true" ma:internalName="OECDTagsCache">
      <xsd:simpleType>
        <xsd:restriction base="dms:Note"/>
      </xsd:simpleType>
    </xsd:element>
    <xsd:element name="fc991543b5234ffe9aadfa6c2c5f4ba5" ma:index="40" nillable="true" ma:taxonomy="true" ma:internalName="fc991543b5234ffe9aadfa6c2c5f4ba5" ma:taxonomyFieldName="OECDProjectOwnerStructure" ma:displayName="Project owner" ma:readOnly="false" ma:default="" ma:fieldId="fc991543-b523-4ffe-9aad-fa6c2c5f4ba5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MainProject" ma:index="42" nillable="true" ma:displayName="Main project" ma:description="" ma:hidden="true" ma:indexed="true" ma:list="96bfc537-3f4a-49f4-8bd3-4998d9b1134f" ma:internalName="OECDMainProject" ma:readOnly="false" ma:showField="OECDShortProjectName">
      <xsd:simpleType>
        <xsd:restriction base="dms:Lookup"/>
      </xsd:simpleType>
    </xsd:element>
    <xsd:element name="OECDPinnedBy" ma:index="43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_x003A_ID1" ma:index="44" nillable="true" ma:displayName="Project:ID" ma:list="96bfc537-3f4a-49f4-8bd3-4998d9b1134f" ma:internalName="Project_x003A_ID1" ma:readOnly="true" ma:showField="ID" ma:web="bbc7a7a3-1361-4a32-9a19-e150eb4da2ba">
      <xsd:simpleType>
        <xsd:restriction base="dms:Lookup"/>
      </xsd:simpleType>
    </xsd:element>
    <xsd:element name="Project_x003a_ID" ma:index="45" nillable="true" ma:displayName="Project:ID" ma:hidden="true" ma:list="96bfc537-3f4a-49f4-8bd3-4998d9b1134f" ma:internalName="Project_x003A_ID" ma:readOnly="true" ma:showField="ID" ma:web="bbc7a7a3-1361-4a32-9a19-e150eb4da2ba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2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38748f9a9154900b8a26f19217530ef xmlns="c0e75541-f54f-401c-9a34-cb7fded40982">
      <Terms xmlns="http://schemas.microsoft.com/office/infopath/2007/PartnerControls"/>
    </i38748f9a9154900b8a26f19217530ef>
    <OECDKimBussinessContext xmlns="54c4cd27-f286-408f-9ce0-33c1e0f3ab39" xsi:nil="true"/>
    <OECDlanguage xmlns="ca82dde9-3436-4d3d-bddd-d31447390034">English</OECDlanguage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(n/a)</TermName>
          <TermId xmlns="http://schemas.microsoft.com/office/infopath/2007/PartnerControls">3adabb5f-45b7-4a20-bdde-219e8d9477af</TermId>
        </TermInfo>
      </Terms>
    </eSharePWBTaxHTField0>
    <OECDProjectLookup xmlns="bbc7a7a3-1361-4a32-9a19-e150eb4da2ba">30</OECDProjectLookup>
    <OECDMainProject xmlns="bbc7a7a3-1361-4a32-9a19-e150eb4da2ba">17</OECDMainProject>
    <OECDPinnedBy xmlns="bbc7a7a3-1361-4a32-9a19-e150eb4da2ba">
      <UserInfo>
        <DisplayName/>
        <AccountId xsi:nil="true"/>
        <AccountType/>
      </UserInfo>
    </OECDPinnedBy>
    <OECDExpirationDate xmlns="c0e75541-f54f-401c-9a34-cb7fded40982" xsi:nil="true"/>
    <OECDProjectManager xmlns="bbc7a7a3-1361-4a32-9a19-e150eb4da2ba">
      <UserInfo>
        <DisplayName/>
        <AccountId>115</AccountId>
        <AccountType/>
      </UserInfo>
    </OECDProjectManager>
    <OECDMeetingDate xmlns="54c4cd27-f286-408f-9ce0-33c1e0f3ab39" xsi:nil="true"/>
    <eShareCommitteeTaxHTField0 xmlns="c9f238dd-bb73-4aef-a7a5-d644ad823e52">
      <Terms xmlns="http://schemas.microsoft.com/office/infopath/2007/PartnerControls"/>
    </eShareCommitteeTaxHTField0>
    <OECDProjectMembers xmlns="bbc7a7a3-1361-4a32-9a19-e150eb4da2ba">
      <UserInfo>
        <DisplayName>PISSAREVA Lora, DCD/RPDI</DisplayName>
        <AccountId>805</AccountId>
        <AccountType/>
      </UserInfo>
      <UserInfo>
        <DisplayName>KOREEN Miriam, CFE/SMEE</DisplayName>
        <AccountId>114</AccountId>
        <AccountType/>
      </UserInfo>
      <UserInfo>
        <DisplayName>MARCHESE Marco, CFE/SMEE</DisplayName>
        <AccountId>108</AccountId>
        <AccountType/>
      </UserInfo>
      <UserInfo>
        <DisplayName>POTTER Jonathan, CFE/SMEE</DisplayName>
        <AccountId>89</AccountId>
        <AccountType/>
      </UserInfo>
      <UserInfo>
        <DisplayName>KERGROACH Sandrine, CFE/EDS</DisplayName>
        <AccountId>1006</AccountId>
        <AccountType/>
      </UserInfo>
      <UserInfo>
        <DisplayName>MORTIMER CHAROY Heather, CFE/SMEE</DisplayName>
        <AccountId>1016</AccountId>
        <AccountType/>
      </UserInfo>
      <UserInfo>
        <DisplayName>BIANCHINI Marco, CFE/SMEE</DisplayName>
        <AccountId>1168</AccountId>
        <AccountType/>
      </UserInfo>
      <UserInfo>
        <DisplayName>HALABISKY David, CFE/SMEE</DisplayName>
        <AccountId>111</AccountId>
        <AccountType/>
      </UserInfo>
      <UserInfo>
        <DisplayName>TRAPASSO Raffaele, CFE/SMEE</DisplayName>
        <AccountId>1491</AccountId>
        <AccountType/>
      </UserInfo>
      <UserInfo>
        <DisplayName>RAES Stephan, STI/SIP</DisplayName>
        <AccountId>1875</AccountId>
        <AccountType/>
      </UserInfo>
      <UserInfo>
        <DisplayName>WILDNEROVA Lenka, CFE/EDS</DisplayName>
        <AccountId>1305</AccountId>
        <AccountType/>
      </UserInfo>
      <UserInfo>
        <DisplayName>LEMBCKE Alexander, CFE/EDS</DisplayName>
        <AccountId>1003</AccountId>
        <AccountType/>
      </UserInfo>
      <UserInfo>
        <DisplayName>KAMENIS Stratos, DAF/INV</DisplayName>
        <AccountId>2423</AccountId>
        <AccountType/>
      </UserInfo>
      <UserInfo>
        <DisplayName>LAVISON Cynthia, CFE/EST</DisplayName>
        <AccountId>1297</AccountId>
        <AccountType/>
      </UserInfo>
      <UserInfo>
        <DisplayName>KAUFFMANN Celine, CFE/SMEE</DisplayName>
        <AccountId>544</AccountId>
        <AccountType/>
      </UserInfo>
      <UserInfo>
        <DisplayName>JIMÉNEZ SUÁREZ Maria Camila, CFE/SMEE</DisplayName>
        <AccountId>2750</AccountId>
        <AccountType/>
      </UserInfo>
      <UserInfo>
        <DisplayName>KUZMANOVIC Marija, CFE/SMEE</DisplayName>
        <AccountId>3059</AccountId>
        <AccountType/>
      </UserInfo>
      <UserInfo>
        <DisplayName>DE MENNA Bruno, SDD/TPS</DisplayName>
        <AccountId>2917</AccountId>
        <AccountType/>
      </UserInfo>
      <UserInfo>
        <DisplayName>FONBONNAT Monserrat, CFE/TOU</DisplayName>
        <AccountId>1787</AccountId>
        <AccountType/>
      </UserInfo>
      <UserInfo>
        <DisplayName>JABOT Wilfried, CTP/GF</DisplayName>
        <AccountId>3286</AccountId>
        <AccountType/>
      </UserInfo>
      <UserInfo>
        <DisplayName>SOBRON BERNAL Maria, CFE/SMEE</DisplayName>
        <AccountId>2222</AccountId>
        <AccountType/>
      </UserInfo>
      <UserInfo>
        <DisplayName>HEGGE Simone, CFE/SMEE</DisplayName>
        <AccountId>3760</AccountId>
        <AccountType/>
      </UserInfo>
      <UserInfo>
        <DisplayName>BANG Jian, CFE/SMEE</DisplayName>
        <AccountId>3711</AccountId>
        <AccountType/>
      </UserInfo>
      <UserInfo>
        <DisplayName>CUSMANO Lucia, CFE/SMEE</DisplayName>
        <AccountId>115</AccountId>
        <AccountType/>
      </UserInfo>
      <UserInfo>
        <DisplayName>DOMBROVSKA Anhelina, CFE/SMEE</DisplayName>
        <AccountId>4048</AccountId>
        <AccountType/>
      </UserInfo>
    </OECDProjectMembers>
    <OECDKimProvenance xmlns="54c4cd27-f286-408f-9ce0-33c1e0f3ab39" xsi:nil="true"/>
    <fc991543b5234ffe9aadfa6c2c5f4ba5 xmlns="bbc7a7a3-1361-4a32-9a19-e150eb4da2ba">
      <Terms xmlns="http://schemas.microsoft.com/office/infopath/2007/PartnerControls"/>
    </fc991543b5234ffe9aadfa6c2c5f4ba5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SME's</TermName>
          <TermId xmlns="http://schemas.microsoft.com/office/infopath/2007/PartnerControls">998f3db0-3c45-4599-94ed-f8128054cec5</TermId>
        </TermInfo>
        <TermInfo xmlns="http://schemas.microsoft.com/office/infopath/2007/PartnerControls">
          <TermName xmlns="http://schemas.microsoft.com/office/infopath/2007/PartnerControls">Entrepreneurship</TermName>
          <TermId xmlns="http://schemas.microsoft.com/office/infopath/2007/PartnerControls">9ec057dd-d386-41af-8a63-67bc00157ff5</TermId>
        </TermInfo>
      </Terms>
    </eShareTopicTaxHTField0>
    <eShareKeywordsTaxHTField0 xmlns="c9f238dd-bb73-4aef-a7a5-d644ad823e52">
      <Terms xmlns="http://schemas.microsoft.com/office/infopath/2007/PartnerControls"/>
    </eShareKeywordsTaxHTField0>
    <TaxCatchAll xmlns="ca82dde9-3436-4d3d-bddd-d31447390034">
      <Value>229</Value>
      <Value>221</Value>
      <Value>5</Value>
    </TaxCatchAll>
    <OECDMeetingDate1 xmlns="ca82dde9-3436-4d3d-bddd-d31447390034" xsi:nil="true"/>
    <OECDcontentGuid xmlns="ca82dde9-3436-4d3d-bddd-d31447390034" xsi:nil="true"/>
    <OECDcontributor xmlns="ca82dde9-3436-4d3d-bddd-d31447390034" xsi:nil="true"/>
    <pb5335f8765c484a86ddd10580650a95 xmlns="ca82dde9-3436-4d3d-bddd-d31447390034" xsi:nil="true"/>
    <b5734379896a43bfa9844e286e5b2c8d xmlns="bbc7a7a3-1361-4a32-9a19-e150eb4da2ba" xsi:nil="true"/>
    <OECDCote xmlns="54c4cd27-f286-408f-9ce0-33c1e0f3ab39" xsi:nil="true"/>
    <OECDTagsCache xmlns="bbc7a7a3-1361-4a32-9a19-e150eb4da2ba" xsi:nil="true"/>
    <aa366335bba64f7186c6f91b1ae503c2 xmlns="ca82dde9-3436-4d3d-bddd-d31447390034" xsi:nil="true"/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BC795-1307-4AAA-A7DC-35A0B8E765DF}">
  <ds:schemaRefs>
    <ds:schemaRef ds:uri="http://www.oecd.org/eshare/projectsentre/CtFieldPriority/"/>
    <ds:schemaRef ds:uri="http://schemas.microsoft.com/2003/10/Serialization/Arrays"/>
  </ds:schemaRefs>
</ds:datastoreItem>
</file>

<file path=customXml/itemProps2.xml><?xml version="1.0" encoding="utf-8"?>
<ds:datastoreItem xmlns:ds="http://schemas.openxmlformats.org/officeDocument/2006/customXml" ds:itemID="{321CC063-5A76-47FF-932C-4801D056A48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5173B09-1158-4A38-9B10-17FAC5BC4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c0e75541-f54f-401c-9a34-cb7fded40982"/>
    <ds:schemaRef ds:uri="ca82dde9-3436-4d3d-bddd-d31447390034"/>
    <ds:schemaRef ds:uri="c9f238dd-bb73-4aef-a7a5-d644ad823e52"/>
    <ds:schemaRef ds:uri="bbc7a7a3-1361-4a32-9a19-e150eb4da2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3EB8194-7AE5-452E-A620-BE40F08DC533}">
  <ds:schemaRefs>
    <ds:schemaRef ds:uri="c9f238dd-bb73-4aef-a7a5-d644ad823e52"/>
    <ds:schemaRef ds:uri="http://schemas.openxmlformats.org/package/2006/metadata/core-properties"/>
    <ds:schemaRef ds:uri="ca82dde9-3436-4d3d-bddd-d31447390034"/>
    <ds:schemaRef ds:uri="http://purl.org/dc/elements/1.1/"/>
    <ds:schemaRef ds:uri="c0e75541-f54f-401c-9a34-cb7fded40982"/>
    <ds:schemaRef ds:uri="http://www.w3.org/XML/1998/namespace"/>
    <ds:schemaRef ds:uri="http://schemas.microsoft.com/office/2006/metadata/properties"/>
    <ds:schemaRef ds:uri="54c4cd27-f286-408f-9ce0-33c1e0f3ab39"/>
    <ds:schemaRef ds:uri="http://schemas.microsoft.com/office/2006/documentManagement/types"/>
    <ds:schemaRef ds:uri="http://purl.org/dc/terms/"/>
    <ds:schemaRef ds:uri="http://schemas.microsoft.com/office/infopath/2007/PartnerControls"/>
    <ds:schemaRef ds:uri="bbc7a7a3-1361-4a32-9a19-e150eb4da2ba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E0F7A532-3464-421C-8A67-8ADA88C6EC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Themes-CFE-Marroon</Template>
  <TotalTime>4212</TotalTime>
  <Words>1151</Words>
  <Application>Microsoft Office PowerPoint</Application>
  <PresentationFormat>Předvádění na obrazovce (16:9)</PresentationFormat>
  <Paragraphs>137</Paragraphs>
  <Slides>23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Times New Roman</vt:lpstr>
      <vt:lpstr>Wingdings</vt:lpstr>
      <vt:lpstr>Themes-CFE-Marroon</vt:lpstr>
      <vt:lpstr>Introducing the miD-TERM EVALUATION OF CZECHIA’S sme SUPPORT STRATEGY: 2021-2027</vt:lpstr>
      <vt:lpstr>Outline of the presentation</vt:lpstr>
      <vt:lpstr>Prezentace aplikace PowerPoint</vt:lpstr>
      <vt:lpstr>Background information of the project </vt:lpstr>
      <vt:lpstr>Timeline of the project (two options)</vt:lpstr>
      <vt:lpstr>Key policy areas to cover</vt:lpstr>
      <vt:lpstr>Main expected outputs of the project </vt:lpstr>
      <vt:lpstr>Prezentace aplikace PowerPoint</vt:lpstr>
      <vt:lpstr>SME account for two-thirds of national employment, but lower shares of exports and turnover.</vt:lpstr>
      <vt:lpstr>SME labour productivity has increased, but gaps with large companies have not receded</vt:lpstr>
      <vt:lpstr>SME loans have been stable over time, although there has been a recent decline since 2020. </vt:lpstr>
      <vt:lpstr>SME interest rates increased considerably in 2022, although the spread declined</vt:lpstr>
      <vt:lpstr>SMEs account for about one-third of total direct exports in Czechia</vt:lpstr>
      <vt:lpstr>FDI plays an important role in the Czech economy, leaving room for SME indirect exports</vt:lpstr>
      <vt:lpstr>Czech SMEs provide on-the-job training to their employees, but access to skills remains a challenge</vt:lpstr>
      <vt:lpstr>Czech SMEs account for about one-quarter of business R&amp;D</vt:lpstr>
      <vt:lpstr>Nonetheless, Czech SMEs’ innovation performance has improved in more recent years </vt:lpstr>
      <vt:lpstr>Nonetheless, Czech SMEs’ innovation performance has improved in more recent years </vt:lpstr>
      <vt:lpstr>The digital gap between large firms and SMEs is wider in supplier and customer management technologies </vt:lpstr>
      <vt:lpstr>Czech SMEs account for a relevant share of business-driven GHG emissions</vt:lpstr>
      <vt:lpstr>The energy crisis had a major impact on SME turnover in Czechia as much as in the rest of Europe</vt:lpstr>
      <vt:lpstr>Prezentace aplikace PowerPoint</vt:lpstr>
      <vt:lpstr>Thank you!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IGLESIAS François, CFE/COM</dc:creator>
  <cp:lastModifiedBy>Lunová Elina Valerie</cp:lastModifiedBy>
  <cp:revision>228</cp:revision>
  <dcterms:created xsi:type="dcterms:W3CDTF">2021-02-02T13:16:04Z</dcterms:created>
  <dcterms:modified xsi:type="dcterms:W3CDTF">2024-05-06T15:26:08Z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0x0101008B4DD370EC31429186F3AD49F0D3098F330076D4FD505801AC42B0B5D6E7C3703FAB00AB022F2436F08447832CB076DFA533AD</vt:lpwstr>
  </property>
  <property fmtid="{D5CDD505-2E9C-101B-9397-08002B2CF9AE}" pid="3" name="OECDHorizontalProjects">
    <vt:lpwstr/>
  </property>
  <property fmtid="{D5CDD505-2E9C-101B-9397-08002B2CF9AE}" pid="4" name="OECDProjectOwnerStructure">
    <vt:lpwstr/>
  </property>
  <property fmtid="{D5CDD505-2E9C-101B-9397-08002B2CF9AE}" pid="5" name="OECDCountry">
    <vt:lpwstr/>
  </property>
  <property fmtid="{D5CDD505-2E9C-101B-9397-08002B2CF9AE}" pid="6" name="OECDTopic">
    <vt:lpwstr>229;#SME's|998f3db0-3c45-4599-94ed-f8128054cec5;#221;#Entrepreneurship|9ec057dd-d386-41af-8a63-67bc00157ff5</vt:lpwstr>
  </property>
  <property fmtid="{D5CDD505-2E9C-101B-9397-08002B2CF9AE}" pid="7" name="OECDCommittee">
    <vt:lpwstr/>
  </property>
  <property fmtid="{D5CDD505-2E9C-101B-9397-08002B2CF9AE}" pid="8" name="OECDPWB">
    <vt:lpwstr>5;#(n/a)|3adabb5f-45b7-4a20-bdde-219e8d9477af</vt:lpwstr>
  </property>
  <property fmtid="{D5CDD505-2E9C-101B-9397-08002B2CF9AE}" pid="9" name="OECDKeywords">
    <vt:lpwstr/>
  </property>
  <property fmtid="{D5CDD505-2E9C-101B-9397-08002B2CF9AE}" pid="10" name="eShareOrganisationTaxHTField0">
    <vt:lpwstr/>
  </property>
  <property fmtid="{D5CDD505-2E9C-101B-9397-08002B2CF9AE}" pid="11" name="d0b6f6ac229144c2899590f0436d9385">
    <vt:lpwstr/>
  </property>
  <property fmtid="{D5CDD505-2E9C-101B-9397-08002B2CF9AE}" pid="12" name="OECDProject">
    <vt:lpwstr/>
  </property>
  <property fmtid="{D5CDD505-2E9C-101B-9397-08002B2CF9AE}" pid="13" name="OECDOrganisation">
    <vt:lpwstr/>
  </property>
  <property fmtid="{D5CDD505-2E9C-101B-9397-08002B2CF9AE}" pid="14" name="_docset_NoMedatataSyncRequired">
    <vt:lpwstr>False</vt:lpwstr>
  </property>
</Properties>
</file>