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7" r:id="rId7"/>
    <p:sldId id="266" r:id="rId8"/>
    <p:sldId id="259" r:id="rId9"/>
    <p:sldId id="260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82895-E204-43BC-8750-52907E9984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7B8DB5-D5AD-4DB6-833B-E33B5D6E20C0}">
      <dgm:prSet phldrT="[Text]" custT="1"/>
      <dgm:spPr/>
      <dgm:t>
        <a:bodyPr/>
        <a:lstStyle/>
        <a:p>
          <a:r>
            <a:rPr lang="cs-CZ" sz="1400" b="1" dirty="0"/>
            <a:t>Investoři</a:t>
          </a:r>
        </a:p>
      </dgm:t>
    </dgm:pt>
    <dgm:pt modelId="{A95E605E-E90D-4ECB-B9F0-FE41D821FE02}" type="parTrans" cxnId="{C2BA7993-2A0F-4453-BE5C-BD07796DF4AD}">
      <dgm:prSet/>
      <dgm:spPr/>
      <dgm:t>
        <a:bodyPr/>
        <a:lstStyle/>
        <a:p>
          <a:endParaRPr lang="cs-CZ"/>
        </a:p>
      </dgm:t>
    </dgm:pt>
    <dgm:pt modelId="{EF89E0EA-BA49-4195-B457-DD9F1FB10EA9}" type="sibTrans" cxnId="{C2BA7993-2A0F-4453-BE5C-BD07796DF4AD}">
      <dgm:prSet/>
      <dgm:spPr/>
      <dgm:t>
        <a:bodyPr/>
        <a:lstStyle/>
        <a:p>
          <a:endParaRPr lang="cs-CZ"/>
        </a:p>
      </dgm:t>
    </dgm:pt>
    <dgm:pt modelId="{8BB62CF2-9FA9-4131-8734-9F39598DE4D4}">
      <dgm:prSet phldrT="[Text]"/>
      <dgm:spPr/>
      <dgm:t>
        <a:bodyPr/>
        <a:lstStyle/>
        <a:p>
          <a:r>
            <a:rPr lang="cs-CZ" dirty="0"/>
            <a:t>Členské státy z regionu střední Evropy (případně další státy „Trojmoří“) investují min. 20 mil. EUR každý</a:t>
          </a:r>
        </a:p>
      </dgm:t>
    </dgm:pt>
    <dgm:pt modelId="{273B22E3-79BB-40CB-8BA8-09318450506C}" type="parTrans" cxnId="{65F1D748-774C-4BD4-AFE0-D9B09298F8BE}">
      <dgm:prSet/>
      <dgm:spPr/>
      <dgm:t>
        <a:bodyPr/>
        <a:lstStyle/>
        <a:p>
          <a:endParaRPr lang="cs-CZ"/>
        </a:p>
      </dgm:t>
    </dgm:pt>
    <dgm:pt modelId="{71C81B18-BCEB-46DE-9AFA-D6380A264CDF}" type="sibTrans" cxnId="{65F1D748-774C-4BD4-AFE0-D9B09298F8BE}">
      <dgm:prSet/>
      <dgm:spPr/>
      <dgm:t>
        <a:bodyPr/>
        <a:lstStyle/>
        <a:p>
          <a:endParaRPr lang="cs-CZ"/>
        </a:p>
      </dgm:t>
    </dgm:pt>
    <dgm:pt modelId="{3CC62980-AB6B-4149-A495-C406B4D8764C}">
      <dgm:prSet phldrT="[Text]" custT="1"/>
      <dgm:spPr/>
      <dgm:t>
        <a:bodyPr/>
        <a:lstStyle/>
        <a:p>
          <a:r>
            <a:rPr lang="cs-CZ" sz="1400" b="1" dirty="0" err="1"/>
            <a:t>HoldingovýFond</a:t>
          </a:r>
          <a:endParaRPr lang="cs-CZ" sz="1400" b="1" dirty="0"/>
        </a:p>
      </dgm:t>
    </dgm:pt>
    <dgm:pt modelId="{45346F4B-1A89-4526-B078-E2D06C71DE53}" type="parTrans" cxnId="{45EFF96E-92B9-47A3-B1CC-173DEBD6C7D2}">
      <dgm:prSet/>
      <dgm:spPr/>
      <dgm:t>
        <a:bodyPr/>
        <a:lstStyle/>
        <a:p>
          <a:endParaRPr lang="cs-CZ"/>
        </a:p>
      </dgm:t>
    </dgm:pt>
    <dgm:pt modelId="{E74BF850-C179-40BE-917F-B537C65CC9E7}" type="sibTrans" cxnId="{45EFF96E-92B9-47A3-B1CC-173DEBD6C7D2}">
      <dgm:prSet/>
      <dgm:spPr/>
      <dgm:t>
        <a:bodyPr/>
        <a:lstStyle/>
        <a:p>
          <a:endParaRPr lang="cs-CZ"/>
        </a:p>
      </dgm:t>
    </dgm:pt>
    <dgm:pt modelId="{A80B42B9-BDBA-401F-A140-5B2E6A267601}">
      <dgm:prSet phldrT="[Text]"/>
      <dgm:spPr/>
      <dgm:t>
        <a:bodyPr/>
        <a:lstStyle/>
        <a:p>
          <a:r>
            <a:rPr lang="cs-CZ" dirty="0"/>
            <a:t>Model svěřenských účtů ve správě Evropského investičního fondu (EIF)</a:t>
          </a:r>
        </a:p>
      </dgm:t>
    </dgm:pt>
    <dgm:pt modelId="{2354218E-FBC4-442E-9B86-5FD44724DA08}" type="parTrans" cxnId="{5DDCD376-7E03-43F8-9FE8-9CE3B0DD548E}">
      <dgm:prSet/>
      <dgm:spPr/>
      <dgm:t>
        <a:bodyPr/>
        <a:lstStyle/>
        <a:p>
          <a:endParaRPr lang="cs-CZ"/>
        </a:p>
      </dgm:t>
    </dgm:pt>
    <dgm:pt modelId="{9BF8A57B-169B-42AB-97EA-9F51F80C7EE9}" type="sibTrans" cxnId="{5DDCD376-7E03-43F8-9FE8-9CE3B0DD548E}">
      <dgm:prSet/>
      <dgm:spPr/>
      <dgm:t>
        <a:bodyPr/>
        <a:lstStyle/>
        <a:p>
          <a:endParaRPr lang="cs-CZ"/>
        </a:p>
      </dgm:t>
    </dgm:pt>
    <dgm:pt modelId="{2CE15A2C-2493-4868-B5B2-98208D1BCB9A}">
      <dgm:prSet phldrT="[Text]"/>
      <dgm:spPr/>
      <dgm:t>
        <a:bodyPr/>
        <a:lstStyle/>
        <a:p>
          <a:r>
            <a:rPr lang="cs-CZ" dirty="0"/>
            <a:t>EIF vybírá vhodné regionální investiční PE/VC fondy, do kterých investuje z holdingového fondu</a:t>
          </a:r>
          <a:br>
            <a:rPr lang="cs-CZ" dirty="0"/>
          </a:br>
          <a:r>
            <a:rPr lang="cs-CZ" dirty="0"/>
            <a:t>a přidává další vlastní prostředky</a:t>
          </a:r>
        </a:p>
      </dgm:t>
    </dgm:pt>
    <dgm:pt modelId="{C7D07995-FD61-42F0-9B85-9427A53EF089}" type="parTrans" cxnId="{1BCF12E1-E573-429C-A0BE-8F54D9F5A18B}">
      <dgm:prSet/>
      <dgm:spPr/>
      <dgm:t>
        <a:bodyPr/>
        <a:lstStyle/>
        <a:p>
          <a:endParaRPr lang="cs-CZ"/>
        </a:p>
      </dgm:t>
    </dgm:pt>
    <dgm:pt modelId="{8F578D64-FF6D-4FC8-9806-69AA2270D365}" type="sibTrans" cxnId="{1BCF12E1-E573-429C-A0BE-8F54D9F5A18B}">
      <dgm:prSet/>
      <dgm:spPr/>
      <dgm:t>
        <a:bodyPr/>
        <a:lstStyle/>
        <a:p>
          <a:endParaRPr lang="cs-CZ"/>
        </a:p>
      </dgm:t>
    </dgm:pt>
    <dgm:pt modelId="{1E69D9FF-D630-4487-9FD7-BD65CF80CE5F}">
      <dgm:prSet phldrT="[Text]" custT="1"/>
      <dgm:spPr/>
      <dgm:t>
        <a:bodyPr/>
        <a:lstStyle/>
        <a:p>
          <a:r>
            <a:rPr lang="cs-CZ" sz="1400" b="1" dirty="0"/>
            <a:t>Investiční fondy</a:t>
          </a:r>
        </a:p>
      </dgm:t>
    </dgm:pt>
    <dgm:pt modelId="{53956D3C-AB45-4218-94BD-0723AB66AD54}" type="parTrans" cxnId="{0D91CB15-FFD6-4CE2-B59F-B69E0E1ED643}">
      <dgm:prSet/>
      <dgm:spPr/>
      <dgm:t>
        <a:bodyPr/>
        <a:lstStyle/>
        <a:p>
          <a:endParaRPr lang="cs-CZ"/>
        </a:p>
      </dgm:t>
    </dgm:pt>
    <dgm:pt modelId="{46AB0BC0-E0AE-4294-AF9F-1F6283863DF7}" type="sibTrans" cxnId="{0D91CB15-FFD6-4CE2-B59F-B69E0E1ED643}">
      <dgm:prSet/>
      <dgm:spPr/>
      <dgm:t>
        <a:bodyPr/>
        <a:lstStyle/>
        <a:p>
          <a:endParaRPr lang="cs-CZ"/>
        </a:p>
      </dgm:t>
    </dgm:pt>
    <dgm:pt modelId="{93442869-7F9E-44E0-B60A-83DD28920D8B}">
      <dgm:prSet phldrT="[Text]"/>
      <dgm:spPr/>
      <dgm:t>
        <a:bodyPr/>
        <a:lstStyle/>
        <a:p>
          <a:r>
            <a:rPr lang="cs-CZ" dirty="0"/>
            <a:t>Fondy získávají do správy kapitál IFT a dalších soukromých investorů</a:t>
          </a:r>
        </a:p>
      </dgm:t>
    </dgm:pt>
    <dgm:pt modelId="{BC4FE5EC-1B55-4384-8341-60A7DD9B8AF1}" type="parTrans" cxnId="{9C003AC1-DFA8-44F3-8381-F28834ADA3F4}">
      <dgm:prSet/>
      <dgm:spPr/>
      <dgm:t>
        <a:bodyPr/>
        <a:lstStyle/>
        <a:p>
          <a:endParaRPr lang="cs-CZ"/>
        </a:p>
      </dgm:t>
    </dgm:pt>
    <dgm:pt modelId="{69F71D47-E03F-4942-90E8-6E2940A86E21}" type="sibTrans" cxnId="{9C003AC1-DFA8-44F3-8381-F28834ADA3F4}">
      <dgm:prSet/>
      <dgm:spPr/>
      <dgm:t>
        <a:bodyPr/>
        <a:lstStyle/>
        <a:p>
          <a:endParaRPr lang="cs-CZ"/>
        </a:p>
      </dgm:t>
    </dgm:pt>
    <dgm:pt modelId="{30D30B2E-1C66-42F5-8AA7-B19E174CE23C}">
      <dgm:prSet custT="1"/>
      <dgm:spPr/>
      <dgm:t>
        <a:bodyPr/>
        <a:lstStyle/>
        <a:p>
          <a:r>
            <a:rPr lang="cs-CZ" sz="1400" b="1" dirty="0"/>
            <a:t>Firmy</a:t>
          </a:r>
        </a:p>
      </dgm:t>
    </dgm:pt>
    <dgm:pt modelId="{E44E69B8-A00A-4A5D-83EE-0AA4ED6DB8C2}" type="parTrans" cxnId="{73690D13-7955-478B-ABE9-C03E08D58B43}">
      <dgm:prSet/>
      <dgm:spPr/>
      <dgm:t>
        <a:bodyPr/>
        <a:lstStyle/>
        <a:p>
          <a:endParaRPr lang="cs-CZ"/>
        </a:p>
      </dgm:t>
    </dgm:pt>
    <dgm:pt modelId="{BD64CC05-8AB4-4D1F-AE58-A7C845ED976E}" type="sibTrans" cxnId="{73690D13-7955-478B-ABE9-C03E08D58B43}">
      <dgm:prSet/>
      <dgm:spPr/>
      <dgm:t>
        <a:bodyPr/>
        <a:lstStyle/>
        <a:p>
          <a:endParaRPr lang="cs-CZ"/>
        </a:p>
      </dgm:t>
    </dgm:pt>
    <dgm:pt modelId="{CCF7ADAC-34A5-49D7-9B1B-677F64569B3A}">
      <dgm:prSet phldrT="[Text]"/>
      <dgm:spPr/>
      <dgm:t>
        <a:bodyPr/>
        <a:lstStyle/>
        <a:p>
          <a:r>
            <a:rPr lang="cs-CZ" dirty="0"/>
            <a:t>Fondy investují svěřený kapitál do cílových firem (kapitálový vstup)</a:t>
          </a:r>
          <a:br>
            <a:rPr lang="cs-CZ" dirty="0"/>
          </a:br>
          <a:r>
            <a:rPr lang="cs-CZ" dirty="0"/>
            <a:t>ve fázi </a:t>
          </a:r>
          <a:r>
            <a:rPr lang="cs-CZ" b="0" dirty="0" err="1"/>
            <a:t>later</a:t>
          </a:r>
          <a:r>
            <a:rPr lang="cs-CZ" b="0" dirty="0"/>
            <a:t> </a:t>
          </a:r>
          <a:r>
            <a:rPr lang="cs-CZ" b="0" dirty="0" err="1"/>
            <a:t>stage</a:t>
          </a:r>
          <a:r>
            <a:rPr lang="cs-CZ" b="0" dirty="0"/>
            <a:t>/</a:t>
          </a:r>
          <a:r>
            <a:rPr lang="cs-CZ" b="0" dirty="0" err="1"/>
            <a:t>growth</a:t>
          </a:r>
          <a:endParaRPr lang="cs-CZ" b="0" dirty="0"/>
        </a:p>
      </dgm:t>
    </dgm:pt>
    <dgm:pt modelId="{9F6BBDEC-7349-4978-AD74-7B32F7FEF128}" type="parTrans" cxnId="{692C32C7-D2B7-4512-8AE0-FEA64A6B6069}">
      <dgm:prSet/>
      <dgm:spPr/>
      <dgm:t>
        <a:bodyPr/>
        <a:lstStyle/>
        <a:p>
          <a:endParaRPr lang="cs-CZ"/>
        </a:p>
      </dgm:t>
    </dgm:pt>
    <dgm:pt modelId="{0407DFB0-27D4-4783-A7BF-A35D391AF0C3}" type="sibTrans" cxnId="{692C32C7-D2B7-4512-8AE0-FEA64A6B6069}">
      <dgm:prSet/>
      <dgm:spPr/>
      <dgm:t>
        <a:bodyPr/>
        <a:lstStyle/>
        <a:p>
          <a:endParaRPr lang="cs-CZ"/>
        </a:p>
      </dgm:t>
    </dgm:pt>
    <dgm:pt modelId="{E598CFF0-EAFC-4F0B-BC99-271808A8FDB0}">
      <dgm:prSet/>
      <dgm:spPr/>
      <dgm:t>
        <a:bodyPr/>
        <a:lstStyle/>
        <a:p>
          <a:r>
            <a:rPr lang="cs-CZ" dirty="0"/>
            <a:t> Malé a střední firmy/firmy se střední tržní kapitalizací napříč odvětvími získávají kapitál na svůj rozvoj výměnou za akcie</a:t>
          </a:r>
        </a:p>
      </dgm:t>
    </dgm:pt>
    <dgm:pt modelId="{C9D5E65D-424A-4942-BF4E-2272FC7F1B27}" type="parTrans" cxnId="{566E820C-3BD5-4805-B2F6-C6D1E592A6AB}">
      <dgm:prSet/>
      <dgm:spPr/>
      <dgm:t>
        <a:bodyPr/>
        <a:lstStyle/>
        <a:p>
          <a:endParaRPr lang="cs-CZ"/>
        </a:p>
      </dgm:t>
    </dgm:pt>
    <dgm:pt modelId="{2B45D53E-3383-4D4B-A1A7-A3E71E018DAE}" type="sibTrans" cxnId="{566E820C-3BD5-4805-B2F6-C6D1E592A6AB}">
      <dgm:prSet/>
      <dgm:spPr/>
      <dgm:t>
        <a:bodyPr/>
        <a:lstStyle/>
        <a:p>
          <a:endParaRPr lang="cs-CZ"/>
        </a:p>
      </dgm:t>
    </dgm:pt>
    <dgm:pt modelId="{9BF1EF19-27E1-4233-8BE3-077827093AD4}">
      <dgm:prSet phldrT="[Text]"/>
      <dgm:spPr/>
      <dgm:t>
        <a:bodyPr/>
        <a:lstStyle/>
        <a:p>
          <a:r>
            <a:rPr lang="cs-CZ" dirty="0"/>
            <a:t>Fond otevírají Česká republika (NRI ze zdrojů MPO), Polsko a Maďarsko na začátku listopadu 2024</a:t>
          </a:r>
        </a:p>
      </dgm:t>
    </dgm:pt>
    <dgm:pt modelId="{3F31A053-261A-4C1E-8498-8F69F064D272}" type="parTrans" cxnId="{ADFFE0C8-C2DD-435E-B2BF-1113024F9B28}">
      <dgm:prSet/>
      <dgm:spPr/>
      <dgm:t>
        <a:bodyPr/>
        <a:lstStyle/>
        <a:p>
          <a:endParaRPr lang="cs-CZ"/>
        </a:p>
      </dgm:t>
    </dgm:pt>
    <dgm:pt modelId="{6D9FB3AF-B227-4D1C-AF4C-D6D1660E21EF}" type="sibTrans" cxnId="{ADFFE0C8-C2DD-435E-B2BF-1113024F9B28}">
      <dgm:prSet/>
      <dgm:spPr/>
      <dgm:t>
        <a:bodyPr/>
        <a:lstStyle/>
        <a:p>
          <a:endParaRPr lang="cs-CZ"/>
        </a:p>
      </dgm:t>
    </dgm:pt>
    <dgm:pt modelId="{B904EE2F-0F8F-4B99-87C9-BF0EE406699F}">
      <dgm:prSet phldrT="[Text]"/>
      <dgm:spPr/>
      <dgm:t>
        <a:bodyPr/>
        <a:lstStyle/>
        <a:p>
          <a:r>
            <a:rPr lang="cs-CZ" dirty="0"/>
            <a:t>Cílem dosáhnout investice do cílových firem v každém zúčastněném státě alespoň ve výši příspěvku daného státu</a:t>
          </a:r>
        </a:p>
      </dgm:t>
    </dgm:pt>
    <dgm:pt modelId="{0E6BD74E-D58A-4BA8-9EC1-8143B325FBDC}" type="parTrans" cxnId="{8D68B2E1-8092-4EE5-BEE9-F01D1EA12368}">
      <dgm:prSet/>
      <dgm:spPr/>
      <dgm:t>
        <a:bodyPr/>
        <a:lstStyle/>
        <a:p>
          <a:endParaRPr lang="cs-CZ"/>
        </a:p>
      </dgm:t>
    </dgm:pt>
    <dgm:pt modelId="{D499707B-26D7-4F1F-A572-C78C05D80595}" type="sibTrans" cxnId="{8D68B2E1-8092-4EE5-BEE9-F01D1EA12368}">
      <dgm:prSet/>
      <dgm:spPr/>
      <dgm:t>
        <a:bodyPr/>
        <a:lstStyle/>
        <a:p>
          <a:endParaRPr lang="cs-CZ"/>
        </a:p>
      </dgm:t>
    </dgm:pt>
    <dgm:pt modelId="{9C1C3193-780A-478A-931B-BD18BC089FB1}">
      <dgm:prSet/>
      <dgm:spPr/>
      <dgm:t>
        <a:bodyPr/>
        <a:lstStyle/>
        <a:p>
          <a:r>
            <a:rPr lang="cs-CZ" dirty="0"/>
            <a:t>Velký potenciál pro ČR (Středoevropský fond fondů a osminásobné investice do firem vs. vklad ČR) </a:t>
          </a:r>
        </a:p>
      </dgm:t>
    </dgm:pt>
    <dgm:pt modelId="{6AFB8466-FF02-4165-9992-183F97D4955F}" type="parTrans" cxnId="{6B89E462-621E-41CA-8D73-6D3130A3548F}">
      <dgm:prSet/>
      <dgm:spPr/>
      <dgm:t>
        <a:bodyPr/>
        <a:lstStyle/>
        <a:p>
          <a:endParaRPr lang="cs-CZ"/>
        </a:p>
      </dgm:t>
    </dgm:pt>
    <dgm:pt modelId="{9F6B9D5F-3E42-42EC-A0BD-26BC06DF836C}" type="sibTrans" cxnId="{6B89E462-621E-41CA-8D73-6D3130A3548F}">
      <dgm:prSet/>
      <dgm:spPr/>
      <dgm:t>
        <a:bodyPr/>
        <a:lstStyle/>
        <a:p>
          <a:endParaRPr lang="cs-CZ"/>
        </a:p>
      </dgm:t>
    </dgm:pt>
    <dgm:pt modelId="{A417FC30-A3D6-4142-A26C-AFCCE981E20C}" type="pres">
      <dgm:prSet presAssocID="{F6E82895-E204-43BC-8750-52907E9984BC}" presName="linearFlow" presStyleCnt="0">
        <dgm:presLayoutVars>
          <dgm:dir/>
          <dgm:animLvl val="lvl"/>
          <dgm:resizeHandles val="exact"/>
        </dgm:presLayoutVars>
      </dgm:prSet>
      <dgm:spPr/>
    </dgm:pt>
    <dgm:pt modelId="{47FF606F-2A10-4AD5-BE09-9286BFD1BA56}" type="pres">
      <dgm:prSet presAssocID="{287B8DB5-D5AD-4DB6-833B-E33B5D6E20C0}" presName="composite" presStyleCnt="0"/>
      <dgm:spPr/>
    </dgm:pt>
    <dgm:pt modelId="{96CFFA23-0EE4-45F8-B834-389DFD620E84}" type="pres">
      <dgm:prSet presAssocID="{287B8DB5-D5AD-4DB6-833B-E33B5D6E20C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DA80A78-59EA-40CB-A809-32D5A2615C2C}" type="pres">
      <dgm:prSet presAssocID="{287B8DB5-D5AD-4DB6-833B-E33B5D6E20C0}" presName="descendantText" presStyleLbl="alignAcc1" presStyleIdx="0" presStyleCnt="4">
        <dgm:presLayoutVars>
          <dgm:bulletEnabled val="1"/>
        </dgm:presLayoutVars>
      </dgm:prSet>
      <dgm:spPr/>
    </dgm:pt>
    <dgm:pt modelId="{A47D2DBD-B425-4E73-BC27-107F9A4CC650}" type="pres">
      <dgm:prSet presAssocID="{EF89E0EA-BA49-4195-B457-DD9F1FB10EA9}" presName="sp" presStyleCnt="0"/>
      <dgm:spPr/>
    </dgm:pt>
    <dgm:pt modelId="{10E7D1F9-D2B6-454D-BF11-289B3D2DADA6}" type="pres">
      <dgm:prSet presAssocID="{3CC62980-AB6B-4149-A495-C406B4D8764C}" presName="composite" presStyleCnt="0"/>
      <dgm:spPr/>
    </dgm:pt>
    <dgm:pt modelId="{76D03375-ED18-416E-8518-B3C6000AE465}" type="pres">
      <dgm:prSet presAssocID="{3CC62980-AB6B-4149-A495-C406B4D8764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16A734C-2797-4C4E-A549-00530F2186EA}" type="pres">
      <dgm:prSet presAssocID="{3CC62980-AB6B-4149-A495-C406B4D8764C}" presName="descendantText" presStyleLbl="alignAcc1" presStyleIdx="1" presStyleCnt="4">
        <dgm:presLayoutVars>
          <dgm:bulletEnabled val="1"/>
        </dgm:presLayoutVars>
      </dgm:prSet>
      <dgm:spPr/>
    </dgm:pt>
    <dgm:pt modelId="{9DADC83E-7D23-4549-89AC-1B0A9A84CAD2}" type="pres">
      <dgm:prSet presAssocID="{E74BF850-C179-40BE-917F-B537C65CC9E7}" presName="sp" presStyleCnt="0"/>
      <dgm:spPr/>
    </dgm:pt>
    <dgm:pt modelId="{85A1E335-55D6-456C-BCD0-765B5B4946C8}" type="pres">
      <dgm:prSet presAssocID="{1E69D9FF-D630-4487-9FD7-BD65CF80CE5F}" presName="composite" presStyleCnt="0"/>
      <dgm:spPr/>
    </dgm:pt>
    <dgm:pt modelId="{E539CAF7-7A1B-422F-95C3-23E3617972D4}" type="pres">
      <dgm:prSet presAssocID="{1E69D9FF-D630-4487-9FD7-BD65CF80CE5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B9D23E3-E7B7-42EE-9BF7-C4F635B512E6}" type="pres">
      <dgm:prSet presAssocID="{1E69D9FF-D630-4487-9FD7-BD65CF80CE5F}" presName="descendantText" presStyleLbl="alignAcc1" presStyleIdx="2" presStyleCnt="4">
        <dgm:presLayoutVars>
          <dgm:bulletEnabled val="1"/>
        </dgm:presLayoutVars>
      </dgm:prSet>
      <dgm:spPr/>
    </dgm:pt>
    <dgm:pt modelId="{AA94E498-F2CA-4910-AB43-C5031699A5AA}" type="pres">
      <dgm:prSet presAssocID="{46AB0BC0-E0AE-4294-AF9F-1F6283863DF7}" presName="sp" presStyleCnt="0"/>
      <dgm:spPr/>
    </dgm:pt>
    <dgm:pt modelId="{92AB44D1-C18F-4C7A-B0F3-C1055438F7FC}" type="pres">
      <dgm:prSet presAssocID="{30D30B2E-1C66-42F5-8AA7-B19E174CE23C}" presName="composite" presStyleCnt="0"/>
      <dgm:spPr/>
    </dgm:pt>
    <dgm:pt modelId="{9E5F6EF3-FC2A-4FE8-9037-179225607636}" type="pres">
      <dgm:prSet presAssocID="{30D30B2E-1C66-42F5-8AA7-B19E174CE23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078BA1A-2B36-4779-A81A-0EDB0E801F9B}" type="pres">
      <dgm:prSet presAssocID="{30D30B2E-1C66-42F5-8AA7-B19E174CE23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005D500-0746-4792-9C06-1DCF2E91DE5F}" type="presOf" srcId="{8BB62CF2-9FA9-4131-8734-9F39598DE4D4}" destId="{DDA80A78-59EA-40CB-A809-32D5A2615C2C}" srcOrd="0" destOrd="0" presId="urn:microsoft.com/office/officeart/2005/8/layout/chevron2"/>
    <dgm:cxn modelId="{566E820C-3BD5-4805-B2F6-C6D1E592A6AB}" srcId="{30D30B2E-1C66-42F5-8AA7-B19E174CE23C}" destId="{E598CFF0-EAFC-4F0B-BC99-271808A8FDB0}" srcOrd="0" destOrd="0" parTransId="{C9D5E65D-424A-4942-BF4E-2272FC7F1B27}" sibTransId="{2B45D53E-3383-4D4B-A1A7-A3E71E018DAE}"/>
    <dgm:cxn modelId="{CA28DE0C-1E15-42A3-87F6-B804C00C28E8}" type="presOf" srcId="{93442869-7F9E-44E0-B60A-83DD28920D8B}" destId="{6B9D23E3-E7B7-42EE-9BF7-C4F635B512E6}" srcOrd="0" destOrd="0" presId="urn:microsoft.com/office/officeart/2005/8/layout/chevron2"/>
    <dgm:cxn modelId="{73690D13-7955-478B-ABE9-C03E08D58B43}" srcId="{F6E82895-E204-43BC-8750-52907E9984BC}" destId="{30D30B2E-1C66-42F5-8AA7-B19E174CE23C}" srcOrd="3" destOrd="0" parTransId="{E44E69B8-A00A-4A5D-83EE-0AA4ED6DB8C2}" sibTransId="{BD64CC05-8AB4-4D1F-AE58-A7C845ED976E}"/>
    <dgm:cxn modelId="{0D91CB15-FFD6-4CE2-B59F-B69E0E1ED643}" srcId="{F6E82895-E204-43BC-8750-52907E9984BC}" destId="{1E69D9FF-D630-4487-9FD7-BD65CF80CE5F}" srcOrd="2" destOrd="0" parTransId="{53956D3C-AB45-4218-94BD-0723AB66AD54}" sibTransId="{46AB0BC0-E0AE-4294-AF9F-1F6283863DF7}"/>
    <dgm:cxn modelId="{C099003D-C05A-4D41-92A8-292C9BCE6D8F}" type="presOf" srcId="{A80B42B9-BDBA-401F-A140-5B2E6A267601}" destId="{616A734C-2797-4C4E-A549-00530F2186EA}" srcOrd="0" destOrd="0" presId="urn:microsoft.com/office/officeart/2005/8/layout/chevron2"/>
    <dgm:cxn modelId="{3A562A40-8353-4B20-A8B6-30BCCA26159E}" type="presOf" srcId="{3CC62980-AB6B-4149-A495-C406B4D8764C}" destId="{76D03375-ED18-416E-8518-B3C6000AE465}" srcOrd="0" destOrd="0" presId="urn:microsoft.com/office/officeart/2005/8/layout/chevron2"/>
    <dgm:cxn modelId="{6B89E462-621E-41CA-8D73-6D3130A3548F}" srcId="{30D30B2E-1C66-42F5-8AA7-B19E174CE23C}" destId="{9C1C3193-780A-478A-931B-BD18BC089FB1}" srcOrd="1" destOrd="0" parTransId="{6AFB8466-FF02-4165-9992-183F97D4955F}" sibTransId="{9F6B9D5F-3E42-42EC-A0BD-26BC06DF836C}"/>
    <dgm:cxn modelId="{65F1D748-774C-4BD4-AFE0-D9B09298F8BE}" srcId="{287B8DB5-D5AD-4DB6-833B-E33B5D6E20C0}" destId="{8BB62CF2-9FA9-4131-8734-9F39598DE4D4}" srcOrd="0" destOrd="0" parTransId="{273B22E3-79BB-40CB-8BA8-09318450506C}" sibTransId="{71C81B18-BCEB-46DE-9AFA-D6380A264CDF}"/>
    <dgm:cxn modelId="{45EFF96E-92B9-47A3-B1CC-173DEBD6C7D2}" srcId="{F6E82895-E204-43BC-8750-52907E9984BC}" destId="{3CC62980-AB6B-4149-A495-C406B4D8764C}" srcOrd="1" destOrd="0" parTransId="{45346F4B-1A89-4526-B078-E2D06C71DE53}" sibTransId="{E74BF850-C179-40BE-917F-B537C65CC9E7}"/>
    <dgm:cxn modelId="{9447FA4F-6F73-4433-BCF2-79063EFC5754}" type="presOf" srcId="{287B8DB5-D5AD-4DB6-833B-E33B5D6E20C0}" destId="{96CFFA23-0EE4-45F8-B834-389DFD620E84}" srcOrd="0" destOrd="0" presId="urn:microsoft.com/office/officeart/2005/8/layout/chevron2"/>
    <dgm:cxn modelId="{5DDCD376-7E03-43F8-9FE8-9CE3B0DD548E}" srcId="{3CC62980-AB6B-4149-A495-C406B4D8764C}" destId="{A80B42B9-BDBA-401F-A140-5B2E6A267601}" srcOrd="0" destOrd="0" parTransId="{2354218E-FBC4-442E-9B86-5FD44724DA08}" sibTransId="{9BF8A57B-169B-42AB-97EA-9F51F80C7EE9}"/>
    <dgm:cxn modelId="{7A48A383-EB0C-40DD-9460-C918EB408E9B}" type="presOf" srcId="{CCF7ADAC-34A5-49D7-9B1B-677F64569B3A}" destId="{6B9D23E3-E7B7-42EE-9BF7-C4F635B512E6}" srcOrd="0" destOrd="1" presId="urn:microsoft.com/office/officeart/2005/8/layout/chevron2"/>
    <dgm:cxn modelId="{C2BA7993-2A0F-4453-BE5C-BD07796DF4AD}" srcId="{F6E82895-E204-43BC-8750-52907E9984BC}" destId="{287B8DB5-D5AD-4DB6-833B-E33B5D6E20C0}" srcOrd="0" destOrd="0" parTransId="{A95E605E-E90D-4ECB-B9F0-FE41D821FE02}" sibTransId="{EF89E0EA-BA49-4195-B457-DD9F1FB10EA9}"/>
    <dgm:cxn modelId="{B7C2E596-A744-4868-9661-725D8B2C7505}" type="presOf" srcId="{30D30B2E-1C66-42F5-8AA7-B19E174CE23C}" destId="{9E5F6EF3-FC2A-4FE8-9037-179225607636}" srcOrd="0" destOrd="0" presId="urn:microsoft.com/office/officeart/2005/8/layout/chevron2"/>
    <dgm:cxn modelId="{F81F6DB9-509C-4526-8629-8895245A80EE}" type="presOf" srcId="{B904EE2F-0F8F-4B99-87C9-BF0EE406699F}" destId="{DDA80A78-59EA-40CB-A809-32D5A2615C2C}" srcOrd="0" destOrd="2" presId="urn:microsoft.com/office/officeart/2005/8/layout/chevron2"/>
    <dgm:cxn modelId="{DE3726BD-C448-447A-91B4-B6BDD6052E03}" type="presOf" srcId="{F6E82895-E204-43BC-8750-52907E9984BC}" destId="{A417FC30-A3D6-4142-A26C-AFCCE981E20C}" srcOrd="0" destOrd="0" presId="urn:microsoft.com/office/officeart/2005/8/layout/chevron2"/>
    <dgm:cxn modelId="{4CA088C0-32FE-4347-B891-F42C8666BB9D}" type="presOf" srcId="{9C1C3193-780A-478A-931B-BD18BC089FB1}" destId="{2078BA1A-2B36-4779-A81A-0EDB0E801F9B}" srcOrd="0" destOrd="1" presId="urn:microsoft.com/office/officeart/2005/8/layout/chevron2"/>
    <dgm:cxn modelId="{9C003AC1-DFA8-44F3-8381-F28834ADA3F4}" srcId="{1E69D9FF-D630-4487-9FD7-BD65CF80CE5F}" destId="{93442869-7F9E-44E0-B60A-83DD28920D8B}" srcOrd="0" destOrd="0" parTransId="{BC4FE5EC-1B55-4384-8341-60A7DD9B8AF1}" sibTransId="{69F71D47-E03F-4942-90E8-6E2940A86E21}"/>
    <dgm:cxn modelId="{5098A4C3-0A99-4D3D-9BE5-63DDBE487EDC}" type="presOf" srcId="{9BF1EF19-27E1-4233-8BE3-077827093AD4}" destId="{DDA80A78-59EA-40CB-A809-32D5A2615C2C}" srcOrd="0" destOrd="1" presId="urn:microsoft.com/office/officeart/2005/8/layout/chevron2"/>
    <dgm:cxn modelId="{692C32C7-D2B7-4512-8AE0-FEA64A6B6069}" srcId="{1E69D9FF-D630-4487-9FD7-BD65CF80CE5F}" destId="{CCF7ADAC-34A5-49D7-9B1B-677F64569B3A}" srcOrd="1" destOrd="0" parTransId="{9F6BBDEC-7349-4978-AD74-7B32F7FEF128}" sibTransId="{0407DFB0-27D4-4783-A7BF-A35D391AF0C3}"/>
    <dgm:cxn modelId="{ADFFE0C8-C2DD-435E-B2BF-1113024F9B28}" srcId="{287B8DB5-D5AD-4DB6-833B-E33B5D6E20C0}" destId="{9BF1EF19-27E1-4233-8BE3-077827093AD4}" srcOrd="1" destOrd="0" parTransId="{3F31A053-261A-4C1E-8498-8F69F064D272}" sibTransId="{6D9FB3AF-B227-4D1C-AF4C-D6D1660E21EF}"/>
    <dgm:cxn modelId="{0A3C49D1-C96F-4C4B-91C0-A8876BF3CCB1}" type="presOf" srcId="{2CE15A2C-2493-4868-B5B2-98208D1BCB9A}" destId="{616A734C-2797-4C4E-A549-00530F2186EA}" srcOrd="0" destOrd="1" presId="urn:microsoft.com/office/officeart/2005/8/layout/chevron2"/>
    <dgm:cxn modelId="{1BCF12E1-E573-429C-A0BE-8F54D9F5A18B}" srcId="{3CC62980-AB6B-4149-A495-C406B4D8764C}" destId="{2CE15A2C-2493-4868-B5B2-98208D1BCB9A}" srcOrd="1" destOrd="0" parTransId="{C7D07995-FD61-42F0-9B85-9427A53EF089}" sibTransId="{8F578D64-FF6D-4FC8-9806-69AA2270D365}"/>
    <dgm:cxn modelId="{8D68B2E1-8092-4EE5-BEE9-F01D1EA12368}" srcId="{287B8DB5-D5AD-4DB6-833B-E33B5D6E20C0}" destId="{B904EE2F-0F8F-4B99-87C9-BF0EE406699F}" srcOrd="2" destOrd="0" parTransId="{0E6BD74E-D58A-4BA8-9EC1-8143B325FBDC}" sibTransId="{D499707B-26D7-4F1F-A572-C78C05D80595}"/>
    <dgm:cxn modelId="{DAE0C2E2-E86D-48F0-BCA1-CF21E4F9DB9F}" type="presOf" srcId="{E598CFF0-EAFC-4F0B-BC99-271808A8FDB0}" destId="{2078BA1A-2B36-4779-A81A-0EDB0E801F9B}" srcOrd="0" destOrd="0" presId="urn:microsoft.com/office/officeart/2005/8/layout/chevron2"/>
    <dgm:cxn modelId="{0ADD70E5-3419-47E0-9584-88DA731FA713}" type="presOf" srcId="{1E69D9FF-D630-4487-9FD7-BD65CF80CE5F}" destId="{E539CAF7-7A1B-422F-95C3-23E3617972D4}" srcOrd="0" destOrd="0" presId="urn:microsoft.com/office/officeart/2005/8/layout/chevron2"/>
    <dgm:cxn modelId="{ECA55D19-C607-4B47-8E1B-7DE8F7360DF5}" type="presParOf" srcId="{A417FC30-A3D6-4142-A26C-AFCCE981E20C}" destId="{47FF606F-2A10-4AD5-BE09-9286BFD1BA56}" srcOrd="0" destOrd="0" presId="urn:microsoft.com/office/officeart/2005/8/layout/chevron2"/>
    <dgm:cxn modelId="{625429B4-A101-4014-9D0E-0BB756FB400F}" type="presParOf" srcId="{47FF606F-2A10-4AD5-BE09-9286BFD1BA56}" destId="{96CFFA23-0EE4-45F8-B834-389DFD620E84}" srcOrd="0" destOrd="0" presId="urn:microsoft.com/office/officeart/2005/8/layout/chevron2"/>
    <dgm:cxn modelId="{F31DD9C8-330B-4DE8-A7A7-577D573E1E89}" type="presParOf" srcId="{47FF606F-2A10-4AD5-BE09-9286BFD1BA56}" destId="{DDA80A78-59EA-40CB-A809-32D5A2615C2C}" srcOrd="1" destOrd="0" presId="urn:microsoft.com/office/officeart/2005/8/layout/chevron2"/>
    <dgm:cxn modelId="{567A22C9-2F8D-485F-A283-AF3A26954E93}" type="presParOf" srcId="{A417FC30-A3D6-4142-A26C-AFCCE981E20C}" destId="{A47D2DBD-B425-4E73-BC27-107F9A4CC650}" srcOrd="1" destOrd="0" presId="urn:microsoft.com/office/officeart/2005/8/layout/chevron2"/>
    <dgm:cxn modelId="{EE609F70-D885-4E0A-BCDC-8156AD286C55}" type="presParOf" srcId="{A417FC30-A3D6-4142-A26C-AFCCE981E20C}" destId="{10E7D1F9-D2B6-454D-BF11-289B3D2DADA6}" srcOrd="2" destOrd="0" presId="urn:microsoft.com/office/officeart/2005/8/layout/chevron2"/>
    <dgm:cxn modelId="{F1A4EE68-9196-4748-B2AB-0D98694DA2F5}" type="presParOf" srcId="{10E7D1F9-D2B6-454D-BF11-289B3D2DADA6}" destId="{76D03375-ED18-416E-8518-B3C6000AE465}" srcOrd="0" destOrd="0" presId="urn:microsoft.com/office/officeart/2005/8/layout/chevron2"/>
    <dgm:cxn modelId="{FFA70854-9E1E-4BC4-8369-E6034105BD11}" type="presParOf" srcId="{10E7D1F9-D2B6-454D-BF11-289B3D2DADA6}" destId="{616A734C-2797-4C4E-A549-00530F2186EA}" srcOrd="1" destOrd="0" presId="urn:microsoft.com/office/officeart/2005/8/layout/chevron2"/>
    <dgm:cxn modelId="{BEFA7FF8-A034-4635-9F8E-FCE97D8EB617}" type="presParOf" srcId="{A417FC30-A3D6-4142-A26C-AFCCE981E20C}" destId="{9DADC83E-7D23-4549-89AC-1B0A9A84CAD2}" srcOrd="3" destOrd="0" presId="urn:microsoft.com/office/officeart/2005/8/layout/chevron2"/>
    <dgm:cxn modelId="{DB8366E8-091F-4F37-BF4F-218E7616FEC1}" type="presParOf" srcId="{A417FC30-A3D6-4142-A26C-AFCCE981E20C}" destId="{85A1E335-55D6-456C-BCD0-765B5B4946C8}" srcOrd="4" destOrd="0" presId="urn:microsoft.com/office/officeart/2005/8/layout/chevron2"/>
    <dgm:cxn modelId="{91506AF2-8C5E-4EF9-AA43-6F944ECFCDD9}" type="presParOf" srcId="{85A1E335-55D6-456C-BCD0-765B5B4946C8}" destId="{E539CAF7-7A1B-422F-95C3-23E3617972D4}" srcOrd="0" destOrd="0" presId="urn:microsoft.com/office/officeart/2005/8/layout/chevron2"/>
    <dgm:cxn modelId="{2CC64D89-E296-4B36-872D-D0FCA6DA92FF}" type="presParOf" srcId="{85A1E335-55D6-456C-BCD0-765B5B4946C8}" destId="{6B9D23E3-E7B7-42EE-9BF7-C4F635B512E6}" srcOrd="1" destOrd="0" presId="urn:microsoft.com/office/officeart/2005/8/layout/chevron2"/>
    <dgm:cxn modelId="{89323D61-BBF4-4CCE-8876-9E77740073CE}" type="presParOf" srcId="{A417FC30-A3D6-4142-A26C-AFCCE981E20C}" destId="{AA94E498-F2CA-4910-AB43-C5031699A5AA}" srcOrd="5" destOrd="0" presId="urn:microsoft.com/office/officeart/2005/8/layout/chevron2"/>
    <dgm:cxn modelId="{80A7D392-8AAA-495A-874B-219AA512E9C5}" type="presParOf" srcId="{A417FC30-A3D6-4142-A26C-AFCCE981E20C}" destId="{92AB44D1-C18F-4C7A-B0F3-C1055438F7FC}" srcOrd="6" destOrd="0" presId="urn:microsoft.com/office/officeart/2005/8/layout/chevron2"/>
    <dgm:cxn modelId="{81ADFF93-15D1-4004-9B99-57665CA10034}" type="presParOf" srcId="{92AB44D1-C18F-4C7A-B0F3-C1055438F7FC}" destId="{9E5F6EF3-FC2A-4FE8-9037-179225607636}" srcOrd="0" destOrd="0" presId="urn:microsoft.com/office/officeart/2005/8/layout/chevron2"/>
    <dgm:cxn modelId="{C880F368-04FA-4AC5-9300-59ECAF0371D1}" type="presParOf" srcId="{92AB44D1-C18F-4C7A-B0F3-C1055438F7FC}" destId="{2078BA1A-2B36-4779-A81A-0EDB0E801F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FFA23-0EE4-45F8-B834-389DFD620E84}">
      <dsp:nvSpPr>
        <dsp:cNvPr id="0" name=""/>
        <dsp:cNvSpPr/>
      </dsp:nvSpPr>
      <dsp:spPr>
        <a:xfrm rot="5400000">
          <a:off x="-190837" y="194509"/>
          <a:ext cx="1272249" cy="8905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Investoři</a:t>
          </a:r>
        </a:p>
      </dsp:txBody>
      <dsp:txXfrm rot="-5400000">
        <a:off x="1" y="448958"/>
        <a:ext cx="890574" cy="381675"/>
      </dsp:txXfrm>
    </dsp:sp>
    <dsp:sp modelId="{DDA80A78-59EA-40CB-A809-32D5A2615C2C}">
      <dsp:nvSpPr>
        <dsp:cNvPr id="0" name=""/>
        <dsp:cNvSpPr/>
      </dsp:nvSpPr>
      <dsp:spPr>
        <a:xfrm rot="5400000">
          <a:off x="4405945" y="-3511699"/>
          <a:ext cx="826962" cy="7857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Členské státy z regionu střední Evropy (případně další státy „Trojmoří“) investují min. 20 mil. EUR každý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Fond otevírají Česká republika (NRI ze zdrojů MPO), Polsko a Maďarsko na začátku listopadu 2024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Cílem dosáhnout investice do cílových firem v každém zúčastněném státě alespoň ve výši příspěvku daného státu</a:t>
          </a:r>
        </a:p>
      </dsp:txBody>
      <dsp:txXfrm rot="-5400000">
        <a:off x="890575" y="44040"/>
        <a:ext cx="7817335" cy="746224"/>
      </dsp:txXfrm>
    </dsp:sp>
    <dsp:sp modelId="{76D03375-ED18-416E-8518-B3C6000AE465}">
      <dsp:nvSpPr>
        <dsp:cNvPr id="0" name=""/>
        <dsp:cNvSpPr/>
      </dsp:nvSpPr>
      <dsp:spPr>
        <a:xfrm rot="5400000">
          <a:off x="-190837" y="1320426"/>
          <a:ext cx="1272249" cy="8905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 err="1"/>
            <a:t>HoldingovýFond</a:t>
          </a:r>
          <a:endParaRPr lang="cs-CZ" sz="1400" b="1" kern="1200" dirty="0"/>
        </a:p>
      </dsp:txBody>
      <dsp:txXfrm rot="-5400000">
        <a:off x="1" y="1574875"/>
        <a:ext cx="890574" cy="381675"/>
      </dsp:txXfrm>
    </dsp:sp>
    <dsp:sp modelId="{616A734C-2797-4C4E-A549-00530F2186EA}">
      <dsp:nvSpPr>
        <dsp:cNvPr id="0" name=""/>
        <dsp:cNvSpPr/>
      </dsp:nvSpPr>
      <dsp:spPr>
        <a:xfrm rot="5400000">
          <a:off x="4405728" y="-2385564"/>
          <a:ext cx="827396" cy="7857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Model svěřenských účtů ve správě Evropského investičního fondu (EIF)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EIF vybírá vhodné regionální investiční PE/VC fondy, do kterých investuje z holdingového fondu</a:t>
          </a:r>
          <a:br>
            <a:rPr lang="cs-CZ" sz="1300" kern="1200" dirty="0"/>
          </a:br>
          <a:r>
            <a:rPr lang="cs-CZ" sz="1300" kern="1200" dirty="0"/>
            <a:t>a přidává další vlastní prostředky</a:t>
          </a:r>
        </a:p>
      </dsp:txBody>
      <dsp:txXfrm rot="-5400000">
        <a:off x="890574" y="1169980"/>
        <a:ext cx="7817314" cy="746616"/>
      </dsp:txXfrm>
    </dsp:sp>
    <dsp:sp modelId="{E539CAF7-7A1B-422F-95C3-23E3617972D4}">
      <dsp:nvSpPr>
        <dsp:cNvPr id="0" name=""/>
        <dsp:cNvSpPr/>
      </dsp:nvSpPr>
      <dsp:spPr>
        <a:xfrm rot="5400000">
          <a:off x="-190837" y="2446344"/>
          <a:ext cx="1272249" cy="8905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Investiční fondy</a:t>
          </a:r>
        </a:p>
      </dsp:txBody>
      <dsp:txXfrm rot="-5400000">
        <a:off x="1" y="2700793"/>
        <a:ext cx="890574" cy="381675"/>
      </dsp:txXfrm>
    </dsp:sp>
    <dsp:sp modelId="{6B9D23E3-E7B7-42EE-9BF7-C4F635B512E6}">
      <dsp:nvSpPr>
        <dsp:cNvPr id="0" name=""/>
        <dsp:cNvSpPr/>
      </dsp:nvSpPr>
      <dsp:spPr>
        <a:xfrm rot="5400000">
          <a:off x="4405945" y="-1259864"/>
          <a:ext cx="826962" cy="7857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Fondy získávají do správy kapitál IFT a dalších soukromých investorů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Fondy investují svěřený kapitál do cílových firem (kapitálový vstup)</a:t>
          </a:r>
          <a:br>
            <a:rPr lang="cs-CZ" sz="1300" kern="1200" dirty="0"/>
          </a:br>
          <a:r>
            <a:rPr lang="cs-CZ" sz="1300" kern="1200" dirty="0"/>
            <a:t>ve fázi </a:t>
          </a:r>
          <a:r>
            <a:rPr lang="cs-CZ" sz="1300" b="0" kern="1200" dirty="0" err="1"/>
            <a:t>later</a:t>
          </a:r>
          <a:r>
            <a:rPr lang="cs-CZ" sz="1300" b="0" kern="1200" dirty="0"/>
            <a:t> </a:t>
          </a:r>
          <a:r>
            <a:rPr lang="cs-CZ" sz="1300" b="0" kern="1200" dirty="0" err="1"/>
            <a:t>stage</a:t>
          </a:r>
          <a:r>
            <a:rPr lang="cs-CZ" sz="1300" b="0" kern="1200" dirty="0"/>
            <a:t>/</a:t>
          </a:r>
          <a:r>
            <a:rPr lang="cs-CZ" sz="1300" b="0" kern="1200" dirty="0" err="1"/>
            <a:t>growth</a:t>
          </a:r>
          <a:endParaRPr lang="cs-CZ" sz="1300" b="0" kern="1200" dirty="0"/>
        </a:p>
      </dsp:txBody>
      <dsp:txXfrm rot="-5400000">
        <a:off x="890575" y="2295875"/>
        <a:ext cx="7817335" cy="746224"/>
      </dsp:txXfrm>
    </dsp:sp>
    <dsp:sp modelId="{9E5F6EF3-FC2A-4FE8-9037-179225607636}">
      <dsp:nvSpPr>
        <dsp:cNvPr id="0" name=""/>
        <dsp:cNvSpPr/>
      </dsp:nvSpPr>
      <dsp:spPr>
        <a:xfrm rot="5400000">
          <a:off x="-190837" y="3572261"/>
          <a:ext cx="1272249" cy="8905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Firmy</a:t>
          </a:r>
        </a:p>
      </dsp:txBody>
      <dsp:txXfrm rot="-5400000">
        <a:off x="1" y="3826710"/>
        <a:ext cx="890574" cy="381675"/>
      </dsp:txXfrm>
    </dsp:sp>
    <dsp:sp modelId="{2078BA1A-2B36-4779-A81A-0EDB0E801F9B}">
      <dsp:nvSpPr>
        <dsp:cNvPr id="0" name=""/>
        <dsp:cNvSpPr/>
      </dsp:nvSpPr>
      <dsp:spPr>
        <a:xfrm rot="5400000">
          <a:off x="4405945" y="-133946"/>
          <a:ext cx="826962" cy="7857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 Malé a střední firmy/firmy se střední tržní kapitalizací napříč odvětvími získávají kapitál na svůj rozvoj výměnou za akcie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Velký potenciál pro ČR (Středoevropský fond fondů a osminásobné investice do firem vs. vklad ČR) </a:t>
          </a:r>
        </a:p>
      </dsp:txBody>
      <dsp:txXfrm rot="-5400000">
        <a:off x="890575" y="3421793"/>
        <a:ext cx="7817335" cy="74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3C826-1299-A7D5-D6E7-31624EBDF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A14CD2-59E7-AA0A-0968-5C1306D25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FE555F-D1F3-94B3-2A06-260C2046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F8225-F239-F236-5E37-50DBDB9B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DFB25-FF43-29CB-5347-97EB612B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D756EE-8179-9227-F1E8-FC1A230B0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4C12B-5656-3E57-5BAD-1BF10884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E68FE4-0A01-5143-1963-30DA0D2B7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18368C-152D-6A7D-2F0F-03213B98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718F47-9486-D050-4132-90E77A58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2F9EE2-79F9-02F1-B7ED-6CAAD3E4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4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D1B959-9F39-F3AC-29B3-FB26C4313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61DCF0-709E-5940-E497-C94EB9822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85C567-22B3-E3C8-7A65-792A31AD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653B62-3536-9E99-447A-5E91977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2C0C4-C8F0-F5FC-F6A7-410F642F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4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1F279C3-49D7-5656-76E6-E3024F65C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13FAF2D4-ECDE-A54C-0ECC-6281FA272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D84DC49-2423-2E68-CABC-BB9AAA7B2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41D34B2-D2DC-A34F-9BC9-8F2F776EF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AD3F84FC-AFA6-6D36-E3BE-A750DD8C6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318"/>
          <a:stretch/>
        </p:blipFill>
        <p:spPr>
          <a:xfrm>
            <a:off x="2840090" y="3092526"/>
            <a:ext cx="4743315" cy="6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BFC5D-46ED-9484-2A25-6678F387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C3CB25-80E3-B27B-E3B2-825A2FC2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845EEA-75BA-BC1C-9067-14733A83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69A79C-AF00-B358-40F5-C6BEB2C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173CBB-F3C2-D4EF-0B40-370ABCDF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5645F8-E8A8-6C0A-3A83-110F66AA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EAC039-FCC1-F96F-B12F-9A57280D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96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8145-D5B9-837F-266F-0A0B6014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F8ADC-09B3-F293-CFCC-1DD9E57C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D3395B-9B4E-7BF6-A445-F79561F0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3CFBEE-17E7-10EB-7FC7-6D441D87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73467E-0DC6-6131-F991-870E7FAA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F1E967-2B3D-FD0B-1263-E86C734D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2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8CE81-E773-3A81-DD0D-32619306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5529F0-9833-C5DD-4723-80F846ABB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5742D0-62EF-62B7-FC13-E7D43525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055AB5-9F9A-38FF-62D2-D6A95D35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8E23F-DB9E-D6CA-90FA-80089618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CCD880-7ED6-28D5-5A0F-8B4D1B94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9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3CF201-C0E4-299C-2292-8BB7FD53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FAC6DE-2D83-BEA3-D4D4-65838390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CF8E2E-C7C4-1B96-B1BA-633CDF222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71CDE6-0CC7-956E-9E40-D2BA162B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48C1A4-D8B6-E6CE-4477-2CF844E0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8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eskacenazaarchitekturu.cz/rocniky/2024/rekonstrukce-administrativni-budovy-cerna-perl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04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F3445-8DB7-91D2-E271-26B2A4BA53C7}"/>
              </a:ext>
            </a:extLst>
          </p:cNvPr>
          <p:cNvSpPr txBox="1">
            <a:spLocks/>
          </p:cNvSpPr>
          <p:nvPr/>
        </p:nvSpPr>
        <p:spPr>
          <a:xfrm>
            <a:off x="5611277" y="1999488"/>
            <a:ext cx="6361267" cy="1152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Finanční nástroje rizikového kapitálu </a:t>
            </a:r>
          </a:p>
          <a:p>
            <a:pPr algn="l"/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aneb kouzlo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revolvingu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71C94B-1DB8-C8CB-08FE-9393B5D791DF}"/>
              </a:ext>
            </a:extLst>
          </p:cNvPr>
          <p:cNvSpPr txBox="1">
            <a:spLocks/>
          </p:cNvSpPr>
          <p:nvPr/>
        </p:nvSpPr>
        <p:spPr>
          <a:xfrm>
            <a:off x="421974" y="3855039"/>
            <a:ext cx="5481911" cy="1401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altLang="cs-CZ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Ing. Jan Vaňkát</a:t>
            </a:r>
          </a:p>
          <a:p>
            <a:pPr algn="l">
              <a:spcBef>
                <a:spcPts val="0"/>
              </a:spcBef>
            </a:pPr>
            <a:r>
              <a:rPr lang="cs-CZ" altLang="cs-CZ" dirty="0">
                <a:solidFill>
                  <a:schemeClr val="bg1"/>
                </a:solidFill>
                <a:latin typeface="Calibri" panose="020F0502020204030204" pitchFamily="34" charset="0"/>
              </a:rPr>
              <a:t>vedoucí </a:t>
            </a:r>
            <a:r>
              <a:rPr lang="cs-CZ" altLang="cs-CZ">
                <a:solidFill>
                  <a:schemeClr val="bg1"/>
                </a:solidFill>
                <a:latin typeface="Calibri" panose="020F0502020204030204" pitchFamily="34" charset="0"/>
              </a:rPr>
              <a:t>oddělení finančních </a:t>
            </a:r>
            <a:r>
              <a:rPr lang="cs-CZ" altLang="cs-CZ" dirty="0">
                <a:solidFill>
                  <a:schemeClr val="bg1"/>
                </a:solidFill>
                <a:latin typeface="Calibri" panose="020F0502020204030204" pitchFamily="34" charset="0"/>
              </a:rPr>
              <a:t>nástrojů</a:t>
            </a:r>
          </a:p>
          <a:p>
            <a:pPr algn="l">
              <a:spcBef>
                <a:spcPts val="0"/>
              </a:spcBef>
            </a:pPr>
            <a:endParaRPr lang="cs-CZ" alt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cs-CZ" altLang="cs-CZ" dirty="0">
                <a:solidFill>
                  <a:schemeClr val="bg1"/>
                </a:solidFill>
                <a:latin typeface="+mj-lt"/>
              </a:rPr>
              <a:t>20. 11. 2024  | </a:t>
            </a:r>
            <a:r>
              <a:rPr lang="cs-CZ" dirty="0">
                <a:latin typeface="+mj-lt"/>
              </a:rPr>
              <a:t> </a:t>
            </a:r>
            <a:r>
              <a:rPr lang="cs-CZ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Pivovar Staropramen Praha</a:t>
            </a:r>
            <a:endParaRPr lang="cs-CZ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9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35857" y="1312958"/>
            <a:ext cx="8815021" cy="467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Pilotní program v OP PIK, prodlouženo do roku 2026 ze zdrojů OP TAK </a:t>
            </a:r>
          </a:p>
          <a:p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Podřízené úvěry za účelem regenerace brownfieldů s cílem vytvoření infrastruktury pro podnikání MSP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Ostravská aglomerace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Úvěr NRI až 120 mil. Kč na max. 40 % výdajů projektu,</a:t>
            </a:r>
            <a:br>
              <a:rPr lang="cs-CZ" sz="2200" dirty="0"/>
            </a:br>
            <a:r>
              <a:rPr lang="cs-CZ" sz="2200" dirty="0"/>
              <a:t>min. 50 % bankovní úvěr spolufinancující komerční banky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Zvýhodněná úroková sazba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Celková alokace 305 mil. Kč</a:t>
            </a:r>
          </a:p>
          <a:p>
            <a:pPr lvl="1"/>
            <a:endParaRPr lang="cs-CZ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Správce holdingového fondu: Národní rozvojová investiční a.s.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Vysoutěžen správce finančního nástroje: Urban Development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Fund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 MS s.r.o.</a:t>
            </a:r>
          </a:p>
          <a:p>
            <a:pPr lvl="1"/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Rozjednané 2 projekty – čerpání od ledna 2025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35858" y="476114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rgbClr val="C00000"/>
                </a:solidFill>
              </a:rPr>
              <a:t>Pokračujeme v regeneraci Brownfieldů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AB1DF99-C015-466E-A3ED-EF5AA05EF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402" y="229660"/>
            <a:ext cx="2850954" cy="1267091"/>
          </a:xfrm>
          <a:prstGeom prst="rect">
            <a:avLst/>
          </a:prstGeom>
        </p:spPr>
      </p:pic>
      <p:pic>
        <p:nvPicPr>
          <p:cNvPr id="1032" name="Picture 8" descr="V Černé perle vzniká klinika Moravian Premium Care - OSTRAVA">
            <a:extLst>
              <a:ext uri="{FF2B5EF4-FFF2-40B4-BE49-F238E27FC236}">
                <a16:creationId xmlns:a16="http://schemas.microsoft.com/office/drawing/2014/main" id="{7FFEE81D-5FE0-46BC-9F76-BAF24EFE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972" y="1674456"/>
            <a:ext cx="2323343" cy="284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1F25D9-4A37-4739-867D-A438C263E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46" y="4811031"/>
            <a:ext cx="2615088" cy="11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520895" y="1307396"/>
            <a:ext cx="8538452" cy="127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Celkem 4 investice v OP PIK (dohromady cca 120 mil. Kč)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Např. chátrající budova rekonstruována na špičkovou kliniku s mnoha ordinacemi,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nominována na letošní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Českou cenu za architekturu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996BFA1-9FAB-4744-97CA-B7120241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42" y="712285"/>
            <a:ext cx="3241728" cy="106069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6AAA611-CA73-462C-922D-D46476978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1" y="2376087"/>
            <a:ext cx="4747259" cy="3600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B0C43BA-3046-4FEE-A795-BE1BF4AA9B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37" y="2367232"/>
            <a:ext cx="3600000" cy="3600000"/>
          </a:xfrm>
          <a:prstGeom prst="rect">
            <a:avLst/>
          </a:prstGeom>
        </p:spPr>
      </p:pic>
      <p:sp>
        <p:nvSpPr>
          <p:cNvPr id="13" name="Nadpis 2">
            <a:extLst>
              <a:ext uri="{FF2B5EF4-FFF2-40B4-BE49-F238E27FC236}">
                <a16:creationId xmlns:a16="http://schemas.microsoft.com/office/drawing/2014/main" id="{ECE44FBD-295E-4096-A7E1-2BBFE0E88808}"/>
              </a:ext>
            </a:extLst>
          </p:cNvPr>
          <p:cNvSpPr txBox="1">
            <a:spLocks/>
          </p:cNvSpPr>
          <p:nvPr/>
        </p:nvSpPr>
        <p:spPr>
          <a:xfrm>
            <a:off x="428353" y="468197"/>
            <a:ext cx="11123990" cy="71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rgbClr val="C00000"/>
                </a:solidFill>
              </a:rPr>
              <a:t>Brownfieldy - co se nám povedlo v OP PIK</a:t>
            </a:r>
          </a:p>
        </p:txBody>
      </p:sp>
    </p:spTree>
    <p:extLst>
      <p:ext uri="{BB962C8B-B14F-4D97-AF65-F5344CB8AC3E}">
        <p14:creationId xmlns:p14="http://schemas.microsoft.com/office/powerpoint/2010/main" val="329629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35858" y="1575131"/>
            <a:ext cx="9531102" cy="441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Fond fondů Ukrajina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Investice rizikového kapitálu do ukrajinských startupů, které budou</a:t>
            </a:r>
            <a:br>
              <a:rPr lang="cs-CZ" sz="2400" dirty="0"/>
            </a:br>
            <a:r>
              <a:rPr lang="cs-CZ" sz="2400" dirty="0"/>
              <a:t>své další podnikatelské aktivity rozvíjet v České republice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Alokace: 300 mil. Kč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Správce: Národní rozvojová investiční a.s.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Finanční zprostředkovatel(é): chystaná veřejná zakázka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IPO Fond 2025+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Navazuje na úspěšný pilotní projekt IPO fond v OP PIK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Investice do MSP prostřednictvím Alternativních obchodních platforem</a:t>
            </a:r>
            <a:br>
              <a:rPr lang="cs-CZ" sz="2400" dirty="0"/>
            </a:br>
            <a:r>
              <a:rPr lang="cs-CZ" sz="2400" dirty="0"/>
              <a:t>(trh START na BCPP)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Alokace: 360 mil. Kč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Správce: Národní rozvojová investiční a.s.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Ve stavu interního schvalování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AB1DF99-C015-466E-A3ED-EF5AA05EF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402" y="229660"/>
            <a:ext cx="2850954" cy="12670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F57314-98FB-43B4-9EFD-CF6CE4410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087" y="1670858"/>
            <a:ext cx="1977269" cy="434286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FBE0D32-2DA8-4841-90E7-08AC0B83D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44847"/>
            <a:ext cx="3657600" cy="124777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A185DB9-4363-4809-AE74-0B5E54C5B15F}"/>
              </a:ext>
            </a:extLst>
          </p:cNvPr>
          <p:cNvSpPr txBox="1"/>
          <p:nvPr/>
        </p:nvSpPr>
        <p:spPr>
          <a:xfrm>
            <a:off x="387060" y="272534"/>
            <a:ext cx="9733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3600" b="1" dirty="0">
                <a:solidFill>
                  <a:srgbClr val="C00000"/>
                </a:solidFill>
                <a:latin typeface="+mj-lt"/>
              </a:rPr>
              <a:t>Nástroje z navrácených prostředků OP PIK</a:t>
            </a:r>
          </a:p>
          <a:p>
            <a:pPr algn="l"/>
            <a:r>
              <a:rPr lang="cs-CZ" sz="3600" b="1" dirty="0">
                <a:solidFill>
                  <a:srgbClr val="C00000"/>
                </a:solidFill>
                <a:latin typeface="+mj-lt"/>
              </a:rPr>
              <a:t>„</a:t>
            </a:r>
            <a:r>
              <a:rPr lang="cs-CZ" sz="3600" b="1" dirty="0" err="1">
                <a:solidFill>
                  <a:srgbClr val="C00000"/>
                </a:solidFill>
                <a:latin typeface="+mj-lt"/>
              </a:rPr>
              <a:t>revolving</a:t>
            </a:r>
            <a:r>
              <a:rPr lang="cs-CZ" sz="3600" b="1" dirty="0">
                <a:solidFill>
                  <a:srgbClr val="C00000"/>
                </a:solidFill>
                <a:latin typeface="+mj-lt"/>
              </a:rPr>
              <a:t> OP PIK“</a:t>
            </a:r>
          </a:p>
        </p:txBody>
      </p:sp>
    </p:spTree>
    <p:extLst>
      <p:ext uri="{BB962C8B-B14F-4D97-AF65-F5344CB8AC3E}">
        <p14:creationId xmlns:p14="http://schemas.microsoft.com/office/powerpoint/2010/main" val="147987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A185DB9-4363-4809-AE74-0B5E54C5B15F}"/>
              </a:ext>
            </a:extLst>
          </p:cNvPr>
          <p:cNvSpPr txBox="1"/>
          <p:nvPr/>
        </p:nvSpPr>
        <p:spPr>
          <a:xfrm>
            <a:off x="363538" y="363994"/>
            <a:ext cx="9733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3600" b="1" dirty="0">
                <a:solidFill>
                  <a:srgbClr val="C00000"/>
                </a:solidFill>
                <a:latin typeface="+mj-lt"/>
              </a:rPr>
              <a:t>Nástroje z </a:t>
            </a:r>
            <a:r>
              <a:rPr lang="cs-CZ" sz="3600" b="1" dirty="0" err="1">
                <a:solidFill>
                  <a:srgbClr val="C00000"/>
                </a:solidFill>
                <a:latin typeface="+mj-lt"/>
              </a:rPr>
              <a:t>revolvingu</a:t>
            </a:r>
            <a:r>
              <a:rPr lang="cs-CZ" sz="3600" b="1" dirty="0">
                <a:solidFill>
                  <a:srgbClr val="C00000"/>
                </a:solidFill>
                <a:latin typeface="+mj-lt"/>
              </a:rPr>
              <a:t> OP PIK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94425B2-84DD-4DF7-ABF1-A16C42B29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516156"/>
              </p:ext>
            </p:extLst>
          </p:nvPr>
        </p:nvGraphicFramePr>
        <p:xfrm>
          <a:off x="472158" y="1555460"/>
          <a:ext cx="8748279" cy="465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C46A3E-CDA3-4245-85E9-52216801FAB8}"/>
              </a:ext>
            </a:extLst>
          </p:cNvPr>
          <p:cNvSpPr txBox="1"/>
          <p:nvPr/>
        </p:nvSpPr>
        <p:spPr>
          <a:xfrm>
            <a:off x="363538" y="1083250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Inovační fond Trojmoří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866E9D9-B9F3-4BB4-A036-A99426802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9814" y="1338763"/>
            <a:ext cx="2495755" cy="126807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02A3FF7-E999-4453-873F-AD8859822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3528" y="2794546"/>
            <a:ext cx="2248329" cy="8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9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35858" y="1312958"/>
            <a:ext cx="8538452" cy="467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Během OP PIK investovány řádově mld. Kč do úvěrových a záručních nástrojů NRB a stovky mil. Kč do (kvazi)kapitálových nástrojů NRI/EIF</a:t>
            </a:r>
          </a:p>
          <a:p>
            <a:pPr marL="457200" indent="-457200">
              <a:buFont typeface="+mj-lt"/>
              <a:buAutoNum type="arabicPeriod"/>
            </a:pP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Prostředky se vrací na splátkách jistin, příp. exitech ze společností</a:t>
            </a:r>
          </a:p>
          <a:p>
            <a:pPr marL="457200" indent="-457200">
              <a:buFont typeface="+mj-lt"/>
              <a:buAutoNum type="arabicPeriod"/>
            </a:pP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Navrácené prostředky znovu investujeme a dále zhodnocujeme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Fond fondů Ukrajina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IPO fond 2025+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Inovační fond Trojmoří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a další nápady</a:t>
            </a:r>
          </a:p>
          <a:p>
            <a:pPr marL="457200" indent="-457200">
              <a:buFont typeface="+mj-lt"/>
              <a:buAutoNum type="arabicPeriod"/>
            </a:pPr>
            <a:endParaRPr lang="cs-CZ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Rozvíjíme NRI v roli hlavní instituce zavádějící návratné kapitálové</a:t>
            </a:r>
            <a:br>
              <a:rPr lang="cs-CZ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cs-CZ" sz="2200" dirty="0" err="1">
                <a:solidFill>
                  <a:schemeClr val="accent1">
                    <a:lumMod val="75000"/>
                  </a:schemeClr>
                </a:solidFill>
              </a:rPr>
              <a:t>kvazikapitálové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 finanční nástroje v ČR</a:t>
            </a:r>
          </a:p>
          <a:p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AB1DF99-C015-466E-A3ED-EF5AA05EF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4310" y="4721077"/>
            <a:ext cx="2850954" cy="12670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6C0A95-1547-45B1-8347-69F156C70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858" y="410691"/>
            <a:ext cx="2838284" cy="12670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F15C48-DFF8-49EF-8EF7-9251DD93A4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88" y="2304050"/>
            <a:ext cx="3107654" cy="207176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29B8FCA-3C9B-48AE-BBA4-A4619E460E0F}"/>
              </a:ext>
            </a:extLst>
          </p:cNvPr>
          <p:cNvSpPr txBox="1"/>
          <p:nvPr/>
        </p:nvSpPr>
        <p:spPr>
          <a:xfrm>
            <a:off x="387060" y="272534"/>
            <a:ext cx="9733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3600" b="1">
                <a:solidFill>
                  <a:srgbClr val="C00000"/>
                </a:solidFill>
                <a:latin typeface="+mj-lt"/>
              </a:rPr>
              <a:t>Kouzlo </a:t>
            </a:r>
            <a:r>
              <a:rPr lang="cs-CZ" sz="3600" b="1" dirty="0" err="1">
                <a:solidFill>
                  <a:srgbClr val="C00000"/>
                </a:solidFill>
                <a:latin typeface="+mj-lt"/>
              </a:rPr>
              <a:t>revolvingu</a:t>
            </a:r>
            <a:r>
              <a:rPr lang="cs-CZ" sz="3600" b="1" dirty="0">
                <a:solidFill>
                  <a:srgbClr val="C00000"/>
                </a:solidFill>
                <a:latin typeface="+mj-lt"/>
              </a:rPr>
              <a:t> OP PIK</a:t>
            </a:r>
          </a:p>
        </p:txBody>
      </p:sp>
    </p:spTree>
    <p:extLst>
      <p:ext uri="{BB962C8B-B14F-4D97-AF65-F5344CB8AC3E}">
        <p14:creationId xmlns:p14="http://schemas.microsoft.com/office/powerpoint/2010/main" val="12554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BFB9283-0AE6-08F5-25C9-31AF5D32760F}"/>
              </a:ext>
            </a:extLst>
          </p:cNvPr>
          <p:cNvSpPr txBox="1">
            <a:spLocks/>
          </p:cNvSpPr>
          <p:nvPr/>
        </p:nvSpPr>
        <p:spPr>
          <a:xfrm>
            <a:off x="437772" y="3561602"/>
            <a:ext cx="8310993" cy="189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bg1"/>
                </a:solidFill>
                <a:sym typeface="Wingdings" panose="05000000000000000000" pitchFamily="2" charset="2"/>
              </a:rPr>
              <a:t>Děkuji za pozornost </a:t>
            </a:r>
          </a:p>
          <a:p>
            <a:r>
              <a:rPr lang="cs-CZ" sz="3200" dirty="0">
                <a:solidFill>
                  <a:schemeClr val="bg1"/>
                </a:solidFill>
                <a:sym typeface="Wingdings" panose="05000000000000000000" pitchFamily="2" charset="2"/>
              </a:rPr>
              <a:t>jan.vankat@mpo.gov.cz</a:t>
            </a:r>
          </a:p>
        </p:txBody>
      </p:sp>
    </p:spTree>
    <p:extLst>
      <p:ext uri="{BB962C8B-B14F-4D97-AF65-F5344CB8AC3E}">
        <p14:creationId xmlns:p14="http://schemas.microsoft.com/office/powerpoint/2010/main" val="363612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48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543</Words>
  <Application>Microsoft Office PowerPoint</Application>
  <PresentationFormat>Širokoúhlá obrazovka</PresentationFormat>
  <Paragraphs>75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Zemek Václav</dc:creator>
  <cp:lastModifiedBy>Pospíšilová Monika</cp:lastModifiedBy>
  <cp:revision>88</cp:revision>
  <dcterms:created xsi:type="dcterms:W3CDTF">2023-11-13T20:28:51Z</dcterms:created>
  <dcterms:modified xsi:type="dcterms:W3CDTF">2024-11-19T13:40:10Z</dcterms:modified>
</cp:coreProperties>
</file>