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669" r:id="rId4"/>
    <p:sldId id="263" r:id="rId5"/>
    <p:sldId id="646" r:id="rId6"/>
    <p:sldId id="639" r:id="rId7"/>
    <p:sldId id="640" r:id="rId8"/>
    <p:sldId id="641" r:id="rId9"/>
    <p:sldId id="644" r:id="rId10"/>
    <p:sldId id="645" r:id="rId11"/>
    <p:sldId id="642" r:id="rId12"/>
    <p:sldId id="643" r:id="rId13"/>
    <p:sldId id="647" r:id="rId14"/>
    <p:sldId id="650" r:id="rId15"/>
    <p:sldId id="651" r:id="rId16"/>
    <p:sldId id="652" r:id="rId17"/>
    <p:sldId id="654" r:id="rId18"/>
    <p:sldId id="655" r:id="rId19"/>
    <p:sldId id="656" r:id="rId20"/>
    <p:sldId id="657" r:id="rId21"/>
    <p:sldId id="658" r:id="rId22"/>
    <p:sldId id="659" r:id="rId23"/>
    <p:sldId id="648" r:id="rId24"/>
    <p:sldId id="660" r:id="rId25"/>
    <p:sldId id="662" r:id="rId26"/>
    <p:sldId id="663" r:id="rId27"/>
    <p:sldId id="664" r:id="rId28"/>
    <p:sldId id="665" r:id="rId29"/>
    <p:sldId id="666" r:id="rId30"/>
    <p:sldId id="667" r:id="rId31"/>
    <p:sldId id="668" r:id="rId32"/>
    <p:sldId id="264" r:id="rId33"/>
    <p:sldId id="262" r:id="rId34"/>
    <p:sldId id="260" r:id="rId35"/>
  </p:sldIdLst>
  <p:sldSz cx="12192000" cy="6858000"/>
  <p:notesSz cx="6799263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3C826-1299-A7D5-D6E7-31624EBDF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A14CD2-59E7-AA0A-0968-5C1306D25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FE555F-D1F3-94B3-2A06-260C2046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F8225-F239-F236-5E37-50DBDB9B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3DFB25-FF43-29CB-5347-97EB612B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D756EE-8179-9227-F1E8-FC1A230B0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4C12B-5656-3E57-5BAD-1BF10884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8E68FE4-0A01-5143-1963-30DA0D2B7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18368C-152D-6A7D-2F0F-03213B98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718F47-9486-D050-4132-90E77A58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2F9EE2-79F9-02F1-B7ED-6CAAD3E4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4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D1B959-9F39-F3AC-29B3-FB26C4313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61DCF0-709E-5940-E497-C94EB9822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85C567-22B3-E3C8-7A65-792A31AD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653B62-3536-9E99-447A-5E91977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2C0C4-C8F0-F5FC-F6A7-410F642F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4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1F279C3-49D7-5656-76E6-E3024F65C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13FAF2D4-ECDE-A54C-0ECC-6281FA272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D84DC49-2423-2E68-CABC-BB9AAA7B2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41D34B2-D2DC-A34F-9BC9-8F2F776EF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AD3F84FC-AFA6-6D36-E3BE-A750DD8C6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318"/>
          <a:stretch/>
        </p:blipFill>
        <p:spPr>
          <a:xfrm>
            <a:off x="2840090" y="3092526"/>
            <a:ext cx="4743315" cy="6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BFC5D-46ED-9484-2A25-6678F387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C3CB25-80E3-B27B-E3B2-825A2FC2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845EEA-75BA-BC1C-9067-14733A83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69A79C-AF00-B358-40F5-C6BEB2C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63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173CBB-F3C2-D4EF-0B40-370ABCDF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5645F8-E8A8-6C0A-3A83-110F66AA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EAC039-FCC1-F96F-B12F-9A57280D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96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8145-D5B9-837F-266F-0A0B6014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F8ADC-09B3-F293-CFCC-1DD9E57C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D3395B-9B4E-7BF6-A445-F79561F03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3CFBEE-17E7-10EB-7FC7-6D441D87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73467E-0DC6-6131-F991-870E7FAA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F1E967-2B3D-FD0B-1263-E86C734D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2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8CE81-E773-3A81-DD0D-32619306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5529F0-9833-C5DD-4723-80F846ABB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5742D0-62EF-62B7-FC13-E7D43525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055AB5-9F9A-38FF-62D2-D6A95D35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8E23F-DB9E-D6CA-90FA-80089618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CCD880-7ED6-28D5-5A0F-8B4D1B94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9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83CF201-C0E4-299C-2292-8BB7FD53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FAC6DE-2D83-BEA3-D4D4-65838390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CF8E2E-C7C4-1B96-B1BA-633CDF222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11F7-E6F9-4F55-9578-571BC43DC8E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71CDE6-0CC7-956E-9E40-D2BA162B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48C1A4-D8B6-E6CE-4477-2CF844E0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0E3A-B4DA-406C-AF11-74458C6BB2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8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tak.cz/obnovitelne-zdroje-energie-male-vodni-elektrarny-vyzva-i/a-153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ondrej.tomsej@mpo.gov.cz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0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75287" y="950724"/>
            <a:ext cx="10966905" cy="5197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Opatření mimo renovace budovy v rámci energetického hospodářství článek 38 a 41 GBER</a:t>
            </a:r>
          </a:p>
          <a:p>
            <a:pPr marL="514350" indent="-514350">
              <a:buFont typeface="+mj-lt"/>
              <a:buAutoNum type="alphaLcParenR" startAt="8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Využívání OZE a vysoce účinné KVET na pevnou biomasu, bioplyn a biometan, fotovoltaických elektráren, solárních termických systémů a elektrických tepelných čerpadel pro pokrytí vlastní potřeby energetických hospodářství podnikatelských provozů;</a:t>
            </a:r>
          </a:p>
          <a:p>
            <a:pPr marL="514350" indent="-514350">
              <a:buFont typeface="+mj-lt"/>
              <a:buAutoNum type="alphaLcParenR" startAt="8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Instalace zařízení pro ukládání energie vyrobené v zařízeních na výrobu energie z obnovitelných zdrojů na místě; </a:t>
            </a:r>
          </a:p>
          <a:p>
            <a:pPr marL="514350" indent="-514350">
              <a:buFont typeface="+mj-lt"/>
              <a:buAutoNum type="alphaLcParenR" startAt="8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Modernizace rozvodů elektřiny, tepla, chladu a stlačeného vzduchu v energetickém hospodářství, které je předmětem žádosti o podporu, za účelem zvýšení účinnosti užití energie;</a:t>
            </a:r>
          </a:p>
          <a:p>
            <a:pPr marL="514350" indent="-514350">
              <a:buFont typeface="+mj-lt"/>
              <a:buAutoNum type="alphaLcParenR" startAt="8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Využití odpadní energie pro pokrytí vlastní potřeby energetického hospodářství;</a:t>
            </a:r>
          </a:p>
          <a:p>
            <a:pPr marL="514350" indent="-514350">
              <a:buFont typeface="+mj-lt"/>
              <a:buAutoNum type="alphaLcParenR" startAt="8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Snižování energetické náročnosti/zvyšování energetické účinnosti výrobních a technologických procesů (pouze pro nové zařízení, které musí mít nulové přímé (výfukové) emise CO2);</a:t>
            </a:r>
          </a:p>
          <a:p>
            <a:pPr marL="514350" indent="-514350">
              <a:buFont typeface="+mj-lt"/>
              <a:buAutoNum type="alphaLcParenR" startAt="8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Modernizace trakčních napájecích stanic a trakční napájecí sítě;</a:t>
            </a:r>
          </a:p>
          <a:p>
            <a:pPr marL="514350" indent="-514350">
              <a:buFont typeface="+mj-lt"/>
              <a:buAutoNum type="alphaLcParenR" startAt="8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Zavádění prvků efektivního nakládání s energií a optimalizaci provozu k regulaci její spotřeby včetně podpory implementace nástrojů energetického managementu v rámci energetických hospodářství podnikatelských provozů.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86D1624B-D56D-4A29-AB06-77DC6013A333}"/>
              </a:ext>
            </a:extLst>
          </p:cNvPr>
          <p:cNvSpPr txBox="1">
            <a:spLocks/>
          </p:cNvSpPr>
          <p:nvPr/>
        </p:nvSpPr>
        <p:spPr>
          <a:xfrm>
            <a:off x="475287" y="485833"/>
            <a:ext cx="11123991" cy="411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14000" b="1" dirty="0">
                <a:solidFill>
                  <a:srgbClr val="C00000"/>
                </a:solidFill>
              </a:rPr>
              <a:t>Podporované aktivity Úspory energie </a:t>
            </a:r>
            <a:r>
              <a:rPr lang="cs-CZ" sz="14000" dirty="0">
                <a:solidFill>
                  <a:srgbClr val="C00000"/>
                </a:solidFill>
              </a:rPr>
              <a:t>– výzva II</a:t>
            </a:r>
            <a:r>
              <a:rPr lang="cs-CZ" sz="6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82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592161" y="3703584"/>
            <a:ext cx="11123990" cy="2541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Podíl podpory v režimu de minimis je ve výši 50%.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Podíl podpory podle čl. 41 GBER (65%, 55%, 45% pro malý, střední a velký podnik).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Region písm. a) CZ04 Severozápad (Karlovarský a Ústecký kraj), CZ05 Severovýchod (Liberecký, Královehradecký a Pardubický kraj), CZ07 Střední Morava (Olomoucký a Zlínský kraj) a CZ8 </a:t>
            </a:r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</a:rPr>
              <a:t>Moravskoslezsko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 (Moravskoslezský kraj).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Region písm. c) CZ02 Střední Čechy (Středočeský kraj, CZ03 Jihozápad (Jihočeský a Plzeňský kraj) a CZ06 Jihovýchod (Jihomoravský kraj a kraj Vysočina).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SV – Srovnávací varianta (scénář).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PE – Úspora primární energie.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592161" y="-289728"/>
            <a:ext cx="11123990" cy="10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3500" b="1" dirty="0">
                <a:solidFill>
                  <a:srgbClr val="C00000"/>
                </a:solidFill>
              </a:rPr>
              <a:t>Podíl dotace na CZV v rámci II. výzvy Úspory energie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3DF53ABD-DACE-4C73-B9EF-80A9E3717A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728489"/>
              </p:ext>
            </p:extLst>
          </p:nvPr>
        </p:nvGraphicFramePr>
        <p:xfrm>
          <a:off x="694944" y="788067"/>
          <a:ext cx="10865592" cy="2802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Worksheet" r:id="rId3" imgW="10069231" imgH="2597133" progId="Excel.Sheet.12">
                  <p:embed/>
                </p:oleObj>
              </mc:Choice>
              <mc:Fallback>
                <p:oleObj name="Worksheet" r:id="rId3" imgW="10069231" imgH="25971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4944" y="788067"/>
                        <a:ext cx="10865592" cy="2802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72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517959" y="873259"/>
            <a:ext cx="11123990" cy="5666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23719" y="-204536"/>
            <a:ext cx="11123990" cy="10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4600" b="1" dirty="0">
                <a:solidFill>
                  <a:srgbClr val="C00000"/>
                </a:solidFill>
              </a:rPr>
              <a:t>Analýza schválených projektů I. výzvy Úspory energie podle typu převažujícího opatření </a:t>
            </a:r>
            <a:r>
              <a:rPr lang="cs-CZ" sz="2200" b="1" dirty="0">
                <a:solidFill>
                  <a:srgbClr val="C00000"/>
                </a:solidFill>
              </a:rPr>
              <a:t>zpracovaná na základě požadavků Oddělení strategie, Odbor strategie a mezinárodní spolupráce v energetice 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FBF37267-3DC5-404A-A575-D2713341D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714817"/>
              </p:ext>
            </p:extLst>
          </p:nvPr>
        </p:nvGraphicFramePr>
        <p:xfrm>
          <a:off x="1286256" y="1066722"/>
          <a:ext cx="8845296" cy="4918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r:id="rId3" imgW="5721187" imgH="5285350" progId="Excel.Sheet.12">
                  <p:embed/>
                </p:oleObj>
              </mc:Choice>
              <mc:Fallback>
                <p:oleObj name="Worksheet" r:id="rId3" imgW="5721187" imgH="5285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6256" y="1066722"/>
                        <a:ext cx="8845296" cy="4918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99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F3445-8DB7-91D2-E271-26B2A4BA53C7}"/>
              </a:ext>
            </a:extLst>
          </p:cNvPr>
          <p:cNvSpPr txBox="1">
            <a:spLocks/>
          </p:cNvSpPr>
          <p:nvPr/>
        </p:nvSpPr>
        <p:spPr>
          <a:xfrm>
            <a:off x="4380136" y="821196"/>
            <a:ext cx="7635080" cy="24767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Specifický cíl 4.2 Podpora energie z obnovitelných zdrojů v souladu se směrnicí (EU) 2018/2001, včetně kritérií udržitelnosti stanovených v uvedené směrnici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71C94B-1DB8-C8CB-08FE-9393B5D791DF}"/>
              </a:ext>
            </a:extLst>
          </p:cNvPr>
          <p:cNvSpPr txBox="1">
            <a:spLocks/>
          </p:cNvSpPr>
          <p:nvPr/>
        </p:nvSpPr>
        <p:spPr>
          <a:xfrm>
            <a:off x="421974" y="3855039"/>
            <a:ext cx="5481911" cy="1401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328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397450" y="1014562"/>
            <a:ext cx="11003481" cy="5392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Cílem je zvýšení podílu OZE v souladu s příspěvkem ČR určeným vnitrostátním plánem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, a to při respektování dalších dílčích cílů uvedené směrnice, resp. podpora dílčích cílů směřující ke zvýšení podílu OZE, zajištění plnění sektorových cílů ve vytápění a chlazení a v oblasti dopravy.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Plněním cílů v oblasti snižování emisí skleníkových plynů, zvyšováním podílu energie z OZE budou plněny základní předpoklady pro postupný přechod na nízkouhlíkovou ekonomiku a růst konkurenceschopnosti podniků.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Využití OZE podpoří snižování podílu fosilních paliv při výrobě energie a tím i znečištění ovzduší a dále sníží energetickou závislost ČR na dovozu energií ze zahraničí a na omezených domácích fosilních palivech.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Podle aktualizaci GBER „Veřejná   podpora“ čl. 41 se v případě podpory OZE nemusí stanovit náklady na referenční zdroj.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87479" y="-87754"/>
            <a:ext cx="11123990" cy="10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3500" b="1" dirty="0">
                <a:solidFill>
                  <a:srgbClr val="C00000"/>
                </a:solidFill>
              </a:rPr>
              <a:t>Specifický cíl 4.2 Podpora energie z obnovitelných zdrojů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67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686299" y="715898"/>
            <a:ext cx="6955649" cy="5666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Průběžná výzva;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výstavba VTE;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celková alokace 3 mld. Kč;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zahájení příjmu žádostí: 28.6. 2024;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ukončení příjmu žádostí: 31.10.2025;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výše způsobilých výdajů: 3,07 mil. Kč - 66,7 mil. EUR;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podnikající fyzické a právnické osoby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malý a střední podnik (definice GBER);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velký podnik.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Míra podpory: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65 % - malý podnik;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55 % - střední podnik;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45 % - velký podnik.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Je-li žadatelem SPV, pak EU podíl odpovídá velkému podniku;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realizace max. do 30.11.2027.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363538" y="-267027"/>
            <a:ext cx="11123990" cy="10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3500" b="1" dirty="0">
                <a:solidFill>
                  <a:srgbClr val="C00000"/>
                </a:solidFill>
              </a:rPr>
              <a:t>Parametry výzvy: Větrné elektrárny – výzva II.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F93240-488C-4B25-A18B-E830EC59D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1" y="853440"/>
            <a:ext cx="4093735" cy="52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1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69392" y="1499616"/>
            <a:ext cx="11018136" cy="3499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K 11. 11. 2024 je v rámci II. výzvy celkem podáno 60 žádostí, které požadují investiční dotaci ve výši 16,689 mld. Kč;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dne 2. 12. 2024 ve 14:00 se zastaví příjem žádostí o podporu z důvodu překročení 200 % výše alokace Výzvy.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V rámci I. Výzvy VTE byly schváleny celkem 4 projekty s dotací ve výši cca 391,4 mil. Kč 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(docházelo ke stanovení nákladů na referenční zdroj).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20423" y="286512"/>
            <a:ext cx="11123990" cy="7018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14400" b="1" dirty="0">
                <a:solidFill>
                  <a:srgbClr val="C00000"/>
                </a:solidFill>
              </a:rPr>
              <a:t>Parametry výzvy: Větrné elektrárny  </a:t>
            </a:r>
            <a:r>
              <a:rPr lang="cs-CZ" sz="14400" dirty="0">
                <a:solidFill>
                  <a:srgbClr val="C00000"/>
                </a:solidFill>
              </a:rPr>
              <a:t>– výzva II.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091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363538" y="1104177"/>
            <a:ext cx="11123990" cy="5107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Žadatel musí v okamžiku podpisu Rozhodnutí, jehož součástí jsou závazné podmínky poskytnutí dotace a ostatní povinnosti příjemce, předložit následující vybrané dokumenty: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Doložení souladu s platným územním plánem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 (např. formou stanoviska k souladu s územně plánovací dokumentací);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Stavební povolení dle § 115 zákona č. 183/2006 Sb., 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o územním plánování a stavebním řádu (stavební zákon) u projektů realizovaných dle zákona č. 183/2006 Sb., o územním plánování a stavebním řádu (stavební zákon), účinném do 31.12.2023 nebo povolení záměru dle ustanovení § 195 zákona č. 283/2021 Sb., stavební zákon, účinném od 1.1.2024;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Stanovisko dle § 45i odst. 1 zákona č. 114/1992 Sb., o ochraně přírody a krajiny, ve znění pozdějších předpisů, dokládající absenci významných vlivů na lokality soustavy Natura 2000. 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V případě, že nebude významný vliv na lokality soustavy Natura 2000 stanoviskem či stanovisky příslušných orgánů ochrany přírody vyloučen, mohou být podpořeny pouze záměry, u nichž ze závěru zjišťovacího řízení dle § 7 zákona č. 100/2001 Sb., o posuzování vlivů na životní prostředí a o změně některých souvisejících zákonů (zákon o posuzování vlivů na životní prostředí), ve znění pozdějších předpisů  (dále jen zákon), anebo závazného stanoviska k posouzení vlivů provedení záměru na životní  prostředí dle § 9a odst. 1 zákona nevyplynuly významně negativní vlivy na lokality soustavy Natura 2000.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Smlouvu o připojení nebo Smlouvu o smlouvě budoucí o připojení.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32615" y="91440"/>
            <a:ext cx="11123990" cy="764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4200" b="1" dirty="0">
                <a:solidFill>
                  <a:srgbClr val="C00000"/>
                </a:solidFill>
              </a:rPr>
              <a:t>Parametry výzvy: Větrné elektrárny  </a:t>
            </a:r>
            <a:r>
              <a:rPr lang="cs-CZ" sz="4200" dirty="0">
                <a:solidFill>
                  <a:srgbClr val="C00000"/>
                </a:solidFill>
              </a:rPr>
              <a:t>– výzva II.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06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686299" y="715898"/>
            <a:ext cx="6955649" cy="5666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Průběžná výzva;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modernizace a výstavba malých vodních elektráren;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zahájení příjmu žádostí: 6.9. 2023;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ukončení příjmu žádostí: 13.12.2024;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výše podpory: 1 mil. Kč – 100 mil. Kč;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podnikající fyzické a právnické osoby;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malý a střední podnik (definice GBER);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velký podnik;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Míra podpory: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65 % - malý podnik;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55 % - střední podnik;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45 % - velký podnik;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realizace max. do 30.6.2027;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Celkem je v rámci I. Výzvy zatím podáno 17 žádostí (11.9. 2024), které požadují investiční dotaci ve výši  485 397 360 Kč, celková alokace 500 mil. Kč.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50903" y="-179397"/>
            <a:ext cx="11123990" cy="10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3500" b="1" dirty="0">
                <a:solidFill>
                  <a:srgbClr val="C00000"/>
                </a:solidFill>
              </a:rPr>
              <a:t>Parametry výzvy: </a:t>
            </a:r>
            <a:r>
              <a:rPr lang="cs-CZ" sz="3600" b="1" dirty="0">
                <a:solidFill>
                  <a:srgbClr val="C00000"/>
                </a:solidFill>
              </a:rPr>
              <a:t>Obnovitelné zdroje energie </a:t>
            </a:r>
            <a:r>
              <a:rPr lang="cs-CZ" sz="3600" dirty="0">
                <a:solidFill>
                  <a:srgbClr val="C00000"/>
                </a:solidFill>
              </a:rPr>
              <a:t>– </a:t>
            </a:r>
            <a:r>
              <a:rPr lang="cs-CZ" sz="3500" b="1" dirty="0">
                <a:solidFill>
                  <a:srgbClr val="C00000"/>
                </a:solidFill>
              </a:rPr>
              <a:t>malé vodní elektrárny </a:t>
            </a:r>
            <a:r>
              <a:rPr lang="cs-CZ" sz="3500" dirty="0">
                <a:solidFill>
                  <a:srgbClr val="C00000"/>
                </a:solidFill>
              </a:rPr>
              <a:t>– výzva I.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3B633F-0DB1-4420-AA04-1A44C428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52" y="898398"/>
            <a:ext cx="3948679" cy="50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4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09032" y="1475232"/>
            <a:ext cx="11123990" cy="477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Poskytovatel dotace se rozhodl na základě dotazů žadatelů a konzultace SEA s MŽP včetně AOPK ČR </a:t>
            </a: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zpřesnit text Výzvy a přílohy č. 1 Model hodnocení a přílohy č. 5 Specifické podmínky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Modifikace modelu hodnocení v souladu s podmínkami II. Výzvy VTE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Podrobnosti na 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https://www.optak.cz/obnovitelne-zdroje-energie-male-vodni-elektrarny-vyzva-i/a-153/</a:t>
            </a:r>
            <a:endParaRPr lang="cs-CZ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Posunutí data ukončení příjmu žádostí o podporu na 30. června 2025.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V rámci I. Výzvy MVE bylo už schváleno celkem 15 projektů s dotací ve výši cca 423,5 mil. Kč.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Celkový instalovaný elektrický výkon je ve výši 806,782 MW a předpokládaná roční výroba elektřiny netto je ve výši 24 034 </a:t>
            </a:r>
            <a:r>
              <a:rPr lang="cs-CZ" sz="2600" b="1" dirty="0" err="1">
                <a:solidFill>
                  <a:schemeClr val="accent1">
                    <a:lumMod val="75000"/>
                  </a:schemeClr>
                </a:solidFill>
              </a:rPr>
              <a:t>MWh</a:t>
            </a: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 za rok.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57800" y="92739"/>
            <a:ext cx="11123990" cy="10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4600" b="1" dirty="0">
                <a:solidFill>
                  <a:srgbClr val="C00000"/>
                </a:solidFill>
              </a:rPr>
              <a:t>9. 10. 2024 </a:t>
            </a:r>
          </a:p>
          <a:p>
            <a:pPr algn="l"/>
            <a:r>
              <a:rPr lang="cs-CZ" sz="3400" b="1" dirty="0">
                <a:solidFill>
                  <a:srgbClr val="C00000"/>
                </a:solidFill>
              </a:rPr>
              <a:t>Změna textu výzvy „Obnovitelné zdroje energie </a:t>
            </a:r>
            <a:r>
              <a:rPr lang="cs-CZ" sz="3400" dirty="0">
                <a:solidFill>
                  <a:srgbClr val="C00000"/>
                </a:solidFill>
              </a:rPr>
              <a:t>– malé vodní elektrárny – výzva I. 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55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F3445-8DB7-91D2-E271-26B2A4BA53C7}"/>
              </a:ext>
            </a:extLst>
          </p:cNvPr>
          <p:cNvSpPr txBox="1">
            <a:spLocks/>
          </p:cNvSpPr>
          <p:nvPr/>
        </p:nvSpPr>
        <p:spPr>
          <a:xfrm>
            <a:off x="5067971" y="1463040"/>
            <a:ext cx="6654637" cy="14850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Podpora infrastruktury pro MSP a energetických programů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71C94B-1DB8-C8CB-08FE-9393B5D791DF}"/>
              </a:ext>
            </a:extLst>
          </p:cNvPr>
          <p:cNvSpPr txBox="1">
            <a:spLocks/>
          </p:cNvSpPr>
          <p:nvPr/>
        </p:nvSpPr>
        <p:spPr>
          <a:xfrm>
            <a:off x="421974" y="3855039"/>
            <a:ext cx="5481911" cy="1401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900" b="1" dirty="0">
                <a:solidFill>
                  <a:schemeClr val="bg1"/>
                </a:solidFill>
              </a:rPr>
              <a:t>Mgr. Milan Kyselák</a:t>
            </a:r>
          </a:p>
          <a:p>
            <a:pPr algn="l"/>
            <a:r>
              <a:rPr lang="cs-CZ" sz="3100" dirty="0">
                <a:solidFill>
                  <a:schemeClr val="bg1"/>
                </a:solidFill>
              </a:rPr>
              <a:t>zástupce ředitele Odboru infrastruktury pro MSP a energetických programů</a:t>
            </a:r>
          </a:p>
          <a:p>
            <a:pPr algn="l">
              <a:spcBef>
                <a:spcPts val="0"/>
              </a:spcBef>
            </a:pPr>
            <a:endParaRPr lang="cs-CZ" altLang="cs-CZ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cs-CZ" altLang="cs-CZ" dirty="0">
                <a:solidFill>
                  <a:schemeClr val="bg1"/>
                </a:solidFill>
                <a:latin typeface="+mj-lt"/>
              </a:rPr>
              <a:t>20. 11. 2024  | </a:t>
            </a:r>
            <a:r>
              <a:rPr lang="cs-CZ" dirty="0">
                <a:latin typeface="+mj-lt"/>
              </a:rPr>
              <a:t> </a:t>
            </a:r>
            <a:r>
              <a:rPr lang="cs-CZ" sz="2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Pivovar Staropramen Praha</a:t>
            </a:r>
            <a:endParaRPr lang="cs-CZ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9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5547360" y="725424"/>
            <a:ext cx="5291328" cy="5437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Průběžná výzva;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Podporované aktivity: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Technologie na úpravu bioplynu na biometan a jeho vtláčení do distribuční sítě.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Technologie na úpravu bioplynu na biometan a technologie plnění plynem* (například Bio-CNG plnící zařízení včetně plničky a navazující technologie, Bio-CNG plnící stanice včetně výdejního stojanu a navazující technologie).;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zahájení příjmu žádostí: 6.9. 2023;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ukončení příjmu žádostí: 13.12.2024 – zatím byly podány pouze dvě žádosti;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výše podpory: 1 mil. Kč – 100 mil. Kč;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podnikající fyzické a právnické osoby;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malý a střední podnik (definice GBER);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velký podnik;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Míra podpory: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65 % - malý podnik;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55 % - střední podnik;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45 % - velký podnik;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přímo související s výrobou energie z obnovitelných zdrojů energie – biometanu;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realizace max. do 30.6.2027</a:t>
            </a:r>
            <a:endParaRPr lang="cs-CZ" sz="1400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40716" y="194480"/>
            <a:ext cx="11068532" cy="574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8800" b="1" dirty="0">
                <a:solidFill>
                  <a:srgbClr val="C00000"/>
                </a:solidFill>
              </a:rPr>
              <a:t>Parametry výzvy:  vtláčení biometanu </a:t>
            </a:r>
            <a:r>
              <a:rPr lang="cs-CZ" sz="8800" dirty="0">
                <a:solidFill>
                  <a:srgbClr val="C00000"/>
                </a:solidFill>
              </a:rPr>
              <a:t>– výzva I.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87D63E-FF65-451A-B787-8B9938F2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96" y="1071372"/>
            <a:ext cx="478739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76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75488" y="975360"/>
            <a:ext cx="10954746" cy="4829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Předpoklad vyhlášení biomasa – výzva I. – 12.12 2024;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zahájení příjmu žádostí o podporu 9.1.2025;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ukončení příjmu žádostí o podporu 9.1. 2026;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předpokládaná alokace 500 mil. Kč.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celkové způsobilé výdaje (dále také „CZV“) na projekt musí být minimálně ve výši 8 mil. Kč   a maximálně do výše 300 mil. Kč.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Nejzazší datum pro ukončení fyzické realizace projektu je 30.10.2027.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Míra podpory: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65 % - malý podnik;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55 % - střední podnik;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45 % - velký podnik;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přímo související s výrobou energie z obnovitelných zdrojů energie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75488" y="373781"/>
            <a:ext cx="10954746" cy="5782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14000" b="1" dirty="0">
                <a:solidFill>
                  <a:srgbClr val="C00000"/>
                </a:solidFill>
              </a:rPr>
              <a:t>Navrhované parametry biomasa </a:t>
            </a:r>
            <a:r>
              <a:rPr lang="cs-CZ" sz="14000" dirty="0">
                <a:solidFill>
                  <a:srgbClr val="C00000"/>
                </a:solidFill>
              </a:rPr>
              <a:t>– výzva I.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855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363538" y="836194"/>
            <a:ext cx="11200574" cy="5247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b="1" u="sng" dirty="0">
                <a:solidFill>
                  <a:schemeClr val="accent1">
                    <a:lumMod val="75000"/>
                  </a:schemeClr>
                </a:solidFill>
              </a:rPr>
              <a:t>Podporované aktivity: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výstavba zdrojů tepla z biomasy a vyvedení tepla rozvodnými tepelnými zařízeními do místa spotřeby,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výstavba zdrojů kombinované výroby elektřiny a tepla z biomasy a vyvedení tepla rozvodnými tepelnými zařízeními do místa spotřeby: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i) Teplárny (klasické s parní nebo ORC výrobou elektřiny);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) Zplyňovací teplárny (s výrobou elektřiny z následného </a:t>
            </a: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syngasu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/syntézního plynu na plynové turbíně/pístovém motoru) a dále případně v kombinaci s parní turbínou a využitím užitečného tepla;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) Kogenerace bioplynu – podpora se vztahuje pouze na nově instalované zařízení KVET uváděné  do provozu v současné výrobně elektřiny (KVET na bioplyn), tj. jedná se o nový výkon výrobny elektřiny;</a:t>
            </a:r>
          </a:p>
          <a:p>
            <a:pPr marL="457200" indent="-457200" algn="just">
              <a:buFont typeface="+mj-lt"/>
              <a:buAutoNum type="alphaLcParenR" startAt="3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vyvedení tepla ze stávajících výroben elektřiny - bioplynových stanic využívajících bioplyn v bioplynové stanici k výrobě elektřiny a tepla rozvodnými tepelnými zařízeními do místa spotřeby.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Model hodnocení biomasa – výzva I. byl schválen na zasedání MV OP TAK dne 14.11.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49449675-013C-4DAC-83C8-3FB65B74D0EB}"/>
              </a:ext>
            </a:extLst>
          </p:cNvPr>
          <p:cNvSpPr txBox="1">
            <a:spLocks/>
          </p:cNvSpPr>
          <p:nvPr/>
        </p:nvSpPr>
        <p:spPr>
          <a:xfrm>
            <a:off x="363538" y="485084"/>
            <a:ext cx="10954746" cy="5782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14000" b="1" dirty="0">
                <a:solidFill>
                  <a:srgbClr val="C00000"/>
                </a:solidFill>
              </a:rPr>
              <a:t>Navrhované parametry biomasa </a:t>
            </a:r>
            <a:r>
              <a:rPr lang="cs-CZ" sz="14000" dirty="0">
                <a:solidFill>
                  <a:srgbClr val="C00000"/>
                </a:solidFill>
              </a:rPr>
              <a:t>– výzva I.</a:t>
            </a:r>
          </a:p>
        </p:txBody>
      </p:sp>
    </p:spTree>
    <p:extLst>
      <p:ext uri="{BB962C8B-B14F-4D97-AF65-F5344CB8AC3E}">
        <p14:creationId xmlns:p14="http://schemas.microsoft.com/office/powerpoint/2010/main" val="540214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F3445-8DB7-91D2-E271-26B2A4BA53C7}"/>
              </a:ext>
            </a:extLst>
          </p:cNvPr>
          <p:cNvSpPr txBox="1">
            <a:spLocks/>
          </p:cNvSpPr>
          <p:nvPr/>
        </p:nvSpPr>
        <p:spPr>
          <a:xfrm>
            <a:off x="5321808" y="620709"/>
            <a:ext cx="6598519" cy="2382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Specifický cíl 4.3 Rozvoj inteligentních systémů, sítí a skladování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71C94B-1DB8-C8CB-08FE-9393B5D791DF}"/>
              </a:ext>
            </a:extLst>
          </p:cNvPr>
          <p:cNvSpPr txBox="1">
            <a:spLocks/>
          </p:cNvSpPr>
          <p:nvPr/>
        </p:nvSpPr>
        <p:spPr>
          <a:xfrm>
            <a:off x="421974" y="3855039"/>
            <a:ext cx="5481911" cy="1401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6231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363538" y="836195"/>
            <a:ext cx="10954746" cy="5185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Příjem žádostí od 31.3.2023 do 25.1.2024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Alokace 4,1 mld. K</a:t>
            </a: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č.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Podporované aktivity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kumimoji="0" lang="cs-CZ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Realizace technologie inteligentního měření na hladině nízkého napětí včetně komunikační infrastruktury, odečtové a datové centrály a souvisejících komponent a úprav dalších systémů. Mezi podporované činnosti patří pořízení </a:t>
            </a:r>
            <a:r>
              <a:rPr kumimoji="0" lang="cs-CZ" i="0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</a:t>
            </a:r>
            <a:r>
              <a:rPr kumimoji="0" lang="cs-CZ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metrů s dálkovým ovládáním vybavených komunikační jednotkou pro specifický typ komunikace, pořízení SIM mobilního operátora, relé boxů pro řízení zátěže, implementace odečtové a datové centrály včetně zajištění komponent pro zabezpečení a úpravy ostatních souvisejících IT systémů a dispečinku.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Způsobilý příjemci: Provozovatelé RDS mimo Prahu</a:t>
            </a:r>
            <a:endParaRPr kumimoji="0" lang="cs-CZ" sz="2000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Přijaty dvě žádosti s požadovanou dotací ve výši 3,9 mld. Kč.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Předpoklad instalace cca 1,35 mil</a:t>
            </a: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. chytrých elektroměrů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Nejzazší datum pro ukončení fyzické realizace projektu je 31. 12. 2027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78144" y="-87754"/>
            <a:ext cx="11123990" cy="10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Energetická infrastruktura – Smart </a:t>
            </a:r>
            <a:r>
              <a:rPr kumimoji="0" lang="cs-CZ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Grids</a:t>
            </a:r>
            <a:r>
              <a:rPr kumimoji="0" 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cs-CZ" sz="35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– AMM – výzva I.</a:t>
            </a:r>
            <a:endParaRPr kumimoji="0" lang="cs-CZ" sz="3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2024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3925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363538" y="1046600"/>
            <a:ext cx="10954746" cy="4948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Příjem žádostí od 21.12.2023 do 30.12.2024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Alokace 0,5 mld. K</a:t>
            </a: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č.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Podporované aktivity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Podporovanou aktivitou je snížení technických ztrát distribučních trafostanic.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Podporovány budou tyto opatření: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Nákup a instalace transformátorů všech napěťových hladin. 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Nákup a instalace vnitřní TS, kobky VN TS, dovybavení TS.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Nákup a instalace trafostanice (TS) stožárové, kioskové a zděné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Způsobilý příjemci: Provozovatelé DS vyjma RDS a mimo území hl. m. Prahy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Dotace na projekt je poskytována minimálně ve výši 1,5 mil. Kč a maximálně do výše 100 mil. Kč.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Míra podpory je 50 % ze ZV. Nutnost stanovit srovnávací variantu.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Nejzazší datum pro ukončení fyzické realizace projektu je 31. 12. 2027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305126" y="452799"/>
            <a:ext cx="11061926" cy="593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Energetická infrastruktura – Úspory v LDS </a:t>
            </a:r>
            <a:r>
              <a:rPr kumimoji="0" lang="cs-CZ" sz="1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– výzva I.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2024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7964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363538" y="1073791"/>
            <a:ext cx="10954746" cy="4948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Příjem žádostí od 21.12.2023 do 30.12.2024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Alokace 0,5 mld. K</a:t>
            </a: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č.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Podporované aktivity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Podporovanou aktivitou je posílení distribučních sítí na všech napěťových hladinách a navýšení jejich připojitelného výkonu formou modernizace silové (konvenční) infrastruktury a instalace chytrých prvků distribučních sítí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Způsobilý příjemci: Provozovatelé DS vyjma RDS a mimo území hl. m. Prahy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Dotace na projekt je poskytována minimálně ve výši 1,5 mil. Kč a maximálně do výše 100 mil. Kč.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0" lang="cs-CZ" sz="200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Míra podpory je 50 % ze ZV. Nutnost stanovit srovnávací variantu.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Nejzazší datum pro ukončení fyzické realizace projektu je 31. 12. 2027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363538" y="496622"/>
            <a:ext cx="10744934" cy="679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Energetická infrastruktura – OZE v LDS </a:t>
            </a:r>
            <a:r>
              <a:rPr kumimoji="0" lang="cs-CZ" sz="9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– výzva I.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2024</a:t>
            </a:r>
            <a:endParaRPr kumimoji="0" lang="en-US" sz="2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3276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35858" y="1312958"/>
            <a:ext cx="11123990" cy="467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Cíl Výzvy: zavedení praktické výuky žáků/studentů do odborně zaměřených MSP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Alokace Výzvy: 370 mil. Kč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Celkem podáno 118 žádostí o dotaci, 102 žádostí doporučeno k financování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V současné chvíli probíhá vydávání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RoPD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, již 73 vydaných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RoPD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 s alokací 234 mil. Kč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Již začalo proplácení prvních žádostí o platbu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35858" y="556082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rgbClr val="C00000"/>
                </a:solidFill>
              </a:rPr>
              <a:t>Spolupráce škol a firem </a:t>
            </a:r>
            <a:r>
              <a:rPr lang="cs-CZ" sz="3600" dirty="0">
                <a:solidFill>
                  <a:srgbClr val="C00000"/>
                </a:solidFill>
              </a:rPr>
              <a:t>– výzva I.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083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35858" y="1066800"/>
            <a:ext cx="11518398" cy="574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Cíl Výzvy: renovace objektů typu brownfield na podnikatelské objekty k provádění činností CZ NACE 55 a 56 (aktivita a) a renovace nemovitých kulturních památek, vedených Národním památkovým ústavem, typu brownfield na podnikatelské objekty pro provádění ekonomických činností CZ NACE 55, 56 a 91.2 (aktivita b)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Alokace Výzvy: 2 mld. Kč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Míra podpory:   aktivita a: 25 – 60 % dle regionální mapy čl. 14 GBER + 45 % de minimis na projektovou či inženýrskou činnost; aktivita b:  60 % dle čl. 53 GBER + 45 % de minimis na projektovou či inženýrskou činnost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Výše podpory: 3 mil. Kč – 100 mil. Kč pro aktivitu a, 3 mil. Kč – 50 mil. Kč pro aktivitu b.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Datum vyhlášení Výzvy: 16. 12. 2024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Datum zahájení příjmu žádostí o podporu: 17. 2. 2025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Datum ukončení příjmu žádostí o podporu: 31. 10. 2025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35858" y="329810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rgbClr val="C00000"/>
                </a:solidFill>
              </a:rPr>
              <a:t>Renovace brownfieldů pro cestovní ruch </a:t>
            </a:r>
            <a:r>
              <a:rPr lang="cs-CZ" sz="3600" dirty="0">
                <a:solidFill>
                  <a:srgbClr val="C00000"/>
                </a:solidFill>
              </a:rPr>
              <a:t>– výzva I.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1237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5BB8-3756-970F-B8D5-444DA8776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A332193-8A1E-9B63-7082-458B811A5B95}"/>
              </a:ext>
            </a:extLst>
          </p:cNvPr>
          <p:cNvSpPr txBox="1">
            <a:spLocks/>
          </p:cNvSpPr>
          <p:nvPr/>
        </p:nvSpPr>
        <p:spPr>
          <a:xfrm>
            <a:off x="442786" y="717864"/>
            <a:ext cx="11123990" cy="6290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b="1" dirty="0">
                <a:solidFill>
                  <a:schemeClr val="tx1"/>
                </a:solidFill>
              </a:rPr>
              <a:t>OP TAK – 2021 – 2027; Priorita 5. Efektivnější nakládání se zdroji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b="1" dirty="0">
                <a:solidFill>
                  <a:schemeClr val="tx1"/>
                </a:solidFill>
              </a:rPr>
              <a:t>Koncem roku2023 byly vyhlášeny  2 výzvy v oblasti Cirkulární ekonomiky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b="1" dirty="0">
                <a:solidFill>
                  <a:schemeClr val="tx1"/>
                </a:solidFill>
              </a:rPr>
              <a:t>SC 5.1. Udržitelné hospodaření s vodou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solidFill>
                  <a:schemeClr val="tx1"/>
                </a:solidFill>
              </a:rPr>
              <a:t>    Celková alokace programu 1,3 mld Kč, alokace výzvy 1,2 mld. Kč.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solidFill>
                  <a:schemeClr val="tx1"/>
                </a:solidFill>
              </a:rPr>
              <a:t>    Příjem žádostí probíhá do 27.12.2024 (aktuálně přijato 86 žádosti / CZV 2,23 mld Kč/podpora EU 1 mld Kč).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solidFill>
                  <a:schemeClr val="tx1"/>
                </a:solidFill>
              </a:rPr>
              <a:t>    Předpoklad je, že celková alokace bude vyčerpána a další výzva nebude vyhlášena.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b="1" dirty="0">
                <a:solidFill>
                  <a:schemeClr val="tx1"/>
                </a:solidFill>
              </a:rPr>
              <a:t>SC 5.2. Oběhové hospodářství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solidFill>
                  <a:schemeClr val="tx1"/>
                </a:solidFill>
              </a:rPr>
              <a:t>    Celková alokace 2,6 mld Kč, alokace výzvy 1 mld. Kč. 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    I. Výzva ukončen příjem žádostí (128 žádosti / CZV 2,9 mld Kč/podpora EU 1,5 mld Kč).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    V II. Q 2025 je plánováno vyhlášení II. Výzvy Oběhového hospodářství, alokace 1,1 mld. Kč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cs-CZ" sz="1200" b="1" i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1885086-D0ED-1E5F-E443-4233DC6CFA06}"/>
              </a:ext>
            </a:extLst>
          </p:cNvPr>
          <p:cNvSpPr txBox="1">
            <a:spLocks/>
          </p:cNvSpPr>
          <p:nvPr/>
        </p:nvSpPr>
        <p:spPr>
          <a:xfrm>
            <a:off x="363538" y="507746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Podpora MPO v oblasti zavádění principů cirkulární ekonomiky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FCA4AB3-10DE-0114-F99F-BF26A4253DB4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3A3658D8-9DEB-DF0C-ACFE-C29029E33F26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0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F3445-8DB7-91D2-E271-26B2A4BA53C7}"/>
              </a:ext>
            </a:extLst>
          </p:cNvPr>
          <p:cNvSpPr txBox="1">
            <a:spLocks/>
          </p:cNvSpPr>
          <p:nvPr/>
        </p:nvSpPr>
        <p:spPr>
          <a:xfrm>
            <a:off x="5128931" y="1688592"/>
            <a:ext cx="6654637" cy="14850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Implementace výzev v rámci Priority 4 </a:t>
            </a:r>
          </a:p>
          <a:p>
            <a:pPr algn="l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Posun k nízkouhlíkovému hospodářství</a:t>
            </a:r>
          </a:p>
          <a:p>
            <a:pPr algn="l"/>
            <a:endParaRPr lang="cs-CZ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037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3A35B-35F1-F90C-65E9-190A6A6D3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EE7E7C0-3DFC-C70A-F7B1-BEB0DAC0810A}"/>
              </a:ext>
            </a:extLst>
          </p:cNvPr>
          <p:cNvSpPr txBox="1">
            <a:spLocks/>
          </p:cNvSpPr>
          <p:nvPr/>
        </p:nvSpPr>
        <p:spPr>
          <a:xfrm>
            <a:off x="423666" y="1065296"/>
            <a:ext cx="11123990" cy="507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OP TAK  -  Udržitelné hospodaření s vodou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Podporované aktivity výzvy</a:t>
            </a:r>
            <a:endParaRPr lang="cs-CZ" sz="2000" dirty="0">
              <a:solidFill>
                <a:schemeClr val="tx1"/>
              </a:solidFill>
            </a:endParaRPr>
          </a:p>
          <a:p>
            <a:pPr marL="72000" indent="0">
              <a:spcBef>
                <a:spcPts val="0"/>
              </a:spcBef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Úspora spotřeby vody v rámci hospodaření podniku zvýšením účinností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   rozvodů.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Úspora spotřeby vody v rámci hospodaření podniku snížením spotřeby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   vody technologií při zachování jejich produktivity.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Úspora spotřeby vody využitím dešťové vody v rámci hospodaření podniku.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Úspora spotřeby vody recyklací nebo cirkulací vody v rámci hospodaření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   podniku.</a:t>
            </a:r>
          </a:p>
          <a:p>
            <a:pPr marL="72000" indent="0">
              <a:spcBef>
                <a:spcPts val="0"/>
              </a:spcBef>
              <a:buNone/>
            </a:pP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72000" indent="0" algn="ctr">
              <a:spcBef>
                <a:spcPts val="0"/>
              </a:spcBef>
              <a:buNone/>
            </a:pPr>
            <a:r>
              <a:rPr lang="cs-CZ" sz="2400" dirty="0">
                <a:solidFill>
                  <a:srgbClr val="C00000"/>
                </a:solidFill>
              </a:rPr>
              <a:t>Po realizaci projektu příjemce musí prokázat úsporu vody.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02EA7C8-E35F-1FFE-5B51-C113C56E36D1}"/>
              </a:ext>
            </a:extLst>
          </p:cNvPr>
          <p:cNvSpPr txBox="1">
            <a:spLocks/>
          </p:cNvSpPr>
          <p:nvPr/>
        </p:nvSpPr>
        <p:spPr>
          <a:xfrm>
            <a:off x="363538" y="376488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Podpora MPO v oblasti zavádění principů cirkulární ekonomiky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7C5539F-2329-FBDF-9A72-5ABF578AF95F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C9954F57-6F3C-1CE0-627E-F30899478235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5329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9832E-95C5-9FAF-D6B1-992F2DA3A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116332C-C16E-D187-A4ED-CC40F151EDC0}"/>
              </a:ext>
            </a:extLst>
          </p:cNvPr>
          <p:cNvSpPr txBox="1">
            <a:spLocks/>
          </p:cNvSpPr>
          <p:nvPr/>
        </p:nvSpPr>
        <p:spPr>
          <a:xfrm>
            <a:off x="412306" y="1164336"/>
            <a:ext cx="10847006" cy="468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OP TAK  -  Oběhové hospodářství 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Podporované aktivity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72000" indent="0">
              <a:spcAft>
                <a:spcPts val="600"/>
              </a:spcAft>
              <a:buNone/>
            </a:pPr>
            <a:r>
              <a:rPr lang="cs-CZ" sz="2000" dirty="0">
                <a:solidFill>
                  <a:schemeClr val="tx1"/>
                </a:solidFill>
              </a:rPr>
              <a:t>- znovupoužití vlastního výrobního odpadu u vybraných skupin odpadů.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Zavádění technologií k výrobě druhotné suroviny, polotovaru nebo výrobku z vybraných odpadů.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Předcházení vzniku odpadů.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Zavádění technologií ke zvýšení recyklovatelnosti výrobků.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Zavádění technologií pro protektorování pneumatik.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Zavádění technologií pro výrobu polotovarů nebo výrobků z druhotných 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   surovin (obsah minimálně 5%).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Zavádění technologií k náhradě vybraných vstupních surovin.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cs-CZ" sz="2000" dirty="0">
                <a:solidFill>
                  <a:schemeClr val="tx1"/>
                </a:solidFill>
              </a:rPr>
              <a:t>- Zavádění technologií pro získávání kritických surovin.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3B8397-6C28-0890-C1C3-2F91A9B59C62}"/>
              </a:ext>
            </a:extLst>
          </p:cNvPr>
          <p:cNvSpPr txBox="1">
            <a:spLocks/>
          </p:cNvSpPr>
          <p:nvPr/>
        </p:nvSpPr>
        <p:spPr>
          <a:xfrm>
            <a:off x="363538" y="413064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Podpora MPO v oblasti zavádění principů cirkulární ekonomiky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A0B6FD42-B8FB-74F2-391E-E75D654F7862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4940393C-22BB-F4D2-8E94-620BE7D15B5A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8517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86A59-072C-D775-2DB3-737813447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64F9B11-19D6-FA0C-85E3-A553E504E885}"/>
              </a:ext>
            </a:extLst>
          </p:cNvPr>
          <p:cNvSpPr txBox="1">
            <a:spLocks/>
          </p:cNvSpPr>
          <p:nvPr/>
        </p:nvSpPr>
        <p:spPr>
          <a:xfrm>
            <a:off x="481584" y="1135246"/>
            <a:ext cx="10875264" cy="4985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cs-CZ" sz="1800" b="1" dirty="0">
                <a:solidFill>
                  <a:schemeClr val="tx1"/>
                </a:solidFill>
              </a:rPr>
              <a:t>V programu podpory Udržitelné hospodaření s vodou je ze </a:t>
            </a:r>
            <a:r>
              <a:rPr lang="cs-CZ" sz="1800" b="1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strany žadatelů největší zájem o projekty typu:</a:t>
            </a:r>
          </a:p>
          <a:p>
            <a:pPr marL="285750" indent="-285750">
              <a:buFontTx/>
              <a:buChar char="-"/>
            </a:pPr>
            <a:r>
              <a:rPr lang="cs-CZ" sz="1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Recyklace technologické vody.</a:t>
            </a:r>
          </a:p>
          <a:p>
            <a:pPr marL="285750" indent="-285750">
              <a:buFontTx/>
              <a:buChar char="-"/>
            </a:pPr>
            <a:r>
              <a:rPr lang="cs-CZ" sz="1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Jímání a využívání dešťové vody.</a:t>
            </a:r>
          </a:p>
          <a:p>
            <a:pPr marL="285750" indent="-285750">
              <a:buFontTx/>
              <a:buChar char="-"/>
            </a:pPr>
            <a:r>
              <a:rPr lang="cs-CZ" sz="1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Změna chlazení.</a:t>
            </a:r>
          </a:p>
          <a:p>
            <a:pPr marL="285750" indent="-285750">
              <a:buFontTx/>
              <a:buChar char="-"/>
            </a:pPr>
            <a:r>
              <a:rPr lang="cs-CZ" sz="1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Technologie se sníženou spotřebou vody (oplach, technologická voda).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800" b="1" dirty="0">
                <a:solidFill>
                  <a:schemeClr val="tx1"/>
                </a:solidFill>
              </a:rPr>
              <a:t>V programu podpory Oběhové hospodářství je ze </a:t>
            </a:r>
            <a:r>
              <a:rPr lang="cs-CZ" sz="1800" b="1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strany žadatelů největší zájem o projekty typu: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Zpracování stavebních odpadů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Zpracování plastů</a:t>
            </a:r>
          </a:p>
          <a:p>
            <a:pPr marL="285750" indent="-285750">
              <a:buFontTx/>
              <a:buChar char="-"/>
            </a:pPr>
            <a:r>
              <a:rPr lang="cs-CZ" sz="18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cs-CZ" sz="1800" dirty="0">
                <a:solidFill>
                  <a:schemeClr val="tx1"/>
                </a:solidFill>
              </a:rPr>
              <a:t>ředcházení vzniku odpadů	</a:t>
            </a:r>
            <a:endParaRPr lang="cs-CZ" sz="1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6816F8A-7E7A-4F95-01C1-8CD3A05D007B}"/>
              </a:ext>
            </a:extLst>
          </p:cNvPr>
          <p:cNvSpPr txBox="1">
            <a:spLocks/>
          </p:cNvSpPr>
          <p:nvPr/>
        </p:nvSpPr>
        <p:spPr>
          <a:xfrm>
            <a:off x="363538" y="507746"/>
            <a:ext cx="11123990" cy="62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Podpora MPO v oblasti zavádění principů cirkulární ekonomiky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C93D167-72E5-DD91-A7A6-741C00AC1A5D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D0AF08AC-92D9-E188-3DB5-2A4E953FFBE0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4745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BFB9283-0AE6-08F5-25C9-31AF5D32760F}"/>
              </a:ext>
            </a:extLst>
          </p:cNvPr>
          <p:cNvSpPr txBox="1">
            <a:spLocks/>
          </p:cNvSpPr>
          <p:nvPr/>
        </p:nvSpPr>
        <p:spPr>
          <a:xfrm>
            <a:off x="437772" y="3561602"/>
            <a:ext cx="8310993" cy="189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>
                <a:solidFill>
                  <a:schemeClr val="bg1"/>
                </a:solidFill>
                <a:sym typeface="Wingdings" panose="05000000000000000000" pitchFamily="2" charset="2"/>
              </a:rPr>
              <a:t>Děkuji za pozornost  </a:t>
            </a:r>
          </a:p>
          <a:p>
            <a:r>
              <a:rPr lang="cs-CZ" sz="3200" u="sng" dirty="0">
                <a:solidFill>
                  <a:schemeClr val="bg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milan.kyselak@mpo.gov.cz</a:t>
            </a:r>
            <a:endParaRPr lang="cs-CZ" sz="3200" u="sng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4238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4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550051" y="1207008"/>
            <a:ext cx="11091898" cy="5004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Specifický cíl 4.1 - Podpora opatření v oblasti energetické účinnosti;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Úspory energie - II. Výzva a Ex-ante vyhodnocení Úspory energie - I. Výzva.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Specifický cíl 4.2 Podpora energie z obnovitelných zdrojů v souladu se směrnicí (EU) 2018/2001, včetně kritérií udržitelnosti stanovených v uvedené směrnici;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Větrné elektrárny – II. Výzva;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Malé vodní elektrárny – výzva I.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Vtlačení biometanu – výzva I.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Navrhované parametry Biomasa – výzva 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Specifický cíl 4.3 Rozvoj inteligentních systémů, sítí a skladování;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Energetická infrastruktura - Energetická infrastruktura – OZE v LDS – výzva I. OP TAK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Energetická infrastruktura - Energetická infrastruktura – úspory v LDS – výzva I. OP TAK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Energetická infrastruktura - Energetická infrastruktura – Smart </a:t>
            </a:r>
            <a:r>
              <a:rPr lang="cs-CZ" sz="3100" dirty="0" err="1">
                <a:solidFill>
                  <a:schemeClr val="accent1">
                    <a:lumMod val="75000"/>
                  </a:schemeClr>
                </a:solidFill>
              </a:rPr>
              <a:t>Grids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 – AMM – výzva 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517959" y="473078"/>
            <a:ext cx="11123990" cy="10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3500" b="1" dirty="0">
                <a:solidFill>
                  <a:srgbClr val="C00000"/>
                </a:solidFill>
              </a:rPr>
              <a:t>Obsah Implementace výzev v rámci Priority 4 - Posun k nízkouhlíkovému hospodářství</a:t>
            </a:r>
          </a:p>
          <a:p>
            <a:pPr algn="l"/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92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F3445-8DB7-91D2-E271-26B2A4BA53C7}"/>
              </a:ext>
            </a:extLst>
          </p:cNvPr>
          <p:cNvSpPr txBox="1">
            <a:spLocks/>
          </p:cNvSpPr>
          <p:nvPr/>
        </p:nvSpPr>
        <p:spPr>
          <a:xfrm>
            <a:off x="5064252" y="1436892"/>
            <a:ext cx="6545179" cy="1654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Specifický cíl 4.1 Podpora opatření v oblasti energetické účinnosti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71C94B-1DB8-C8CB-08FE-9393B5D791DF}"/>
              </a:ext>
            </a:extLst>
          </p:cNvPr>
          <p:cNvSpPr txBox="1">
            <a:spLocks/>
          </p:cNvSpPr>
          <p:nvPr/>
        </p:nvSpPr>
        <p:spPr>
          <a:xfrm>
            <a:off x="421974" y="3855039"/>
            <a:ext cx="5481911" cy="1401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cs-CZ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36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51284" y="798373"/>
            <a:ext cx="11204268" cy="5242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Celková alokace 5 mld. Kč;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Vyhlášení II. Výzvy Úspory energie  a datum zpřístupnění žádosti o podporu v MS2021+ 10.5. 2024 v 10:00;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Datum zahájení příjmu žádostí o podporu 24.5. 2024 v 10:00;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Plánované datum ukončení příjmu žádostí o podporu 31.10.2025 v 10:00;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Nejzazší datum pro ukončení fyzické realizace projektu je 31.10.2026;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K 11.11. 2024 bylo zatím podáno celkem 184 žádostí s celkovými ZV ve výši 3 433 mil. Kč a s požadovanou investiční dotací ve výši cca 1 692 mil. Kč.</a:t>
            </a:r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451284" y="-221031"/>
            <a:ext cx="11123990" cy="10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3500" b="1" dirty="0">
                <a:solidFill>
                  <a:srgbClr val="C00000"/>
                </a:solidFill>
              </a:rPr>
              <a:t>Termíny a alokace Úspory energie </a:t>
            </a:r>
            <a:r>
              <a:rPr lang="cs-CZ" sz="3500" dirty="0">
                <a:solidFill>
                  <a:srgbClr val="C00000"/>
                </a:solidFill>
              </a:rPr>
              <a:t>– výzva II.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78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456999" y="866184"/>
            <a:ext cx="11123990" cy="5666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Cílem výzvy je plnění energeticko-klimatických cílů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, konkrétně závazků vyplývajících ze směrnice Evropského parlamentu a Rady 2023/1791/EU ve smyslu snížení úrovně konečné spotřeby energie ČR a splnění závazku nových úspor energie podle článku 8 směrnice Evropského parlamentu a Rady 2023/1791/EU, dále potřebě příspěvku k naplnění cílů ve vztahu k renovacím a výstavbě budov dle směrnice Evropského parlamentu a Rady 2010/31/EU o energetické náročnosti budov.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Konečná úspora energie u projektů podpořených ze SC 4.1: 3,3 PJ (indikativní cíl výsledků z projektů).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Žadatel je podnikající fyzická osoba nebo právnická osoba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, která má přidělené české IČ a je oprávněna k podnikání. Podle svého čestného prohlášení je registrován jako poplatník daně z příjmu v ČR, a to nepřetržitě nejméně po dobu dvou zdaňovacích období  předcházejících datu podání žádosti o podporu.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100" b="1" dirty="0">
                <a:solidFill>
                  <a:schemeClr val="accent1">
                    <a:lumMod val="75000"/>
                  </a:schemeClr>
                </a:solidFill>
              </a:rPr>
              <a:t>Má jednu z níže uvedených právních forem: </a:t>
            </a:r>
            <a:r>
              <a:rPr lang="cs-CZ" sz="3100" dirty="0">
                <a:solidFill>
                  <a:schemeClr val="accent1">
                    <a:lumMod val="75000"/>
                  </a:schemeClr>
                </a:solidFill>
              </a:rPr>
              <a:t>(Podnikající fyzická osoba tuzemská, Veřejná obchodní společnost, Společnost s ručením omezeným, Společnost komanditní, Akciová společnost, Družstvo, Správa železnic, státní organizace, Evropské hospodářské zájmové sdružení, Evropská společnost a Evropská družstevní společnost.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517959" y="-221031"/>
            <a:ext cx="11123990" cy="10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500" b="1" dirty="0">
                <a:solidFill>
                  <a:srgbClr val="C00000"/>
                </a:solidFill>
              </a:rPr>
              <a:t>Cíl II. výzvy aktivity Úspory energie a způsobilé právní formy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63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534004" y="902208"/>
            <a:ext cx="11020579" cy="523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Snížení energetické náročnosti budov podnikatelských subjektů čl. 38.a GBER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zateplení obvodového pláště, výměna a renovace otvorových výplní, další stavební opatření mající prokazatelně vliv na energetickou náročnost budovy podle minimálních 	požadavků vyplývajících ze směrnice o energetické náročnosti budov včetně osazení vnějších stínících prvků;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zvýšení energetické účinnosti technických systémů budov (vytápění, chlazení, nucené větrání včetně rekuperace, úprava vlhkosti vzduchu, příprava teplé vody a osvětlení vnitřního prostoru budovy);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Zavádění prvků efektivního nakládání s energií a optimalizaci provozu k regulaci její spotřeby včetně podpory implementace nástrojů energetického managementu;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534004" y="390144"/>
            <a:ext cx="11123991" cy="4119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14000" b="1" dirty="0">
                <a:solidFill>
                  <a:srgbClr val="C00000"/>
                </a:solidFill>
              </a:rPr>
              <a:t>Podporované aktivity Úspory energie </a:t>
            </a:r>
            <a:r>
              <a:rPr lang="cs-CZ" sz="14000" dirty="0">
                <a:solidFill>
                  <a:srgbClr val="C00000"/>
                </a:solidFill>
              </a:rPr>
              <a:t>– výzva II</a:t>
            </a:r>
            <a:r>
              <a:rPr lang="cs-CZ" sz="6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05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A96081-043E-DAF9-A5A8-3437FCFCE659}"/>
              </a:ext>
            </a:extLst>
          </p:cNvPr>
          <p:cNvSpPr txBox="1">
            <a:spLocks/>
          </p:cNvSpPr>
          <p:nvPr/>
        </p:nvSpPr>
        <p:spPr>
          <a:xfrm>
            <a:off x="517959" y="873259"/>
            <a:ext cx="11123990" cy="5666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Podporu poskytnutou na snížení energetické náročnosti  budovy lze kombinovat s podporou na některá nebo všechna tato opatření: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instalace integrovaného zařízení na místě, které vyrábí elektřinu, vytápění nebo chlazení z obnovitelných zdrojů energie, mimo jiné včetně fotovoltaických panelů a tepelných čerpadel (využívání obnovitelných zdrojů energie na pevnou biomasu , bioplyn a biometan, fotovoltaických elektráren, solárních termických systémů a elektrických tepelných čerpadel pro pokrytí vlastní potřeby energie budov a energetických hospodářství podnikatelských provozů); 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instalace zařízení pro ukládání energie vyrobené v zařízeních na výrobu energie z obnovitelných zdrojů na místě. V případě akumulace elektřiny nesmí kapacita baterie překročit 2 kWh/ 1 </a:t>
            </a:r>
            <a:r>
              <a:rPr lang="cs-CZ" sz="2600" dirty="0" err="1">
                <a:solidFill>
                  <a:schemeClr val="accent1">
                    <a:lumMod val="75000"/>
                  </a:schemeClr>
                </a:solidFill>
              </a:rPr>
              <a:t>kWp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 nově instalovaného výkonu FVE. ;  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připojení k soustavě energeticky účinného dálkového vytápění a/nebo chlazení a související vybavení; maximální délka rozvodu k  rozvodnému tepelnému zařízení  je 500 metrů;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výstavba a instalace infrastruktury dobíjecích stanic pro uživatele budovy a související infrastruktury, jako je například potrubí, pokud je parkoviště umístěno buď uvnitř budovy, nebo s budovou fyzicky sousedí;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instalace zařízení pro digitalizaci budovy, s cílem zvýšit její připravenost pro chytrá řešení; to zahrnuje pasivní instalace domovních rozvodů nebo strukturovanou kabeláž pro datové sítě a doplňkovou část širokopásmové infrastruktury na pozemku, na němž se budova nachází, nikoli však rozvody nebo kabeláž pro datové sítě mimo pozemek;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investice do zelených střech a do zařízení pro zadržování a využívání dešťové vody.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839FD90-70EA-02E7-5466-8241B71EE1FD}"/>
              </a:ext>
            </a:extLst>
          </p:cNvPr>
          <p:cNvSpPr txBox="1">
            <a:spLocks/>
          </p:cNvSpPr>
          <p:nvPr/>
        </p:nvSpPr>
        <p:spPr>
          <a:xfrm>
            <a:off x="534005" y="-109254"/>
            <a:ext cx="11123990" cy="10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500" b="1" dirty="0">
              <a:solidFill>
                <a:srgbClr val="C00000"/>
              </a:solidFill>
            </a:endParaRPr>
          </a:p>
          <a:p>
            <a:pPr algn="l"/>
            <a:r>
              <a:rPr lang="cs-CZ" sz="5600" b="1" dirty="0">
                <a:solidFill>
                  <a:srgbClr val="C00000"/>
                </a:solidFill>
              </a:rPr>
              <a:t>Podporované</a:t>
            </a:r>
            <a:r>
              <a:rPr lang="cs-CZ" sz="9600" b="1" dirty="0">
                <a:solidFill>
                  <a:srgbClr val="C00000"/>
                </a:solidFill>
              </a:rPr>
              <a:t> </a:t>
            </a:r>
            <a:r>
              <a:rPr lang="cs-CZ" sz="5600" b="1" dirty="0">
                <a:solidFill>
                  <a:srgbClr val="C00000"/>
                </a:solidFill>
              </a:rPr>
              <a:t>aktivity Úspory energie </a:t>
            </a:r>
            <a:r>
              <a:rPr lang="cs-CZ" sz="5600" dirty="0">
                <a:solidFill>
                  <a:srgbClr val="C00000"/>
                </a:solidFill>
              </a:rPr>
              <a:t>– výzva II.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B208E65B-606B-B627-50DC-93A74238B3FB}"/>
              </a:ext>
            </a:extLst>
          </p:cNvPr>
          <p:cNvSpPr txBox="1">
            <a:spLocks/>
          </p:cNvSpPr>
          <p:nvPr/>
        </p:nvSpPr>
        <p:spPr>
          <a:xfrm>
            <a:off x="363538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l" rtl="0"/>
            <a:r>
              <a:rPr lang="en-US" sz="2800" b="1" i="0" u="none" strike="noStrike" baseline="30000" dirty="0">
                <a:solidFill>
                  <a:schemeClr val="bg1"/>
                </a:solidFill>
                <a:latin typeface="+mn-lt"/>
              </a:rPr>
              <a:t>VÝROČNÍ KONFERENCE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152A0185-480D-4184-08C2-DA2B18E21872}"/>
              </a:ext>
            </a:extLst>
          </p:cNvPr>
          <p:cNvSpPr txBox="1">
            <a:spLocks/>
          </p:cNvSpPr>
          <p:nvPr/>
        </p:nvSpPr>
        <p:spPr>
          <a:xfrm>
            <a:off x="7763521" y="6406856"/>
            <a:ext cx="4032849" cy="469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r" rtl="0"/>
            <a:r>
              <a:rPr lang="cs-CZ" sz="2800" i="0" u="none" strike="noStrike" baseline="30000" dirty="0">
                <a:solidFill>
                  <a:schemeClr val="bg1"/>
                </a:solidFill>
                <a:latin typeface="+mn-lt"/>
              </a:rPr>
              <a:t>2024</a:t>
            </a:r>
            <a:endParaRPr lang="en-US" sz="2800" i="0" u="none" strike="noStrike" baseline="30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0966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3624</Words>
  <Application>Microsoft Office PowerPoint</Application>
  <PresentationFormat>Širokoúhlá obrazovka</PresentationFormat>
  <Paragraphs>333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Motiv Office</vt:lpstr>
      <vt:lpstr>Worksheet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Zemek Václav</dc:creator>
  <cp:lastModifiedBy>Pospíšilová Monika</cp:lastModifiedBy>
  <cp:revision>48</cp:revision>
  <dcterms:created xsi:type="dcterms:W3CDTF">2023-11-13T20:28:51Z</dcterms:created>
  <dcterms:modified xsi:type="dcterms:W3CDTF">2024-11-19T15:36:36Z</dcterms:modified>
</cp:coreProperties>
</file>