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645" r:id="rId5"/>
    <p:sldId id="641" r:id="rId6"/>
    <p:sldId id="642" r:id="rId7"/>
    <p:sldId id="643" r:id="rId8"/>
    <p:sldId id="644" r:id="rId9"/>
    <p:sldId id="259" r:id="rId10"/>
    <p:sldId id="260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1DC"/>
    <a:srgbClr val="D4C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10" d="100"/>
          <a:sy n="110" d="100"/>
        </p:scale>
        <p:origin x="2112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FA270-9A56-4431-A89F-E0E6E745682B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9540E-EBBB-4C54-94E5-CE1A877477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87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3C826-1299-A7D5-D6E7-31624EBDF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A14CD2-59E7-AA0A-0968-5C1306D25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FE555F-D1F3-94B3-2A06-260C2046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DF8225-F239-F236-5E37-50DBDB9B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3DFB25-FF43-29CB-5347-97EB612B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D756EE-8179-9227-F1E8-FC1A230B0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1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4C12B-5656-3E57-5BAD-1BF10884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E68FE4-0A01-5143-1963-30DA0D2B7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18368C-152D-6A7D-2F0F-03213B98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718F47-9486-D050-4132-90E77A58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2F9EE2-79F9-02F1-B7ED-6CAAD3E4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42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D1B959-9F39-F3AC-29B3-FB26C4313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61DCF0-709E-5940-E497-C94EB9822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85C567-22B3-E3C8-7A65-792A31AD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653B62-3536-9E99-447A-5E91977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D2C0C4-C8F0-F5FC-F6A7-410F642F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4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1F279C3-49D7-5656-76E6-E3024F65C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7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13FAF2D4-ECDE-A54C-0ECC-6281FA272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5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D84DC49-2423-2E68-CABC-BB9AAA7B2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8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241D34B2-D2DC-A34F-9BC9-8F2F776EF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AD3F84FC-AFA6-6D36-E3BE-A750DD8C6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318"/>
          <a:stretch/>
        </p:blipFill>
        <p:spPr>
          <a:xfrm>
            <a:off x="2840090" y="3092526"/>
            <a:ext cx="4743315" cy="6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BFC5D-46ED-9484-2A25-6678F387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C3CB25-80E3-B27B-E3B2-825A2FC2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845EEA-75BA-BC1C-9067-14733A83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69A79C-AF00-B358-40F5-C6BEB2C6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63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5173CBB-F3C2-D4EF-0B40-370ABCDF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5645F8-E8A8-6C0A-3A83-110F66AA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EAC039-FCC1-F96F-B12F-9A57280D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96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38145-D5B9-837F-266F-0A0B6014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3F8ADC-09B3-F293-CFCC-1DD9E57C6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D3395B-9B4E-7BF6-A445-F79561F03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3CFBEE-17E7-10EB-7FC7-6D441D87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73467E-0DC6-6131-F991-870E7FAA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F1E967-2B3D-FD0B-1263-E86C734D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22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8CE81-E773-3A81-DD0D-32619306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15529F0-9833-C5DD-4723-80F846ABB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5742D0-62EF-62B7-FC13-E7D43525C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055AB5-9F9A-38FF-62D2-D6A95D35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58E23F-DB9E-D6CA-90FA-80089618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CCD880-7ED6-28D5-5A0F-8B4D1B94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89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3CF201-C0E4-299C-2292-8BB7FD53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FAC6DE-2D83-BEA3-D4D4-65838390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CF8E2E-C7C4-1B96-B1BA-633CDF222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71CDE6-0CC7-956E-9E40-D2BA162B8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48C1A4-D8B6-E6CE-4477-2CF844E0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8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04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44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F3445-8DB7-91D2-E271-26B2A4BA53C7}"/>
              </a:ext>
            </a:extLst>
          </p:cNvPr>
          <p:cNvSpPr txBox="1">
            <a:spLocks/>
          </p:cNvSpPr>
          <p:nvPr/>
        </p:nvSpPr>
        <p:spPr>
          <a:xfrm>
            <a:off x="4693920" y="2103529"/>
            <a:ext cx="6894576" cy="899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Úvodní slovo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71C94B-1DB8-C8CB-08FE-9393B5D791DF}"/>
              </a:ext>
            </a:extLst>
          </p:cNvPr>
          <p:cNvSpPr txBox="1">
            <a:spLocks/>
          </p:cNvSpPr>
          <p:nvPr/>
        </p:nvSpPr>
        <p:spPr>
          <a:xfrm>
            <a:off x="74502" y="4239087"/>
            <a:ext cx="6344586" cy="1401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cs-CZ" altLang="cs-CZ" sz="3900" b="1" dirty="0">
                <a:solidFill>
                  <a:schemeClr val="bg1"/>
                </a:solidFill>
                <a:latin typeface="Calibri" panose="020F0502020204030204" pitchFamily="34" charset="0"/>
              </a:rPr>
              <a:t>Doc. Ing. Marian Piecha, Ph.D., LL.M.</a:t>
            </a:r>
          </a:p>
          <a:p>
            <a:pPr algn="l">
              <a:spcBef>
                <a:spcPts val="0"/>
              </a:spcBef>
            </a:pPr>
            <a:r>
              <a:rPr lang="cs-CZ" altLang="cs-CZ" dirty="0">
                <a:solidFill>
                  <a:schemeClr val="bg1"/>
                </a:solidFill>
                <a:latin typeface="Calibri" panose="020F0502020204030204" pitchFamily="34" charset="0"/>
              </a:rPr>
              <a:t>vrchní ředitel Sekce fondů EU</a:t>
            </a:r>
          </a:p>
          <a:p>
            <a:pPr algn="l">
              <a:spcBef>
                <a:spcPts val="0"/>
              </a:spcBef>
            </a:pPr>
            <a:endParaRPr lang="cs-CZ" altLang="cs-CZ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cs-CZ" altLang="cs-CZ" dirty="0">
                <a:solidFill>
                  <a:schemeClr val="bg1"/>
                </a:solidFill>
                <a:latin typeface="+mj-lt"/>
              </a:rPr>
              <a:t>20. 11. 2024  | </a:t>
            </a:r>
            <a:r>
              <a:rPr lang="cs-CZ" dirty="0">
                <a:latin typeface="+mj-lt"/>
              </a:rPr>
              <a:t> </a:t>
            </a:r>
            <a:r>
              <a:rPr lang="cs-CZ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Pivovar Staropramen Praha</a:t>
            </a:r>
            <a:endParaRPr lang="cs-CZ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89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9656EDF-5D43-4D02-A3FC-0A1D1064C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4" y="332755"/>
            <a:ext cx="11514914" cy="584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ál 12">
            <a:extLst>
              <a:ext uri="{FF2B5EF4-FFF2-40B4-BE49-F238E27FC236}">
                <a16:creationId xmlns:a16="http://schemas.microsoft.com/office/drawing/2014/main" id="{7E13046B-823E-5932-78F0-AC8EE0B87A96}"/>
              </a:ext>
            </a:extLst>
          </p:cNvPr>
          <p:cNvSpPr/>
          <p:nvPr/>
        </p:nvSpPr>
        <p:spPr>
          <a:xfrm>
            <a:off x="2073600" y="3326347"/>
            <a:ext cx="2088283" cy="20882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636614FD-A097-1338-F832-CAAD5BF92BC2}"/>
              </a:ext>
            </a:extLst>
          </p:cNvPr>
          <p:cNvSpPr/>
          <p:nvPr/>
        </p:nvSpPr>
        <p:spPr>
          <a:xfrm>
            <a:off x="7564892" y="928212"/>
            <a:ext cx="2088283" cy="20882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32952912-BA12-DB3D-79B5-7938A341A1E4}"/>
              </a:ext>
            </a:extLst>
          </p:cNvPr>
          <p:cNvSpPr/>
          <p:nvPr/>
        </p:nvSpPr>
        <p:spPr>
          <a:xfrm>
            <a:off x="2073600" y="928212"/>
            <a:ext cx="2088283" cy="20882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9AC03F35-C68D-62B8-7778-B7393FFC9F6F}"/>
              </a:ext>
            </a:extLst>
          </p:cNvPr>
          <p:cNvSpPr/>
          <p:nvPr/>
        </p:nvSpPr>
        <p:spPr>
          <a:xfrm>
            <a:off x="4801650" y="251492"/>
            <a:ext cx="2088283" cy="20882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9CE122F-9245-41A0-A763-B5D313E3AC73}"/>
              </a:ext>
            </a:extLst>
          </p:cNvPr>
          <p:cNvSpPr txBox="1"/>
          <p:nvPr/>
        </p:nvSpPr>
        <p:spPr>
          <a:xfrm>
            <a:off x="1624419" y="1443370"/>
            <a:ext cx="29866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Počet podaných 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žádostí</a:t>
            </a:r>
          </a:p>
          <a:p>
            <a:pPr algn="ctr"/>
            <a:r>
              <a:rPr lang="cs-CZ" sz="3200" b="1" dirty="0">
                <a:solidFill>
                  <a:schemeClr val="bg1"/>
                </a:solidFill>
              </a:rPr>
              <a:t>5 657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8B678E-55C5-4F2D-AA8D-8948DBB73D35}"/>
              </a:ext>
            </a:extLst>
          </p:cNvPr>
          <p:cNvSpPr txBox="1"/>
          <p:nvPr/>
        </p:nvSpPr>
        <p:spPr>
          <a:xfrm>
            <a:off x="4352469" y="681903"/>
            <a:ext cx="29866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Počet žádostí 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s </a:t>
            </a:r>
            <a:r>
              <a:rPr lang="cs-CZ" dirty="0" err="1">
                <a:solidFill>
                  <a:schemeClr val="bg1"/>
                </a:solidFill>
              </a:rPr>
              <a:t>RoPD</a:t>
            </a:r>
            <a:endParaRPr lang="cs-CZ" dirty="0">
              <a:solidFill>
                <a:schemeClr val="bg1"/>
              </a:solidFill>
            </a:endParaRPr>
          </a:p>
          <a:p>
            <a:pPr algn="ctr"/>
            <a:r>
              <a:rPr lang="cs-CZ" sz="3200" b="1" dirty="0">
                <a:solidFill>
                  <a:schemeClr val="bg1"/>
                </a:solidFill>
              </a:rPr>
              <a:t>2 658 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1ADBDEF-E1C8-4A29-8FA7-2EFD8FC4C530}"/>
              </a:ext>
            </a:extLst>
          </p:cNvPr>
          <p:cNvSpPr txBox="1"/>
          <p:nvPr/>
        </p:nvSpPr>
        <p:spPr>
          <a:xfrm>
            <a:off x="1624419" y="3579484"/>
            <a:ext cx="29866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Celkové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způsobilé výdaje</a:t>
            </a:r>
          </a:p>
          <a:p>
            <a:pPr algn="ctr"/>
            <a:r>
              <a:rPr lang="cs-CZ" sz="3200" b="1" dirty="0">
                <a:solidFill>
                  <a:schemeClr val="bg1"/>
                </a:solidFill>
              </a:rPr>
              <a:t>63,223 </a:t>
            </a:r>
            <a:br>
              <a:rPr lang="cs-CZ" sz="3200" b="1" dirty="0">
                <a:solidFill>
                  <a:schemeClr val="bg1"/>
                </a:solidFill>
              </a:rPr>
            </a:br>
            <a:r>
              <a:rPr lang="cs-CZ" sz="3200" b="1" dirty="0">
                <a:solidFill>
                  <a:schemeClr val="bg1"/>
                </a:solidFill>
              </a:rPr>
              <a:t>mld. Kč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10F5AD0-68AE-42E3-A64B-C1AA24908559}"/>
              </a:ext>
            </a:extLst>
          </p:cNvPr>
          <p:cNvSpPr txBox="1"/>
          <p:nvPr/>
        </p:nvSpPr>
        <p:spPr>
          <a:xfrm>
            <a:off x="6994168" y="1270881"/>
            <a:ext cx="32297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Celkové způsobilé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výdaje dle </a:t>
            </a:r>
            <a:r>
              <a:rPr lang="cs-CZ" dirty="0" err="1">
                <a:solidFill>
                  <a:schemeClr val="bg1"/>
                </a:solidFill>
              </a:rPr>
              <a:t>RoPD</a:t>
            </a:r>
            <a:endParaRPr lang="cs-CZ" dirty="0">
              <a:solidFill>
                <a:schemeClr val="bg1"/>
              </a:solidFill>
            </a:endParaRPr>
          </a:p>
          <a:p>
            <a:pPr algn="ctr"/>
            <a:r>
              <a:rPr lang="cs-CZ" sz="3200" b="1" dirty="0">
                <a:solidFill>
                  <a:schemeClr val="bg1"/>
                </a:solidFill>
              </a:rPr>
              <a:t>63,223 </a:t>
            </a:r>
            <a:br>
              <a:rPr lang="cs-CZ" sz="3200" b="1" dirty="0">
                <a:solidFill>
                  <a:schemeClr val="bg1"/>
                </a:solidFill>
              </a:rPr>
            </a:br>
            <a:r>
              <a:rPr lang="cs-CZ" sz="3200" b="1" dirty="0">
                <a:solidFill>
                  <a:schemeClr val="bg1"/>
                </a:solidFill>
              </a:rPr>
              <a:t>mld. Kč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0" name="Nadpis 2">
            <a:extLst>
              <a:ext uri="{FF2B5EF4-FFF2-40B4-BE49-F238E27FC236}">
                <a16:creationId xmlns:a16="http://schemas.microsoft.com/office/drawing/2014/main" id="{587B0F1E-7A5D-245F-B7A2-351EECB3EC76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11" name="Nadpis 2">
            <a:extLst>
              <a:ext uri="{FF2B5EF4-FFF2-40B4-BE49-F238E27FC236}">
                <a16:creationId xmlns:a16="http://schemas.microsoft.com/office/drawing/2014/main" id="{BCFB9657-A2E2-BE0B-8AF6-2953A0F4399F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7582F160-D31F-4E42-FAE2-7CA3F1C357B6}"/>
              </a:ext>
            </a:extLst>
          </p:cNvPr>
          <p:cNvSpPr/>
          <p:nvPr/>
        </p:nvSpPr>
        <p:spPr>
          <a:xfrm>
            <a:off x="7564892" y="3326347"/>
            <a:ext cx="2088283" cy="20882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BC87D70-97BD-49E3-8C1E-97E82D26D19A}"/>
              </a:ext>
            </a:extLst>
          </p:cNvPr>
          <p:cNvSpPr txBox="1"/>
          <p:nvPr/>
        </p:nvSpPr>
        <p:spPr>
          <a:xfrm>
            <a:off x="6992999" y="3897271"/>
            <a:ext cx="32320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Celkový počet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vyhlášených výzev</a:t>
            </a:r>
          </a:p>
          <a:p>
            <a:pPr algn="ctr"/>
            <a:r>
              <a:rPr lang="cs-CZ" sz="3200" b="1" dirty="0">
                <a:solidFill>
                  <a:schemeClr val="bg1"/>
                </a:solidFill>
              </a:rPr>
              <a:t>56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71B7A0F3-C850-89EF-DB5E-097DBDD39123}"/>
              </a:ext>
            </a:extLst>
          </p:cNvPr>
          <p:cNvSpPr/>
          <p:nvPr/>
        </p:nvSpPr>
        <p:spPr>
          <a:xfrm>
            <a:off x="4801650" y="4034956"/>
            <a:ext cx="2088283" cy="20882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5CAF4D8-7D1C-4FC6-97AD-41D6097F424F}"/>
              </a:ext>
            </a:extLst>
          </p:cNvPr>
          <p:cNvSpPr txBox="1"/>
          <p:nvPr/>
        </p:nvSpPr>
        <p:spPr>
          <a:xfrm>
            <a:off x="4352469" y="4577417"/>
            <a:ext cx="29866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Průměrné náklady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na projekt</a:t>
            </a:r>
          </a:p>
          <a:p>
            <a:pPr algn="ctr"/>
            <a:r>
              <a:rPr lang="cs-CZ" sz="3200" b="1" dirty="0">
                <a:solidFill>
                  <a:schemeClr val="bg1"/>
                </a:solidFill>
              </a:rPr>
              <a:t>8,7 mil. Kč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A5062E5-602F-452B-9D38-FA9A31A90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87296"/>
              </p:ext>
            </p:extLst>
          </p:nvPr>
        </p:nvGraphicFramePr>
        <p:xfrm>
          <a:off x="280416" y="691618"/>
          <a:ext cx="11515953" cy="5447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295">
                  <a:extLst>
                    <a:ext uri="{9D8B030D-6E8A-4147-A177-3AD203B41FA5}">
                      <a16:colId xmlns:a16="http://schemas.microsoft.com/office/drawing/2014/main" val="2508617247"/>
                    </a:ext>
                  </a:extLst>
                </a:gridCol>
                <a:gridCol w="2286437">
                  <a:extLst>
                    <a:ext uri="{9D8B030D-6E8A-4147-A177-3AD203B41FA5}">
                      <a16:colId xmlns:a16="http://schemas.microsoft.com/office/drawing/2014/main" val="583746379"/>
                    </a:ext>
                  </a:extLst>
                </a:gridCol>
                <a:gridCol w="1258382">
                  <a:extLst>
                    <a:ext uri="{9D8B030D-6E8A-4147-A177-3AD203B41FA5}">
                      <a16:colId xmlns:a16="http://schemas.microsoft.com/office/drawing/2014/main" val="2261313190"/>
                    </a:ext>
                  </a:extLst>
                </a:gridCol>
                <a:gridCol w="1781056">
                  <a:extLst>
                    <a:ext uri="{9D8B030D-6E8A-4147-A177-3AD203B41FA5}">
                      <a16:colId xmlns:a16="http://schemas.microsoft.com/office/drawing/2014/main" val="2153683353"/>
                    </a:ext>
                  </a:extLst>
                </a:gridCol>
                <a:gridCol w="3878783">
                  <a:extLst>
                    <a:ext uri="{9D8B030D-6E8A-4147-A177-3AD203B41FA5}">
                      <a16:colId xmlns:a16="http://schemas.microsoft.com/office/drawing/2014/main" val="3481365498"/>
                    </a:ext>
                  </a:extLst>
                </a:gridCol>
              </a:tblGrid>
              <a:tr h="550698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NÁZEV PRIORITY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NÁZEV VÝZVY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ALOKACE v Kč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PŘEDPOKLÁDANÝ TERMÍN VYHLÁŠENÍ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STRUČNÝ POPIS AKTIVITY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04756"/>
                  </a:ext>
                </a:extLst>
              </a:tr>
              <a:tr h="458902">
                <a:tc rowSpan="6">
                  <a:txBody>
                    <a:bodyPr/>
                    <a:lstStyle/>
                    <a:p>
                      <a:pPr algn="l"/>
                      <a:r>
                        <a:rPr lang="cs-CZ" sz="1400" b="1" dirty="0"/>
                        <a:t>1</a:t>
                      </a:r>
                    </a:p>
                    <a:p>
                      <a:pPr algn="l"/>
                      <a:r>
                        <a:rPr lang="cs-CZ" sz="1400" b="1" dirty="0"/>
                        <a:t>VÝZKUM, VÝVOJ, INOVACE A DIGITALIZACE</a:t>
                      </a:r>
                    </a:p>
                    <a:p>
                      <a:pPr algn="l"/>
                      <a:endParaRPr lang="cs-CZ" sz="1400" b="1" dirty="0"/>
                    </a:p>
                    <a:p>
                      <a:pPr algn="l"/>
                      <a:r>
                        <a:rPr lang="cs-CZ" sz="1400" b="1" dirty="0"/>
                        <a:t>SC 1.1 Rozvoj a posílení výzkumných a inovačních kapacit a zavádění pokročilých technologií </a:t>
                      </a:r>
                    </a:p>
                  </a:txBody>
                  <a:tcPr anchor="ctr">
                    <a:solidFill>
                      <a:srgbClr val="C05A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Potenciál – výzva II.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mld. Kč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09.10.2024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Založení nebo rozvoj center průmyslového výzkumu, vývoje a inovací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478996"/>
                  </a:ext>
                </a:extLst>
              </a:tr>
              <a:tr h="11077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Aplikace – výzva III. - DEEP TECH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mld. Kč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29.11.2024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Realizace průmyslového výzkumu a experimentálního vývoje ve smyslu článku 25 GBER, kterým se v souladu s články 107 a 108 Smlouvy o ES prohlašují určité kategorie podpory za slučitelné s vnitřním trhem se zaměřením na vybrané prioritní oblasti, které mají vysoký potenciál pro vytváření dlouhodobé konkurenční výhody ČR.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06392"/>
                  </a:ext>
                </a:extLst>
              </a:tr>
              <a:tr h="1291336">
                <a:tc vMerge="1">
                  <a:txBody>
                    <a:bodyPr/>
                    <a:lstStyle/>
                    <a:p>
                      <a:pPr algn="l"/>
                      <a:endParaRPr lang="cs-CZ" sz="1400" b="1" dirty="0"/>
                    </a:p>
                  </a:txBody>
                  <a:tcPr anchor="ctr">
                    <a:solidFill>
                      <a:srgbClr val="C05A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Inovační vouchery – výzva IV.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mil. Kč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Q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Cílem Výzvy je rozvoj komunikace a sdílení poznatků a know-how podnikové a výzkumné sféry, které mohou podnikatelské subjekty využít pro zahájení či zintenzivnění vlastních inovačních aktivit2. Nárůst interakcí mezi podniky a organizacemi pro výzkum a šíření znalostí či akreditovanými subjekty bude mít přímý dopad na posílení konkurenceschopnosti malých a středních podniků.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240375"/>
                  </a:ext>
                </a:extLst>
              </a:tr>
              <a:tr h="740638">
                <a:tc vMerge="1">
                  <a:txBody>
                    <a:bodyPr/>
                    <a:lstStyle/>
                    <a:p>
                      <a:pPr algn="l"/>
                      <a:endParaRPr lang="cs-CZ" sz="1400" b="1" dirty="0"/>
                    </a:p>
                  </a:txBody>
                  <a:tcPr anchor="ctr">
                    <a:solidFill>
                      <a:srgbClr val="C05A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Aplikace – výzva II. - VÝVOJ DIGITÁLNÍCH ŘEŠENÍ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 mld. Kč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05.02.2025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Realizace experimentálního vývoje ve smyslu článku 25 GBER, kterým se v souladu s články 107 a 108 Smlouvy o ES prohlašují určité kategorie podpory za slučitelné s vnitřním trhem se specifickým zaměřením na vývoj digitálních řešení.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6380"/>
                  </a:ext>
                </a:extLst>
              </a:tr>
              <a:tr h="740638">
                <a:tc vMerge="1">
                  <a:txBody>
                    <a:bodyPr/>
                    <a:lstStyle/>
                    <a:p>
                      <a:pPr algn="l"/>
                      <a:endParaRPr lang="cs-CZ" sz="1400" b="1" dirty="0"/>
                    </a:p>
                  </a:txBody>
                  <a:tcPr anchor="ctr">
                    <a:solidFill>
                      <a:srgbClr val="C05A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Inovace - výzva III.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 mld. Kč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04.02.2025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 Zvýšení technických a užitných hodnot výrobků, technologií a služeb (produktová inovace)</a:t>
                      </a:r>
                      <a:b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Zvýšení efektivnosti procesů výroby a poskytování služeb (procesní inovace)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098831"/>
                  </a:ext>
                </a:extLst>
              </a:tr>
              <a:tr h="557072">
                <a:tc vMerge="1">
                  <a:txBody>
                    <a:bodyPr/>
                    <a:lstStyle/>
                    <a:p>
                      <a:pPr algn="l"/>
                      <a:endParaRPr lang="cs-CZ" sz="1400" b="1" dirty="0"/>
                    </a:p>
                  </a:txBody>
                  <a:tcPr anchor="ctr">
                    <a:solidFill>
                      <a:srgbClr val="C05A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Služby infrastruktury  – výzva II.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mld. Kč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03.2025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Rozšíření/výstavba prostor inovační infrastruktury, pořízení nového vybavení, poskytování inovačních služeb MSP.(včetně ITI projektů)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549827"/>
                  </a:ext>
                </a:extLst>
              </a:tr>
            </a:tbl>
          </a:graphicData>
        </a:graphic>
      </p:graphicFrame>
      <p:sp>
        <p:nvSpPr>
          <p:cNvPr id="8" name="Nadpis 1">
            <a:extLst>
              <a:ext uri="{FF2B5EF4-FFF2-40B4-BE49-F238E27FC236}">
                <a16:creationId xmlns:a16="http://schemas.microsoft.com/office/drawing/2014/main" id="{AD79AE8F-664B-4AE1-A9DB-C43FDAA01902}"/>
              </a:ext>
            </a:extLst>
          </p:cNvPr>
          <p:cNvSpPr txBox="1">
            <a:spLocks/>
          </p:cNvSpPr>
          <p:nvPr/>
        </p:nvSpPr>
        <p:spPr>
          <a:xfrm>
            <a:off x="280416" y="177212"/>
            <a:ext cx="10989732" cy="49244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Plánované výzvy do konce roku 2024 a na rok 2025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24464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D79AE8F-664B-4AE1-A9DB-C43FDAA01902}"/>
              </a:ext>
            </a:extLst>
          </p:cNvPr>
          <p:cNvSpPr txBox="1">
            <a:spLocks/>
          </p:cNvSpPr>
          <p:nvPr/>
        </p:nvSpPr>
        <p:spPr>
          <a:xfrm>
            <a:off x="280417" y="408860"/>
            <a:ext cx="10989732" cy="49244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Plánované výzvy do konce roku 2024 a na rok 2025</a:t>
            </a:r>
            <a:endParaRPr lang="cs-CZ" sz="3000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634A1AA7-0241-47E4-8FF0-FE41473C4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22182"/>
              </p:ext>
            </p:extLst>
          </p:nvPr>
        </p:nvGraphicFramePr>
        <p:xfrm>
          <a:off x="268224" y="1331041"/>
          <a:ext cx="11655552" cy="4195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313">
                  <a:extLst>
                    <a:ext uri="{9D8B030D-6E8A-4147-A177-3AD203B41FA5}">
                      <a16:colId xmlns:a16="http://schemas.microsoft.com/office/drawing/2014/main" val="2508617247"/>
                    </a:ext>
                  </a:extLst>
                </a:gridCol>
                <a:gridCol w="2314154">
                  <a:extLst>
                    <a:ext uri="{9D8B030D-6E8A-4147-A177-3AD203B41FA5}">
                      <a16:colId xmlns:a16="http://schemas.microsoft.com/office/drawing/2014/main" val="583746379"/>
                    </a:ext>
                  </a:extLst>
                </a:gridCol>
                <a:gridCol w="1273637">
                  <a:extLst>
                    <a:ext uri="{9D8B030D-6E8A-4147-A177-3AD203B41FA5}">
                      <a16:colId xmlns:a16="http://schemas.microsoft.com/office/drawing/2014/main" val="2261313190"/>
                    </a:ext>
                  </a:extLst>
                </a:gridCol>
                <a:gridCol w="1802646">
                  <a:extLst>
                    <a:ext uri="{9D8B030D-6E8A-4147-A177-3AD203B41FA5}">
                      <a16:colId xmlns:a16="http://schemas.microsoft.com/office/drawing/2014/main" val="2153683353"/>
                    </a:ext>
                  </a:extLst>
                </a:gridCol>
                <a:gridCol w="3925802">
                  <a:extLst>
                    <a:ext uri="{9D8B030D-6E8A-4147-A177-3AD203B41FA5}">
                      <a16:colId xmlns:a16="http://schemas.microsoft.com/office/drawing/2014/main" val="3481365498"/>
                    </a:ext>
                  </a:extLst>
                </a:gridCol>
              </a:tblGrid>
              <a:tr h="545719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NÁZEV PRIORITY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NÁZEV VÝZVY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ALOKACE v Kč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PŘEDPOKLÁDANÝ TERMÍN VYHLÁŠENÍ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STRUČNÝ POPIS AKTIVITY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04756"/>
                  </a:ext>
                </a:extLst>
              </a:tr>
              <a:tr h="471229">
                <a:tc rowSpan="5">
                  <a:txBody>
                    <a:bodyPr/>
                    <a:lstStyle/>
                    <a:p>
                      <a:pPr algn="l"/>
                      <a:r>
                        <a:rPr lang="cs-CZ" sz="1400" b="1" dirty="0"/>
                        <a:t>1</a:t>
                      </a:r>
                    </a:p>
                    <a:p>
                      <a:pPr algn="l"/>
                      <a:r>
                        <a:rPr lang="cs-CZ" sz="1400" b="1" dirty="0"/>
                        <a:t>VÝZKUM, VÝVOJ, INOVACE A DIGITALIZACE</a:t>
                      </a:r>
                    </a:p>
                    <a:p>
                      <a:pPr algn="l"/>
                      <a:endParaRPr lang="cs-CZ" sz="1400" b="1" dirty="0"/>
                    </a:p>
                    <a:p>
                      <a:pPr algn="l"/>
                      <a:r>
                        <a:rPr lang="cs-CZ" sz="1400" b="1" dirty="0"/>
                        <a:t>SC 1.1 Rozvoj a posílení výzkumných a inovačních kapacit a zavádění pokročilých technologií </a:t>
                      </a:r>
                    </a:p>
                  </a:txBody>
                  <a:tcPr anchor="ctr">
                    <a:solidFill>
                      <a:srgbClr val="C05A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Proof of Concept -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výzva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III.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800 mil. Kč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03.2025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Ověřování výsledků VaV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478996"/>
                  </a:ext>
                </a:extLst>
              </a:tr>
              <a:tr h="87917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Partnerství znalostního transferu - výzva III.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250 mil. Kč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 Q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Ověřování výsledků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VaV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06392"/>
                  </a:ext>
                </a:extLst>
              </a:tr>
              <a:tr h="733941">
                <a:tc vMerge="1">
                  <a:txBody>
                    <a:bodyPr/>
                    <a:lstStyle/>
                    <a:p>
                      <a:pPr algn="l"/>
                      <a:endParaRPr lang="cs-CZ" sz="1400" b="1" dirty="0"/>
                    </a:p>
                  </a:txBody>
                  <a:tcPr anchor="ctr">
                    <a:solidFill>
                      <a:srgbClr val="C05A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Inovace - výzva IV.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bude upřesněno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 Q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a) Zvýšení technických a užitných hodnot výrobků, technologií a služeb (produktová inovace)</a:t>
                      </a:r>
                      <a:b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b) Zvýšení efektivnosti procesů výroby a poskytování služeb (procesní inovace)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6380"/>
                  </a:ext>
                </a:extLst>
              </a:tr>
              <a:tr h="1097754">
                <a:tc vMerge="1">
                  <a:txBody>
                    <a:bodyPr/>
                    <a:lstStyle/>
                    <a:p>
                      <a:pPr algn="l"/>
                      <a:endParaRPr lang="cs-CZ" sz="1400" b="1" dirty="0"/>
                    </a:p>
                  </a:txBody>
                  <a:tcPr anchor="ctr">
                    <a:solidFill>
                      <a:srgbClr val="C05A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Aplikace – výzva IV.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 mld.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 Q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Realizace průmyslového výzkumu a experimentálního vývoje ve smyslu článku 25 GBER, kterým se v souladu s články 107 a 108 Smlouvy o ES prohlašují určité kategorie podpory za slučitelné s vnitřním trhem se zaměřením na vybrané prioritní oblasti, které mají vysoký potenciál pro vytváření dlouhodobé konkurenční výhody ČR.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098831"/>
                  </a:ext>
                </a:extLst>
              </a:tr>
              <a:tr h="455376">
                <a:tc vMerge="1">
                  <a:txBody>
                    <a:bodyPr/>
                    <a:lstStyle/>
                    <a:p>
                      <a:pPr algn="l"/>
                      <a:endParaRPr lang="cs-CZ" sz="1400" b="1" dirty="0"/>
                    </a:p>
                  </a:txBody>
                  <a:tcPr anchor="ctr">
                    <a:solidFill>
                      <a:srgbClr val="C05A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Potenciál – výzva III.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mld.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 Q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Založení nebo rozvoj center průmyslového výzkumu, vývoje a inovací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549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10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D79AE8F-664B-4AE1-A9DB-C43FDAA01902}"/>
              </a:ext>
            </a:extLst>
          </p:cNvPr>
          <p:cNvSpPr txBox="1">
            <a:spLocks/>
          </p:cNvSpPr>
          <p:nvPr/>
        </p:nvSpPr>
        <p:spPr>
          <a:xfrm>
            <a:off x="409788" y="203199"/>
            <a:ext cx="10989732" cy="49244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Plánované výzvy do konce roku 2024 a na rok 2025</a:t>
            </a:r>
            <a:endParaRPr lang="cs-CZ" sz="3000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8F90A104-587A-455C-A41D-E075C98D7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347535"/>
              </p:ext>
            </p:extLst>
          </p:nvPr>
        </p:nvGraphicFramePr>
        <p:xfrm>
          <a:off x="409788" y="968601"/>
          <a:ext cx="11001341" cy="516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010">
                  <a:extLst>
                    <a:ext uri="{9D8B030D-6E8A-4147-A177-3AD203B41FA5}">
                      <a16:colId xmlns:a16="http://schemas.microsoft.com/office/drawing/2014/main" val="1563549170"/>
                    </a:ext>
                  </a:extLst>
                </a:gridCol>
                <a:gridCol w="2184262">
                  <a:extLst>
                    <a:ext uri="{9D8B030D-6E8A-4147-A177-3AD203B41FA5}">
                      <a16:colId xmlns:a16="http://schemas.microsoft.com/office/drawing/2014/main" val="926800948"/>
                    </a:ext>
                  </a:extLst>
                </a:gridCol>
                <a:gridCol w="1202150">
                  <a:extLst>
                    <a:ext uri="{9D8B030D-6E8A-4147-A177-3AD203B41FA5}">
                      <a16:colId xmlns:a16="http://schemas.microsoft.com/office/drawing/2014/main" val="418332352"/>
                    </a:ext>
                  </a:extLst>
                </a:gridCol>
                <a:gridCol w="1704166">
                  <a:extLst>
                    <a:ext uri="{9D8B030D-6E8A-4147-A177-3AD203B41FA5}">
                      <a16:colId xmlns:a16="http://schemas.microsoft.com/office/drawing/2014/main" val="1358152970"/>
                    </a:ext>
                  </a:extLst>
                </a:gridCol>
                <a:gridCol w="3702753">
                  <a:extLst>
                    <a:ext uri="{9D8B030D-6E8A-4147-A177-3AD203B41FA5}">
                      <a16:colId xmlns:a16="http://schemas.microsoft.com/office/drawing/2014/main" val="1868329923"/>
                    </a:ext>
                  </a:extLst>
                </a:gridCol>
              </a:tblGrid>
              <a:tr h="71201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VÝZKUM, VÝVOJ, INOVACE A DIGITALIZACE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SC 1.2 Využití přínosů digitalizace pro občany, podniky, výzkumné organizace a veřejné orgány </a:t>
                      </a:r>
                    </a:p>
                    <a:p>
                      <a:pPr algn="l"/>
                      <a:endParaRPr lang="cs-CZ" sz="1400" b="1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A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Digitální podnik - Kybernetická bezpečnost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bude upřesněno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 Q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Investice nebo pořízení nových služeb v oblasti informačních a komunikačních technologií, především tedy software, hardware a služby související s posílením kybernetické bezpečnosti MSP.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463574"/>
                  </a:ext>
                </a:extLst>
              </a:tr>
              <a:tr h="1417900">
                <a:tc vMerge="1">
                  <a:txBody>
                    <a:bodyPr/>
                    <a:lstStyle/>
                    <a:p>
                      <a:pPr algn="l"/>
                      <a:endParaRPr lang="cs-CZ" sz="1400" b="1" dirty="0"/>
                    </a:p>
                  </a:txBody>
                  <a:tcPr anchor="ctr">
                    <a:solidFill>
                      <a:srgbClr val="C05A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Digitální podnik - Digitální podnik - výzva II.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 mld. Kč </a:t>
                      </a:r>
                    </a:p>
                    <a:p>
                      <a:pPr marL="0" algn="ctr" defTabSz="914400" rtl="0" eaLnBrk="1" latinLnBrk="0" hangingPunct="1"/>
                      <a:endParaRPr lang="cs-CZ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 Q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Podpora zvyšování digitální úrovně a akcelerace digitální transformace malých a středních podniků prostřednictvím  zavádění prvků Průmyslu 4.0. Zvyšování digitální úrovně malých a středních podniků prostřednictvím nákupu a implementace pokročilých nevýrobních digitálních technologií a investic na pořízení nových služeb v oblasti informačních a komunikačních technologií (software, hardware a služby související s posílením kybernetické bezpečnosti).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772688"/>
                  </a:ext>
                </a:extLst>
              </a:tr>
              <a:tr h="359071">
                <a:tc rowSpan="4">
                  <a:txBody>
                    <a:bodyPr/>
                    <a:lstStyle/>
                    <a:p>
                      <a:pPr algn="l"/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2 PODNIKÁNÍ A KONKURENCESCHOPNOST </a:t>
                      </a:r>
                    </a:p>
                    <a:p>
                      <a:pPr algn="l"/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SC 2.1 Posilování udržitelného růstu a konkurenceschopnosti MSP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Renovace brownfieldů pro cestovní ruch - výzva I.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 mld. Kč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16.12.2024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Renovace brownfieldu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011999"/>
                  </a:ext>
                </a:extLst>
              </a:tr>
              <a:tr h="19578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Poradenství - výzva II.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  mil. Kč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10.03.2025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Nákup poradenských služeb pro MSP.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3087"/>
                  </a:ext>
                </a:extLst>
              </a:tr>
              <a:tr h="1417900">
                <a:tc vMerge="1">
                  <a:txBody>
                    <a:bodyPr/>
                    <a:lstStyle/>
                    <a:p>
                      <a:pPr algn="l"/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 - Odborné služby pro start-upy - výzva I. 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 mil. Kč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17.03.2025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Sofistikované odborné služby expertů a služby pro start-upy zaměřené na zvýšení marketingových, manažerských a know-how dovedností start-upů. Zaměřené na mezinárodní rozvoj podniku, rozšíření podnikatelské činnosti, zvýšení kvality a efektivity výroby a služeb s důrazem na růst tržního potenciálu. Konzultační a odborné služby související s podnikáním start-upů a účast na zahraničních akcelerátorech/inkubátorech.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101887"/>
                  </a:ext>
                </a:extLst>
              </a:tr>
              <a:tr h="712014">
                <a:tc vMerge="1">
                  <a:txBody>
                    <a:bodyPr/>
                    <a:lstStyle/>
                    <a:p>
                      <a:pPr algn="l"/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Poradenství - CzechInvest - výzva I.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 mil. Kč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17.03.2025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Mentoring,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koučing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služby pro MSP (včetně start-upů) zaměřené na podporu internacionalizace, mezinárodní konkurenceschopnost, a posílení růstových motivací podniků hledajících nové rozvojové příležitosti.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188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30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D79AE8F-664B-4AE1-A9DB-C43FDAA01902}"/>
              </a:ext>
            </a:extLst>
          </p:cNvPr>
          <p:cNvSpPr txBox="1">
            <a:spLocks/>
          </p:cNvSpPr>
          <p:nvPr/>
        </p:nvSpPr>
        <p:spPr>
          <a:xfrm>
            <a:off x="409788" y="203199"/>
            <a:ext cx="10989732" cy="49244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Plánované výzvy do konce roku 2024 a na rok 2025</a:t>
            </a:r>
            <a:endParaRPr lang="cs-CZ" sz="3000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0367716-99A4-4703-9847-938726E66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48155"/>
              </p:ext>
            </p:extLst>
          </p:nvPr>
        </p:nvGraphicFramePr>
        <p:xfrm>
          <a:off x="249353" y="996952"/>
          <a:ext cx="11619559" cy="4864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515">
                  <a:extLst>
                    <a:ext uri="{9D8B030D-6E8A-4147-A177-3AD203B41FA5}">
                      <a16:colId xmlns:a16="http://schemas.microsoft.com/office/drawing/2014/main" val="2508617247"/>
                    </a:ext>
                  </a:extLst>
                </a:gridCol>
                <a:gridCol w="2334340">
                  <a:extLst>
                    <a:ext uri="{9D8B030D-6E8A-4147-A177-3AD203B41FA5}">
                      <a16:colId xmlns:a16="http://schemas.microsoft.com/office/drawing/2014/main" val="583746379"/>
                    </a:ext>
                  </a:extLst>
                </a:gridCol>
                <a:gridCol w="1357305">
                  <a:extLst>
                    <a:ext uri="{9D8B030D-6E8A-4147-A177-3AD203B41FA5}">
                      <a16:colId xmlns:a16="http://schemas.microsoft.com/office/drawing/2014/main" val="2261313190"/>
                    </a:ext>
                  </a:extLst>
                </a:gridCol>
                <a:gridCol w="1738623">
                  <a:extLst>
                    <a:ext uri="{9D8B030D-6E8A-4147-A177-3AD203B41FA5}">
                      <a16:colId xmlns:a16="http://schemas.microsoft.com/office/drawing/2014/main" val="2153683353"/>
                    </a:ext>
                  </a:extLst>
                </a:gridCol>
                <a:gridCol w="3882776">
                  <a:extLst>
                    <a:ext uri="{9D8B030D-6E8A-4147-A177-3AD203B41FA5}">
                      <a16:colId xmlns:a16="http://schemas.microsoft.com/office/drawing/2014/main" val="3481365498"/>
                    </a:ext>
                  </a:extLst>
                </a:gridCol>
              </a:tblGrid>
              <a:tr h="604230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NÁZEV PRIORITY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NÁZEV VÝZVY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ALOKACE v Kč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PŘEDPOKLÁDANÝ TERMÍN VYHLÁŠENÍ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chemeClr val="tx1"/>
                          </a:solidFill>
                        </a:rPr>
                        <a:t>STRUČNÝ POPIS AKTIVITY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04756"/>
                  </a:ext>
                </a:extLst>
              </a:tr>
              <a:tr h="1858246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/>
                        <a:t>4</a:t>
                      </a:r>
                    </a:p>
                    <a:p>
                      <a:pPr algn="l"/>
                      <a:r>
                        <a:rPr lang="cs-CZ" sz="1400" b="1" dirty="0"/>
                        <a:t>NÍZKOUHLÍKOVÉ HOSPODÁŘSTVÍ </a:t>
                      </a:r>
                    </a:p>
                    <a:p>
                      <a:pPr algn="l"/>
                      <a:endParaRPr lang="cs-CZ" sz="1400" b="1" dirty="0"/>
                    </a:p>
                    <a:p>
                      <a:pPr algn="l"/>
                      <a:r>
                        <a:rPr lang="cs-CZ" sz="1400" b="1" dirty="0"/>
                        <a:t>SC 4.2 </a:t>
                      </a:r>
                      <a:r>
                        <a:rPr lang="cs-CZ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Podpora</a:t>
                      </a:r>
                      <a:r>
                        <a:rPr lang="cs-CZ" sz="1400" b="1" dirty="0"/>
                        <a:t> energie z obnovitelných zdrojů </a:t>
                      </a:r>
                    </a:p>
                  </a:txBody>
                  <a:tcPr anchor="ctr">
                    <a:solidFill>
                      <a:srgbClr val="2AA33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Obnovitelné zdroje energie  – biomasa – výzva I.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E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 mld. Kč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E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12.12.2024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E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Výroba energie z biomasy.                                                                                                                                                   a) výstavba a rekonstrukce zdrojů tepla z biomasy a vyvedení tepla do výměníkové stanice včetně,</a:t>
                      </a:r>
                    </a:p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b) výstavba a rekonstrukce zdrojů kombinované výroby elektřiny a tepla z biomasy a vyvedení tepla do výměníkové stanice včetně, </a:t>
                      </a:r>
                    </a:p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c) vyvedení tepla ze stávajících výroben elektřiny - bioplynových stanic využívajících bioplyn v bioplynové stanici k výrobě elektřiny a tepla pomocí tepelných rozvodných zařízení do místa spotřeby;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E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28003"/>
                  </a:ext>
                </a:extLst>
              </a:tr>
              <a:tr h="22286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</a:p>
                    <a:p>
                      <a:pPr marL="0" algn="l" defTabSz="914400" rtl="0" eaLnBrk="1" latinLnBrk="0" hangingPunct="1"/>
                      <a:r>
                        <a:rPr lang="cs-CZ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EFEKTIVNĚJŠÍ NÁKLÁDANÍ SE ZDROJI </a:t>
                      </a:r>
                    </a:p>
                    <a:p>
                      <a:pPr marL="0" algn="l" defTabSz="914400" rtl="0" eaLnBrk="1" latinLnBrk="0" hangingPunct="1"/>
                      <a:endParaRPr lang="cs-CZ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 5.2  Podpora přechodu na oběhové hospodářství účinně využívající zdroje</a:t>
                      </a:r>
                    </a:p>
                    <a:p>
                      <a:pPr marL="0" algn="l" defTabSz="914400" rtl="0" eaLnBrk="1" latinLnBrk="0" hangingPunct="1"/>
                      <a:endParaRPr lang="cs-CZ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l">
                        <a:lnSpc>
                          <a:spcPts val="1400"/>
                        </a:lnSpc>
                        <a:spcBef>
                          <a:spcPts val="305"/>
                        </a:spcBef>
                        <a:spcAft>
                          <a:spcPts val="600"/>
                        </a:spcAft>
                      </a:pPr>
                      <a:r>
                        <a:rPr lang="cs-CZ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Oběhové hospodářství  – výzva II.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+mj-lt"/>
                        </a:rPr>
                        <a:t>1 mld.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2.Q 2025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Zavádění technologií k výrobě druhotné suroviny, polotovaru nebo výrobku z vlastního odpadního materiálu.</a:t>
                      </a:r>
                      <a:b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b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Zavádění technologií pro výrobu polotovarů nebo výrobků z druhotných surovin nebo technologií umožňující zvýšení podílu druhotných surovin ve výrobku.</a:t>
                      </a:r>
                      <a:b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b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Zavádění technologií pro znovupoužití vlastního výrobního odpadu zařazením zpět do výrobního cyklu.</a:t>
                      </a:r>
                      <a:b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b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Zavádění technologií ke zvýšení recyklovatelnosti výrobků. </a:t>
                      </a:r>
                      <a:b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Snížení množství vstupů při výrobě.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8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13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BFB9283-0AE6-08F5-25C9-31AF5D32760F}"/>
              </a:ext>
            </a:extLst>
          </p:cNvPr>
          <p:cNvSpPr txBox="1">
            <a:spLocks/>
          </p:cNvSpPr>
          <p:nvPr/>
        </p:nvSpPr>
        <p:spPr>
          <a:xfrm>
            <a:off x="437772" y="3561602"/>
            <a:ext cx="8310993" cy="1893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>
                <a:solidFill>
                  <a:schemeClr val="bg1"/>
                </a:solidFill>
                <a:sym typeface="Wingdings" panose="05000000000000000000" pitchFamily="2" charset="2"/>
              </a:rPr>
              <a:t>Děkuji za pozornost  </a:t>
            </a:r>
          </a:p>
          <a:p>
            <a:r>
              <a:rPr lang="cs-CZ" sz="3200" dirty="0" err="1">
                <a:solidFill>
                  <a:schemeClr val="bg1"/>
                </a:solidFill>
                <a:sym typeface="Wingdings" panose="05000000000000000000" pitchFamily="2" charset="2"/>
              </a:rPr>
              <a:t>piecha</a:t>
            </a: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@mpo.cz</a:t>
            </a:r>
            <a:endParaRPr lang="cs-CZ" sz="32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61242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1144</Words>
  <Application>Microsoft Office PowerPoint</Application>
  <PresentationFormat>Širokoúhlá obrazovka</PresentationFormat>
  <Paragraphs>153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Zemek Václav</dc:creator>
  <cp:lastModifiedBy>Riapošová Monika</cp:lastModifiedBy>
  <cp:revision>24</cp:revision>
  <dcterms:created xsi:type="dcterms:W3CDTF">2023-11-13T20:28:51Z</dcterms:created>
  <dcterms:modified xsi:type="dcterms:W3CDTF">2024-11-19T16:00:34Z</dcterms:modified>
</cp:coreProperties>
</file>