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78" r:id="rId4"/>
    <p:sldId id="258" r:id="rId5"/>
    <p:sldId id="618" r:id="rId6"/>
    <p:sldId id="619" r:id="rId7"/>
    <p:sldId id="261" r:id="rId8"/>
    <p:sldId id="613" r:id="rId9"/>
    <p:sldId id="620" r:id="rId10"/>
    <p:sldId id="621" r:id="rId11"/>
    <p:sldId id="622" r:id="rId12"/>
    <p:sldId id="623" r:id="rId13"/>
    <p:sldId id="624" r:id="rId14"/>
    <p:sldId id="625" r:id="rId15"/>
    <p:sldId id="627" r:id="rId16"/>
    <p:sldId id="628" r:id="rId17"/>
    <p:sldId id="629" r:id="rId18"/>
    <p:sldId id="630" r:id="rId19"/>
    <p:sldId id="631" r:id="rId20"/>
    <p:sldId id="259" r:id="rId21"/>
    <p:sldId id="260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72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vhome\home$\haringova\&#250;koly\prezentace%20v&#253;ro&#269;n&#237;%20konference\Implementace_stav_OP%20TAK_1_11_2024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vhome\home$\haringova\&#250;koly\prezentace%20v&#253;ro&#269;n&#237;%20konference\Implementace_stav_OP%20TAK_1_11_2024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Počet projektů v aktivitách</a:t>
            </a:r>
            <a:r>
              <a:rPr lang="cs-CZ" baseline="0"/>
              <a:t> SC 1.1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 žádosti '!$B$28</c:f>
              <c:strCache>
                <c:ptCount val="1"/>
                <c:pt idx="0">
                  <c:v>Zaregistrované žádosti o podporu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 žádosti '!$A$29:$A$36</c:f>
              <c:strCache>
                <c:ptCount val="8"/>
                <c:pt idx="0">
                  <c:v>Služby infrastruktury</c:v>
                </c:pt>
                <c:pt idx="1">
                  <c:v>Partnerství znalostního transferu</c:v>
                </c:pt>
                <c:pt idx="2">
                  <c:v>Spolupráce / Technologické platformy</c:v>
                </c:pt>
                <c:pt idx="3">
                  <c:v>Potenciál</c:v>
                </c:pt>
                <c:pt idx="4">
                  <c:v>Proof of Concept</c:v>
                </c:pt>
                <c:pt idx="5">
                  <c:v>Inovace</c:v>
                </c:pt>
                <c:pt idx="6">
                  <c:v>Aplikace</c:v>
                </c:pt>
                <c:pt idx="7">
                  <c:v>Inovační vouchery</c:v>
                </c:pt>
              </c:strCache>
            </c:strRef>
          </c:cat>
          <c:val>
            <c:numRef>
              <c:f>'graf žádosti '!$B$29:$B$36</c:f>
              <c:numCache>
                <c:formatCode>#,##0</c:formatCode>
                <c:ptCount val="8"/>
                <c:pt idx="0">
                  <c:v>25</c:v>
                </c:pt>
                <c:pt idx="1">
                  <c:v>49</c:v>
                </c:pt>
                <c:pt idx="2">
                  <c:v>73</c:v>
                </c:pt>
                <c:pt idx="3">
                  <c:v>86</c:v>
                </c:pt>
                <c:pt idx="4">
                  <c:v>156</c:v>
                </c:pt>
                <c:pt idx="5">
                  <c:v>215</c:v>
                </c:pt>
                <c:pt idx="6">
                  <c:v>763</c:v>
                </c:pt>
                <c:pt idx="7">
                  <c:v>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D-410A-A2DC-C19233E3B43B}"/>
            </c:ext>
          </c:extLst>
        </c:ser>
        <c:ser>
          <c:idx val="2"/>
          <c:order val="2"/>
          <c:tx>
            <c:strRef>
              <c:f>'graf žádosti '!$D$28</c:f>
              <c:strCache>
                <c:ptCount val="1"/>
                <c:pt idx="0">
                  <c:v>Zaregistrované žádosti o podporu aktivní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'graf žádosti '!$A$29:$A$36</c:f>
              <c:strCache>
                <c:ptCount val="8"/>
                <c:pt idx="0">
                  <c:v>Služby infrastruktury</c:v>
                </c:pt>
                <c:pt idx="1">
                  <c:v>Partnerství znalostního transferu</c:v>
                </c:pt>
                <c:pt idx="2">
                  <c:v>Spolupráce / Technologické platformy</c:v>
                </c:pt>
                <c:pt idx="3">
                  <c:v>Potenciál</c:v>
                </c:pt>
                <c:pt idx="4">
                  <c:v>Proof of Concept</c:v>
                </c:pt>
                <c:pt idx="5">
                  <c:v>Inovace</c:v>
                </c:pt>
                <c:pt idx="6">
                  <c:v>Aplikace</c:v>
                </c:pt>
                <c:pt idx="7">
                  <c:v>Inovační vouchery</c:v>
                </c:pt>
              </c:strCache>
            </c:strRef>
          </c:cat>
          <c:val>
            <c:numRef>
              <c:f>'graf žádosti '!$D$29:$D$36</c:f>
              <c:numCache>
                <c:formatCode>#,##0</c:formatCode>
                <c:ptCount val="8"/>
                <c:pt idx="0">
                  <c:v>15</c:v>
                </c:pt>
                <c:pt idx="1">
                  <c:v>24</c:v>
                </c:pt>
                <c:pt idx="2">
                  <c:v>42</c:v>
                </c:pt>
                <c:pt idx="3">
                  <c:v>45</c:v>
                </c:pt>
                <c:pt idx="4">
                  <c:v>134</c:v>
                </c:pt>
                <c:pt idx="5">
                  <c:v>136</c:v>
                </c:pt>
                <c:pt idx="6">
                  <c:v>297</c:v>
                </c:pt>
                <c:pt idx="7">
                  <c:v>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0D-410A-A2DC-C19233E3B43B}"/>
            </c:ext>
          </c:extLst>
        </c:ser>
        <c:ser>
          <c:idx val="3"/>
          <c:order val="3"/>
          <c:tx>
            <c:strRef>
              <c:f>'graf žádosti '!$E$28</c:f>
              <c:strCache>
                <c:ptCount val="1"/>
                <c:pt idx="0">
                  <c:v>Počet projektů s RoPD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'graf žádosti '!$A$29:$A$36</c:f>
              <c:strCache>
                <c:ptCount val="8"/>
                <c:pt idx="0">
                  <c:v>Služby infrastruktury</c:v>
                </c:pt>
                <c:pt idx="1">
                  <c:v>Partnerství znalostního transferu</c:v>
                </c:pt>
                <c:pt idx="2">
                  <c:v>Spolupráce / Technologické platformy</c:v>
                </c:pt>
                <c:pt idx="3">
                  <c:v>Potenciál</c:v>
                </c:pt>
                <c:pt idx="4">
                  <c:v>Proof of Concept</c:v>
                </c:pt>
                <c:pt idx="5">
                  <c:v>Inovace</c:v>
                </c:pt>
                <c:pt idx="6">
                  <c:v>Aplikace</c:v>
                </c:pt>
                <c:pt idx="7">
                  <c:v>Inovační vouchery</c:v>
                </c:pt>
              </c:strCache>
            </c:strRef>
          </c:cat>
          <c:val>
            <c:numRef>
              <c:f>'graf žádosti '!$E$29:$E$36</c:f>
              <c:numCache>
                <c:formatCode>#,##0</c:formatCode>
                <c:ptCount val="8"/>
                <c:pt idx="0">
                  <c:v>3</c:v>
                </c:pt>
                <c:pt idx="1">
                  <c:v>15</c:v>
                </c:pt>
                <c:pt idx="2">
                  <c:v>23</c:v>
                </c:pt>
                <c:pt idx="3">
                  <c:v>40</c:v>
                </c:pt>
                <c:pt idx="4">
                  <c:v>12</c:v>
                </c:pt>
                <c:pt idx="5">
                  <c:v>68</c:v>
                </c:pt>
                <c:pt idx="6">
                  <c:v>247</c:v>
                </c:pt>
                <c:pt idx="7">
                  <c:v>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0D-410A-A2DC-C19233E3B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5134143"/>
        <c:axId val="1095141631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'graf žádosti '!$C$28</c15:sqref>
                        </c15:formulaRef>
                      </c:ext>
                    </c:extLst>
                    <c:strCache>
                      <c:ptCount val="1"/>
                      <c:pt idx="0">
                        <c:v>z toho počet neaktivních bez Rozhodnutí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'graf žádosti '!$A$29:$A$36</c15:sqref>
                        </c15:formulaRef>
                      </c:ext>
                    </c:extLst>
                    <c:strCache>
                      <c:ptCount val="8"/>
                      <c:pt idx="0">
                        <c:v>Služby infrastruktury</c:v>
                      </c:pt>
                      <c:pt idx="1">
                        <c:v>Partnerství znalostního transferu</c:v>
                      </c:pt>
                      <c:pt idx="2">
                        <c:v>Spolupráce / Technologické platformy</c:v>
                      </c:pt>
                      <c:pt idx="3">
                        <c:v>Potenciál</c:v>
                      </c:pt>
                      <c:pt idx="4">
                        <c:v>Proof of Concept</c:v>
                      </c:pt>
                      <c:pt idx="5">
                        <c:v>Inovace</c:v>
                      </c:pt>
                      <c:pt idx="6">
                        <c:v>Aplikace</c:v>
                      </c:pt>
                      <c:pt idx="7">
                        <c:v>Inovační vouchery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'graf žádosti '!$C$29:$C$36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</c:v>
                      </c:pt>
                      <c:pt idx="1">
                        <c:v>25</c:v>
                      </c:pt>
                      <c:pt idx="2">
                        <c:v>31</c:v>
                      </c:pt>
                      <c:pt idx="3">
                        <c:v>41</c:v>
                      </c:pt>
                      <c:pt idx="4">
                        <c:v>22</c:v>
                      </c:pt>
                      <c:pt idx="5">
                        <c:v>79</c:v>
                      </c:pt>
                      <c:pt idx="6">
                        <c:v>466</c:v>
                      </c:pt>
                      <c:pt idx="7">
                        <c:v>227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B0D-410A-A2DC-C19233E3B43B}"/>
                  </c:ext>
                </c:extLst>
              </c15:ser>
            </c15:filteredBarSeries>
          </c:ext>
        </c:extLst>
      </c:barChart>
      <c:catAx>
        <c:axId val="1095134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5141631"/>
        <c:crosses val="autoZero"/>
        <c:auto val="1"/>
        <c:lblAlgn val="ctr"/>
        <c:lblOffset val="100"/>
        <c:noMultiLvlLbl val="0"/>
      </c:catAx>
      <c:valAx>
        <c:axId val="10951416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5134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055555555555554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 žádosti '!$G$28</c:f>
              <c:strCache>
                <c:ptCount val="1"/>
                <c:pt idx="0">
                  <c:v>Dotace v RoPD v mil. Kč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 žádosti '!$A$29:$A$36</c:f>
              <c:strCache>
                <c:ptCount val="8"/>
                <c:pt idx="0">
                  <c:v>Služby infrastruktury</c:v>
                </c:pt>
                <c:pt idx="1">
                  <c:v>Partnerství znalostního transferu</c:v>
                </c:pt>
                <c:pt idx="2">
                  <c:v>Spolupráce / Technologické platformy</c:v>
                </c:pt>
                <c:pt idx="3">
                  <c:v>Potenciál</c:v>
                </c:pt>
                <c:pt idx="4">
                  <c:v>Proof of Concept</c:v>
                </c:pt>
                <c:pt idx="5">
                  <c:v>Inovace</c:v>
                </c:pt>
                <c:pt idx="6">
                  <c:v>Aplikace</c:v>
                </c:pt>
                <c:pt idx="7">
                  <c:v>Inovační vouchery</c:v>
                </c:pt>
              </c:strCache>
            </c:strRef>
          </c:cat>
          <c:val>
            <c:numRef>
              <c:f>'graf žádosti '!$G$29:$G$36</c:f>
              <c:numCache>
                <c:formatCode>#\ ##0.00\ [$Kč-405];\-#\ ##0.00\ [$Kč-405]</c:formatCode>
                <c:ptCount val="8"/>
                <c:pt idx="0">
                  <c:v>162.44</c:v>
                </c:pt>
                <c:pt idx="1">
                  <c:v>66.5</c:v>
                </c:pt>
                <c:pt idx="2">
                  <c:v>212.43</c:v>
                </c:pt>
                <c:pt idx="3">
                  <c:v>496.19</c:v>
                </c:pt>
                <c:pt idx="4">
                  <c:v>45.85</c:v>
                </c:pt>
                <c:pt idx="5">
                  <c:v>783.21</c:v>
                </c:pt>
                <c:pt idx="6">
                  <c:v>3865.26</c:v>
                </c:pt>
                <c:pt idx="7">
                  <c:v>131.34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1C-4E00-B86F-5187BBFA3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9424351"/>
        <c:axId val="909426015"/>
      </c:barChart>
      <c:catAx>
        <c:axId val="90942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09426015"/>
        <c:crosses val="autoZero"/>
        <c:auto val="1"/>
        <c:lblAlgn val="ctr"/>
        <c:lblOffset val="100"/>
        <c:noMultiLvlLbl val="0"/>
      </c:catAx>
      <c:valAx>
        <c:axId val="90942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[$Kč-405];\-#\ ##0.00\ [$Kč-405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09424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9C6C6-8885-4A87-9BB2-5BB641DA038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F9801-A811-478D-817F-2157384E24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03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3C826-1299-A7D5-D6E7-31624EBDF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A14CD2-59E7-AA0A-0968-5C1306D25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FE555F-D1F3-94B3-2A06-260C2046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F8225-F239-F236-5E37-50DBDB9B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3DFB25-FF43-29CB-5347-97EB612B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FDF95A9-9500-E7B0-BE1C-A1655AD8F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4C12B-5656-3E57-5BAD-1BF10884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E68FE4-0A01-5143-1963-30DA0D2B7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18368C-152D-6A7D-2F0F-03213B98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718F47-9486-D050-4132-90E77A58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2F9EE2-79F9-02F1-B7ED-6CAAD3E4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42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D1B959-9F39-F3AC-29B3-FB26C4313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61DCF0-709E-5940-E497-C94EB9822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85C567-22B3-E3C8-7A65-792A31AD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653B62-3536-9E99-447A-5E91977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D2C0C4-C8F0-F5FC-F6A7-410F642F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47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2667" y="446089"/>
            <a:ext cx="10989733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2667" y="1061640"/>
            <a:ext cx="10989733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1708E2B-7D90-7B27-95A1-346CC3CC5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-108284" y="0"/>
            <a:ext cx="12300284" cy="6857999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C415D78B-D3F5-237B-81A3-D934F42CC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46" b="429"/>
          <a:stretch/>
        </p:blipFill>
        <p:spPr>
          <a:xfrm>
            <a:off x="11069956" y="0"/>
            <a:ext cx="1124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8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667" y="1000087"/>
            <a:ext cx="10989733" cy="465458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71101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8150" y="446089"/>
            <a:ext cx="4813300" cy="430887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667" y="446089"/>
            <a:ext cx="5604933" cy="52085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8151" y="876975"/>
            <a:ext cx="4813300" cy="4777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384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667" y="1000086"/>
            <a:ext cx="11008784" cy="46545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3723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A0A9085-21F4-E109-532D-18F5BBA638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-108284" y="0"/>
            <a:ext cx="12300284" cy="6857999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31DD2E5-3D98-4424-DFA9-A80DC8D12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46" b="429"/>
          <a:stretch/>
        </p:blipFill>
        <p:spPr>
          <a:xfrm>
            <a:off x="11069956" y="0"/>
            <a:ext cx="1124804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92667" y="1800001"/>
            <a:ext cx="1098973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10401D2-DC22-4660-2B73-1C8B4F83D7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5409" y="5839807"/>
            <a:ext cx="5396080" cy="77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6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1F279C3-49D7-5656-76E6-E3024F65C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13FAF2D4-ECDE-A54C-0ECC-6281FA272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5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D84DC49-2423-2E68-CABC-BB9AAA7B2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8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41D34B2-D2DC-A34F-9BC9-8F2F776EF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AD3F84FC-AFA6-6D36-E3BE-A750DD8C6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7270" y="3092526"/>
            <a:ext cx="7947603" cy="6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BFC5D-46ED-9484-2A25-6678F387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C3CB25-80E3-B27B-E3B2-825A2FC2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845EEA-75BA-BC1C-9067-14733A83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69A79C-AF00-B358-40F5-C6BEB2C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63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5173CBB-F3C2-D4EF-0B40-370ABCDF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5645F8-E8A8-6C0A-3A83-110F66AA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EAC039-FCC1-F96F-B12F-9A57280D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96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38145-D5B9-837F-266F-0A0B6014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F8ADC-09B3-F293-CFCC-1DD9E57C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D3395B-9B4E-7BF6-A445-F79561F0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3CFBEE-17E7-10EB-7FC7-6D441D87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73467E-0DC6-6131-F991-870E7FAA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F1E967-2B3D-FD0B-1263-E86C734D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22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8CE81-E773-3A81-DD0D-32619306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5529F0-9833-C5DD-4723-80F846ABB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5742D0-62EF-62B7-FC13-E7D43525C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055AB5-9F9A-38FF-62D2-D6A95D35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58E23F-DB9E-D6CA-90FA-80089618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CCD880-7ED6-28D5-5A0F-8B4D1B94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89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11.wmf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0.sv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3CF201-C0E4-299C-2292-8BB7FD53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FAC6DE-2D83-BEA3-D4D4-65838390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CF8E2E-C7C4-1B96-B1BA-633CDF222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71CDE6-0CC7-956E-9E40-D2BA162B8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48C1A4-D8B6-E6CE-4477-2CF844E0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8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89E0009F-C90A-A66A-7EAB-D32CFF9C68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295909"/>
            <a:ext cx="12192000" cy="607071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1" y="-1"/>
            <a:ext cx="12191999" cy="629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000087"/>
            <a:ext cx="10989733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8DDC6B9E-44F5-9A6B-0EBF-9E77DC89C6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4659" y="6395464"/>
            <a:ext cx="4291147" cy="3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1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0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CD5D532C-9EDF-4F63-8EAD-BC7D57CFF26A}"/>
              </a:ext>
            </a:extLst>
          </p:cNvPr>
          <p:cNvSpPr txBox="1">
            <a:spLocks/>
          </p:cNvSpPr>
          <p:nvPr/>
        </p:nvSpPr>
        <p:spPr>
          <a:xfrm>
            <a:off x="363538" y="502187"/>
            <a:ext cx="11119394" cy="61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Připravované výzvy OP TAK v rámci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VaV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A16F6B5-171C-4FD6-B85D-2C535BFF14BC}"/>
              </a:ext>
            </a:extLst>
          </p:cNvPr>
          <p:cNvSpPr txBox="1"/>
          <p:nvPr/>
        </p:nvSpPr>
        <p:spPr>
          <a:xfrm>
            <a:off x="394863" y="1242829"/>
            <a:ext cx="11402273" cy="5035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Inovační vouchery – výzva IV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Cílem Výzvy je rozvoj komunikace a sdílení poznatků a know-how podnikové a výzkumné sféry, které mohou podnikatelské subjekty využít pro zahájení  či zintenzivnění  vlastních inovačních aktivit . Nárůst interakcí mezi podniky a organizacemi pro výzkum a šíření znalostí či akreditovanými subjekty bude mít přímý dopad na posílení konkurenceschopnosti malých a středních podniků. Aktivity Výzvy mají přímou vazbu na strategický cíl „A. Zvýšení inovační výkonnosti firem“ Národní RIS3 strategie . Věcné zaměření Výzvy je v souladu s aktivitami specifického cíle „A.1 Posílení inovační výkonnosti stávajících firem a reakce na průmyslovou transformaci, technologické a společenské změny“ a vede k jeho přímému naplňování.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Druh výzvy: </a:t>
            </a:r>
            <a:r>
              <a:rPr lang="cs-CZ" sz="1700" dirty="0">
                <a:solidFill>
                  <a:srgbClr val="004B8D"/>
                </a:solidFill>
                <a:latin typeface="Calibri"/>
                <a:cs typeface="Calibri"/>
              </a:rPr>
              <a:t>průběžná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 hodnocení: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jednokolový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Alokace výzvy: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150 mil. Kč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Cílová skupina: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podnikatelské subjekty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Výše dotace: </a:t>
            </a:r>
            <a:r>
              <a:rPr lang="cs-CZ" sz="1700" dirty="0">
                <a:solidFill>
                  <a:srgbClr val="004B8D"/>
                </a:solidFill>
                <a:latin typeface="Calibri"/>
                <a:cs typeface="Calibri"/>
              </a:rPr>
              <a:t>100 tis.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Kč – </a:t>
            </a:r>
            <a:r>
              <a:rPr lang="cs-CZ" sz="1700" dirty="0">
                <a:solidFill>
                  <a:srgbClr val="004B8D"/>
                </a:solidFill>
                <a:latin typeface="Calibri"/>
                <a:cs typeface="Calibri"/>
              </a:rPr>
              <a:t>2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mil. Kč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Míra podpory: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75 % z prokázaných způsobilých výdajů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Datum vyhlášení Výzvy: </a:t>
            </a:r>
            <a:r>
              <a:rPr kumimoji="0" lang="cs-CZ" sz="170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1Q. 2025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4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CD5D532C-9EDF-4F63-8EAD-BC7D57CFF26A}"/>
              </a:ext>
            </a:extLst>
          </p:cNvPr>
          <p:cNvSpPr txBox="1">
            <a:spLocks/>
          </p:cNvSpPr>
          <p:nvPr/>
        </p:nvSpPr>
        <p:spPr>
          <a:xfrm>
            <a:off x="363538" y="502187"/>
            <a:ext cx="11119394" cy="61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Připravované výzvy OP TAK v rámci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VaV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0972702-1AFD-480D-AE1E-812E45CB99C3}"/>
              </a:ext>
            </a:extLst>
          </p:cNvPr>
          <p:cNvSpPr txBox="1"/>
          <p:nvPr/>
        </p:nvSpPr>
        <p:spPr>
          <a:xfrm>
            <a:off x="400225" y="1187179"/>
            <a:ext cx="11428237" cy="598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Aplikace – výzva II. – VÝVOJ DIGITÁLNÍCH ŘEŠENÍ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Cílem výzvy je podpořit vývoj inovativních digitálních řešení, který přispěje k technologickému pokroku a zvýší konkurenceschopnost podniků. Výzva bude zaměřena na podporu projektů, které se zabývají vývojem nových digitálních řešení nebo vylepšením stávajících řešení, s důrazem na jejich uplatnění v praxi, zefektivnění procesů a přínosu pro koncové uživatele. Výstupem projektů bude digitální řešení řešené v konkrétních podporovaných oblastech. </a:t>
            </a:r>
          </a:p>
          <a:p>
            <a:pPr marL="360045" indent="-360045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Druh výzvy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kolová</a:t>
            </a:r>
          </a:p>
          <a:p>
            <a:pPr marL="360045" indent="-360045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Model hodnocení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jednokolový </a:t>
            </a:r>
          </a:p>
          <a:p>
            <a:pPr marL="360045" indent="-360045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Alokace výzvy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1,5 mld. Kč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Cílová skupina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</a:t>
            </a: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MSP, velké podniky nad 3000 zaměstnanců pouze v spolupráci s MSP (30 % CZV), nebo s MSP a VO, VO pouze v roli partnera </a:t>
            </a:r>
          </a:p>
          <a:p>
            <a:pPr marL="360045" indent="-360045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Výše dotace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3 mil. Kč – 50 mil. Kč.</a:t>
            </a:r>
          </a:p>
          <a:p>
            <a:pPr marL="360045" indent="-360045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Míra podpory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25 – 60 % dle velikosti podniku (podporován je pouze experimentální vývoj), VO 85 % </a:t>
            </a:r>
          </a:p>
          <a:p>
            <a:pPr marL="360045" indent="-360045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Datum vyhlášení Výzvy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5. 2. 2025</a:t>
            </a:r>
          </a:p>
          <a:p>
            <a:pPr marL="360045" indent="-360045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Datum zahájení příjmu žádostí o podporu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20. 2. 2025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Datum ukončení příjmu žádostí o podporu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20. 5. 2025 (Řídící orgán může příjem žádostí o podporu ukončit poté, co finanční objem v podaných žádostech o podporu dosáhne 200 % výše alokace výzvy, nejdříve však 13. 3. 2025.)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7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CD5D532C-9EDF-4F63-8EAD-BC7D57CFF26A}"/>
              </a:ext>
            </a:extLst>
          </p:cNvPr>
          <p:cNvSpPr txBox="1">
            <a:spLocks/>
          </p:cNvSpPr>
          <p:nvPr/>
        </p:nvSpPr>
        <p:spPr>
          <a:xfrm>
            <a:off x="363538" y="502187"/>
            <a:ext cx="11119394" cy="61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Připravované výzvy OP TAK v rámci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VaV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BEFFFD-80B1-4544-BFE9-3D069F6051D6}"/>
              </a:ext>
            </a:extLst>
          </p:cNvPr>
          <p:cNvSpPr txBox="1"/>
          <p:nvPr/>
        </p:nvSpPr>
        <p:spPr>
          <a:xfrm>
            <a:off x="395630" y="1030223"/>
            <a:ext cx="11119394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Aplikace – výzva III. – DEEP TECH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Cílem Výzvy je získávání nových znalostí potřebných pro vývoj nových produktů, materiálů, technologií a služeb prostřednictvím realizace projektů průmyslového výzkumu a experimentálního vývoje. Specifická pozornost bude věnována výzkumu a vývoji v oblastech definovaných v příloze č. 11 Výzvy. Výzva si klade za cíl podpořit slibné oblasti a trendy s vysokým rizikem a vysokým potenciálem, které mohou významně podpořit hospodářský růst. Cílem výzvy je také přilákat nové aktéry a aktéry s vysokým potenciálem v oblasti výzkumu a inovací. </a:t>
            </a:r>
          </a:p>
          <a:p>
            <a:pPr marL="360045" indent="-360045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Druh výzvy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kolová</a:t>
            </a:r>
          </a:p>
          <a:p>
            <a:pPr marL="360045" indent="-360045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Model hodnocení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jednokolový </a:t>
            </a:r>
          </a:p>
          <a:p>
            <a:pPr marL="360045" indent="-360045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Alokace výzvy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3 mld. Kč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Cílová skupina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MSP, velké podniky nad 3000 zaměstnanců pouze v spolupráci s MSP (30 % CZV), nebo s MSP a VO, VO pouze v roli partnera</a:t>
            </a:r>
          </a:p>
          <a:p>
            <a:pPr marL="360045" indent="-360045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Výše dotace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3 mil. Kč – 125 mil. Kč.</a:t>
            </a:r>
          </a:p>
          <a:p>
            <a:pPr marL="360045" indent="-360045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Míra podpory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25 – 80 % dle velikosti podniku a aktivity, VO 85 % </a:t>
            </a:r>
          </a:p>
          <a:p>
            <a:pPr marL="360045" indent="-360045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Datum vyhlášení Výzvy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29. 11. 2024</a:t>
            </a:r>
          </a:p>
          <a:p>
            <a:pPr marL="360045" indent="-360045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Datum zahájení příjmu žádostí o podporu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16. 12. 2024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Datum ukončení příjmu žádostí o podporu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19. 3. 2025 (Řídící orgán může příjem žádostí o podporu ukončit poté, co finanční objem v podaných žádostech o podporu dosáhne 200 % výše alokace výzvy, nejdříve však 7. 1. 2025.)</a:t>
            </a:r>
          </a:p>
          <a:p>
            <a:pPr marL="0" indent="0" algn="just">
              <a:spcAft>
                <a:spcPts val="600"/>
              </a:spcAft>
              <a:buNone/>
            </a:pPr>
            <a:endParaRPr lang="cs-CZ" sz="1700" dirty="0">
              <a:solidFill>
                <a:srgbClr val="004B8D"/>
              </a:solidFill>
              <a:latin typeface="Calibri"/>
              <a:ea typeface="+mn-lt"/>
              <a:cs typeface="Calibri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157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CD5D532C-9EDF-4F63-8EAD-BC7D57CFF26A}"/>
              </a:ext>
            </a:extLst>
          </p:cNvPr>
          <p:cNvSpPr txBox="1">
            <a:spLocks/>
          </p:cNvSpPr>
          <p:nvPr/>
        </p:nvSpPr>
        <p:spPr>
          <a:xfrm>
            <a:off x="363538" y="502187"/>
            <a:ext cx="11119394" cy="61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C00000"/>
                </a:solidFill>
                <a:latin typeface="Calibri Light" panose="020F0302020204030204"/>
              </a:rPr>
              <a:t>Příjem žádostí o podporu – Aplikace </a:t>
            </a:r>
            <a:r>
              <a:rPr lang="cs-CZ" sz="3600" dirty="0">
                <a:solidFill>
                  <a:srgbClr val="C00000"/>
                </a:solidFill>
                <a:latin typeface="Calibri Light" panose="020F0302020204030204"/>
              </a:rPr>
              <a:t>– mezinárodní spolupráce</a:t>
            </a:r>
            <a:endParaRPr kumimoji="0" lang="cs-CZ" sz="3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44D382-23BB-4BB4-8D09-5A9C39C0C1B3}"/>
              </a:ext>
            </a:extLst>
          </p:cNvPr>
          <p:cNvSpPr txBox="1"/>
          <p:nvPr/>
        </p:nvSpPr>
        <p:spPr>
          <a:xfrm>
            <a:off x="421594" y="1114028"/>
            <a:ext cx="11197382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Aplikace – Mezinárodní spolupráce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Získávání znalostí pro vývoj nových produktů a technologií prostřednictvím mezinárodních projektů průmyslového výzkumu a vývoje, podávaných v </a:t>
            </a: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mezinárodních sítích 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jako </a:t>
            </a:r>
            <a:r>
              <a:rPr lang="cs-CZ" sz="1700" dirty="0" err="1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IraSME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 nebo ve spolupráci s </a:t>
            </a: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zahraničními partnery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 z jedné či více zemí, s podmínkou schválení a veřejné podpory z regionálních nebo národních programů partnerských zemí. Seznam partnerských států je v případě zájmu možné rozšířit.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Druh výzvy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průběžná</a:t>
            </a:r>
          </a:p>
          <a:p>
            <a:pPr marL="360045" indent="-360045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Model hodnocení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jednokolový </a:t>
            </a:r>
          </a:p>
          <a:p>
            <a:pPr marL="360045" indent="-360045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Alokace výzvy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500 mil. Kč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Cílová skupina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MSP, velké podniky nad 3000 zaměstnanců pouze v spolupráci s MSP (30 % CZV), nebo s MSP a VO, VO pouze v roli partnera</a:t>
            </a:r>
          </a:p>
          <a:p>
            <a:pPr marL="360045" indent="-360045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Výše dotace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3 mil. Kč – 50 mil. Kč</a:t>
            </a:r>
          </a:p>
          <a:p>
            <a:pPr marL="360045" indent="-360045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Míra podpory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25 – 80 % dle velikosti podniku a aktivity, VO 85 % </a:t>
            </a:r>
          </a:p>
          <a:p>
            <a:pPr marL="360045" indent="-360045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Datum vyhlášení Výzvy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20. 09. 2024</a:t>
            </a:r>
          </a:p>
          <a:p>
            <a:pPr marL="360045" indent="-360045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Datum zahájení příjmu žádostí o podporu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04. 10. 2024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700" b="1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Datum ukončení příjmu žádostí o podporu</a:t>
            </a:r>
            <a:r>
              <a:rPr lang="cs-CZ" sz="1700" dirty="0">
                <a:solidFill>
                  <a:srgbClr val="004B8D"/>
                </a:solidFill>
                <a:latin typeface="Calibri"/>
                <a:ea typeface="+mn-lt"/>
                <a:cs typeface="Calibri"/>
              </a:rPr>
              <a:t>: 30. 11. 2026</a:t>
            </a:r>
          </a:p>
          <a:p>
            <a:pPr marL="0" indent="0" algn="just">
              <a:spcAft>
                <a:spcPts val="600"/>
              </a:spcAft>
              <a:buNone/>
            </a:pPr>
            <a:endParaRPr lang="cs-CZ" sz="1700" dirty="0">
              <a:solidFill>
                <a:srgbClr val="004B8D"/>
              </a:solidFill>
              <a:latin typeface="Calibri"/>
              <a:ea typeface="+mn-lt"/>
              <a:cs typeface="Calibri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602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E2042C72-C8EC-4828-A5A6-8DAF732CC2C0}"/>
              </a:ext>
            </a:extLst>
          </p:cNvPr>
          <p:cNvSpPr txBox="1">
            <a:spLocks/>
          </p:cNvSpPr>
          <p:nvPr/>
        </p:nvSpPr>
        <p:spPr>
          <a:xfrm>
            <a:off x="412306" y="540870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cs-CZ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Podpora digitalizace je realizována v rámci SC 1.2 - „ Využívání přínosů digitalizace pro občany, podniky, výzkumné organizace a veřejné orgány 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21B9CC0-23EE-4234-B086-D249A7EFDAEE}"/>
              </a:ext>
            </a:extLst>
          </p:cNvPr>
          <p:cNvSpPr txBox="1"/>
          <p:nvPr/>
        </p:nvSpPr>
        <p:spPr>
          <a:xfrm>
            <a:off x="363538" y="1680413"/>
            <a:ext cx="11172758" cy="4208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Celková alokace na SC 1.2 = 6,7 mld. Kč</a:t>
            </a:r>
          </a:p>
          <a:p>
            <a:pPr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Pro zjednodušení administrace nebudou existovat programy, ale pouze výzvy odpovídající cílům. Pro jejich pojmenování budou používány názvy existujících programů OPPIK.</a:t>
            </a:r>
          </a:p>
          <a:p>
            <a:pPr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 rámci SC 1.2 budou podporovány zejména následující aktivity:</a:t>
            </a:r>
          </a:p>
          <a:p>
            <a:pPr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Zavádění digitalizace v podnicích včetně nezbytné analýzy procesů a návazné investiční podpory pro nasazování digitálních řešení - podpora projektů v oblastech souvisejících s umělou inteligencí, automatizací procesů, robotikou a kybernetickou bezpečností </a:t>
            </a:r>
          </a:p>
        </p:txBody>
      </p:sp>
    </p:spTree>
    <p:extLst>
      <p:ext uri="{BB962C8B-B14F-4D97-AF65-F5344CB8AC3E}">
        <p14:creationId xmlns:p14="http://schemas.microsoft.com/office/powerpoint/2010/main" val="306892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C062F78E-C70A-44C7-9419-E1BC0B7FB5C3}"/>
              </a:ext>
            </a:extLst>
          </p:cNvPr>
          <p:cNvSpPr txBox="1">
            <a:spLocks/>
          </p:cNvSpPr>
          <p:nvPr/>
        </p:nvSpPr>
        <p:spPr>
          <a:xfrm>
            <a:off x="406210" y="483025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>
                <a:solidFill>
                  <a:srgbClr val="C00000"/>
                </a:solidFill>
              </a:rPr>
              <a:t>Základní rozložení aktivit digitalizace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38A6850-71AD-4CD1-A311-8846B6FEA212}"/>
              </a:ext>
            </a:extLst>
          </p:cNvPr>
          <p:cNvSpPr txBox="1"/>
          <p:nvPr/>
        </p:nvSpPr>
        <p:spPr>
          <a:xfrm>
            <a:off x="-48158" y="1737360"/>
            <a:ext cx="11844528" cy="316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Digitální podnik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Digitální podnik (komplexnější projekty digitalizace dle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čl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14 GBER)</a:t>
            </a:r>
          </a:p>
          <a:p>
            <a:pPr lvl="2"/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Příjem žádostí probíhá do 31.3.2025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Virtuální podnik (menší jednoduší projekty digitalizace v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deminimis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zjednodušené postupy)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Technologie 4.0 (komplexní podpora digitalizace výroby včetně strojového vybavení) </a:t>
            </a:r>
          </a:p>
        </p:txBody>
      </p:sp>
    </p:spTree>
    <p:extLst>
      <p:ext uri="{BB962C8B-B14F-4D97-AF65-F5344CB8AC3E}">
        <p14:creationId xmlns:p14="http://schemas.microsoft.com/office/powerpoint/2010/main" val="413820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E2042C72-C8EC-4828-A5A6-8DAF732CC2C0}"/>
              </a:ext>
            </a:extLst>
          </p:cNvPr>
          <p:cNvSpPr txBox="1">
            <a:spLocks/>
          </p:cNvSpPr>
          <p:nvPr/>
        </p:nvSpPr>
        <p:spPr>
          <a:xfrm>
            <a:off x="363538" y="329184"/>
            <a:ext cx="11123990" cy="1576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cs-CZ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Podpora MSP je realizována v rámci SC 2.1 - „ Posilování udržitelného růstu a konkurenceschopnosti malých a středních podniků a vytváření pracovních míst v malých a středních podnicích, mimo jiné prostřednictvím produktivních investic 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21B9CC0-23EE-4234-B086-D249A7EFDAEE}"/>
              </a:ext>
            </a:extLst>
          </p:cNvPr>
          <p:cNvSpPr txBox="1"/>
          <p:nvPr/>
        </p:nvSpPr>
        <p:spPr>
          <a:xfrm>
            <a:off x="339154" y="2009597"/>
            <a:ext cx="111727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Celková alokace na SC 2.1 = 10,1 mld. Kč</a:t>
            </a:r>
          </a:p>
          <a:p>
            <a:pPr>
              <a:spcBef>
                <a:spcPct val="20000"/>
              </a:spcBef>
            </a:pP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 rámci SC 2.1 budou podporovány zejména následující aktivity:</a:t>
            </a:r>
          </a:p>
          <a:p>
            <a:pPr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Podpora účasti MSP na zahraničních veletrzích, výstavách a dalších zahraničních akcích (sympoziích, seminářích aj.), včetně alternativní účasti např. online formou</a:t>
            </a:r>
          </a:p>
          <a:p>
            <a:pPr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Pořízení nových technologických zařízení a vybavení vč. potřebné infrastruktury skrze CLLD MAS</a:t>
            </a:r>
          </a:p>
          <a:p>
            <a:pPr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Interní projekty CI a CT</a:t>
            </a:r>
          </a:p>
        </p:txBody>
      </p:sp>
    </p:spTree>
    <p:extLst>
      <p:ext uri="{BB962C8B-B14F-4D97-AF65-F5344CB8AC3E}">
        <p14:creationId xmlns:p14="http://schemas.microsoft.com/office/powerpoint/2010/main" val="2965114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E2042C72-C8EC-4828-A5A6-8DAF732CC2C0}"/>
              </a:ext>
            </a:extLst>
          </p:cNvPr>
          <p:cNvSpPr txBox="1">
            <a:spLocks/>
          </p:cNvSpPr>
          <p:nvPr/>
        </p:nvSpPr>
        <p:spPr>
          <a:xfrm>
            <a:off x="363538" y="493776"/>
            <a:ext cx="11123990" cy="469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rgbClr val="C00000"/>
                </a:solidFill>
              </a:rPr>
              <a:t>Stav hodnocení podpory MSP a digitalizace v  OP TAK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A297CC0-88D7-4E1A-942F-A366A812E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944939"/>
              </p:ext>
            </p:extLst>
          </p:nvPr>
        </p:nvGraphicFramePr>
        <p:xfrm>
          <a:off x="670560" y="1154782"/>
          <a:ext cx="10149839" cy="43864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30436">
                  <a:extLst>
                    <a:ext uri="{9D8B030D-6E8A-4147-A177-3AD203B41FA5}">
                      <a16:colId xmlns:a16="http://schemas.microsoft.com/office/drawing/2014/main" val="3902840114"/>
                    </a:ext>
                  </a:extLst>
                </a:gridCol>
                <a:gridCol w="2064795">
                  <a:extLst>
                    <a:ext uri="{9D8B030D-6E8A-4147-A177-3AD203B41FA5}">
                      <a16:colId xmlns:a16="http://schemas.microsoft.com/office/drawing/2014/main" val="3981269635"/>
                    </a:ext>
                  </a:extLst>
                </a:gridCol>
                <a:gridCol w="1991899">
                  <a:extLst>
                    <a:ext uri="{9D8B030D-6E8A-4147-A177-3AD203B41FA5}">
                      <a16:colId xmlns:a16="http://schemas.microsoft.com/office/drawing/2014/main" val="2433285588"/>
                    </a:ext>
                  </a:extLst>
                </a:gridCol>
                <a:gridCol w="1862709">
                  <a:extLst>
                    <a:ext uri="{9D8B030D-6E8A-4147-A177-3AD203B41FA5}">
                      <a16:colId xmlns:a16="http://schemas.microsoft.com/office/drawing/2014/main" val="4175813984"/>
                    </a:ext>
                  </a:extLst>
                </a:gridCol>
              </a:tblGrid>
              <a:tr h="1099417">
                <a:tc>
                  <a:txBody>
                    <a:bodyPr/>
                    <a:lstStyle/>
                    <a:p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Podané žádosti</a:t>
                      </a:r>
                      <a:endParaRPr lang="cs-CZ" sz="1600" b="1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Požadovaná dotace</a:t>
                      </a:r>
                      <a:endParaRPr lang="cs-CZ" sz="1600" b="1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Doposud </a:t>
                      </a:r>
                    </a:p>
                    <a:p>
                      <a:pPr algn="ctr"/>
                      <a:r>
                        <a:rPr lang="cs-CZ" sz="1600"/>
                        <a:t>vyhodnoceno žádostí</a:t>
                      </a:r>
                      <a:endParaRPr lang="cs-CZ" sz="1600" b="1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941454"/>
                  </a:ext>
                </a:extLst>
              </a:tr>
              <a:tr h="504492">
                <a:tc>
                  <a:txBody>
                    <a:bodyPr/>
                    <a:lstStyle/>
                    <a:p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Digitální podnik – virtuální podnik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590 mil.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370058"/>
                  </a:ext>
                </a:extLst>
              </a:tr>
              <a:tr h="521466">
                <a:tc>
                  <a:txBody>
                    <a:bodyPr/>
                    <a:lstStyle/>
                    <a:p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Digitální podnik – digitální podnik </a:t>
                      </a:r>
                      <a:r>
                        <a:rPr lang="cs-CZ" sz="1600" dirty="0"/>
                        <a:t>*</a:t>
                      </a:r>
                      <a:endParaRPr lang="pl-PL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422 mil.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220767"/>
                  </a:ext>
                </a:extLst>
              </a:tr>
              <a:tr h="747630">
                <a:tc>
                  <a:txBody>
                    <a:bodyPr/>
                    <a:lstStyle/>
                    <a:p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Digitální podnik – Technologie 4.0 – výzva 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261587"/>
                  </a:ext>
                </a:extLst>
              </a:tr>
              <a:tr h="504492">
                <a:tc>
                  <a:txBody>
                    <a:bodyPr/>
                    <a:lstStyle/>
                    <a:p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501 mil.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37732"/>
                  </a:ext>
                </a:extLst>
              </a:tr>
              <a:tr h="504492">
                <a:tc>
                  <a:txBody>
                    <a:bodyPr/>
                    <a:lstStyle/>
                    <a:p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Poradenství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cs-CZ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mil.Kč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51766"/>
                  </a:ext>
                </a:extLst>
              </a:tr>
              <a:tr h="504492">
                <a:tc>
                  <a:txBody>
                    <a:bodyPr/>
                    <a:lstStyle/>
                    <a:p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Technologie MAS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271 mil.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104132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AEA238D2-5F5E-4ED7-A262-3E3132E3BDE1}"/>
              </a:ext>
            </a:extLst>
          </p:cNvPr>
          <p:cNvSpPr txBox="1"/>
          <p:nvPr/>
        </p:nvSpPr>
        <p:spPr>
          <a:xfrm>
            <a:off x="670560" y="5604727"/>
            <a:ext cx="245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* probíhá příjem žádostí</a:t>
            </a:r>
          </a:p>
        </p:txBody>
      </p:sp>
    </p:spTree>
    <p:extLst>
      <p:ext uri="{BB962C8B-B14F-4D97-AF65-F5344CB8AC3E}">
        <p14:creationId xmlns:p14="http://schemas.microsoft.com/office/powerpoint/2010/main" val="3061235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C062F78E-C70A-44C7-9419-E1BC0B7FB5C3}"/>
              </a:ext>
            </a:extLst>
          </p:cNvPr>
          <p:cNvSpPr txBox="1">
            <a:spLocks/>
          </p:cNvSpPr>
          <p:nvPr/>
        </p:nvSpPr>
        <p:spPr>
          <a:xfrm>
            <a:off x="363538" y="480532"/>
            <a:ext cx="11123990" cy="793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cs-CZ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Podpora digitální infrastruktury je realizována v rámci SC 3.1 - „ Zlepšování digitálního propojení “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38A6850-71AD-4CD1-A311-8846B6FEA212}"/>
              </a:ext>
            </a:extLst>
          </p:cNvPr>
          <p:cNvSpPr txBox="1"/>
          <p:nvPr/>
        </p:nvSpPr>
        <p:spPr>
          <a:xfrm>
            <a:off x="363538" y="1670305"/>
            <a:ext cx="11578526" cy="371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Celková alokace na SC 3.1 = 4,9 mld. Kč</a:t>
            </a:r>
          </a:p>
          <a:p>
            <a:pPr>
              <a:spcBef>
                <a:spcPct val="20000"/>
              </a:spcBef>
            </a:pP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 rámci SC 3.1 budou podporovány zejména následující aktivity:</a:t>
            </a:r>
          </a:p>
          <a:p>
            <a:pPr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Modernizace, resp. rozšiřování stávající infrastruktury a zřizování nových sítí pro vysokorychlostní přístup k internetu velmi vysoké kapacity s využitím zejména kabelů s optickými vlákny - podpora připojení bílých adresních míst k VHCN</a:t>
            </a:r>
          </a:p>
          <a:p>
            <a:pPr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Vybudování odborné a technické kapacity v území usnadňující a zrychlující interakci aktérů při budování sítí s velmi vysokou kapacitou v regionech –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Broadband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Competence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Office Česká republika (BCO)</a:t>
            </a:r>
          </a:p>
        </p:txBody>
      </p:sp>
    </p:spTree>
    <p:extLst>
      <p:ext uri="{BB962C8B-B14F-4D97-AF65-F5344CB8AC3E}">
        <p14:creationId xmlns:p14="http://schemas.microsoft.com/office/powerpoint/2010/main" val="676313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BFB9283-0AE6-08F5-25C9-31AF5D32760F}"/>
              </a:ext>
            </a:extLst>
          </p:cNvPr>
          <p:cNvSpPr txBox="1">
            <a:spLocks/>
          </p:cNvSpPr>
          <p:nvPr/>
        </p:nvSpPr>
        <p:spPr>
          <a:xfrm>
            <a:off x="437772" y="3561602"/>
            <a:ext cx="8310993" cy="189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>
                <a:solidFill>
                  <a:schemeClr val="bg1"/>
                </a:solidFill>
                <a:sym typeface="Wingdings" panose="05000000000000000000" pitchFamily="2" charset="2"/>
              </a:rPr>
              <a:t>Děkuji za pozornost  </a:t>
            </a:r>
          </a:p>
          <a:p>
            <a:r>
              <a:rPr lang="cs-CZ" sz="3200" dirty="0" err="1">
                <a:solidFill>
                  <a:schemeClr val="bg1"/>
                </a:solidFill>
                <a:sym typeface="Wingdings" panose="05000000000000000000" pitchFamily="2" charset="2"/>
              </a:rPr>
              <a:t>filipi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@mpo.cz</a:t>
            </a:r>
            <a:endParaRPr lang="cs-CZ" sz="32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612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F3445-8DB7-91D2-E271-26B2A4BA53C7}"/>
              </a:ext>
            </a:extLst>
          </p:cNvPr>
          <p:cNvSpPr txBox="1">
            <a:spLocks/>
          </p:cNvSpPr>
          <p:nvPr/>
        </p:nvSpPr>
        <p:spPr>
          <a:xfrm>
            <a:off x="3639312" y="1816336"/>
            <a:ext cx="8465994" cy="1128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Podpora inovativních a digitálních řešení   </a:t>
            </a: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71C94B-1DB8-C8CB-08FE-9393B5D791DF}"/>
              </a:ext>
            </a:extLst>
          </p:cNvPr>
          <p:cNvSpPr txBox="1">
            <a:spLocks/>
          </p:cNvSpPr>
          <p:nvPr/>
        </p:nvSpPr>
        <p:spPr>
          <a:xfrm>
            <a:off x="318342" y="3989151"/>
            <a:ext cx="5960538" cy="14017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altLang="cs-CZ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Mgr. Petr Filipi </a:t>
            </a:r>
          </a:p>
          <a:p>
            <a:pPr algn="l">
              <a:spcBef>
                <a:spcPts val="0"/>
              </a:spcBef>
            </a:pPr>
            <a:r>
              <a:rPr lang="cs-CZ" sz="20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ředitel Odboru inovativních a digitálních řešení </a:t>
            </a:r>
          </a:p>
          <a:p>
            <a:pPr algn="l">
              <a:spcBef>
                <a:spcPts val="0"/>
              </a:spcBef>
            </a:pPr>
            <a:endParaRPr lang="cs-CZ" sz="20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>
              <a:spcBef>
                <a:spcPts val="0"/>
              </a:spcBef>
            </a:pPr>
            <a:r>
              <a:rPr lang="cs-CZ" altLang="cs-CZ" dirty="0">
                <a:solidFill>
                  <a:schemeClr val="bg1"/>
                </a:solidFill>
                <a:latin typeface="+mj-lt"/>
              </a:rPr>
              <a:t>20. 11. 2024  | </a:t>
            </a:r>
            <a:r>
              <a:rPr lang="cs-CZ" dirty="0">
                <a:latin typeface="+mj-lt"/>
              </a:rPr>
              <a:t> </a:t>
            </a:r>
            <a:r>
              <a:rPr lang="cs-CZ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Pivovar Staropramen Praha</a:t>
            </a:r>
            <a:endParaRPr lang="cs-CZ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238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44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E2042C72-C8EC-4828-A5A6-8DAF732CC2C0}"/>
              </a:ext>
            </a:extLst>
          </p:cNvPr>
          <p:cNvSpPr txBox="1">
            <a:spLocks/>
          </p:cNvSpPr>
          <p:nvPr/>
        </p:nvSpPr>
        <p:spPr>
          <a:xfrm>
            <a:off x="418402" y="426721"/>
            <a:ext cx="11123990" cy="1048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cs-CZ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Podpora </a:t>
            </a:r>
            <a:r>
              <a:rPr lang="cs-CZ" sz="28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VaVaI</a:t>
            </a:r>
            <a:r>
              <a:rPr lang="cs-CZ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je realizována v rámci SC 1.1 - „Rozvoj a posilování výzkumných a inovačních kapacit a zavádění pokročilých technologií“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21B9CC0-23EE-4234-B086-D249A7EFDAEE}"/>
              </a:ext>
            </a:extLst>
          </p:cNvPr>
          <p:cNvSpPr txBox="1"/>
          <p:nvPr/>
        </p:nvSpPr>
        <p:spPr>
          <a:xfrm>
            <a:off x="365532" y="1802333"/>
            <a:ext cx="11460936" cy="3580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Celková alokace na SC 1.1 = 24,3 mld. Kč</a:t>
            </a:r>
          </a:p>
          <a:p>
            <a:pPr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 rámci SC 1.1 jsou podporovány zejména následující aktivity:</a:t>
            </a:r>
          </a:p>
          <a:p>
            <a:pPr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Realizace podnikového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VaI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zejména ve spolupráci s VO - podle priorit NRIS3.</a:t>
            </a:r>
          </a:p>
          <a:p>
            <a:pPr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Zavádění výsledků výzkumu a vývoje ve formě inovací do podnikové praxe, zavádění produktových a procesních inovací, ochrana a využívání duševního vlastnictví.</a:t>
            </a:r>
          </a:p>
          <a:p>
            <a:pPr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Zavádění a rozšiřování digitálních a dalších pokročilých inovačních technologií v podnicích.</a:t>
            </a:r>
          </a:p>
          <a:p>
            <a:pPr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Inovační vouchery.</a:t>
            </a:r>
          </a:p>
          <a:p>
            <a:pPr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Budování a rozvoj infrastruktury pro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VaI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testování a ověřování technologií v podnikatelském sektoru.</a:t>
            </a:r>
          </a:p>
          <a:p>
            <a:pPr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Sdílené kapacity pro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VaI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- klastry, technologické platformy, inovační centra, huby/co-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workingová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centra, atd.</a:t>
            </a:r>
          </a:p>
          <a:p>
            <a:pPr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Rozvoj transferu znalostí, komercializace, podpora při ověřování výsledků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VaI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a jejich uvádění na trh (zvýšení horizontální mobility (podniky – VO – školy)).</a:t>
            </a:r>
          </a:p>
        </p:txBody>
      </p:sp>
    </p:spTree>
    <p:extLst>
      <p:ext uri="{BB962C8B-B14F-4D97-AF65-F5344CB8AC3E}">
        <p14:creationId xmlns:p14="http://schemas.microsoft.com/office/powerpoint/2010/main" val="290386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F663F9-141B-4024-BA78-0853D8E7C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4" y="287303"/>
            <a:ext cx="11963987" cy="56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8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B7A6B4BF-7CDE-475A-8DDE-CA990B49D64A}"/>
              </a:ext>
            </a:extLst>
          </p:cNvPr>
          <p:cNvSpPr txBox="1">
            <a:spLocks/>
          </p:cNvSpPr>
          <p:nvPr/>
        </p:nvSpPr>
        <p:spPr>
          <a:xfrm>
            <a:off x="363538" y="592753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>
                <a:solidFill>
                  <a:srgbClr val="C00000"/>
                </a:solidFill>
              </a:rPr>
              <a:t>Základní rozložení aktivit </a:t>
            </a:r>
            <a:r>
              <a:rPr lang="cs-CZ" sz="3600" b="1" dirty="0" err="1">
                <a:solidFill>
                  <a:srgbClr val="C00000"/>
                </a:solidFill>
              </a:rPr>
              <a:t>VaV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B71BCB0-E5F8-4D02-A960-44AB32151618}"/>
              </a:ext>
            </a:extLst>
          </p:cNvPr>
          <p:cNvSpPr txBox="1"/>
          <p:nvPr/>
        </p:nvSpPr>
        <p:spPr>
          <a:xfrm>
            <a:off x="0" y="1773936"/>
            <a:ext cx="1165646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Výzvy na podporu výzkumu a vývoje (Aplikace, Spolupráce Klastry– kolektivní výzkum,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Proof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Concept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lvl="1"/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Výzvy na podporu Inovací (Inovace, Inovační vouchery).</a:t>
            </a:r>
          </a:p>
          <a:p>
            <a:pPr lvl="1"/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Výzvy na podporu infrastruktury pro podporu výzkumu, vývoje a inovací (Služby infrastruktury, Potenciál, Spolupráce Klastry – infrastruktura).</a:t>
            </a:r>
          </a:p>
        </p:txBody>
      </p:sp>
    </p:spTree>
    <p:extLst>
      <p:ext uri="{BB962C8B-B14F-4D97-AF65-F5344CB8AC3E}">
        <p14:creationId xmlns:p14="http://schemas.microsoft.com/office/powerpoint/2010/main" val="366950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534005" y="1028007"/>
            <a:ext cx="11123990" cy="467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Nadpis 2">
            <a:extLst>
              <a:ext uri="{FF2B5EF4-FFF2-40B4-BE49-F238E27FC236}">
                <a16:creationId xmlns:a16="http://schemas.microsoft.com/office/drawing/2014/main" id="{3D550628-46DE-4A10-B14E-9721183F5582}"/>
              </a:ext>
            </a:extLst>
          </p:cNvPr>
          <p:cNvSpPr txBox="1">
            <a:spLocks/>
          </p:cNvSpPr>
          <p:nvPr/>
        </p:nvSpPr>
        <p:spPr>
          <a:xfrm>
            <a:off x="363538" y="470537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>
                <a:solidFill>
                  <a:srgbClr val="C00000"/>
                </a:solidFill>
              </a:rPr>
              <a:t>Stav hodnocení </a:t>
            </a:r>
            <a:r>
              <a:rPr lang="cs-CZ" sz="3600" b="1" dirty="0" err="1">
                <a:solidFill>
                  <a:srgbClr val="C00000"/>
                </a:solidFill>
              </a:rPr>
              <a:t>VaV</a:t>
            </a:r>
            <a:r>
              <a:rPr lang="cs-CZ" sz="3600" b="1" dirty="0">
                <a:solidFill>
                  <a:srgbClr val="C00000"/>
                </a:solidFill>
              </a:rPr>
              <a:t> v OPTAK</a:t>
            </a:r>
          </a:p>
        </p:txBody>
      </p:sp>
      <p:graphicFrame>
        <p:nvGraphicFramePr>
          <p:cNvPr id="3" name="Tabulka 5">
            <a:extLst>
              <a:ext uri="{FF2B5EF4-FFF2-40B4-BE49-F238E27FC236}">
                <a16:creationId xmlns:a16="http://schemas.microsoft.com/office/drawing/2014/main" id="{01A43F51-DA80-4D33-B728-AEDC58FB9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89708"/>
              </p:ext>
            </p:extLst>
          </p:nvPr>
        </p:nvGraphicFramePr>
        <p:xfrm>
          <a:off x="670560" y="1774687"/>
          <a:ext cx="10351008" cy="37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752">
                  <a:extLst>
                    <a:ext uri="{9D8B030D-6E8A-4147-A177-3AD203B41FA5}">
                      <a16:colId xmlns:a16="http://schemas.microsoft.com/office/drawing/2014/main" val="4158454267"/>
                    </a:ext>
                  </a:extLst>
                </a:gridCol>
                <a:gridCol w="2587752">
                  <a:extLst>
                    <a:ext uri="{9D8B030D-6E8A-4147-A177-3AD203B41FA5}">
                      <a16:colId xmlns:a16="http://schemas.microsoft.com/office/drawing/2014/main" val="1266214628"/>
                    </a:ext>
                  </a:extLst>
                </a:gridCol>
                <a:gridCol w="2289804">
                  <a:extLst>
                    <a:ext uri="{9D8B030D-6E8A-4147-A177-3AD203B41FA5}">
                      <a16:colId xmlns:a16="http://schemas.microsoft.com/office/drawing/2014/main" val="853550193"/>
                    </a:ext>
                  </a:extLst>
                </a:gridCol>
                <a:gridCol w="2885700">
                  <a:extLst>
                    <a:ext uri="{9D8B030D-6E8A-4147-A177-3AD203B41FA5}">
                      <a16:colId xmlns:a16="http://schemas.microsoft.com/office/drawing/2014/main" val="3499947947"/>
                    </a:ext>
                  </a:extLst>
                </a:gridCol>
              </a:tblGrid>
              <a:tr h="846916">
                <a:tc>
                  <a:txBody>
                    <a:bodyPr/>
                    <a:lstStyle/>
                    <a:p>
                      <a:r>
                        <a:rPr lang="cs-CZ" dirty="0"/>
                        <a:t>Aktivita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Podané žádosti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Požadovaná dotace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Doposud vyhodnoceno žádostí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441587"/>
                  </a:ext>
                </a:extLst>
              </a:tr>
              <a:tr h="490674">
                <a:tc>
                  <a:txBody>
                    <a:bodyPr/>
                    <a:lstStyle/>
                    <a:p>
                      <a:r>
                        <a:rPr lang="cs-CZ" dirty="0"/>
                        <a:t>Inovace – výzva II.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1,35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94362"/>
                  </a:ext>
                </a:extLst>
              </a:tr>
              <a:tr h="490674">
                <a:tc>
                  <a:txBody>
                    <a:bodyPr/>
                    <a:lstStyle/>
                    <a:p>
                      <a:r>
                        <a:rPr lang="cs-CZ" dirty="0"/>
                        <a:t>Inovační vouchery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231 mil.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908568"/>
                  </a:ext>
                </a:extLst>
              </a:tr>
              <a:tr h="490674">
                <a:tc>
                  <a:txBody>
                    <a:bodyPr/>
                    <a:lstStyle/>
                    <a:p>
                      <a:r>
                        <a:rPr lang="cs-CZ" dirty="0" err="1"/>
                        <a:t>Proof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Concept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1,1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417235"/>
                  </a:ext>
                </a:extLst>
              </a:tr>
              <a:tr h="49067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783511"/>
                  </a:ext>
                </a:extLst>
              </a:tr>
              <a:tr h="49067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26625"/>
                  </a:ext>
                </a:extLst>
              </a:tr>
              <a:tr h="49067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97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36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534005" y="1028007"/>
            <a:ext cx="11123990" cy="467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Nadpis 2">
            <a:extLst>
              <a:ext uri="{FF2B5EF4-FFF2-40B4-BE49-F238E27FC236}">
                <a16:creationId xmlns:a16="http://schemas.microsoft.com/office/drawing/2014/main" id="{3D550628-46DE-4A10-B14E-9721183F5582}"/>
              </a:ext>
            </a:extLst>
          </p:cNvPr>
          <p:cNvSpPr txBox="1">
            <a:spLocks/>
          </p:cNvSpPr>
          <p:nvPr/>
        </p:nvSpPr>
        <p:spPr>
          <a:xfrm>
            <a:off x="480907" y="321804"/>
            <a:ext cx="5244782" cy="6535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600" b="1" dirty="0">
                <a:solidFill>
                  <a:srgbClr val="C00000"/>
                </a:solidFill>
              </a:rPr>
              <a:t>Stav aktivních žádostí o podporu </a:t>
            </a:r>
            <a:r>
              <a:rPr lang="cs-CZ" sz="2600" b="1" dirty="0" err="1">
                <a:solidFill>
                  <a:srgbClr val="C00000"/>
                </a:solidFill>
              </a:rPr>
              <a:t>VaV</a:t>
            </a:r>
            <a:endParaRPr lang="cs-CZ" sz="26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02024AC4-5875-42B1-894D-86B6F59D01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19817"/>
              </p:ext>
            </p:extLst>
          </p:nvPr>
        </p:nvGraphicFramePr>
        <p:xfrm>
          <a:off x="480907" y="1389888"/>
          <a:ext cx="5846741" cy="449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369E2F9D-7EA1-4A38-A7C7-E8585D9A1B04}"/>
              </a:ext>
            </a:extLst>
          </p:cNvPr>
          <p:cNvSpPr txBox="1"/>
          <p:nvPr/>
        </p:nvSpPr>
        <p:spPr>
          <a:xfrm>
            <a:off x="7189894" y="462359"/>
            <a:ext cx="33663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Stav čerpání – </a:t>
            </a:r>
            <a:r>
              <a:rPr lang="cs-CZ" sz="26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RoPD</a:t>
            </a:r>
            <a:r>
              <a:rPr lang="cs-CZ" sz="2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5CEF8016-7A94-4E2C-B276-571AA33B6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834940"/>
              </p:ext>
            </p:extLst>
          </p:nvPr>
        </p:nvGraphicFramePr>
        <p:xfrm>
          <a:off x="6635834" y="10280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A6C93B21-4594-4CA8-9C96-3AC5AD6A4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413191"/>
              </p:ext>
            </p:extLst>
          </p:nvPr>
        </p:nvGraphicFramePr>
        <p:xfrm>
          <a:off x="6777853" y="3771207"/>
          <a:ext cx="4429981" cy="2111437"/>
        </p:xfrm>
        <a:graphic>
          <a:graphicData uri="http://schemas.openxmlformats.org/drawingml/2006/table">
            <a:tbl>
              <a:tblPr/>
              <a:tblGrid>
                <a:gridCol w="2959979">
                  <a:extLst>
                    <a:ext uri="{9D8B030D-6E8A-4147-A177-3AD203B41FA5}">
                      <a16:colId xmlns:a16="http://schemas.microsoft.com/office/drawing/2014/main" val="4028352043"/>
                    </a:ext>
                  </a:extLst>
                </a:gridCol>
                <a:gridCol w="1470002">
                  <a:extLst>
                    <a:ext uri="{9D8B030D-6E8A-4147-A177-3AD203B41FA5}">
                      <a16:colId xmlns:a16="http://schemas.microsoft.com/office/drawing/2014/main" val="2917905791"/>
                    </a:ext>
                  </a:extLst>
                </a:gridCol>
              </a:tblGrid>
              <a:tr h="31446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Název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0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Dotace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RoPD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148033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Služby infrastruktury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310 436 842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18703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Partnerství znalostního transferu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66 504 074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205210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Spolupráce-klastry /Technologické platformy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212 425 938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271114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Potenciál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498 688 611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925330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Proof of Concept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45 846 543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643740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Inovace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783 209 388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980125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Aplikace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3 965 257 632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95421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Inovační vouchery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131 339 664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84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1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CD5D532C-9EDF-4F63-8EAD-BC7D57CFF26A}"/>
              </a:ext>
            </a:extLst>
          </p:cNvPr>
          <p:cNvSpPr txBox="1">
            <a:spLocks/>
          </p:cNvSpPr>
          <p:nvPr/>
        </p:nvSpPr>
        <p:spPr>
          <a:xfrm>
            <a:off x="363538" y="502187"/>
            <a:ext cx="11119394" cy="61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Proof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of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Concept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cs-CZ" sz="3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– výzva II.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F51E02E-5B3E-49E7-8013-5AE4C8A39969}"/>
              </a:ext>
            </a:extLst>
          </p:cNvPr>
          <p:cNvSpPr txBox="1"/>
          <p:nvPr/>
        </p:nvSpPr>
        <p:spPr>
          <a:xfrm>
            <a:off x="395630" y="1341121"/>
            <a:ext cx="11290402" cy="557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 změně aktivit výzvy a modelu hodnocení – zatraktivnění výzvy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200" dirty="0">
                <a:solidFill>
                  <a:srgbClr val="004B8D"/>
                </a:solidFill>
                <a:latin typeface="Calibri"/>
                <a:cs typeface="Calibri"/>
              </a:rPr>
              <a:t>Vyhlášení – 10. dubna 24, příjem žádostí do 10. 9. 24 (prodlouženo do 24. 9. 24)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200" dirty="0">
                <a:solidFill>
                  <a:srgbClr val="004B8D"/>
                </a:solidFill>
                <a:latin typeface="Calibri"/>
                <a:cs typeface="Calibri"/>
              </a:rPr>
              <a:t>Alokace 250 mil. Kč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200" dirty="0">
                <a:solidFill>
                  <a:srgbClr val="004B8D"/>
                </a:solidFill>
                <a:latin typeface="Calibri"/>
                <a:cs typeface="Calibri"/>
              </a:rPr>
              <a:t>Celkem přijato 140 žádostí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200" dirty="0">
                <a:solidFill>
                  <a:srgbClr val="004B8D"/>
                </a:solidFill>
                <a:latin typeface="Calibri"/>
                <a:cs typeface="Calibri"/>
              </a:rPr>
              <a:t>Požadovaná dotace 1,1 mld. Kč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20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200" dirty="0">
                <a:solidFill>
                  <a:srgbClr val="004B8D"/>
                </a:solidFill>
                <a:latin typeface="Calibri"/>
                <a:cs typeface="Calibri"/>
              </a:rPr>
              <a:t>Aktivita A - 53 žádostí (238 mil. Kč)   x I. Výzva (19 žádostí, 68 mil. Kč)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20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Aktivita B – 87 žádostí (775 mil. Kč)   x  I. Výzva (4 žádosti, 20 mil. Kč)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20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200" dirty="0">
                <a:solidFill>
                  <a:srgbClr val="004B8D"/>
                </a:solidFill>
                <a:latin typeface="Calibri"/>
                <a:cs typeface="Calibri"/>
              </a:rPr>
              <a:t>Vyhodnoceno 40% žádostí, ukončení hodnocení v lednu 25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200" dirty="0">
                <a:solidFill>
                  <a:srgbClr val="004B8D"/>
                </a:solidFill>
                <a:latin typeface="Calibri"/>
                <a:cs typeface="Calibri"/>
              </a:rPr>
              <a:t>Další výzva bude vyhlášena v termínu březen/duben 25 s příjmem žádostí do září 25</a:t>
            </a:r>
            <a:endParaRPr kumimoji="0" lang="cs-CZ" sz="220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66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CD5D532C-9EDF-4F63-8EAD-BC7D57CFF26A}"/>
              </a:ext>
            </a:extLst>
          </p:cNvPr>
          <p:cNvSpPr txBox="1">
            <a:spLocks/>
          </p:cNvSpPr>
          <p:nvPr/>
        </p:nvSpPr>
        <p:spPr>
          <a:xfrm>
            <a:off x="363538" y="502187"/>
            <a:ext cx="11119394" cy="61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Připravované výzvy OP TAK v rámci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VaV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726F309-1C38-4BC3-B04D-C5383B7B8A4A}"/>
              </a:ext>
            </a:extLst>
          </p:cNvPr>
          <p:cNvSpPr txBox="1"/>
          <p:nvPr/>
        </p:nvSpPr>
        <p:spPr>
          <a:xfrm>
            <a:off x="395630" y="1256829"/>
            <a:ext cx="11402273" cy="5861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Inovace – výzva III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Hlavním cílem Výzvy je posílení inovační výkonnosti firem a zvýšení jejich konkurenceschopnosti prostřednictvím zvýšení využívání unikátních know-how z větší či menší části vzniklých ve spolupráci s akademickým a výzkumným sektorem, rozšíření know-how firem pro vlastní inovace, zvýšení efektivnosti interních procesů v oblasti řízení inovací tak, aby došlo k nárůstu počtu firem v pozici technologických lídrů, k tvorbě a zavádění nových konkurenceschopných produktů na globální trh a posílení schopností firem v oblasti high-tech výroby. Podporovány budou inovace TRL 5 a vyšší.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Druh výzvy: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kolová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 hodnocení: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jednokolový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Alokace výzvy: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1,5 mld. Kč.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Cílová skupina: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malý a střední podnik nebo malá společnost se střední tržní kapitalizací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Výše dotace: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 mil. Kč – 80 mil. Kč.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Míra podpory: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dle Mapy regionální podpory pro Česko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Datum vyhlášení Výzvy: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4.2.2025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Datum zahájení příjmu žádostí o podporu: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18. 2.2025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Datum ukončení příjmu žádostí o podporu: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30.5.2025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6604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1947</Words>
  <Application>Microsoft Office PowerPoint</Application>
  <PresentationFormat>Širokoúhlá obrazovka</PresentationFormat>
  <Paragraphs>226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Tahoma</vt:lpstr>
      <vt:lpstr>Wingdings</vt:lpstr>
      <vt:lpstr>Motiv Office</vt:lpstr>
      <vt:lpstr>Předloha V1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Zemek Václav</dc:creator>
  <cp:lastModifiedBy>Pospíšilová Monika</cp:lastModifiedBy>
  <cp:revision>55</cp:revision>
  <dcterms:created xsi:type="dcterms:W3CDTF">2023-11-13T20:28:51Z</dcterms:created>
  <dcterms:modified xsi:type="dcterms:W3CDTF">2024-11-19T14:51:16Z</dcterms:modified>
</cp:coreProperties>
</file>