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647" r:id="rId4"/>
    <p:sldId id="645" r:id="rId5"/>
    <p:sldId id="64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5" r:id="rId18"/>
    <p:sldId id="271" r:id="rId19"/>
    <p:sldId id="272" r:id="rId20"/>
    <p:sldId id="259" r:id="rId21"/>
    <p:sldId id="26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171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Plán</a:t>
            </a:r>
            <a:r>
              <a:rPr lang="cs-CZ" b="1" baseline="0">
                <a:solidFill>
                  <a:schemeClr val="tx1"/>
                </a:solidFill>
              </a:rPr>
              <a:t> čerpání</a:t>
            </a:r>
            <a:endParaRPr lang="cs-CZ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330315003449569E-2"/>
          <c:y val="9.5839793281653762E-2"/>
          <c:w val="0.89596474971600493"/>
          <c:h val="0.796038169647398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'Finanční plán'!$C$14:$C$51</c:f>
              <c:numCache>
                <c:formatCode>mm/yyyy</c:formatCode>
                <c:ptCount val="38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  <c:pt idx="14">
                  <c:v>46023</c:v>
                </c:pt>
                <c:pt idx="15">
                  <c:v>46054</c:v>
                </c:pt>
                <c:pt idx="16">
                  <c:v>46082</c:v>
                </c:pt>
                <c:pt idx="17">
                  <c:v>46113</c:v>
                </c:pt>
                <c:pt idx="18">
                  <c:v>46143</c:v>
                </c:pt>
                <c:pt idx="19">
                  <c:v>46174</c:v>
                </c:pt>
                <c:pt idx="20">
                  <c:v>46204</c:v>
                </c:pt>
                <c:pt idx="21">
                  <c:v>46235</c:v>
                </c:pt>
                <c:pt idx="22">
                  <c:v>46266</c:v>
                </c:pt>
                <c:pt idx="23">
                  <c:v>46296</c:v>
                </c:pt>
                <c:pt idx="24">
                  <c:v>46327</c:v>
                </c:pt>
                <c:pt idx="25">
                  <c:v>46357</c:v>
                </c:pt>
                <c:pt idx="26">
                  <c:v>46388</c:v>
                </c:pt>
                <c:pt idx="27">
                  <c:v>46419</c:v>
                </c:pt>
                <c:pt idx="28">
                  <c:v>46447</c:v>
                </c:pt>
                <c:pt idx="29">
                  <c:v>46478</c:v>
                </c:pt>
                <c:pt idx="30">
                  <c:v>46508</c:v>
                </c:pt>
                <c:pt idx="31">
                  <c:v>46539</c:v>
                </c:pt>
                <c:pt idx="32">
                  <c:v>46569</c:v>
                </c:pt>
                <c:pt idx="33">
                  <c:v>46600</c:v>
                </c:pt>
                <c:pt idx="34">
                  <c:v>46631</c:v>
                </c:pt>
                <c:pt idx="35">
                  <c:v>46661</c:v>
                </c:pt>
                <c:pt idx="36">
                  <c:v>46692</c:v>
                </c:pt>
                <c:pt idx="37">
                  <c:v>46722</c:v>
                </c:pt>
              </c:numCache>
            </c:numRef>
          </c:cat>
          <c:val>
            <c:numRef>
              <c:f>'Finanční plán'!$I$14:$I$51</c:f>
              <c:numCache>
                <c:formatCode>#\ ##0.0</c:formatCode>
                <c:ptCount val="38"/>
                <c:pt idx="0">
                  <c:v>162057293.57000005</c:v>
                </c:pt>
                <c:pt idx="1">
                  <c:v>135401386.27000001</c:v>
                </c:pt>
                <c:pt idx="2">
                  <c:v>224837270.78</c:v>
                </c:pt>
                <c:pt idx="3">
                  <c:v>1016818971.78</c:v>
                </c:pt>
                <c:pt idx="4">
                  <c:v>231604281.34</c:v>
                </c:pt>
                <c:pt idx="5">
                  <c:v>117790734.86999999</c:v>
                </c:pt>
                <c:pt idx="6">
                  <c:v>271666358.40000004</c:v>
                </c:pt>
                <c:pt idx="7">
                  <c:v>240829769.79999992</c:v>
                </c:pt>
                <c:pt idx="8">
                  <c:v>170076663.97000009</c:v>
                </c:pt>
                <c:pt idx="9">
                  <c:v>380901474.52999997</c:v>
                </c:pt>
                <c:pt idx="10">
                  <c:v>414144509.06000006</c:v>
                </c:pt>
                <c:pt idx="11">
                  <c:v>181351019.32999998</c:v>
                </c:pt>
                <c:pt idx="12">
                  <c:v>259333622.2599999</c:v>
                </c:pt>
                <c:pt idx="13">
                  <c:v>644210573.32000029</c:v>
                </c:pt>
                <c:pt idx="14">
                  <c:v>2267603037.3800006</c:v>
                </c:pt>
                <c:pt idx="15">
                  <c:v>1224865410.2299998</c:v>
                </c:pt>
                <c:pt idx="16">
                  <c:v>150176380.73999995</c:v>
                </c:pt>
                <c:pt idx="17">
                  <c:v>45473307.050000004</c:v>
                </c:pt>
                <c:pt idx="18">
                  <c:v>166184467.77000004</c:v>
                </c:pt>
                <c:pt idx="19">
                  <c:v>80492004.879999995</c:v>
                </c:pt>
                <c:pt idx="20">
                  <c:v>82537876.480000004</c:v>
                </c:pt>
                <c:pt idx="21">
                  <c:v>817943462.36000037</c:v>
                </c:pt>
                <c:pt idx="22">
                  <c:v>28474376.300000004</c:v>
                </c:pt>
                <c:pt idx="23">
                  <c:v>76455828.790000066</c:v>
                </c:pt>
                <c:pt idx="24">
                  <c:v>125833329.70000002</c:v>
                </c:pt>
                <c:pt idx="25">
                  <c:v>96825376.520000011</c:v>
                </c:pt>
                <c:pt idx="26">
                  <c:v>27553768.93</c:v>
                </c:pt>
                <c:pt idx="27">
                  <c:v>1816027764.2499993</c:v>
                </c:pt>
                <c:pt idx="28">
                  <c:v>0</c:v>
                </c:pt>
                <c:pt idx="29">
                  <c:v>0</c:v>
                </c:pt>
                <c:pt idx="30">
                  <c:v>2185426.7000000002</c:v>
                </c:pt>
                <c:pt idx="31">
                  <c:v>16770374.219999999</c:v>
                </c:pt>
                <c:pt idx="32">
                  <c:v>37668507.390000001</c:v>
                </c:pt>
                <c:pt idx="33">
                  <c:v>100338631.56</c:v>
                </c:pt>
                <c:pt idx="34">
                  <c:v>36995644.700000003</c:v>
                </c:pt>
                <c:pt idx="35">
                  <c:v>99519288.480000019</c:v>
                </c:pt>
                <c:pt idx="36">
                  <c:v>162057293.57000005</c:v>
                </c:pt>
                <c:pt idx="37">
                  <c:v>135401386.27000001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0-4840-9DCF-F43613CF7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3047584"/>
        <c:axId val="1833042592"/>
      </c:barChart>
      <c:dateAx>
        <c:axId val="1833047584"/>
        <c:scaling>
          <c:orientation val="minMax"/>
        </c:scaling>
        <c:delete val="0"/>
        <c:axPos val="b"/>
        <c:numFmt formatCode="m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3042592"/>
        <c:crosses val="autoZero"/>
        <c:auto val="1"/>
        <c:lblOffset val="100"/>
        <c:baseTimeUnit val="months"/>
      </c:dateAx>
      <c:valAx>
        <c:axId val="183304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30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D756EE-8179-9227-F1E8-FC1A230B0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F279C3-49D7-5656-76E6-E3024F65C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3FAF2D4-ECDE-A54C-0ECC-6281FA272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D84DC49-2423-2E68-CABC-BB9AAA7B2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1D34B2-D2DC-A34F-9BC9-8F2F776EF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18"/>
          <a:stretch/>
        </p:blipFill>
        <p:spPr>
          <a:xfrm>
            <a:off x="2840090" y="3092526"/>
            <a:ext cx="4743315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EBF1-59A7-A65F-6961-2C9C32E8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F9465CB5-3091-D6DA-7CDB-74251F71D987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E31CA8BB-7288-A78A-7829-636A844BC83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D7BBCC-FE23-2B90-DBA1-B90F09D78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2467" y="0"/>
            <a:ext cx="12187066" cy="60859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8959FFA-066C-A486-2855-1F9629B4B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2467" y="0"/>
            <a:ext cx="12187066" cy="608590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FCDE225-F4FC-B1B1-4C5E-9B8E5133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2467" y="0"/>
            <a:ext cx="12187066" cy="60859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6C724D-5BAD-9F14-7047-E0679FAEC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9"/>
          <a:stretch/>
        </p:blipFill>
        <p:spPr>
          <a:xfrm>
            <a:off x="2467" y="0"/>
            <a:ext cx="12187066" cy="62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A8A1F-4271-0B14-2235-223E2790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7082AEDD-E750-5B7F-359A-DB6AACC1766A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9C4B7648-767E-05E1-0A02-A4A0E0377064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2CD2A8-C032-A0DF-6162-1BB52FADA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2467" y="0"/>
            <a:ext cx="12187066" cy="60859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AFA3230-C8F2-3376-5EB0-5FD1DF5F8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B8DD-A33B-10A0-DAB6-F95ECD4A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675905A-A738-F45B-80E3-9239E87C9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6"/>
            <a:ext cx="12192000" cy="6206625"/>
          </a:xfrm>
          <a:prstGeom prst="rect">
            <a:avLst/>
          </a:prstGeom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D02A87A9-3FF5-EF2D-7825-44E34379D391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3752E369-6866-5534-0B82-044A686F85D9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5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DBC39-8240-DE9D-1141-27496FCD3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678FDDD0-3312-40D4-B324-DC6538DCD39C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83AF03F2-8092-4127-9D94-6ED71552D4A9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A87474-0B11-7CE9-231B-6616AAB1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716DD0D-1EFE-7350-EFC8-6B016CFCB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C80C43-659B-8850-A590-16FBC4E14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7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F3DEE-9274-757B-1BFB-D156A3A3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03DDE060-A685-BE76-9FFB-3113BE93B41C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E32F1D6-75E3-5EB8-0F1E-E35D5CD4BCE8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F5330B-C1C0-3EE6-77C6-9BDAA369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2467" y="0"/>
            <a:ext cx="12187066" cy="60859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F42EEC-80AD-2685-1FA1-0A481033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 b="11258"/>
          <a:stretch/>
        </p:blipFill>
        <p:spPr>
          <a:xfrm>
            <a:off x="2467" y="-1"/>
            <a:ext cx="12189533" cy="6224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0A7E121-4B7F-B42A-BA49-25FE14F9F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/>
        </p:blipFill>
        <p:spPr>
          <a:xfrm>
            <a:off x="2467" y="0"/>
            <a:ext cx="12187066" cy="62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4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E68D2-0E90-08E0-273E-F89AEEC0E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4CC17B51-A0C8-B62B-C724-F02108B14698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79F9EAC-383C-1C6B-2A62-0A90EB8C8E46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3D5173-6ED1-0598-C511-6877D7C83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28CBDAD-901C-8632-DE24-33A9E9DB0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24035E8-29FD-92CD-D412-4E606830B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C554E9-B35F-5038-49D9-C7371317E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8"/>
          <a:stretch/>
        </p:blipFill>
        <p:spPr>
          <a:xfrm>
            <a:off x="2467" y="0"/>
            <a:ext cx="12187066" cy="6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D4E02-EEB9-8AE2-DEA4-5D5BF81CE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FB211C89-ED33-4655-098C-3F5518CAE156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77428CE8-E2FA-02F8-B45B-013B10F5EB9D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E9625F5-0062-D376-E693-7C92366C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5CE32E-1D60-79F8-352A-03266F830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B63B975-A24C-9635-859D-C38D6F423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457AE4-08BB-3D48-B66F-FA87501D5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8"/>
          <a:stretch/>
        </p:blipFill>
        <p:spPr>
          <a:xfrm>
            <a:off x="2467" y="0"/>
            <a:ext cx="12187066" cy="62066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807333-501D-B070-AC55-31A2D9EF1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>
            <a:off x="0" y="397"/>
            <a:ext cx="12192000" cy="62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66C9-46D9-A1A6-BAD6-2BFBB6FC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C5C3B337-6D3A-221F-4273-E6D78BD04DEC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ABADA6EA-5A7F-B5F8-00BB-F6C859751A53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6C3193A-2DE8-A0CB-73AF-295E9B66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DAD3D09-495C-71CA-73CE-DDD47789A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DCBFB27-F280-DCD7-E7F6-80E1B77F4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397"/>
            <a:ext cx="12192000" cy="62066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D1BB2E-6C81-D739-A15B-E0A0FB45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8"/>
          <a:stretch/>
        </p:blipFill>
        <p:spPr>
          <a:xfrm>
            <a:off x="2467" y="0"/>
            <a:ext cx="12187066" cy="62066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DCAD19-C9F0-FC41-1224-8596036BE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>
            <a:off x="0" y="397"/>
            <a:ext cx="12192000" cy="62062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92267C-DDA5-36B4-AF25-8EE7827D4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>
            <a:off x="0" y="397"/>
            <a:ext cx="12192000" cy="62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0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49F81-F95D-8D6D-7D20-62E619DBE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6F9A8563-CBF4-FA7C-55EB-3D5F05B1D12E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26E34D9-7F59-5F04-07D4-9A2DDCE7F38E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5F5F6D-B7DE-3205-5002-85C7230C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5F455F-3158-5A12-D3BB-B53698999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2"/>
          <a:stretch/>
        </p:blipFill>
        <p:spPr>
          <a:xfrm>
            <a:off x="2467" y="0"/>
            <a:ext cx="12187066" cy="62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1BE3-8F04-B2A9-BB8B-606DC06D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1C427C50-8CC7-C37E-7371-5331970A7A23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CFC3BDDA-50A1-F5F1-A248-8319E042A9CC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483B9C-603B-93CF-B1C1-3C038A41B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>
          <a:xfrm>
            <a:off x="0" y="0"/>
            <a:ext cx="12192000" cy="62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6837028" y="2294028"/>
            <a:ext cx="4899170" cy="1241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Aktuální stav čerpání OP TAK a zhodnocení OP PIK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9"/>
            <a:ext cx="5481911" cy="1401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alt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Ing. Bohumil Šmucr, MPA</a:t>
            </a: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</a:rPr>
              <a:t>ředitel Odboru strukturálních fondů</a:t>
            </a: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20. 11. 2024  | </a:t>
            </a:r>
            <a:r>
              <a:rPr lang="cs-CZ" dirty="0">
                <a:latin typeface="+mj-lt"/>
              </a:rPr>
              <a:t> </a:t>
            </a:r>
            <a:r>
              <a:rPr lang="cs-CZ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Pivovar Staropramen Praha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 </a:t>
            </a:r>
          </a:p>
          <a:p>
            <a:r>
              <a:rPr lang="cs-CZ" sz="3200" dirty="0" err="1">
                <a:solidFill>
                  <a:schemeClr val="bg1"/>
                </a:solidFill>
                <a:sym typeface="Wingdings" panose="05000000000000000000" pitchFamily="2" charset="2"/>
              </a:rPr>
              <a:t>smucr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@mpo.cz</a:t>
            </a:r>
            <a:endParaRPr lang="cs-CZ" sz="3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6D1624B-D56D-4A29-AB06-77DC6013A333}"/>
              </a:ext>
            </a:extLst>
          </p:cNvPr>
          <p:cNvSpPr txBox="1">
            <a:spLocks/>
          </p:cNvSpPr>
          <p:nvPr/>
        </p:nvSpPr>
        <p:spPr>
          <a:xfrm>
            <a:off x="475287" y="485833"/>
            <a:ext cx="11123991" cy="411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Rychlý přehled</a:t>
            </a:r>
            <a:endParaRPr lang="cs-CZ" sz="6800" dirty="0">
              <a:solidFill>
                <a:srgbClr val="C00000"/>
              </a:solidFill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096F4E4-78F8-4A99-ADFF-BDAF9EEEF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07225"/>
              </p:ext>
            </p:extLst>
          </p:nvPr>
        </p:nvGraphicFramePr>
        <p:xfrm>
          <a:off x="1240871" y="1297119"/>
          <a:ext cx="8902499" cy="3747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670">
                  <a:extLst>
                    <a:ext uri="{9D8B030D-6E8A-4147-A177-3AD203B41FA5}">
                      <a16:colId xmlns:a16="http://schemas.microsoft.com/office/drawing/2014/main" val="2103959547"/>
                    </a:ext>
                  </a:extLst>
                </a:gridCol>
                <a:gridCol w="790743">
                  <a:extLst>
                    <a:ext uri="{9D8B030D-6E8A-4147-A177-3AD203B41FA5}">
                      <a16:colId xmlns:a16="http://schemas.microsoft.com/office/drawing/2014/main" val="1791323636"/>
                    </a:ext>
                  </a:extLst>
                </a:gridCol>
                <a:gridCol w="1935747">
                  <a:extLst>
                    <a:ext uri="{9D8B030D-6E8A-4147-A177-3AD203B41FA5}">
                      <a16:colId xmlns:a16="http://schemas.microsoft.com/office/drawing/2014/main" val="290757437"/>
                    </a:ext>
                  </a:extLst>
                </a:gridCol>
                <a:gridCol w="1794283">
                  <a:extLst>
                    <a:ext uri="{9D8B030D-6E8A-4147-A177-3AD203B41FA5}">
                      <a16:colId xmlns:a16="http://schemas.microsoft.com/office/drawing/2014/main" val="4018902390"/>
                    </a:ext>
                  </a:extLst>
                </a:gridCol>
                <a:gridCol w="2030056">
                  <a:extLst>
                    <a:ext uri="{9D8B030D-6E8A-4147-A177-3AD203B41FA5}">
                      <a16:colId xmlns:a16="http://schemas.microsoft.com/office/drawing/2014/main" val="3682315449"/>
                    </a:ext>
                  </a:extLst>
                </a:gridCol>
              </a:tblGrid>
              <a:tr h="677226"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Počet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Objem (CZK)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% alokace OP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Průměrná velikost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51810"/>
                  </a:ext>
                </a:extLst>
              </a:tr>
              <a:tr h="65457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Vyhlášené výzvy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56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63 223 141 318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79,7%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1 128 984 666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77858719"/>
                  </a:ext>
                </a:extLst>
              </a:tr>
              <a:tr h="65457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Žádosti o podporu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5 657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65 261 303 837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82,3%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11 536 380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6843378"/>
                  </a:ext>
                </a:extLst>
              </a:tr>
              <a:tr h="65457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Aktivní projekty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4 163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46 019 545 320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58,0%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11 054 419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7474982"/>
                  </a:ext>
                </a:extLst>
              </a:tr>
              <a:tr h="516619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Projekty s </a:t>
                      </a:r>
                      <a:r>
                        <a:rPr lang="cs-CZ" sz="2000" dirty="0" err="1">
                          <a:solidFill>
                            <a:schemeClr val="bg1"/>
                          </a:solidFill>
                          <a:effectLst/>
                        </a:rPr>
                        <a:t>RoPD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2 658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23 021 095 666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29,0%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8 661 059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4978805"/>
                  </a:ext>
                </a:extLst>
              </a:tr>
              <a:tr h="590395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Proplaceno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>
                          <a:effectLst/>
                        </a:rPr>
                        <a:t>611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2 101 624 193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2,7%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effectLst/>
                        </a:rPr>
                        <a:t>3 439 647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895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4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75287" y="950724"/>
            <a:ext cx="10966905" cy="5197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6D1624B-D56D-4A29-AB06-77DC6013A333}"/>
              </a:ext>
            </a:extLst>
          </p:cNvPr>
          <p:cNvSpPr txBox="1">
            <a:spLocks/>
          </p:cNvSpPr>
          <p:nvPr/>
        </p:nvSpPr>
        <p:spPr>
          <a:xfrm>
            <a:off x="475287" y="485833"/>
            <a:ext cx="11123991" cy="411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Plán čerpání</a:t>
            </a:r>
            <a:endParaRPr lang="cs-CZ" sz="6800" dirty="0">
              <a:solidFill>
                <a:srgbClr val="C00000"/>
              </a:solidFill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89902F3-EB0D-44EC-92B0-4EE211AFA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503442"/>
              </p:ext>
            </p:extLst>
          </p:nvPr>
        </p:nvGraphicFramePr>
        <p:xfrm>
          <a:off x="960495" y="992376"/>
          <a:ext cx="9801226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82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75287" y="950724"/>
            <a:ext cx="10966905" cy="5197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6D1624B-D56D-4A29-AB06-77DC6013A333}"/>
              </a:ext>
            </a:extLst>
          </p:cNvPr>
          <p:cNvSpPr txBox="1">
            <a:spLocks/>
          </p:cNvSpPr>
          <p:nvPr/>
        </p:nvSpPr>
        <p:spPr>
          <a:xfrm>
            <a:off x="475287" y="485833"/>
            <a:ext cx="11123991" cy="411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Projekty z pohledu CZV</a:t>
            </a:r>
            <a:endParaRPr lang="cs-CZ" sz="6800" dirty="0">
              <a:solidFill>
                <a:srgbClr val="C00000"/>
              </a:solidFill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A394983-E8D2-4B41-97A3-8BE8BBA1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18" y="1264937"/>
            <a:ext cx="719390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30DD-FC8C-BAB7-B2B1-5F67AF59D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41F5E5-A89E-E66A-A023-A4F535842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b="6943"/>
          <a:stretch/>
        </p:blipFill>
        <p:spPr>
          <a:xfrm>
            <a:off x="2467" y="0"/>
            <a:ext cx="12187066" cy="6224399"/>
          </a:xfrm>
          <a:prstGeom prst="rect">
            <a:avLst/>
          </a:prstGeom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3CC93545-22E6-9258-F642-169E7775541A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5AC05177-BC44-7486-62FC-D2879F0E5C13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21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785E-EACC-807F-F727-93256F441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FC59E3F1-D6FD-5391-69A9-29BDDE425E0A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992A0A85-0511-6272-B233-63DEB2499C6F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F92EB0-4DA1-8AD1-89F3-F7B0EC44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2467" y="0"/>
            <a:ext cx="12187066" cy="60859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58A2F7-306C-F950-41F0-95C30393D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20"/>
          <a:stretch/>
        </p:blipFill>
        <p:spPr>
          <a:xfrm>
            <a:off x="2467" y="-1"/>
            <a:ext cx="12265579" cy="62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6AE9-E2B3-75AA-2074-320E6637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DD7E171-83B7-1324-54C1-ED68C987F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8"/>
          <a:stretch/>
        </p:blipFill>
        <p:spPr>
          <a:xfrm>
            <a:off x="2467" y="0"/>
            <a:ext cx="12187066" cy="6225187"/>
          </a:xfrm>
          <a:prstGeom prst="rect">
            <a:avLst/>
          </a:prstGeom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18B98F55-2CBF-38C0-3DDC-522531DBE9E9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85F4E0A-E9E1-2007-0335-5E3BE2E7C0D8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15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217BE-B24E-B0C6-6ED1-484350C2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3519FCA-5B05-FFAE-B011-D0DD74687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2467" y="0"/>
            <a:ext cx="12187066" cy="6209270"/>
          </a:xfrm>
          <a:prstGeom prst="rect">
            <a:avLst/>
          </a:prstGeom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25815592-640B-A4DC-ACF1-1B51B24FC2B9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4BF59BF3-F8A7-DF6F-5FD4-832D34CCAD01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30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6601</TotalTime>
  <Words>174</Words>
  <Application>Microsoft Office PowerPoint</Application>
  <PresentationFormat>Širokoúhlá obrazovka</PresentationFormat>
  <Paragraphs>78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Riapošová Monika</cp:lastModifiedBy>
  <cp:revision>21</cp:revision>
  <dcterms:created xsi:type="dcterms:W3CDTF">2023-11-13T20:28:51Z</dcterms:created>
  <dcterms:modified xsi:type="dcterms:W3CDTF">2024-11-19T15:59:40Z</dcterms:modified>
</cp:coreProperties>
</file>