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468" r:id="rId3"/>
    <p:sldId id="342" r:id="rId4"/>
    <p:sldId id="457" r:id="rId5"/>
    <p:sldId id="469" r:id="rId6"/>
    <p:sldId id="478" r:id="rId7"/>
    <p:sldId id="465" r:id="rId8"/>
    <p:sldId id="458" r:id="rId9"/>
    <p:sldId id="471" r:id="rId10"/>
    <p:sldId id="472" r:id="rId11"/>
    <p:sldId id="473" r:id="rId12"/>
    <p:sldId id="474" r:id="rId13"/>
    <p:sldId id="475" r:id="rId14"/>
    <p:sldId id="476" r:id="rId15"/>
    <p:sldId id="477" r:id="rId16"/>
    <p:sldId id="442" r:id="rId17"/>
  </p:sldIdLst>
  <p:sldSz cx="12192000" cy="6858000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15A0FCC5-FDD9-473B-88DB-624B4052EBE8}">
          <p14:sldIdLst>
            <p14:sldId id="269"/>
            <p14:sldId id="468"/>
            <p14:sldId id="342"/>
            <p14:sldId id="457"/>
            <p14:sldId id="469"/>
            <p14:sldId id="478"/>
            <p14:sldId id="465"/>
            <p14:sldId id="458"/>
            <p14:sldId id="471"/>
            <p14:sldId id="472"/>
            <p14:sldId id="473"/>
            <p14:sldId id="474"/>
            <p14:sldId id="475"/>
            <p14:sldId id="476"/>
            <p14:sldId id="477"/>
            <p14:sldId id="4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1" userDrawn="1">
          <p15:clr>
            <a:srgbClr val="A4A3A4"/>
          </p15:clr>
        </p15:guide>
        <p15:guide id="2" orient="horz" pos="3843" userDrawn="1">
          <p15:clr>
            <a:srgbClr val="A4A3A4"/>
          </p15:clr>
        </p15:guide>
        <p15:guide id="3" orient="horz" pos="3562" userDrawn="1">
          <p15:clr>
            <a:srgbClr val="A4A3A4"/>
          </p15:clr>
        </p15:guide>
        <p15:guide id="4" pos="7308" userDrawn="1">
          <p15:clr>
            <a:srgbClr val="A4A3A4"/>
          </p15:clr>
        </p15:guide>
        <p15:guide id="5" pos="373" userDrawn="1">
          <p15:clr>
            <a:srgbClr val="A4A3A4"/>
          </p15:clr>
        </p15:guide>
        <p15:guide id="6" pos="2328" userDrawn="1">
          <p15:clr>
            <a:srgbClr val="A4A3A4"/>
          </p15:clr>
        </p15:guide>
        <p15:guide id="7" pos="1949" userDrawn="1">
          <p15:clr>
            <a:srgbClr val="A4A3A4"/>
          </p15:clr>
        </p15:guide>
        <p15:guide id="8" pos="4276" userDrawn="1">
          <p15:clr>
            <a:srgbClr val="A4A3A4"/>
          </p15:clr>
        </p15:guide>
        <p15:guide id="9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5EA"/>
    <a:srgbClr val="004B8D"/>
    <a:srgbClr val="B9E0F7"/>
    <a:srgbClr val="FFDE00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10" autoAdjust="0"/>
    <p:restoredTop sz="94660" autoAdjust="0"/>
  </p:normalViewPr>
  <p:slideViewPr>
    <p:cSldViewPr snapToGrid="0" snapToObjects="1">
      <p:cViewPr varScale="1">
        <p:scale>
          <a:sx n="113" d="100"/>
          <a:sy n="113" d="100"/>
        </p:scale>
        <p:origin x="134" y="346"/>
      </p:cViewPr>
      <p:guideLst>
        <p:guide orient="horz" pos="281"/>
        <p:guide orient="horz" pos="3843"/>
        <p:guide orient="horz" pos="3562"/>
        <p:guide pos="7308"/>
        <p:guide pos="373"/>
        <p:guide pos="2328"/>
        <p:guide pos="1949"/>
        <p:guide pos="4276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06" d="100"/>
          <a:sy n="106" d="100"/>
        </p:scale>
        <p:origin x="1960" y="64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31.03.2025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31.03.2025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92667" y="446089"/>
            <a:ext cx="10989733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92667" y="1061640"/>
            <a:ext cx="10989733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1708E2B-7D90-7B27-95A1-346CC3CC5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-108284" y="0"/>
            <a:ext cx="12300284" cy="6857999"/>
          </a:xfrm>
          <a:prstGeom prst="rect">
            <a:avLst/>
          </a:prstGeom>
        </p:spPr>
      </p:pic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C415D78B-D3F5-237B-81A3-D934F42CC5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246" b="429"/>
          <a:stretch/>
        </p:blipFill>
        <p:spPr>
          <a:xfrm>
            <a:off x="11069956" y="0"/>
            <a:ext cx="11248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592667" y="1000087"/>
            <a:ext cx="10989733" cy="465458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88150" y="446089"/>
            <a:ext cx="4813300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592667" y="446089"/>
            <a:ext cx="5604933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6788151" y="876975"/>
            <a:ext cx="4813300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592667" y="1000086"/>
            <a:ext cx="11008784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0A0A9085-21F4-E109-532D-18F5BBA638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-108284" y="0"/>
            <a:ext cx="12300284" cy="6857999"/>
          </a:xfrm>
          <a:prstGeom prst="rect">
            <a:avLst/>
          </a:prstGeom>
        </p:spPr>
      </p:pic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B31DD2E5-3D98-4424-DFA9-A80DC8D124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246" b="429"/>
          <a:stretch/>
        </p:blipFill>
        <p:spPr>
          <a:xfrm>
            <a:off x="11069956" y="0"/>
            <a:ext cx="1124804" cy="6858000"/>
          </a:xfrm>
          <a:prstGeom prst="rect">
            <a:avLst/>
          </a:prstGeom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92667" y="1800001"/>
            <a:ext cx="10989732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A10401D2-DC22-4660-2B73-1C8B4F83D76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5409" y="5839807"/>
            <a:ext cx="5396080" cy="77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w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89E0009F-C90A-A66A-7EAB-D32CFF9C68A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0" y="6295909"/>
            <a:ext cx="12192000" cy="607071"/>
          </a:xfrm>
          <a:prstGeom prst="rect">
            <a:avLst/>
          </a:prstGeom>
        </p:spPr>
      </p:pic>
      <p:sp>
        <p:nvSpPr>
          <p:cNvPr id="7" name="Obdélník 6"/>
          <p:cNvSpPr/>
          <p:nvPr userDrawn="1"/>
        </p:nvSpPr>
        <p:spPr>
          <a:xfrm>
            <a:off x="1" y="-1"/>
            <a:ext cx="12191999" cy="6295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 sz="180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92667" y="446088"/>
            <a:ext cx="10989732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92667" y="1000087"/>
            <a:ext cx="10989733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8DDC6B9E-44F5-9A6B-0EBF-9E77DC89C66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04659" y="6395464"/>
            <a:ext cx="4291147" cy="3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2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2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tomsej@mpo.cz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7314A18-C41C-4852-3A60-0A28BDEA45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34715" y="917280"/>
            <a:ext cx="310947" cy="3695790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BBE743A0-77B7-C00B-BB98-98BAAE474F63}"/>
              </a:ext>
            </a:extLst>
          </p:cNvPr>
          <p:cNvSpPr txBox="1">
            <a:spLocks/>
          </p:cNvSpPr>
          <p:nvPr/>
        </p:nvSpPr>
        <p:spPr>
          <a:xfrm>
            <a:off x="417115" y="450186"/>
            <a:ext cx="9038458" cy="3210659"/>
          </a:xfrm>
          <a:prstGeom prst="rect">
            <a:avLst/>
          </a:prstGeom>
        </p:spPr>
        <p:txBody>
          <a:bodyPr vert="horz" wrap="square" lIns="0" tIns="360000" rIns="0" bIns="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REGIONÁLNÍ SEMINÁŘ OP TAK</a:t>
            </a:r>
            <a:endParaRPr lang="cs-CZ"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HRADEC KRÁLOVÉ </a:t>
            </a:r>
          </a:p>
          <a:p>
            <a:pPr>
              <a:spcBef>
                <a:spcPts val="0"/>
              </a:spcBef>
            </a:pPr>
            <a:endParaRPr lang="cs-CZ" sz="4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cs-CZ" b="1" dirty="0">
                <a:solidFill>
                  <a:srgbClr val="FFDE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pořádaný Sekcí </a:t>
            </a:r>
            <a:r>
              <a:rPr lang="cs-CZ" b="1" dirty="0">
                <a:solidFill>
                  <a:srgbClr val="FFDE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ekonomiky, fondů EU a zakladatelských činností </a:t>
            </a:r>
            <a:endParaRPr lang="cs-CZ" b="1" dirty="0">
              <a:solidFill>
                <a:srgbClr val="FFDE00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endParaRPr lang="cs-CZ" b="1" dirty="0">
              <a:solidFill>
                <a:srgbClr val="FFDE00"/>
              </a:solidFill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CFF50F64-BBB8-56A2-9A02-3A44443777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7115" y="5185710"/>
            <a:ext cx="438150" cy="485775"/>
          </a:xfrm>
          <a:prstGeom prst="rect">
            <a:avLst/>
          </a:prstGeom>
        </p:spPr>
      </p:pic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E7C05E1C-9926-AC8E-6C1E-31687DBA68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46060" y="5147610"/>
            <a:ext cx="342900" cy="523875"/>
          </a:xfrm>
          <a:prstGeom prst="rect">
            <a:avLst/>
          </a:prstGeom>
        </p:spPr>
      </p:pic>
      <p:sp>
        <p:nvSpPr>
          <p:cNvPr id="12" name="Podnadpis 2">
            <a:extLst>
              <a:ext uri="{FF2B5EF4-FFF2-40B4-BE49-F238E27FC236}">
                <a16:creationId xmlns:a16="http://schemas.microsoft.com/office/drawing/2014/main" id="{F5114B11-3C08-2035-2F0A-60551E63C406}"/>
              </a:ext>
            </a:extLst>
          </p:cNvPr>
          <p:cNvSpPr txBox="1">
            <a:spLocks/>
          </p:cNvSpPr>
          <p:nvPr/>
        </p:nvSpPr>
        <p:spPr>
          <a:xfrm>
            <a:off x="1099528" y="4802484"/>
            <a:ext cx="2395512" cy="1012751"/>
          </a:xfrm>
          <a:prstGeom prst="rect">
            <a:avLst/>
          </a:prstGeom>
        </p:spPr>
        <p:txBody>
          <a:bodyPr vert="horz" wrap="square" lIns="0" tIns="360000" rIns="0" bIns="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400" b="1" i="0" u="none" strike="noStrike" baseline="0" dirty="0">
                <a:latin typeface="Calibri Light" panose="020F0302020204030204" pitchFamily="34" charset="0"/>
                <a:cs typeface="Calibri Light" panose="020F0302020204030204" pitchFamily="34" charset="0"/>
              </a:rPr>
              <a:t>02. 04. 2025</a:t>
            </a:r>
          </a:p>
          <a:p>
            <a:pPr algn="l"/>
            <a:r>
              <a:rPr lang="cs-CZ" sz="2400" b="1" i="0" u="none" strike="noStrike" baseline="0" dirty="0">
                <a:latin typeface="Calibri Light" panose="020F0302020204030204" pitchFamily="34" charset="0"/>
                <a:cs typeface="Calibri Light" panose="020F0302020204030204" pitchFamily="34" charset="0"/>
              </a:rPr>
              <a:t>10:00 - 15:00 hod</a:t>
            </a:r>
            <a:r>
              <a:rPr lang="cs-CZ" sz="1800" b="1" i="0" u="none" strike="noStrike" baseline="0" dirty="0">
                <a:latin typeface="SourceSansPro-SemiBold"/>
              </a:rPr>
              <a:t>.</a:t>
            </a:r>
            <a:endParaRPr lang="cs-CZ" sz="2000" dirty="0"/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E27736C7-48C8-5971-B3BC-34566A7F1446}"/>
              </a:ext>
            </a:extLst>
          </p:cNvPr>
          <p:cNvSpPr txBox="1">
            <a:spLocks/>
          </p:cNvSpPr>
          <p:nvPr/>
        </p:nvSpPr>
        <p:spPr>
          <a:xfrm>
            <a:off x="4690180" y="4734604"/>
            <a:ext cx="4497134" cy="1349885"/>
          </a:xfrm>
          <a:prstGeom prst="rect">
            <a:avLst/>
          </a:prstGeom>
        </p:spPr>
        <p:txBody>
          <a:bodyPr vert="horz" wrap="square" lIns="0" tIns="360000" rIns="0" bIns="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400" b="1" i="0" u="none" strike="noStrike" baseline="0" dirty="0">
                <a:latin typeface="Calibri Light" panose="020F0302020204030204" pitchFamily="34" charset="0"/>
                <a:cs typeface="Calibri Light" panose="020F0302020204030204" pitchFamily="34" charset="0"/>
              </a:rPr>
              <a:t>Hotel Grand</a:t>
            </a:r>
          </a:p>
          <a:p>
            <a:pPr algn="l"/>
            <a:r>
              <a:rPr lang="cs-CZ" sz="2400" b="1" i="0" u="none" strike="noStrike" baseline="0" dirty="0">
                <a:latin typeface="Calibri Light" panose="020F0302020204030204" pitchFamily="34" charset="0"/>
                <a:cs typeface="Calibri Light" panose="020F0302020204030204" pitchFamily="34" charset="0"/>
              </a:rPr>
              <a:t>Československé armády 295</a:t>
            </a:r>
          </a:p>
          <a:p>
            <a:pPr algn="l"/>
            <a:r>
              <a:rPr lang="cs-CZ" sz="2400" b="1" i="0" u="none" strike="noStrike" baseline="0" dirty="0">
                <a:latin typeface="Calibri Light" panose="020F0302020204030204" pitchFamily="34" charset="0"/>
                <a:cs typeface="Calibri Light" panose="020F0302020204030204" pitchFamily="34" charset="0"/>
              </a:rPr>
              <a:t>500 03 Hradec Králové</a:t>
            </a:r>
            <a:r>
              <a:rPr 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34DF1-251D-4974-BCDA-33859924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86" y="434976"/>
            <a:ext cx="10989732" cy="553998"/>
          </a:xfrm>
        </p:spPr>
        <p:txBody>
          <a:bodyPr/>
          <a:lstStyle/>
          <a:p>
            <a:r>
              <a:rPr lang="cs-CZ" dirty="0"/>
              <a:t>Expanze - úvěry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F57466B-C044-46D8-AC48-A0BF34A698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6086" y="923992"/>
            <a:ext cx="11194780" cy="5010015"/>
          </a:xfrm>
        </p:spPr>
        <p:txBody>
          <a:bodyPr>
            <a:normAutofit fontScale="92500"/>
          </a:bodyPr>
          <a:lstStyle/>
          <a:p>
            <a:pPr>
              <a:spcBef>
                <a:spcPts val="800"/>
              </a:spcBef>
            </a:pPr>
            <a:r>
              <a:rPr lang="cs-CZ" dirty="0"/>
              <a:t>Alokace</a:t>
            </a:r>
            <a:r>
              <a:rPr lang="cs-CZ" b="1" dirty="0"/>
              <a:t>: 5,1 mld. Kč 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ea typeface="Times New Roman" panose="02020603050405020304" pitchFamily="18" charset="0"/>
              </a:rPr>
              <a:t>Cílem podpory je usnadňovat malým a středním podnikatelům přístup k externímu financování jejich podnikatelských projektů pro zahájení a/nebo další rozvoj podnikání a vytváření pracovních míst v malých a středních podnicích, mimo jiné prostřednictvím produktivních investic do: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2400" dirty="0"/>
              <a:t>: </a:t>
            </a:r>
            <a:r>
              <a:rPr lang="cs-CZ" sz="1900" b="1" i="1" dirty="0"/>
              <a:t>strojů a zařízení</a:t>
            </a:r>
            <a:endParaRPr lang="cs-CZ" sz="1900" b="1" i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pořízení budov včetně pozemku tvořícího s nimi funkční celek</a:t>
            </a:r>
            <a:endParaRPr lang="cs-CZ" sz="1900" b="1" i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dlouhodobého nehmotného majetku jako odepisovatelného aktiva</a:t>
            </a:r>
            <a:endParaRPr lang="cs-CZ" sz="1900" b="1" i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zajištění povinné publicity Projektu </a:t>
            </a:r>
            <a:endParaRPr lang="cs-CZ" sz="1900" b="1" i="1" dirty="0">
              <a:effectLst/>
              <a:ea typeface="Times New Roman" panose="02020603050405020304" pitchFamily="18" charset="0"/>
            </a:endParaRPr>
          </a:p>
          <a:p>
            <a:pPr hangingPunct="0">
              <a:spcBef>
                <a:spcPts val="800"/>
              </a:spcBef>
            </a:pPr>
            <a:r>
              <a:rPr lang="cs-CZ" sz="2400" dirty="0"/>
              <a:t>Typ FN: </a:t>
            </a:r>
            <a:r>
              <a:rPr lang="cs-CZ" sz="2400" b="1" dirty="0"/>
              <a:t>zvýhodněný úvěr </a:t>
            </a:r>
            <a:r>
              <a:rPr lang="cs-CZ" sz="2400" dirty="0"/>
              <a:t>–</a:t>
            </a:r>
            <a:r>
              <a:rPr lang="cs-CZ" sz="2400" b="1" dirty="0"/>
              <a:t> 0% úrok, odklad splátek 3 roky, splatnost až 10 let</a:t>
            </a:r>
            <a:endParaRPr lang="cs-CZ" sz="2400" dirty="0"/>
          </a:p>
          <a:p>
            <a:pPr hangingPunct="0">
              <a:spcBef>
                <a:spcPts val="800"/>
              </a:spcBef>
            </a:pPr>
            <a:r>
              <a:rPr lang="cs-CZ" sz="2400" dirty="0"/>
              <a:t>Režim podpory: </a:t>
            </a:r>
            <a:r>
              <a:rPr lang="pt-BR" sz="2400" b="1" dirty="0"/>
              <a:t>podpora de minimis nebo podle článků 14 nebo 22 GBER</a:t>
            </a:r>
            <a:endParaRPr lang="cs-CZ" sz="2400" b="1" dirty="0"/>
          </a:p>
          <a:p>
            <a:pPr hangingPunct="0">
              <a:spcBef>
                <a:spcPts val="800"/>
              </a:spcBef>
            </a:pPr>
            <a:r>
              <a:rPr lang="cs-CZ" sz="2400" dirty="0"/>
              <a:t>Realizace FN: je připravena </a:t>
            </a:r>
            <a:r>
              <a:rPr lang="cs-CZ" sz="2400" b="1" dirty="0"/>
              <a:t>ve spolupráci s NRB </a:t>
            </a:r>
            <a:r>
              <a:rPr lang="cs-CZ" sz="2400" dirty="0"/>
              <a:t>(Národní a rozvojovou bankou, a.s.), </a:t>
            </a:r>
          </a:p>
          <a:p>
            <a:pPr algn="just"/>
            <a:r>
              <a:rPr lang="cs-CZ" dirty="0"/>
              <a:t>Vyhlášení výzvy: </a:t>
            </a:r>
            <a:r>
              <a:rPr lang="cs-CZ" b="1" dirty="0"/>
              <a:t>06/2025</a:t>
            </a:r>
          </a:p>
        </p:txBody>
      </p:sp>
    </p:spTree>
    <p:extLst>
      <p:ext uri="{BB962C8B-B14F-4D97-AF65-F5344CB8AC3E}">
        <p14:creationId xmlns:p14="http://schemas.microsoft.com/office/powerpoint/2010/main" val="96246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34DF1-251D-4974-BCDA-33859924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75" y="434976"/>
            <a:ext cx="10989732" cy="553998"/>
          </a:xfrm>
        </p:spPr>
        <p:txBody>
          <a:bodyPr/>
          <a:lstStyle/>
          <a:p>
            <a:r>
              <a:rPr lang="cs-CZ" dirty="0"/>
              <a:t>Brownfield fond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F57466B-C044-46D8-AC48-A0BF34A698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1474" y="1101705"/>
            <a:ext cx="10989733" cy="465458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</a:pPr>
            <a:r>
              <a:rPr lang="cs-CZ" dirty="0"/>
              <a:t>Alokace</a:t>
            </a:r>
            <a:r>
              <a:rPr lang="cs-CZ" b="1" dirty="0"/>
              <a:t>: 305 mil. Kč 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ea typeface="Times New Roman" panose="02020603050405020304" pitchFamily="18" charset="0"/>
              </a:rPr>
              <a:t>Cíl podpory: </a:t>
            </a:r>
            <a:r>
              <a:rPr lang="cs-CZ" sz="2200" b="1" dirty="0">
                <a:ea typeface="Times New Roman" panose="02020603050405020304" pitchFamily="18" charset="0"/>
              </a:rPr>
              <a:t>financování projektů modernizace zastaralých, prostorově a technicky nevyhovujících objektů, budov a areálů v rámci území ostravské aglomerace</a:t>
            </a:r>
            <a:r>
              <a:rPr lang="cs-CZ" sz="2200" dirty="0">
                <a:ea typeface="Times New Roman" panose="02020603050405020304" pitchFamily="18" charset="0"/>
              </a:rPr>
              <a:t>, které bude možné znovu využít pro rozvoj výrobních činností a služeb malých a středních podniků (MSP)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2200" dirty="0">
                <a:ea typeface="Times New Roman" panose="02020603050405020304" pitchFamily="18" charset="0"/>
              </a:rPr>
              <a:t>Podporované aktivity jsou: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2400" dirty="0"/>
              <a:t>: </a:t>
            </a:r>
            <a:r>
              <a:rPr lang="cs-CZ" sz="1900" b="1" i="1" dirty="0"/>
              <a:t>rekonstrukce nájemního objektu (výsledkem je rekonstruovaný BF následně určený k pronájmu MSP)</a:t>
            </a:r>
            <a:endParaRPr lang="cs-CZ" sz="1900" b="1" i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rekonstrukce objektu (výsledkem rekonstrukce BF je podnikatelský subjekt)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>
                <a:effectLst/>
                <a:ea typeface="Times New Roman" panose="02020603050405020304" pitchFamily="18" charset="0"/>
              </a:rPr>
              <a:t>: regenerace BF zóny na podnikatelskou</a:t>
            </a:r>
          </a:p>
          <a:p>
            <a:pPr hangingPunct="0">
              <a:spcBef>
                <a:spcPts val="800"/>
              </a:spcBef>
            </a:pPr>
            <a:r>
              <a:rPr lang="cs-CZ" sz="2400" dirty="0"/>
              <a:t>Typ FN: </a:t>
            </a:r>
            <a:r>
              <a:rPr lang="cs-CZ" sz="2400" b="1" dirty="0" err="1"/>
              <a:t>Kvazikapitálová</a:t>
            </a:r>
            <a:r>
              <a:rPr lang="cs-CZ" sz="2400" b="1" dirty="0"/>
              <a:t> půjčka </a:t>
            </a:r>
            <a:r>
              <a:rPr lang="cs-CZ" sz="2400" dirty="0"/>
              <a:t>(juniorní/podřízený úvěr) se zvýhodněnou úrokovou sazbou</a:t>
            </a:r>
          </a:p>
          <a:p>
            <a:pPr hangingPunct="0">
              <a:spcBef>
                <a:spcPts val="800"/>
              </a:spcBef>
            </a:pPr>
            <a:r>
              <a:rPr lang="cs-CZ" sz="2400" dirty="0"/>
              <a:t>Režim podpory: článek 16 GBER</a:t>
            </a:r>
            <a:endParaRPr lang="cs-CZ" sz="2400" b="1" dirty="0"/>
          </a:p>
          <a:p>
            <a:pPr hangingPunct="0">
              <a:spcBef>
                <a:spcPts val="800"/>
              </a:spcBef>
            </a:pPr>
            <a:r>
              <a:rPr lang="cs-CZ" sz="2400" dirty="0"/>
              <a:t>Realizace FN: je připravena </a:t>
            </a:r>
            <a:r>
              <a:rPr lang="cs-CZ" sz="2400" b="1" dirty="0"/>
              <a:t>ve spolupráci s NRI </a:t>
            </a:r>
            <a:r>
              <a:rPr lang="cs-CZ" sz="2400" dirty="0"/>
              <a:t>(Národní rozvojovou investiční a. s.)</a:t>
            </a:r>
          </a:p>
          <a:p>
            <a:pPr algn="just"/>
            <a:r>
              <a:rPr lang="cs-CZ" dirty="0"/>
              <a:t>Vyhlášení výzvy: </a:t>
            </a:r>
            <a:r>
              <a:rPr lang="cs-CZ" b="1" dirty="0"/>
              <a:t>16. 9. 2024</a:t>
            </a:r>
          </a:p>
        </p:txBody>
      </p:sp>
    </p:spTree>
    <p:extLst>
      <p:ext uri="{BB962C8B-B14F-4D97-AF65-F5344CB8AC3E}">
        <p14:creationId xmlns:p14="http://schemas.microsoft.com/office/powerpoint/2010/main" val="635013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F4F9B-001F-4E01-862B-8A2564D7E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782" y="4082286"/>
            <a:ext cx="9720294" cy="2215991"/>
          </a:xfrm>
        </p:spPr>
        <p:txBody>
          <a:bodyPr/>
          <a:lstStyle/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Specifický cíl 4.1 </a:t>
            </a:r>
            <a:b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Podpora energetické účinnosti a snižování emisí skleníkových plynů</a:t>
            </a:r>
            <a:br>
              <a:rPr lang="cs-CZ" dirty="0"/>
            </a:b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6123BB88-3114-490E-AC90-CB3FFB2C2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1782" y="551854"/>
            <a:ext cx="2428237" cy="242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686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34DF1-251D-4974-BCDA-33859924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537" y="451601"/>
            <a:ext cx="10989732" cy="553998"/>
          </a:xfrm>
        </p:spPr>
        <p:txBody>
          <a:bodyPr/>
          <a:lstStyle/>
          <a:p>
            <a:r>
              <a:rPr lang="cs-CZ" dirty="0"/>
              <a:t>Úspory energie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F57466B-C044-46D8-AC48-A0BF34A698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536" y="1104458"/>
            <a:ext cx="11171997" cy="4856075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800"/>
              </a:spcBef>
            </a:pPr>
            <a:r>
              <a:rPr lang="cs-CZ" dirty="0"/>
              <a:t>Alokace</a:t>
            </a:r>
            <a:r>
              <a:rPr lang="cs-CZ" b="1" dirty="0"/>
              <a:t>: 1,7 mld. Kč </a:t>
            </a:r>
          </a:p>
          <a:p>
            <a:pPr>
              <a:spcBef>
                <a:spcPts val="800"/>
              </a:spcBef>
            </a:pP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Cílem programu je přispět k plnění energeticko-klimatických cílů, konkrétně závazků ve smyslu snížení úrovně konečné spotřeby energie ČR a splnění závazku nových úspor, </a:t>
            </a:r>
            <a:r>
              <a:rPr lang="cs-CZ" dirty="0">
                <a:effectLst/>
                <a:ea typeface="Times New Roman" panose="02020603050405020304" pitchFamily="18" charset="0"/>
              </a:rPr>
              <a:t>a to zejména prostřednictvím aktivit:</a:t>
            </a:r>
            <a:endParaRPr lang="cs-CZ" dirty="0"/>
          </a:p>
          <a:p>
            <a:pPr marL="0" indent="0">
              <a:spcBef>
                <a:spcPts val="800"/>
              </a:spcBef>
              <a:buNone/>
            </a:pPr>
            <a:r>
              <a:rPr lang="cs-CZ" sz="2400" dirty="0"/>
              <a:t>: </a:t>
            </a:r>
            <a:r>
              <a:rPr lang="cs-CZ" sz="1900" b="1" i="1" dirty="0"/>
              <a:t>Zateplení ochlazované obálky budovy</a:t>
            </a:r>
            <a:endParaRPr lang="cs-CZ" sz="1900" b="1" i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</a:t>
            </a:r>
            <a:r>
              <a:rPr lang="cs-CZ" sz="19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Zvýšení energetické účinnosti technických systémů budov</a:t>
            </a:r>
            <a:endParaRPr lang="cs-CZ" sz="1900" b="1" i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instalace integrovaného zařízení na místě, které vyrábí elektřinu, vytápění nebo chlazení z obnovitelných zdrojů energie, mimo     jiné včetně FVE a tepelných čerpadel</a:t>
            </a:r>
            <a:endParaRPr lang="cs-CZ" sz="1900" b="1" i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instalace zařízení pro ukládání energie vyrobené z obnovitelných zdrojů na místě</a:t>
            </a:r>
            <a:endParaRPr lang="cs-CZ" sz="1900" b="1" i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>
                <a:effectLst/>
                <a:ea typeface="Times New Roman" panose="02020603050405020304" pitchFamily="18" charset="0"/>
              </a:rPr>
              <a:t>: připojení k soustavě energeticky účinného vytápění a/nebo chlazení a souvisejících vybavení</a:t>
            </a:r>
            <a:endParaRPr lang="cs-CZ" sz="1800" b="1" i="1" dirty="0">
              <a:effectLst/>
              <a:ea typeface="Times New Roman" panose="02020603050405020304" pitchFamily="18" charset="0"/>
            </a:endParaRPr>
          </a:p>
          <a:p>
            <a:pPr hangingPunct="0">
              <a:spcBef>
                <a:spcPts val="800"/>
              </a:spcBef>
            </a:pPr>
            <a:r>
              <a:rPr lang="cs-CZ" sz="2400" dirty="0"/>
              <a:t>Typ FN: </a:t>
            </a:r>
            <a:r>
              <a:rPr lang="cs-CZ" sz="2400" b="1" dirty="0"/>
              <a:t>zvýhodněný úvěr s finančním příspěvkem </a:t>
            </a:r>
            <a:r>
              <a:rPr lang="cs-CZ" sz="2400" dirty="0"/>
              <a:t>(grantovou složkou) za splnění energetických výsledků projektu</a:t>
            </a:r>
          </a:p>
          <a:p>
            <a:pPr hangingPunct="0">
              <a:spcBef>
                <a:spcPts val="800"/>
              </a:spcBef>
            </a:pPr>
            <a:r>
              <a:rPr lang="cs-CZ" sz="2400" dirty="0"/>
              <a:t>Režim podpory</a:t>
            </a:r>
            <a:r>
              <a:rPr lang="cs-CZ" sz="2400" b="1" dirty="0"/>
              <a:t>: </a:t>
            </a:r>
            <a:r>
              <a:rPr lang="pt-BR" sz="2400" b="1" dirty="0"/>
              <a:t>de minimis nebo podle článků </a:t>
            </a:r>
            <a:r>
              <a:rPr lang="cs-CZ" sz="2400" b="1" dirty="0"/>
              <a:t>38</a:t>
            </a:r>
            <a:r>
              <a:rPr lang="pt-BR" sz="2400" b="1" dirty="0"/>
              <a:t> nebo </a:t>
            </a:r>
            <a:r>
              <a:rPr lang="cs-CZ" sz="2400" b="1" dirty="0"/>
              <a:t>38a</a:t>
            </a:r>
            <a:r>
              <a:rPr lang="pt-BR" sz="2400" b="1" dirty="0"/>
              <a:t> GBER</a:t>
            </a:r>
            <a:r>
              <a:rPr lang="cs-CZ" sz="2400" b="1" dirty="0"/>
              <a:t> </a:t>
            </a:r>
          </a:p>
          <a:p>
            <a:pPr hangingPunct="0">
              <a:spcBef>
                <a:spcPts val="800"/>
              </a:spcBef>
            </a:pPr>
            <a:r>
              <a:rPr lang="cs-CZ" sz="2400" dirty="0"/>
              <a:t>Realizace FN: úvěry poskytuje </a:t>
            </a:r>
            <a:r>
              <a:rPr lang="cs-CZ" sz="2400" b="1" dirty="0"/>
              <a:t>Národní rozvojová banka, a.s. </a:t>
            </a:r>
          </a:p>
          <a:p>
            <a:pPr algn="just"/>
            <a:r>
              <a:rPr lang="cs-CZ" dirty="0"/>
              <a:t>Vyhlášení výzvy: </a:t>
            </a:r>
            <a:r>
              <a:rPr lang="cs-CZ" b="1" dirty="0"/>
              <a:t>27. 4. 2023</a:t>
            </a:r>
          </a:p>
        </p:txBody>
      </p:sp>
    </p:spTree>
    <p:extLst>
      <p:ext uri="{BB962C8B-B14F-4D97-AF65-F5344CB8AC3E}">
        <p14:creationId xmlns:p14="http://schemas.microsoft.com/office/powerpoint/2010/main" val="4099417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F4F9B-001F-4E01-862B-8A2564D7E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094" y="4098618"/>
            <a:ext cx="9720294" cy="1723549"/>
          </a:xfrm>
        </p:spPr>
        <p:txBody>
          <a:bodyPr/>
          <a:lstStyle/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Specifický cíl 4.2</a:t>
            </a:r>
            <a:b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Podpora energie z obnovitelných zdrojů</a:t>
            </a:r>
            <a:br>
              <a:rPr lang="cs-CZ" dirty="0"/>
            </a:b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6123BB88-3114-490E-AC90-CB3FFB2C2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0094" y="576792"/>
            <a:ext cx="2428237" cy="242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21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34DF1-251D-4974-BCDA-33859924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08" y="547688"/>
            <a:ext cx="10989732" cy="553998"/>
          </a:xfrm>
        </p:spPr>
        <p:txBody>
          <a:bodyPr/>
          <a:lstStyle/>
          <a:p>
            <a:r>
              <a:rPr lang="cs-CZ" dirty="0"/>
              <a:t>Fotovoltaické systémy s/bez akumulace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F57466B-C044-46D8-AC48-A0BF34A698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8508" y="1050377"/>
            <a:ext cx="11341946" cy="4757246"/>
          </a:xfrm>
        </p:spPr>
        <p:txBody>
          <a:bodyPr>
            <a:normAutofit lnSpcReduction="10000"/>
          </a:bodyPr>
          <a:lstStyle/>
          <a:p>
            <a:pPr>
              <a:spcBef>
                <a:spcPts val="800"/>
              </a:spcBef>
            </a:pPr>
            <a:r>
              <a:rPr lang="cs-CZ" dirty="0"/>
              <a:t>Alokace</a:t>
            </a:r>
            <a:r>
              <a:rPr lang="cs-CZ" b="1" dirty="0"/>
              <a:t>: 3 mld. Kč </a:t>
            </a:r>
          </a:p>
          <a:p>
            <a:pPr>
              <a:spcBef>
                <a:spcPts val="800"/>
              </a:spcBef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Cílem programu je podpora realizace Projektů, které vedou ke zvýšení instalovaného výkonu </a:t>
            </a:r>
            <a:r>
              <a:rPr lang="cs-CZ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fotovoltaických zdrojů, včetně akumulace elektrické energie a následného navýšení výroby elektrické energie z obnovitelných zdrojů energie v rámci ČR, přičemž podporované aktivity jsou: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21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Podpora fotovoltaických elektráren na podnikatelských budovách včetně přístřešků (např. pro </a:t>
            </a:r>
            <a:r>
              <a:rPr lang="cs-CZ" sz="21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</a:t>
            </a:r>
            <a:r>
              <a:rPr lang="cs-CZ" sz="21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 stavební techniku, skladování materiálu atp.) s instalovaným výkonem od 1 </a:t>
            </a:r>
            <a:r>
              <a:rPr lang="cs-CZ" sz="21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kWp</a:t>
            </a:r>
            <a:r>
              <a:rPr lang="cs-CZ" sz="21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50 </a:t>
            </a:r>
            <a:r>
              <a:rPr lang="cs-CZ" sz="21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kWp</a:t>
            </a:r>
            <a:r>
              <a:rPr lang="cs-CZ" sz="21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vč.</a:t>
            </a:r>
          </a:p>
          <a:p>
            <a:pPr>
              <a:spcBef>
                <a:spcPts val="800"/>
              </a:spcBef>
            </a:pPr>
            <a:r>
              <a:rPr lang="cs-CZ" dirty="0">
                <a:latin typeface="+mj-lt"/>
              </a:rPr>
              <a:t>Typ FN: </a:t>
            </a:r>
            <a:r>
              <a:rPr lang="cs-CZ" b="1" dirty="0">
                <a:latin typeface="+mj-lt"/>
              </a:rPr>
              <a:t>zvýhodněný úvěr s finančním příspěvkem </a:t>
            </a:r>
            <a:r>
              <a:rPr lang="cs-CZ" dirty="0">
                <a:latin typeface="+mj-lt"/>
              </a:rPr>
              <a:t>(grantovou složkou) za prokázání shody parametrů formou revizní správy </a:t>
            </a:r>
          </a:p>
          <a:p>
            <a:pPr>
              <a:spcBef>
                <a:spcPts val="800"/>
              </a:spcBef>
            </a:pP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Režim podpory: </a:t>
            </a:r>
            <a:r>
              <a:rPr lang="cs-CZ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minimis</a:t>
            </a:r>
          </a:p>
          <a:p>
            <a:pPr hangingPunct="0">
              <a:spcBef>
                <a:spcPts val="800"/>
              </a:spcBef>
            </a:pPr>
            <a:r>
              <a:rPr lang="cs-CZ" sz="2400" dirty="0"/>
              <a:t>Realizace FN: úvěry poskytuje </a:t>
            </a:r>
            <a:r>
              <a:rPr lang="cs-CZ" sz="2400" b="1" dirty="0"/>
              <a:t>Národní rozvojová banka, a.s. </a:t>
            </a:r>
          </a:p>
          <a:p>
            <a:pPr algn="just"/>
            <a:r>
              <a:rPr lang="cs-CZ" dirty="0"/>
              <a:t>Vyhlášení výzvy: </a:t>
            </a:r>
            <a:r>
              <a:rPr lang="cs-CZ" b="1" dirty="0"/>
              <a:t>26. 7. 2024</a:t>
            </a:r>
          </a:p>
        </p:txBody>
      </p:sp>
    </p:spTree>
    <p:extLst>
      <p:ext uri="{BB962C8B-B14F-4D97-AF65-F5344CB8AC3E}">
        <p14:creationId xmlns:p14="http://schemas.microsoft.com/office/powerpoint/2010/main" val="324271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538904" y="595925"/>
            <a:ext cx="9211733" cy="5252848"/>
          </a:xfrm>
        </p:spPr>
        <p:txBody>
          <a:bodyPr/>
          <a:lstStyle/>
          <a:p>
            <a:r>
              <a:rPr lang="cs-CZ" sz="3600" b="1" dirty="0"/>
              <a:t>KONEC </a:t>
            </a:r>
            <a:r>
              <a:rPr lang="cs-CZ" sz="3600" b="1" dirty="0">
                <a:sym typeface="Wingdings" panose="05000000000000000000" pitchFamily="2" charset="2"/>
              </a:rPr>
              <a:t></a:t>
            </a:r>
            <a:br>
              <a:rPr lang="cs-CZ" sz="3600" b="1" dirty="0"/>
            </a:br>
            <a:r>
              <a:rPr lang="cs-CZ" sz="3600" b="1" dirty="0"/>
              <a:t>DĚKUJI ZA POZORNOST</a:t>
            </a:r>
            <a:br>
              <a:rPr lang="cs-CZ" sz="3600" b="1" dirty="0">
                <a:solidFill>
                  <a:srgbClr val="FFDE00"/>
                </a:solidFill>
              </a:rPr>
            </a:br>
            <a:r>
              <a:rPr lang="cs-CZ" sz="3600" u="sng" dirty="0">
                <a:solidFill>
                  <a:srgbClr val="13B5EA"/>
                </a:solidFill>
              </a:rPr>
              <a:t>jaromir.konderla</a:t>
            </a:r>
            <a:r>
              <a:rPr lang="cs-CZ" sz="3600" u="sng" dirty="0">
                <a:solidFill>
                  <a:srgbClr val="13B5F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cs-CZ" sz="3600" u="sng" dirty="0">
                <a:solidFill>
                  <a:srgbClr val="13B5E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mpo.gov.cz</a:t>
            </a:r>
            <a:br>
              <a:rPr lang="cs-CZ" sz="3600" dirty="0"/>
            </a:br>
            <a:br>
              <a:rPr lang="cs-CZ" b="1" dirty="0">
                <a:solidFill>
                  <a:srgbClr val="FFDE00"/>
                </a:solidFill>
              </a:rPr>
            </a:br>
            <a:br>
              <a:rPr lang="cs-CZ" sz="2000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sz="2667" dirty="0"/>
            </a:br>
            <a:endParaRPr lang="cs-CZ" sz="2667" b="1" dirty="0"/>
          </a:p>
        </p:txBody>
      </p:sp>
    </p:spTree>
    <p:extLst>
      <p:ext uri="{BB962C8B-B14F-4D97-AF65-F5344CB8AC3E}">
        <p14:creationId xmlns:p14="http://schemas.microsoft.com/office/powerpoint/2010/main" val="122864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FAEDB58E-8C59-40BC-A057-5077E94090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1860" y="2090682"/>
            <a:ext cx="3627113" cy="810454"/>
          </a:xfrm>
          <a:prstGeom prst="rect">
            <a:avLst/>
          </a:prstGeom>
        </p:spPr>
      </p:pic>
      <p:sp>
        <p:nvSpPr>
          <p:cNvPr id="9" name="Podnadpis 2">
            <a:extLst>
              <a:ext uri="{FF2B5EF4-FFF2-40B4-BE49-F238E27FC236}">
                <a16:creationId xmlns:a16="http://schemas.microsoft.com/office/drawing/2014/main" id="{50CEDEA6-FFAE-4BAC-A6FC-65FB760E8999}"/>
              </a:ext>
            </a:extLst>
          </p:cNvPr>
          <p:cNvSpPr txBox="1">
            <a:spLocks/>
          </p:cNvSpPr>
          <p:nvPr/>
        </p:nvSpPr>
        <p:spPr>
          <a:xfrm>
            <a:off x="489975" y="2963340"/>
            <a:ext cx="8977103" cy="1038281"/>
          </a:xfrm>
          <a:prstGeom prst="rect">
            <a:avLst/>
          </a:prstGeom>
        </p:spPr>
        <p:txBody>
          <a:bodyPr vert="horz" wrap="square" lIns="0" tIns="360000" rIns="0" bIns="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cs-CZ" dirty="0">
              <a:solidFill>
                <a:srgbClr val="FFC000"/>
              </a:solidFill>
            </a:endParaRPr>
          </a:p>
          <a:p>
            <a:pPr>
              <a:spcBef>
                <a:spcPts val="0"/>
              </a:spcBef>
            </a:pP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55A02A4F-4963-4259-8F77-C60877C9C643}"/>
              </a:ext>
            </a:extLst>
          </p:cNvPr>
          <p:cNvSpPr txBox="1">
            <a:spLocks/>
          </p:cNvSpPr>
          <p:nvPr/>
        </p:nvSpPr>
        <p:spPr>
          <a:xfrm>
            <a:off x="296685" y="3429000"/>
            <a:ext cx="10316633" cy="320087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z="4400" b="0" i="0" u="none" strike="noStrike" kern="1200" cap="none" spc="0" normalizeH="0" noProof="0" dirty="0">
                <a:ln>
                  <a:noFill/>
                </a:ln>
                <a:solidFill>
                  <a:srgbClr val="FFDE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Finanční nástroje – inovativní forma podpory podnikatelů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698B13-BE33-4B4A-986D-8CA3C5D29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614" y="4599348"/>
            <a:ext cx="9267824" cy="1723549"/>
          </a:xfrm>
        </p:spPr>
        <p:txBody>
          <a:bodyPr/>
          <a:lstStyle/>
          <a:p>
            <a:br>
              <a:rPr lang="cs-CZ" dirty="0"/>
            </a:br>
            <a:r>
              <a:rPr lang="cs-CZ" sz="2400" dirty="0"/>
              <a:t>Ing. Jaromír Konderla </a:t>
            </a:r>
            <a:br>
              <a:rPr lang="cs-CZ" sz="2400" dirty="0"/>
            </a:br>
            <a:r>
              <a:rPr lang="cs-CZ" sz="2400" dirty="0"/>
              <a:t>zástupce vedoucího finančních nástrojů </a:t>
            </a:r>
            <a:br>
              <a:rPr lang="cs-CZ" sz="2400" dirty="0"/>
            </a:br>
            <a:r>
              <a:rPr lang="cs-CZ" sz="2400" dirty="0"/>
              <a:t>Ministerstvo průmyslu a obchodu</a:t>
            </a:r>
          </a:p>
        </p:txBody>
      </p:sp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4EDE38A1-E5C6-4F89-BF30-C9AD071AA3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6685" y="535103"/>
            <a:ext cx="2428237" cy="242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32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F4F9B-001F-4E01-862B-8A2564D7E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094" y="4389872"/>
            <a:ext cx="9720294" cy="1231106"/>
          </a:xfrm>
        </p:spPr>
        <p:txBody>
          <a:bodyPr/>
          <a:lstStyle/>
          <a:p>
            <a:r>
              <a:rPr lang="cs-CZ" dirty="0"/>
              <a:t>Specifický cíl 1.2, 2.1, 4.1, 4.2</a:t>
            </a:r>
            <a:br>
              <a:rPr lang="cs-CZ" dirty="0"/>
            </a:b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6123BB88-3114-490E-AC90-CB3FFB2C2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2680" y="560188"/>
            <a:ext cx="2428237" cy="242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3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1D51AF-B325-41F8-9839-B18754163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94" y="446088"/>
            <a:ext cx="10989732" cy="553998"/>
          </a:xfrm>
        </p:spPr>
        <p:txBody>
          <a:bodyPr/>
          <a:lstStyle/>
          <a:p>
            <a:r>
              <a:rPr lang="cs-CZ" dirty="0"/>
              <a:t>Finanční nástroje (FN) - charakteristika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E073AED-E72E-46F8-BEF9-48139A6231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4293" y="920554"/>
            <a:ext cx="10989733" cy="5016891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5500" b="1" dirty="0"/>
              <a:t>FN: alternativní – a pro poskytovatele podpory ekonomicky efektivnější - způsob poskytování podpory.  FN obecně minimálně narušují tržní prostředí a naopak pomáhají překonávat tržní selhání.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cs-CZ" sz="4000" b="1" i="1" u="sng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4900" b="1" u="sng" dirty="0"/>
              <a:t>Výhody finančních nástrojů </a:t>
            </a:r>
            <a:r>
              <a:rPr lang="cs-CZ" sz="4900" u="sng" dirty="0"/>
              <a:t>(FN):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4900" dirty="0"/>
              <a:t>pomáhají firmám </a:t>
            </a:r>
            <a:r>
              <a:rPr lang="cs-CZ" sz="4900" b="1" dirty="0"/>
              <a:t>zlepšit přístup k financování </a:t>
            </a:r>
            <a:r>
              <a:rPr lang="cs-CZ" sz="4900" dirty="0"/>
              <a:t>–</a:t>
            </a:r>
            <a:r>
              <a:rPr lang="cs-CZ" sz="4900" b="1" dirty="0"/>
              <a:t> </a:t>
            </a:r>
            <a:r>
              <a:rPr lang="cs-CZ" sz="4900" dirty="0"/>
              <a:t>zaměřují se na ekonomicky životaschopné projekty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4900" dirty="0"/>
              <a:t>to, že se jedná o návratné prostředky (= musí být KP splaceny), vede k tomu, že </a:t>
            </a:r>
            <a:r>
              <a:rPr lang="cs-CZ" sz="4900" b="1" dirty="0"/>
              <a:t>projekty jsou důkladněji připravovány, </a:t>
            </a:r>
            <a:r>
              <a:rPr lang="cs-CZ" sz="4900" dirty="0"/>
              <a:t>zároveň z podstaty </a:t>
            </a:r>
            <a:r>
              <a:rPr lang="cs-CZ" sz="4900" b="1" dirty="0"/>
              <a:t>odpadá nutnost realizovat výběrová řízení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4900" b="1" dirty="0"/>
              <a:t>pákový </a:t>
            </a:r>
            <a:r>
              <a:rPr lang="cs-CZ" sz="4900" dirty="0"/>
              <a:t>(multiplikační) </a:t>
            </a:r>
            <a:r>
              <a:rPr lang="cs-CZ" sz="4900" b="1" dirty="0"/>
              <a:t>efekt </a:t>
            </a:r>
            <a:r>
              <a:rPr lang="cs-CZ" sz="4900" dirty="0"/>
              <a:t>- vede k </a:t>
            </a:r>
            <a:r>
              <a:rPr lang="cs-CZ" sz="4900" b="1" dirty="0"/>
              <a:t>aktivaci dalších dodatečných zdrojů </a:t>
            </a:r>
            <a:r>
              <a:rPr lang="cs-CZ" sz="4900" dirty="0"/>
              <a:t>(soukromých  i veřejných) 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4900" b="1" dirty="0"/>
              <a:t>revolvingový efekt – </a:t>
            </a:r>
            <a:r>
              <a:rPr lang="cs-CZ" sz="4900" dirty="0"/>
              <a:t>navrácené prostředky je možné </a:t>
            </a:r>
            <a:r>
              <a:rPr lang="cs-CZ" sz="4900" b="1" dirty="0"/>
              <a:t>znovu použít na financování dalších projektů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4900" b="1" dirty="0"/>
              <a:t>nově i v kombinaci s grantovou složkou </a:t>
            </a:r>
            <a:r>
              <a:rPr lang="cs-CZ" sz="4900" dirty="0"/>
              <a:t>dávají</a:t>
            </a:r>
            <a:r>
              <a:rPr lang="cs-CZ" sz="4900" b="1" dirty="0"/>
              <a:t> </a:t>
            </a:r>
            <a:r>
              <a:rPr lang="cs-CZ" sz="4900" dirty="0"/>
              <a:t>FN poskytovateli podpory (řídícímu orgánu) větší flexibilitu při výběru vhodného nástroje k řešení specifických potřeb v rámci podporovaných oblastí. Grantová složka je de facto výkonnostní „prémií“ a je (bude) vyplacena při splnění plávaných cílů (dosažení predikované úspory apod.)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4900" b="1" dirty="0"/>
              <a:t>výhodnější podmínky financování </a:t>
            </a:r>
            <a:r>
              <a:rPr lang="cs-CZ" sz="4900" dirty="0"/>
              <a:t>- např. 0 nebo nižší úroková sazba, odklad splátek, delší splatnost, nižší zajištění apod.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4900" dirty="0"/>
              <a:t>Výrazně </a:t>
            </a:r>
            <a:r>
              <a:rPr lang="cs-CZ" sz="4900" b="1" dirty="0"/>
              <a:t>nižší administrativní náročnost: </a:t>
            </a:r>
            <a:r>
              <a:rPr lang="cs-CZ" sz="4900" dirty="0"/>
              <a:t>při přípravě není potřeba poradenské agentury (obdobný proces jako u běžného úvěrování), žádost je připravována ve spolupráci s NRB (nebo jiným implementačním partnerem), jednotlivé </a:t>
            </a:r>
            <a:r>
              <a:rPr lang="cs-CZ" sz="4900" b="1" dirty="0"/>
              <a:t>projekty se z pohledu žadatele neprocesují v MS2021+</a:t>
            </a:r>
          </a:p>
          <a:p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97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60C35-336D-496F-BB9D-830A39BA6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121" y="437549"/>
            <a:ext cx="10989732" cy="553998"/>
          </a:xfrm>
        </p:spPr>
        <p:txBody>
          <a:bodyPr/>
          <a:lstStyle/>
          <a:p>
            <a:r>
              <a:rPr lang="cs-CZ" dirty="0"/>
              <a:t>OP TAK - Plánovaná alokace FN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BEAE8D-E27B-4492-935A-AAD613393A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2666" y="1000086"/>
            <a:ext cx="10989733" cy="465458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AE5BA4B-FD33-42EC-847E-24D3289AD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992862"/>
              </p:ext>
            </p:extLst>
          </p:nvPr>
        </p:nvGraphicFramePr>
        <p:xfrm>
          <a:off x="396239" y="1312218"/>
          <a:ext cx="11186160" cy="4709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054">
                  <a:extLst>
                    <a:ext uri="{9D8B030D-6E8A-4147-A177-3AD203B41FA5}">
                      <a16:colId xmlns:a16="http://schemas.microsoft.com/office/drawing/2014/main" val="843007183"/>
                    </a:ext>
                  </a:extLst>
                </a:gridCol>
                <a:gridCol w="2988310">
                  <a:extLst>
                    <a:ext uri="{9D8B030D-6E8A-4147-A177-3AD203B41FA5}">
                      <a16:colId xmlns:a16="http://schemas.microsoft.com/office/drawing/2014/main" val="2500529333"/>
                    </a:ext>
                  </a:extLst>
                </a:gridCol>
                <a:gridCol w="1678052">
                  <a:extLst>
                    <a:ext uri="{9D8B030D-6E8A-4147-A177-3AD203B41FA5}">
                      <a16:colId xmlns:a16="http://schemas.microsoft.com/office/drawing/2014/main" val="2945788018"/>
                    </a:ext>
                  </a:extLst>
                </a:gridCol>
                <a:gridCol w="54862">
                  <a:extLst>
                    <a:ext uri="{9D8B030D-6E8A-4147-A177-3AD203B41FA5}">
                      <a16:colId xmlns:a16="http://schemas.microsoft.com/office/drawing/2014/main" val="3438342032"/>
                    </a:ext>
                  </a:extLst>
                </a:gridCol>
                <a:gridCol w="2720882">
                  <a:extLst>
                    <a:ext uri="{9D8B030D-6E8A-4147-A177-3AD203B41FA5}">
                      <a16:colId xmlns:a16="http://schemas.microsoft.com/office/drawing/2014/main" val="1281403484"/>
                    </a:ext>
                  </a:extLst>
                </a:gridCol>
              </a:tblGrid>
              <a:tr h="60291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výzvy</a:t>
                      </a:r>
                    </a:p>
                  </a:txBody>
                  <a:tcPr marL="7620" marR="7620" marT="762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Aktivita</a:t>
                      </a:r>
                    </a:p>
                  </a:txBody>
                  <a:tcPr marL="7620" marR="7620" marT="762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Specifický cíl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Alokace (mld. Kč)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842649"/>
                  </a:ext>
                </a:extLst>
              </a:tr>
              <a:tr h="82127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Digitální transformace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1" u="none" strike="noStrike" dirty="0">
                          <a:effectLst/>
                        </a:rPr>
                        <a:t>Digitální podnik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1.2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1" u="none" strike="noStrike" dirty="0">
                          <a:effectLst/>
                        </a:rPr>
                        <a:t>1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4171153"/>
                  </a:ext>
                </a:extLst>
              </a:tr>
              <a:tr h="82127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Expanze - úvěry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1" u="none" strike="noStrike" dirty="0">
                          <a:effectLst/>
                        </a:rPr>
                        <a:t>Expanze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2.1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1" u="none" strike="noStrike" dirty="0">
                          <a:effectLst/>
                        </a:rPr>
                        <a:t>5,1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469433"/>
                  </a:ext>
                </a:extLst>
              </a:tr>
              <a:tr h="8212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u="none" strike="noStrike" dirty="0">
                          <a:effectLst/>
                        </a:rPr>
                        <a:t>Brownfield fond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1" u="none" strike="noStrike" dirty="0">
                          <a:effectLst/>
                        </a:rPr>
                        <a:t>Rizikový kapitál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2.1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1" u="none" strike="noStrike" dirty="0">
                          <a:effectLst/>
                        </a:rPr>
                        <a:t>0,3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459933"/>
                  </a:ext>
                </a:extLst>
              </a:tr>
              <a:tr h="82127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Úspory energie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1" u="none" strike="noStrike" dirty="0">
                          <a:effectLst/>
                        </a:rPr>
                        <a:t>Úspory energie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4.1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1" u="none" strike="noStrike" dirty="0">
                          <a:effectLst/>
                        </a:rPr>
                        <a:t>1 ,7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B9E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544994"/>
                  </a:ext>
                </a:extLst>
              </a:tr>
              <a:tr h="82127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Fotovoltaické systémy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1" u="none" strike="noStrike" dirty="0">
                          <a:effectLst/>
                        </a:rPr>
                        <a:t>Obnovitelné zdroje energie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4.2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1" u="none" strike="noStrike" dirty="0">
                          <a:effectLst/>
                        </a:rPr>
                        <a:t>3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36252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46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CC612-8766-4121-B227-E2B97CFCD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349" y="446088"/>
            <a:ext cx="10989732" cy="553998"/>
          </a:xfrm>
        </p:spPr>
        <p:txBody>
          <a:bodyPr/>
          <a:lstStyle/>
          <a:p>
            <a:r>
              <a:rPr lang="cs-CZ" dirty="0"/>
              <a:t>Finanční nástroje OP PIK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761355-003A-4B76-9DC3-B7A8210D8E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2666" y="1000087"/>
            <a:ext cx="10989733" cy="465458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D1850F1-A650-45BE-A2FB-462C15DF0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965864"/>
              </p:ext>
            </p:extLst>
          </p:nvPr>
        </p:nvGraphicFramePr>
        <p:xfrm>
          <a:off x="451349" y="1374910"/>
          <a:ext cx="11131050" cy="4578851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3720037">
                  <a:extLst>
                    <a:ext uri="{9D8B030D-6E8A-4147-A177-3AD203B41FA5}">
                      <a16:colId xmlns:a16="http://schemas.microsoft.com/office/drawing/2014/main" val="2555207371"/>
                    </a:ext>
                  </a:extLst>
                </a:gridCol>
                <a:gridCol w="3647381">
                  <a:extLst>
                    <a:ext uri="{9D8B030D-6E8A-4147-A177-3AD203B41FA5}">
                      <a16:colId xmlns:a16="http://schemas.microsoft.com/office/drawing/2014/main" val="2610205680"/>
                    </a:ext>
                  </a:extLst>
                </a:gridCol>
                <a:gridCol w="3763632">
                  <a:extLst>
                    <a:ext uri="{9D8B030D-6E8A-4147-A177-3AD203B41FA5}">
                      <a16:colId xmlns:a16="http://schemas.microsoft.com/office/drawing/2014/main" val="1908869006"/>
                    </a:ext>
                  </a:extLst>
                </a:gridCol>
              </a:tblGrid>
              <a:tr h="63311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Finanční nástroj 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4B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Alokace (Kč)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4B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Počet podpořených projektů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4B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860944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Expanze - úvěry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10 524 760 000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1 883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5372444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Expanze - záruky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8 309 765 000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5 531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B9E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635496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Úspory energie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712 000 000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98858983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EIF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1 039 090 000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B9E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21474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ITI - Brownfieldy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154 677 000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21767308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IPO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99 236 250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B9E0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B9E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506490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Celkem:</a:t>
                      </a:r>
                      <a:endParaRPr lang="cs-CZ" sz="1800" b="1" i="1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20 839 528 250</a:t>
                      </a:r>
                      <a:endParaRPr lang="cs-CZ" sz="1800" b="1" i="1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7 682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75766503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7365373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OP PIK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93 112 723 925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99183383"/>
                  </a:ext>
                </a:extLst>
              </a:tr>
              <a:tr h="394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podíl FN v 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22,38 %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45404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481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F4F9B-001F-4E01-862B-8A2564D7E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031" y="4056494"/>
            <a:ext cx="10356699" cy="2149900"/>
          </a:xfrm>
        </p:spPr>
        <p:txBody>
          <a:bodyPr/>
          <a:lstStyle/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Specifický cíl 1.2  </a:t>
            </a:r>
            <a:b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sz="3200" b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Využívání přínosů digitalizace pro občany, podniky, výzkumné organizace a veřejné orgány</a:t>
            </a:r>
            <a:br>
              <a:rPr lang="cs-CZ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dirty="0"/>
            </a:b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6123BB88-3114-490E-AC90-CB3FFB2C2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5032" y="593417"/>
            <a:ext cx="2428237" cy="242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94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34DF1-251D-4974-BCDA-33859924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99" y="483071"/>
            <a:ext cx="10989732" cy="553998"/>
          </a:xfrm>
        </p:spPr>
        <p:txBody>
          <a:bodyPr/>
          <a:lstStyle/>
          <a:p>
            <a:r>
              <a:rPr lang="cs-CZ" dirty="0"/>
              <a:t>Digitální transformace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F57466B-C044-46D8-AC48-A0BF34A698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1598" y="1166342"/>
            <a:ext cx="10989733" cy="465458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800"/>
              </a:spcBef>
            </a:pPr>
            <a:r>
              <a:rPr lang="cs-CZ" dirty="0"/>
              <a:t>Alokace</a:t>
            </a:r>
            <a:r>
              <a:rPr lang="cs-CZ" b="1" dirty="0"/>
              <a:t>: 1 mld. Kč 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effectLst/>
                <a:ea typeface="Times New Roman" panose="02020603050405020304" pitchFamily="18" charset="0"/>
              </a:rPr>
              <a:t>Podpora</a:t>
            </a:r>
            <a:r>
              <a:rPr lang="cs-CZ" sz="22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200" dirty="0">
                <a:effectLst/>
                <a:ea typeface="Times New Roman" panose="02020603050405020304" pitchFamily="18" charset="0"/>
              </a:rPr>
              <a:t>se bude komplexně zaměřovat na </a:t>
            </a:r>
            <a:r>
              <a:rPr lang="cs-CZ" sz="2200" b="1" dirty="0">
                <a:effectLst/>
                <a:ea typeface="Times New Roman" panose="02020603050405020304" pitchFamily="18" charset="0"/>
              </a:rPr>
              <a:t>zvyšování tempa zavádění digitálních nástrojů zejména mezi MSP</a:t>
            </a:r>
            <a:r>
              <a:rPr lang="cs-CZ" sz="2200" dirty="0">
                <a:effectLst/>
                <a:ea typeface="Times New Roman" panose="02020603050405020304" pitchFamily="18" charset="0"/>
              </a:rPr>
              <a:t>, a to zejména prostřednictvím aktivit:</a:t>
            </a:r>
            <a:endParaRPr lang="cs-CZ" sz="2200" dirty="0"/>
          </a:p>
          <a:p>
            <a:pPr marL="0" indent="0">
              <a:spcBef>
                <a:spcPts val="800"/>
              </a:spcBef>
              <a:buNone/>
            </a:pPr>
            <a:r>
              <a:rPr lang="cs-CZ" sz="2400" dirty="0"/>
              <a:t>: </a:t>
            </a:r>
            <a:r>
              <a:rPr lang="cs-CZ" sz="1900" b="1" i="1" dirty="0"/>
              <a:t>z</a:t>
            </a:r>
            <a:r>
              <a:rPr lang="cs-CZ" sz="1900" b="1" i="1" dirty="0">
                <a:effectLst/>
                <a:ea typeface="Times New Roman" panose="02020603050405020304" pitchFamily="18" charset="0"/>
              </a:rPr>
              <a:t>avádění digitalizace v podnicích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p</a:t>
            </a:r>
            <a:r>
              <a:rPr lang="cs-CZ" sz="1900" b="1" i="1" dirty="0">
                <a:effectLst/>
                <a:ea typeface="Times New Roman" panose="02020603050405020304" pitchFamily="18" charset="0"/>
              </a:rPr>
              <a:t>ořízení vysoce výkonné výpočetní techniky a podpora využití HPC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v</a:t>
            </a:r>
            <a:r>
              <a:rPr lang="cs-CZ" sz="1900" b="1" i="1" dirty="0">
                <a:effectLst/>
                <a:ea typeface="Times New Roman" panose="02020603050405020304" pitchFamily="18" charset="0"/>
              </a:rPr>
              <a:t>yužití moderních technologií (např. </a:t>
            </a:r>
            <a:r>
              <a:rPr lang="cs-CZ" sz="1900" b="1" i="1" dirty="0" err="1">
                <a:effectLst/>
                <a:ea typeface="Times New Roman" panose="02020603050405020304" pitchFamily="18" charset="0"/>
              </a:rPr>
              <a:t>block-chain</a:t>
            </a:r>
            <a:r>
              <a:rPr lang="cs-CZ" sz="1900" b="1" i="1" dirty="0">
                <a:effectLst/>
                <a:ea typeface="Times New Roman" panose="02020603050405020304" pitchFamily="18" charset="0"/>
              </a:rPr>
              <a:t>, virtuální realita aj.)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/>
              <a:t>: v</a:t>
            </a:r>
            <a:r>
              <a:rPr lang="cs-CZ" sz="1900" b="1" i="1" dirty="0">
                <a:effectLst/>
                <a:ea typeface="Times New Roman" panose="02020603050405020304" pitchFamily="18" charset="0"/>
              </a:rPr>
              <a:t>ývoj a pořízení specializovaného SW (např. pro počítačovou bezpečnost, simulace, Big Data </a:t>
            </a:r>
            <a:r>
              <a:rPr lang="cs-CZ" sz="1900" b="1" i="1" dirty="0" err="1">
                <a:effectLst/>
                <a:ea typeface="Times New Roman" panose="02020603050405020304" pitchFamily="18" charset="0"/>
              </a:rPr>
              <a:t>Analytics</a:t>
            </a:r>
            <a:r>
              <a:rPr lang="cs-CZ" sz="1900" b="1" i="1" dirty="0">
                <a:effectLst/>
                <a:ea typeface="Times New Roman" panose="02020603050405020304" pitchFamily="18" charset="0"/>
              </a:rPr>
              <a:t> apod.)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1900" b="1" i="1" dirty="0">
                <a:effectLst/>
                <a:ea typeface="Times New Roman" panose="02020603050405020304" pitchFamily="18" charset="0"/>
              </a:rPr>
              <a:t>: budování a modernizace výpočetních a datových center.</a:t>
            </a:r>
          </a:p>
          <a:p>
            <a:pPr marL="0" indent="0">
              <a:spcBef>
                <a:spcPts val="800"/>
              </a:spcBef>
              <a:buNone/>
            </a:pPr>
            <a:endParaRPr lang="cs-CZ" sz="1800" b="1" i="1" dirty="0">
              <a:effectLst/>
              <a:ea typeface="Times New Roman" panose="02020603050405020304" pitchFamily="18" charset="0"/>
            </a:endParaRPr>
          </a:p>
          <a:p>
            <a:pPr hangingPunct="0">
              <a:spcBef>
                <a:spcPts val="800"/>
              </a:spcBef>
            </a:pPr>
            <a:r>
              <a:rPr lang="cs-CZ" sz="2400" dirty="0"/>
              <a:t>Typ FN: </a:t>
            </a:r>
            <a:r>
              <a:rPr lang="cs-CZ" sz="2400" b="1" dirty="0"/>
              <a:t>zvýhodněný úvěr s finančním příspěvkem </a:t>
            </a:r>
            <a:r>
              <a:rPr lang="cs-CZ" sz="2400" dirty="0"/>
              <a:t>(grantovou složkou)</a:t>
            </a:r>
            <a:endParaRPr lang="cs-CZ" sz="2400" b="1" dirty="0"/>
          </a:p>
          <a:p>
            <a:pPr hangingPunct="0">
              <a:spcBef>
                <a:spcPts val="800"/>
              </a:spcBef>
            </a:pPr>
            <a:r>
              <a:rPr lang="cs-CZ" sz="2400" dirty="0"/>
              <a:t>Realizace FN: je plánovaná </a:t>
            </a:r>
            <a:r>
              <a:rPr lang="cs-CZ" sz="2400" b="1" dirty="0"/>
              <a:t>ve spolupráci s EBRD </a:t>
            </a:r>
            <a:r>
              <a:rPr lang="cs-CZ" sz="2400" dirty="0"/>
              <a:t>(Evropskou bankou pro obnovu a rozvoj), která do programu zapojí i vlastní finanční zdroje </a:t>
            </a:r>
          </a:p>
          <a:p>
            <a:pPr algn="just"/>
            <a:r>
              <a:rPr lang="cs-CZ" dirty="0"/>
              <a:t>Vyhlášení výzvy: 3Q 2025</a:t>
            </a:r>
          </a:p>
        </p:txBody>
      </p:sp>
    </p:spTree>
    <p:extLst>
      <p:ext uri="{BB962C8B-B14F-4D97-AF65-F5344CB8AC3E}">
        <p14:creationId xmlns:p14="http://schemas.microsoft.com/office/powerpoint/2010/main" val="205010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F4F9B-001F-4E01-862B-8A2564D7E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407" y="4065661"/>
            <a:ext cx="10132255" cy="2215991"/>
          </a:xfrm>
        </p:spPr>
        <p:txBody>
          <a:bodyPr/>
          <a:lstStyle/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Specifický cíl 2.1</a:t>
            </a:r>
            <a:b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sz="3200" b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Posilování udržitelného růstu a  konkurenceschopnosti malých a středních podniků</a:t>
            </a:r>
            <a:br>
              <a:rPr lang="cs-CZ" dirty="0"/>
            </a:b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6123BB88-3114-490E-AC90-CB3FFB2C2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407" y="601730"/>
            <a:ext cx="2428237" cy="242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92158"/>
      </p:ext>
    </p:extLst>
  </p:cSld>
  <p:clrMapOvr>
    <a:masterClrMapping/>
  </p:clrMapOvr>
</p:sld>
</file>

<file path=ppt/theme/theme1.xml><?xml version="1.0" encoding="utf-8"?>
<a:theme xmlns:a="http://schemas.openxmlformats.org/drawingml/2006/main" name="Předloha V1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</Template>
  <TotalTime>2103</TotalTime>
  <Words>1180</Words>
  <Application>Microsoft Office PowerPoint</Application>
  <PresentationFormat>Širokoúhlá obrazovka</PresentationFormat>
  <Paragraphs>138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SourceSansPro-SemiBold</vt:lpstr>
      <vt:lpstr>Tahoma</vt:lpstr>
      <vt:lpstr>Předloha V1</vt:lpstr>
      <vt:lpstr>Prezentace aplikace PowerPoint</vt:lpstr>
      <vt:lpstr> Ing. Jaromír Konderla  zástupce vedoucího finančních nástrojů  Ministerstvo průmyslu a obchodu</vt:lpstr>
      <vt:lpstr>Specifický cíl 1.2, 2.1, 4.1, 4.2 </vt:lpstr>
      <vt:lpstr>Finanční nástroje (FN) - charakteristika</vt:lpstr>
      <vt:lpstr>OP TAK - Plánovaná alokace FN</vt:lpstr>
      <vt:lpstr>Finanční nástroje OP PIK</vt:lpstr>
      <vt:lpstr>Specifický cíl 1.2   Využívání přínosů digitalizace pro občany, podniky, výzkumné organizace a veřejné orgány  </vt:lpstr>
      <vt:lpstr>Digitální transformace</vt:lpstr>
      <vt:lpstr>Specifický cíl 2.1 Posilování udržitelného růstu a  konkurenceschopnosti malých a středních podniků </vt:lpstr>
      <vt:lpstr>Expanze - úvěry</vt:lpstr>
      <vt:lpstr>Brownfield fond</vt:lpstr>
      <vt:lpstr>Specifický cíl 4.1  Podpora energetické účinnosti a snižování emisí skleníkových plynů </vt:lpstr>
      <vt:lpstr>Úspory energie</vt:lpstr>
      <vt:lpstr>Specifický cíl 4.2 Podpora energie z obnovitelných zdrojů </vt:lpstr>
      <vt:lpstr>Fotovoltaické systémy s/bez akumulace</vt:lpstr>
      <vt:lpstr>KONEC  DĚKUJI ZA POZORNOST jaromir.konderla@mpo.gov.cz       </vt:lpstr>
    </vt:vector>
  </TitlesOfParts>
  <Company>S-Comp Centre CZ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Jednání Monitorovacího výboru OP TAK</dc:title>
  <dc:creator>Ohrazdová Klára</dc:creator>
  <cp:lastModifiedBy>Pospíšilová Monika</cp:lastModifiedBy>
  <cp:revision>163</cp:revision>
  <dcterms:created xsi:type="dcterms:W3CDTF">2022-06-06T12:32:52Z</dcterms:created>
  <dcterms:modified xsi:type="dcterms:W3CDTF">2025-03-31T14:21:48Z</dcterms:modified>
</cp:coreProperties>
</file>