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87" r:id="rId2"/>
    <p:sldId id="468" r:id="rId3"/>
    <p:sldId id="342" r:id="rId4"/>
    <p:sldId id="458" r:id="rId5"/>
    <p:sldId id="486" r:id="rId6"/>
    <p:sldId id="476" r:id="rId7"/>
    <p:sldId id="478" r:id="rId8"/>
    <p:sldId id="479" r:id="rId9"/>
    <p:sldId id="481" r:id="rId10"/>
    <p:sldId id="483" r:id="rId11"/>
    <p:sldId id="484" r:id="rId12"/>
    <p:sldId id="480" r:id="rId13"/>
    <p:sldId id="485" r:id="rId14"/>
    <p:sldId id="465" r:id="rId15"/>
    <p:sldId id="475" r:id="rId16"/>
    <p:sldId id="472" r:id="rId17"/>
    <p:sldId id="473" r:id="rId18"/>
    <p:sldId id="474" r:id="rId19"/>
    <p:sldId id="442" r:id="rId20"/>
  </p:sldIdLst>
  <p:sldSz cx="12192000" cy="6858000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5A0FCC5-FDD9-473B-88DB-624B4052EBE8}">
          <p14:sldIdLst>
            <p14:sldId id="487"/>
            <p14:sldId id="468"/>
            <p14:sldId id="342"/>
            <p14:sldId id="458"/>
            <p14:sldId id="486"/>
            <p14:sldId id="476"/>
            <p14:sldId id="478"/>
            <p14:sldId id="479"/>
            <p14:sldId id="481"/>
            <p14:sldId id="483"/>
            <p14:sldId id="484"/>
            <p14:sldId id="480"/>
            <p14:sldId id="485"/>
            <p14:sldId id="465"/>
            <p14:sldId id="475"/>
            <p14:sldId id="472"/>
            <p14:sldId id="473"/>
            <p14:sldId id="474"/>
            <p14:sldId id="4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1" userDrawn="1">
          <p15:clr>
            <a:srgbClr val="A4A3A4"/>
          </p15:clr>
        </p15:guide>
        <p15:guide id="2" orient="horz" pos="3843" userDrawn="1">
          <p15:clr>
            <a:srgbClr val="A4A3A4"/>
          </p15:clr>
        </p15:guide>
        <p15:guide id="3" orient="horz" pos="3562" userDrawn="1">
          <p15:clr>
            <a:srgbClr val="A4A3A4"/>
          </p15:clr>
        </p15:guide>
        <p15:guide id="4" pos="7308" userDrawn="1">
          <p15:clr>
            <a:srgbClr val="A4A3A4"/>
          </p15:clr>
        </p15:guide>
        <p15:guide id="5" pos="373" userDrawn="1">
          <p15:clr>
            <a:srgbClr val="A4A3A4"/>
          </p15:clr>
        </p15:guide>
        <p15:guide id="6" pos="2328" userDrawn="1">
          <p15:clr>
            <a:srgbClr val="A4A3A4"/>
          </p15:clr>
        </p15:guide>
        <p15:guide id="7" pos="1949" userDrawn="1">
          <p15:clr>
            <a:srgbClr val="A4A3A4"/>
          </p15:clr>
        </p15:guide>
        <p15:guide id="8" pos="4276" userDrawn="1">
          <p15:clr>
            <a:srgbClr val="A4A3A4"/>
          </p15:clr>
        </p15:guide>
        <p15:guide id="9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5EA"/>
    <a:srgbClr val="FFDE00"/>
    <a:srgbClr val="004B8D"/>
    <a:srgbClr val="B9E0F7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10" autoAdjust="0"/>
    <p:restoredTop sz="94660" autoAdjust="0"/>
  </p:normalViewPr>
  <p:slideViewPr>
    <p:cSldViewPr snapToGrid="0" snapToObjects="1">
      <p:cViewPr varScale="1">
        <p:scale>
          <a:sx n="113" d="100"/>
          <a:sy n="113" d="100"/>
        </p:scale>
        <p:origin x="134" y="346"/>
      </p:cViewPr>
      <p:guideLst>
        <p:guide orient="horz" pos="281"/>
        <p:guide orient="horz" pos="3843"/>
        <p:guide orient="horz" pos="3562"/>
        <p:guide pos="7308"/>
        <p:guide pos="373"/>
        <p:guide pos="2328"/>
        <p:guide pos="1949"/>
        <p:guide pos="4276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06" d="100"/>
          <a:sy n="106" d="100"/>
        </p:scale>
        <p:origin x="1960" y="6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31.03.2025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31.03.2025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2667" y="446089"/>
            <a:ext cx="10989733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92667" y="1061640"/>
            <a:ext cx="10989733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1708E2B-7D90-7B27-95A1-346CC3CC5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-108284" y="0"/>
            <a:ext cx="12300284" cy="6857999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C415D78B-D3F5-237B-81A3-D934F42CC5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246" b="429"/>
          <a:stretch/>
        </p:blipFill>
        <p:spPr>
          <a:xfrm>
            <a:off x="11069956" y="0"/>
            <a:ext cx="11248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592667" y="1000087"/>
            <a:ext cx="10989733" cy="465458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88150" y="446089"/>
            <a:ext cx="4813300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592667" y="446089"/>
            <a:ext cx="5604933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6788151" y="876975"/>
            <a:ext cx="4813300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592667" y="1000086"/>
            <a:ext cx="11008784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0A0A9085-21F4-E109-532D-18F5BBA638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-108284" y="0"/>
            <a:ext cx="12300284" cy="6857999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B31DD2E5-3D98-4424-DFA9-A80DC8D124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246" b="429"/>
          <a:stretch/>
        </p:blipFill>
        <p:spPr>
          <a:xfrm>
            <a:off x="11069956" y="0"/>
            <a:ext cx="1124804" cy="6858000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92667" y="1800001"/>
            <a:ext cx="10989732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A10401D2-DC22-4660-2B73-1C8B4F83D76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5409" y="5839807"/>
            <a:ext cx="5396080" cy="77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w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89E0009F-C90A-A66A-7EAB-D32CFF9C68A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0" y="6295909"/>
            <a:ext cx="12192000" cy="607071"/>
          </a:xfrm>
          <a:prstGeom prst="rect">
            <a:avLst/>
          </a:prstGeom>
        </p:spPr>
      </p:pic>
      <p:sp>
        <p:nvSpPr>
          <p:cNvPr id="7" name="Obdélník 6"/>
          <p:cNvSpPr/>
          <p:nvPr userDrawn="1"/>
        </p:nvSpPr>
        <p:spPr>
          <a:xfrm>
            <a:off x="1" y="-1"/>
            <a:ext cx="12191999" cy="629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 sz="180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92667" y="446088"/>
            <a:ext cx="10989732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2667" y="1000087"/>
            <a:ext cx="10989733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8DDC6B9E-44F5-9A6B-0EBF-9E77DC89C66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4659" y="6395464"/>
            <a:ext cx="4291147" cy="3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2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2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tomsej@mpo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7314A18-C41C-4852-3A60-0A28BDEA4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34715" y="917280"/>
            <a:ext cx="310947" cy="3695790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BBE743A0-77B7-C00B-BB98-98BAAE474F63}"/>
              </a:ext>
            </a:extLst>
          </p:cNvPr>
          <p:cNvSpPr txBox="1">
            <a:spLocks/>
          </p:cNvSpPr>
          <p:nvPr/>
        </p:nvSpPr>
        <p:spPr>
          <a:xfrm>
            <a:off x="417115" y="450186"/>
            <a:ext cx="9038458" cy="3210659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REGIONÁLNÍ SEMINÁŘ OP TAK</a:t>
            </a:r>
            <a:endParaRPr lang="cs-CZ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HRADEC KRÁLOVÉ </a:t>
            </a:r>
          </a:p>
          <a:p>
            <a:pPr>
              <a:spcBef>
                <a:spcPts val="0"/>
              </a:spcBef>
            </a:pPr>
            <a:endParaRPr lang="cs-CZ" sz="4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s-CZ" b="1" dirty="0">
                <a:solidFill>
                  <a:srgbClr val="FFDE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pořádaný Sekcí </a:t>
            </a:r>
            <a:r>
              <a:rPr lang="cs-CZ" b="1" dirty="0">
                <a:solidFill>
                  <a:srgbClr val="FFDE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ekonomiky, fondů EU a zakladatelských činností </a:t>
            </a:r>
            <a:endParaRPr lang="cs-CZ" b="1" dirty="0">
              <a:solidFill>
                <a:srgbClr val="FFDE00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cs-CZ" b="1" dirty="0">
              <a:solidFill>
                <a:srgbClr val="FFDE00"/>
              </a:solidFill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FF50F64-BBB8-56A2-9A02-3A4444377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115" y="5185710"/>
            <a:ext cx="438150" cy="485775"/>
          </a:xfrm>
          <a:prstGeom prst="rect">
            <a:avLst/>
          </a:prstGeom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E7C05E1C-9926-AC8E-6C1E-31687DBA68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46060" y="5147610"/>
            <a:ext cx="342900" cy="523875"/>
          </a:xfrm>
          <a:prstGeom prst="rect">
            <a:avLst/>
          </a:prstGeom>
        </p:spPr>
      </p:pic>
      <p:sp>
        <p:nvSpPr>
          <p:cNvPr id="12" name="Podnadpis 2">
            <a:extLst>
              <a:ext uri="{FF2B5EF4-FFF2-40B4-BE49-F238E27FC236}">
                <a16:creationId xmlns:a16="http://schemas.microsoft.com/office/drawing/2014/main" id="{F5114B11-3C08-2035-2F0A-60551E63C406}"/>
              </a:ext>
            </a:extLst>
          </p:cNvPr>
          <p:cNvSpPr txBox="1">
            <a:spLocks/>
          </p:cNvSpPr>
          <p:nvPr/>
        </p:nvSpPr>
        <p:spPr>
          <a:xfrm>
            <a:off x="1099528" y="4802484"/>
            <a:ext cx="2395512" cy="1012751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02. 04. 2025</a:t>
            </a:r>
          </a:p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10:00 - 15:00 hod</a:t>
            </a:r>
            <a:r>
              <a:rPr lang="cs-CZ" sz="1800" b="1" i="0" u="none" strike="noStrike" baseline="0" dirty="0">
                <a:latin typeface="SourceSansPro-SemiBold"/>
              </a:rPr>
              <a:t>.</a:t>
            </a:r>
            <a:endParaRPr lang="cs-CZ" sz="2000" dirty="0"/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E27736C7-48C8-5971-B3BC-34566A7F1446}"/>
              </a:ext>
            </a:extLst>
          </p:cNvPr>
          <p:cNvSpPr txBox="1">
            <a:spLocks/>
          </p:cNvSpPr>
          <p:nvPr/>
        </p:nvSpPr>
        <p:spPr>
          <a:xfrm>
            <a:off x="4690180" y="4734604"/>
            <a:ext cx="4497134" cy="1349885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Hotel Grand</a:t>
            </a:r>
          </a:p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Československé armády 295</a:t>
            </a:r>
          </a:p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500 03 Hradec Králové</a:t>
            </a:r>
            <a:r>
              <a:rPr 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0062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20" y="391902"/>
            <a:ext cx="10989732" cy="553998"/>
          </a:xfrm>
        </p:spPr>
        <p:txBody>
          <a:bodyPr/>
          <a:lstStyle/>
          <a:p>
            <a:r>
              <a:rPr lang="cs-CZ" b="1" dirty="0"/>
              <a:t>Služby infrastruktury </a:t>
            </a:r>
            <a:r>
              <a:rPr lang="cs-CZ" dirty="0"/>
              <a:t>– ITI – výzva I.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5919" y="963854"/>
            <a:ext cx="11260667" cy="507118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b="1" dirty="0"/>
              <a:t>Vyhlášení výzvy</a:t>
            </a:r>
            <a:r>
              <a:rPr lang="cs-CZ" dirty="0"/>
              <a:t>: 15. 9. 2023</a:t>
            </a:r>
          </a:p>
          <a:p>
            <a:pPr algn="just"/>
            <a:r>
              <a:rPr lang="cs-CZ" b="1" dirty="0"/>
              <a:t>Zahájení příjmu žádostí o podporu</a:t>
            </a:r>
            <a:r>
              <a:rPr lang="cs-CZ" dirty="0"/>
              <a:t>: 29. 9. 2023</a:t>
            </a:r>
          </a:p>
          <a:p>
            <a:pPr lvl="1" algn="just"/>
            <a:r>
              <a:rPr lang="cs-CZ" b="1" dirty="0"/>
              <a:t>Podporované aktivity </a:t>
            </a:r>
            <a:r>
              <a:rPr lang="cs-CZ" sz="2200" dirty="0"/>
              <a:t>(výzva je zaměřena na podporu integrovaných projektů naplňujících integrované územní investice)</a:t>
            </a:r>
          </a:p>
          <a:p>
            <a:pPr marL="0" indent="0" algn="l">
              <a:spcAft>
                <a:spcPts val="600"/>
              </a:spcAft>
              <a:buNone/>
            </a:pPr>
            <a:r>
              <a:rPr lang="cs-CZ" dirty="0"/>
              <a:t>	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a) 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Poskytování služeb inovačním podnikům – MSP</a:t>
            </a:r>
          </a:p>
          <a:p>
            <a:pPr marL="0" indent="0" algn="l">
              <a:spcAft>
                <a:spcPts val="600"/>
              </a:spcAft>
              <a:buNone/>
            </a:pPr>
            <a:r>
              <a:rPr lang="cs-CZ" sz="2000" b="0" i="0" u="none" strike="noStrike" baseline="0" dirty="0">
                <a:latin typeface="Calibri" panose="020F0502020204030204" pitchFamily="34" charset="0"/>
              </a:rPr>
              <a:t> 	b) Rozšíření prostor a modernizace otevřené </a:t>
            </a:r>
            <a:r>
              <a:rPr lang="cs-CZ" sz="2000" b="0" i="0" u="none" strike="noStrike" baseline="0" dirty="0" err="1">
                <a:latin typeface="Calibri" panose="020F0502020204030204" pitchFamily="34" charset="0"/>
              </a:rPr>
              <a:t>VaI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infrastruktury včetně pořízení nového vybavení nebo budování nové otevřené </a:t>
            </a:r>
            <a:r>
              <a:rPr lang="cs-CZ" sz="2000" b="0" i="0" u="none" strike="noStrike" baseline="0" dirty="0" err="1">
                <a:latin typeface="Calibri" panose="020F0502020204030204" pitchFamily="34" charset="0"/>
              </a:rPr>
              <a:t>VaI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infrastruktury.</a:t>
            </a:r>
          </a:p>
          <a:p>
            <a:pPr lvl="1" algn="just"/>
            <a:r>
              <a:rPr lang="cs-CZ" b="1" dirty="0"/>
              <a:t>Způsobilé výdaje</a:t>
            </a:r>
          </a:p>
          <a:p>
            <a:pPr lvl="2" algn="just">
              <a:spcAft>
                <a:spcPts val="600"/>
              </a:spcAft>
            </a:pPr>
            <a:r>
              <a:rPr lang="cs-CZ" sz="2200" b="1" dirty="0"/>
              <a:t>Aktivita a):</a:t>
            </a:r>
            <a:r>
              <a:rPr lang="cs-CZ" sz="2200" dirty="0"/>
              <a:t> </a:t>
            </a:r>
          </a:p>
          <a:p>
            <a:pPr lvl="4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osobní náklady spojené s poskytováním specializovaných služeb konečným příjemcům, externí specializované služby, dlouhodobý hmotný a nehmotný majetek, marketing a propagace, náklady na smluvní výzkum, konzultační a externí odborné služby, režijní náklady</a:t>
            </a:r>
          </a:p>
          <a:p>
            <a:pPr lvl="2" algn="just"/>
            <a:r>
              <a:rPr lang="cs-CZ" sz="2200" b="1" dirty="0"/>
              <a:t>Aktivita b):</a:t>
            </a:r>
            <a:r>
              <a:rPr lang="cs-CZ" sz="2200" dirty="0"/>
              <a:t> </a:t>
            </a:r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cs-CZ" sz="2000" dirty="0"/>
              <a:t>dlouhodobý hmotný majetek (výzkumná zařízení, vybavení </a:t>
            </a:r>
            <a:r>
              <a:rPr lang="cs-CZ" sz="2000" dirty="0" err="1"/>
              <a:t>VaI</a:t>
            </a:r>
            <a:r>
              <a:rPr lang="cs-CZ" sz="2000" dirty="0"/>
              <a:t> infrastruktury, pozemky, novostavby, technické zhodnocení staveb)</a:t>
            </a:r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cs-CZ" sz="2000" dirty="0"/>
              <a:t>dlouhodobý nehmotný majetek (patenty, licence, know-how, software)</a:t>
            </a:r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cs-CZ" sz="2000" dirty="0"/>
              <a:t>režijní náklady</a:t>
            </a:r>
            <a:endParaRPr lang="cs-CZ" sz="2000" b="0" i="0" u="none" strike="noStrike" baseline="0" dirty="0"/>
          </a:p>
          <a:p>
            <a:pPr lvl="1" algn="just"/>
            <a:r>
              <a:rPr lang="cs-CZ" b="1" dirty="0"/>
              <a:t>Maximální a minimální výše dotace</a:t>
            </a:r>
            <a:r>
              <a:rPr lang="cs-CZ" dirty="0"/>
              <a:t>: </a:t>
            </a:r>
          </a:p>
          <a:p>
            <a:pPr lvl="2" algn="just"/>
            <a:r>
              <a:rPr lang="cs-CZ" dirty="0"/>
              <a:t>Aktivita a) 20 - 30 mil. Kč</a:t>
            </a:r>
          </a:p>
          <a:p>
            <a:pPr lvl="2" algn="just"/>
            <a:r>
              <a:rPr lang="cs-CZ" dirty="0"/>
              <a:t>Aktivita b) 10 – 250 mil. Kč</a:t>
            </a:r>
          </a:p>
          <a:p>
            <a:pPr lvl="1" algn="just"/>
            <a:r>
              <a:rPr lang="cs-CZ" b="1" dirty="0"/>
              <a:t>Alokace</a:t>
            </a:r>
            <a:r>
              <a:rPr lang="cs-CZ" dirty="0"/>
              <a:t>: 1,5 mld. Kč</a:t>
            </a:r>
          </a:p>
          <a:p>
            <a:pPr lvl="1" algn="just"/>
            <a:r>
              <a:rPr lang="cs-CZ" b="1" dirty="0"/>
              <a:t>Termín ukončení příjmu žádostí o podporu</a:t>
            </a:r>
            <a:r>
              <a:rPr lang="cs-CZ" dirty="0"/>
              <a:t>: 1. 11. 2024</a:t>
            </a:r>
          </a:p>
          <a:p>
            <a:pPr lvl="1" algn="just"/>
            <a:r>
              <a:rPr lang="cs-CZ" b="1" dirty="0"/>
              <a:t>Počet podaných projektů</a:t>
            </a:r>
            <a:r>
              <a:rPr lang="cs-CZ" dirty="0"/>
              <a:t>: 12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/>
              <a:t>17. 4. 2025 bude vyhlášena výzva II. (kombinovaná pro individuální i ITI projekty)</a:t>
            </a:r>
          </a:p>
        </p:txBody>
      </p:sp>
    </p:spTree>
    <p:extLst>
      <p:ext uri="{BB962C8B-B14F-4D97-AF65-F5344CB8AC3E}">
        <p14:creationId xmlns:p14="http://schemas.microsoft.com/office/powerpoint/2010/main" val="3323821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693" y="364808"/>
            <a:ext cx="10989732" cy="553998"/>
          </a:xfrm>
        </p:spPr>
        <p:txBody>
          <a:bodyPr/>
          <a:lstStyle/>
          <a:p>
            <a:r>
              <a:rPr lang="cs-CZ" b="1" dirty="0"/>
              <a:t>Spolupráce</a:t>
            </a:r>
            <a:r>
              <a:rPr lang="cs-CZ" dirty="0"/>
              <a:t> – klastry – výzva II.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2692" y="1000087"/>
            <a:ext cx="11186161" cy="473015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Vyhlášení výzvy</a:t>
            </a:r>
            <a:r>
              <a:rPr lang="cs-CZ" dirty="0"/>
              <a:t>: 11. 4. 2024</a:t>
            </a:r>
          </a:p>
          <a:p>
            <a:pPr algn="just"/>
            <a:r>
              <a:rPr lang="cs-CZ" b="1" dirty="0"/>
              <a:t>Zahájení příjmu žádostí o podporu</a:t>
            </a:r>
            <a:r>
              <a:rPr lang="cs-CZ" dirty="0"/>
              <a:t>: 25. 4. 2024</a:t>
            </a:r>
          </a:p>
          <a:p>
            <a:pPr lvl="1" algn="just"/>
            <a:r>
              <a:rPr lang="cs-CZ" b="1" dirty="0"/>
              <a:t>Podporované aktivity</a:t>
            </a:r>
          </a:p>
          <a:p>
            <a:pPr marL="895350" lvl="2" indent="-174625" algn="just">
              <a:buFont typeface="+mj-lt"/>
              <a:buAutoNum type="alphaLcParenR"/>
            </a:pPr>
            <a:r>
              <a:rPr lang="cs-CZ" sz="1900" b="1" dirty="0">
                <a:latin typeface="Calibri" panose="020F0502020204030204" pitchFamily="34" charset="0"/>
              </a:rPr>
              <a:t> Kolektivní výzkum</a:t>
            </a:r>
            <a:r>
              <a:rPr lang="cs-CZ" sz="1900" dirty="0">
                <a:latin typeface="Calibri" panose="020F0502020204030204" pitchFamily="34" charset="0"/>
              </a:rPr>
              <a:t>: výzkumné a vývojové aktivity, odpovídající inovačním potřebám podniků daného průmyslového     	odvětví nebo specifické technologické oblasti</a:t>
            </a:r>
          </a:p>
          <a:p>
            <a:pPr marL="895350" lvl="2" indent="-174625" algn="just">
              <a:buFont typeface="+mj-lt"/>
              <a:buAutoNum type="alphaLcParenR"/>
            </a:pPr>
            <a:r>
              <a:rPr lang="cs-CZ" sz="1900" b="1" dirty="0">
                <a:latin typeface="Calibri" panose="020F0502020204030204" pitchFamily="34" charset="0"/>
              </a:rPr>
              <a:t> Sdílená infrastruktura: </a:t>
            </a:r>
            <a:r>
              <a:rPr lang="cs-CZ" sz="1900" dirty="0">
                <a:latin typeface="Calibri" panose="020F0502020204030204" pitchFamily="34" charset="0"/>
              </a:rPr>
              <a:t>Založení/rozvoj a vybavení centra klastru</a:t>
            </a:r>
          </a:p>
          <a:p>
            <a:pPr marL="895350" lvl="2" indent="-174625" algn="just">
              <a:buFont typeface="+mj-lt"/>
              <a:buAutoNum type="alphaLcParenR"/>
            </a:pPr>
            <a:r>
              <a:rPr lang="cs-CZ" sz="1900" b="1" dirty="0">
                <a:latin typeface="Calibri" panose="020F0502020204030204" pitchFamily="34" charset="0"/>
              </a:rPr>
              <a:t>Rozvoj inovačního klastru</a:t>
            </a:r>
            <a:r>
              <a:rPr lang="cs-CZ" sz="1900" dirty="0">
                <a:latin typeface="Calibri" panose="020F0502020204030204" pitchFamily="34" charset="0"/>
              </a:rPr>
              <a:t>: Rozšiřování klastru a zvyšování kvality jeho řízení, zavádění pokročilých technologií, sdílení znalostí a internacionalizace</a:t>
            </a:r>
          </a:p>
          <a:p>
            <a:pPr lvl="1" algn="just"/>
            <a:r>
              <a:rPr lang="cs-CZ" b="1" dirty="0"/>
              <a:t>Způsobilé výdaje</a:t>
            </a:r>
          </a:p>
          <a:p>
            <a:pPr lvl="2" algn="just"/>
            <a:r>
              <a:rPr lang="cs-CZ" sz="1900" b="1" dirty="0"/>
              <a:t>Aktivita a)</a:t>
            </a:r>
            <a:r>
              <a:rPr lang="cs-CZ" sz="1900" dirty="0"/>
              <a:t>: osobní náklady, smluvní výzkum, konzultační služby, materiál, režijní náklady</a:t>
            </a:r>
          </a:p>
          <a:p>
            <a:pPr lvl="2" algn="just"/>
            <a:r>
              <a:rPr lang="cs-CZ" sz="1900" b="1" dirty="0"/>
              <a:t>Aktivita b)</a:t>
            </a:r>
            <a:r>
              <a:rPr lang="cs-CZ" sz="1900" dirty="0"/>
              <a:t>: stroje a zařízení včetně hardware a sítí, software a data, práva duševního vlastnictví</a:t>
            </a:r>
          </a:p>
          <a:p>
            <a:pPr lvl="2" algn="just"/>
            <a:r>
              <a:rPr lang="cs-CZ" sz="1900" b="1" dirty="0"/>
              <a:t>Aktivita c)</a:t>
            </a:r>
            <a:r>
              <a:rPr lang="cs-CZ" sz="1900" dirty="0"/>
              <a:t>: osobní náklady a cestovné, služby poradců, expertů a studie, marketing a propagace, semináře, konference, nájemné, režijní náklady, náklady na získání známky excelence ESCA</a:t>
            </a:r>
          </a:p>
          <a:p>
            <a:pPr lvl="1" algn="just"/>
            <a:r>
              <a:rPr lang="cs-CZ" b="1" dirty="0"/>
              <a:t>Maximální a minimální výše celkových způsobilých výdajů</a:t>
            </a:r>
            <a:r>
              <a:rPr lang="cs-CZ" dirty="0"/>
              <a:t>: 2 - 40 mil. Kč dle aktivity a typu klastru</a:t>
            </a:r>
          </a:p>
          <a:p>
            <a:pPr lvl="1" algn="just"/>
            <a:r>
              <a:rPr lang="cs-CZ" b="1" dirty="0"/>
              <a:t>Alokace</a:t>
            </a:r>
            <a:r>
              <a:rPr lang="cs-CZ" dirty="0"/>
              <a:t>: 500 mil. Kč</a:t>
            </a:r>
          </a:p>
          <a:p>
            <a:pPr lvl="1" algn="just"/>
            <a:r>
              <a:rPr lang="cs-CZ" b="1" dirty="0"/>
              <a:t>Termín ukončení příjmu žádostí o podporu</a:t>
            </a:r>
            <a:r>
              <a:rPr lang="cs-CZ" dirty="0"/>
              <a:t>: 5. 4. 2025 (bude prodloužen příjem pouze pro mezinárodní projekty v síti </a:t>
            </a:r>
            <a:r>
              <a:rPr lang="cs-CZ" dirty="0" err="1"/>
              <a:t>Cornet</a:t>
            </a:r>
            <a:r>
              <a:rPr lang="cs-CZ" dirty="0"/>
              <a:t> do 30. 10. 2025)</a:t>
            </a:r>
          </a:p>
          <a:p>
            <a:pPr lvl="1" algn="just"/>
            <a:r>
              <a:rPr lang="cs-CZ" b="1" dirty="0"/>
              <a:t>Počet aktuálně podaných projektů</a:t>
            </a:r>
            <a:r>
              <a:rPr lang="cs-CZ" dirty="0"/>
              <a:t>: 21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48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59" y="393249"/>
            <a:ext cx="10989732" cy="553998"/>
          </a:xfrm>
        </p:spPr>
        <p:txBody>
          <a:bodyPr/>
          <a:lstStyle/>
          <a:p>
            <a:r>
              <a:rPr lang="cs-CZ" b="1" dirty="0"/>
              <a:t>Partnerství znalostního transferu </a:t>
            </a:r>
            <a:r>
              <a:rPr lang="cs-CZ" dirty="0"/>
              <a:t>– výzva II.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4959" y="932681"/>
            <a:ext cx="11233574" cy="48859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Vyhlášení výzvy</a:t>
            </a:r>
            <a:r>
              <a:rPr lang="cs-CZ" dirty="0"/>
              <a:t>: 9. 4. 2024</a:t>
            </a:r>
          </a:p>
          <a:p>
            <a:pPr algn="just"/>
            <a:r>
              <a:rPr lang="cs-CZ" b="1" dirty="0"/>
              <a:t>Zahájení příjmu žádostí o podporu</a:t>
            </a:r>
            <a:r>
              <a:rPr lang="cs-CZ" dirty="0"/>
              <a:t>: 25. 4. 2024</a:t>
            </a:r>
          </a:p>
          <a:p>
            <a:pPr lvl="1" algn="just"/>
            <a:r>
              <a:rPr lang="cs-CZ" b="1" dirty="0"/>
              <a:t>Podporované aktivity</a:t>
            </a:r>
          </a:p>
          <a:p>
            <a:pPr marL="0" indent="0" algn="l">
              <a:buNone/>
            </a:pPr>
            <a:r>
              <a:rPr lang="cs-CZ" dirty="0"/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a) </a:t>
            </a:r>
            <a:r>
              <a:rPr lang="pl-PL" sz="1800" b="0" i="0" u="none" strike="noStrike" baseline="0" dirty="0">
                <a:latin typeface="Calibri" panose="020F0502020204030204" pitchFamily="34" charset="0"/>
              </a:rPr>
              <a:t>zavádění pokročilých technologií v podniku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 	b) vývoj/inovace nových produktů a služeb nebo inovace procesu při vývoji a zavádění nových produktů a služeb včetně designu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c) </a:t>
            </a:r>
            <a:r>
              <a:rPr lang="cs-CZ" sz="1800" dirty="0">
                <a:latin typeface="Calibri" panose="020F0502020204030204" pitchFamily="34" charset="0"/>
              </a:rPr>
              <a:t>zlepšení výrobních a/nebo podnikových procesů včetně procesu produktové certifikace</a:t>
            </a:r>
            <a:endParaRPr lang="cs-CZ" dirty="0"/>
          </a:p>
          <a:p>
            <a:pPr lvl="1" algn="just"/>
            <a:r>
              <a:rPr lang="cs-CZ" b="1" dirty="0"/>
              <a:t>Způsobilé výdaje</a:t>
            </a:r>
          </a:p>
          <a:p>
            <a:pPr lvl="2" algn="just"/>
            <a:r>
              <a:rPr lang="cs-CZ" sz="1800" b="1" dirty="0"/>
              <a:t>MSP</a:t>
            </a:r>
            <a:r>
              <a:rPr lang="cs-CZ" sz="1800" dirty="0"/>
              <a:t>: hardware a sítě, stroje a zařízení, software a data, osobní náklady, režijní výdaje</a:t>
            </a:r>
          </a:p>
          <a:p>
            <a:pPr lvl="2" algn="just"/>
            <a:r>
              <a:rPr lang="cs-CZ" sz="1800" b="1" dirty="0"/>
              <a:t>Znalostní organizace </a:t>
            </a:r>
            <a:r>
              <a:rPr lang="cs-CZ" sz="1800" dirty="0"/>
              <a:t>(partner): osobní náklady, semináře a workshopy, služby expertů, přístup k informacím, databázím, režijní výdaje</a:t>
            </a:r>
            <a:endParaRPr lang="cs-CZ" sz="1800" b="0" i="0" u="none" strike="noStrike" baseline="0" dirty="0"/>
          </a:p>
          <a:p>
            <a:pPr lvl="1" algn="just"/>
            <a:r>
              <a:rPr lang="cs-CZ" b="1" dirty="0"/>
              <a:t>Maximální a minimální výše celkových způsobilých výdajů</a:t>
            </a:r>
            <a:r>
              <a:rPr lang="cs-CZ" dirty="0"/>
              <a:t>: 1,5- 12 mil. Kč</a:t>
            </a:r>
          </a:p>
          <a:p>
            <a:pPr lvl="1" algn="just"/>
            <a:r>
              <a:rPr lang="cs-CZ" b="1" dirty="0"/>
              <a:t>Alokace</a:t>
            </a:r>
            <a:r>
              <a:rPr lang="cs-CZ" dirty="0"/>
              <a:t>: 250 mil. Kč</a:t>
            </a:r>
          </a:p>
          <a:p>
            <a:pPr lvl="1" algn="just"/>
            <a:r>
              <a:rPr lang="cs-CZ" b="1" dirty="0"/>
              <a:t>Termín ukončení příjmu žádostí o podporu</a:t>
            </a:r>
            <a:r>
              <a:rPr lang="cs-CZ" dirty="0"/>
              <a:t>: 9. 4. 2025</a:t>
            </a:r>
          </a:p>
          <a:p>
            <a:pPr lvl="1" algn="just"/>
            <a:r>
              <a:rPr lang="cs-CZ" b="1" dirty="0"/>
              <a:t>Počet aktuálně podaných projektů</a:t>
            </a:r>
            <a:r>
              <a:rPr lang="cs-CZ" dirty="0"/>
              <a:t>: 24</a:t>
            </a:r>
          </a:p>
          <a:p>
            <a:pPr lvl="1" algn="just"/>
            <a:r>
              <a:rPr lang="cs-CZ" dirty="0"/>
              <a:t>V červnu 2025 bude vyhlášena výzva III.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537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20" y="446088"/>
            <a:ext cx="10989732" cy="553998"/>
          </a:xfrm>
        </p:spPr>
        <p:txBody>
          <a:bodyPr/>
          <a:lstStyle/>
          <a:p>
            <a:r>
              <a:rPr lang="cs-CZ" b="1" dirty="0"/>
              <a:t>Technologické platformy </a:t>
            </a:r>
            <a:r>
              <a:rPr lang="cs-CZ" dirty="0"/>
              <a:t>– výzva II.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5920" y="1004493"/>
            <a:ext cx="11267440" cy="492894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Vyhlášení výzvy</a:t>
            </a:r>
            <a:r>
              <a:rPr lang="cs-CZ" dirty="0"/>
              <a:t>: 28. 6. 2024</a:t>
            </a:r>
          </a:p>
          <a:p>
            <a:pPr algn="just"/>
            <a:r>
              <a:rPr lang="cs-CZ" b="1" dirty="0"/>
              <a:t>Zahájení příjmu žádostí o podporu</a:t>
            </a:r>
            <a:r>
              <a:rPr lang="cs-CZ" dirty="0"/>
              <a:t>: 15. 7. 2024</a:t>
            </a:r>
          </a:p>
          <a:p>
            <a:pPr lvl="1" algn="just"/>
            <a:r>
              <a:rPr lang="cs-CZ" b="1" dirty="0"/>
              <a:t>Podporovaná aktivita</a:t>
            </a:r>
          </a:p>
          <a:p>
            <a:pPr lvl="2" algn="just"/>
            <a:r>
              <a:rPr lang="cs-CZ" sz="1900" dirty="0">
                <a:latin typeface="Calibri" panose="020F0502020204030204" pitchFamily="34" charset="0"/>
              </a:rPr>
              <a:t>Podpora koordinačních činností technologické platformy při vytváření a implementaci strategií směřujících k digitální a zelené transformaci průmyslu, které umožní podnikům reagovat na společné výzvy, potřeby a požadavky spojené s přechodem na digitální a zelené technologie v průmyslu a dále aktivity směřující k rozvoji a posílení mezinárodní konkurenceschopnosti a technologického rozvoje oboru</a:t>
            </a:r>
          </a:p>
          <a:p>
            <a:pPr lvl="1" algn="just"/>
            <a:r>
              <a:rPr lang="cs-CZ" b="1" dirty="0"/>
              <a:t>Způsobilé výdaje</a:t>
            </a:r>
          </a:p>
          <a:p>
            <a:pPr lvl="2" algn="just"/>
            <a:r>
              <a:rPr lang="cs-CZ" dirty="0"/>
              <a:t>osobní náklady, </a:t>
            </a:r>
          </a:p>
          <a:p>
            <a:pPr lvl="2" algn="just"/>
            <a:r>
              <a:rPr lang="cs-CZ" dirty="0"/>
              <a:t>HW a SW, </a:t>
            </a:r>
          </a:p>
          <a:p>
            <a:pPr lvl="2" algn="just"/>
            <a:r>
              <a:rPr lang="cs-CZ" dirty="0"/>
              <a:t>služby poradců, expertů a studie, </a:t>
            </a:r>
          </a:p>
          <a:p>
            <a:pPr lvl="2" algn="just"/>
            <a:r>
              <a:rPr lang="cs-CZ" dirty="0"/>
              <a:t>semináře, konference, </a:t>
            </a:r>
          </a:p>
          <a:p>
            <a:pPr lvl="2" algn="just"/>
            <a:r>
              <a:rPr lang="cs-CZ" dirty="0"/>
              <a:t>marketing a propagace, </a:t>
            </a:r>
          </a:p>
          <a:p>
            <a:pPr lvl="2" algn="just"/>
            <a:r>
              <a:rPr lang="cs-CZ" dirty="0"/>
              <a:t>nájemné, </a:t>
            </a:r>
          </a:p>
          <a:p>
            <a:pPr lvl="2" algn="just">
              <a:spcAft>
                <a:spcPts val="600"/>
              </a:spcAft>
            </a:pPr>
            <a:r>
              <a:rPr lang="cs-CZ" dirty="0"/>
              <a:t>režijní náklady</a:t>
            </a:r>
          </a:p>
          <a:p>
            <a:pPr lvl="1" algn="just"/>
            <a:r>
              <a:rPr lang="cs-CZ" b="1" dirty="0"/>
              <a:t>Maximální a minimální celkových způsobilých výdajů</a:t>
            </a:r>
            <a:r>
              <a:rPr lang="cs-CZ" dirty="0"/>
              <a:t>: 2 - 10 mil. Kč</a:t>
            </a:r>
          </a:p>
          <a:p>
            <a:pPr lvl="1" algn="just"/>
            <a:r>
              <a:rPr lang="cs-CZ" b="1" dirty="0"/>
              <a:t>Alokace</a:t>
            </a:r>
            <a:r>
              <a:rPr lang="cs-CZ" dirty="0"/>
              <a:t>: 100 mil. Kč</a:t>
            </a:r>
          </a:p>
          <a:p>
            <a:pPr lvl="1" algn="just"/>
            <a:r>
              <a:rPr lang="cs-CZ" b="1" dirty="0"/>
              <a:t>Termín ukončení příjmu žádostí o podporu</a:t>
            </a:r>
            <a:r>
              <a:rPr lang="cs-CZ" dirty="0"/>
              <a:t>: 11. 11. 2024</a:t>
            </a:r>
          </a:p>
          <a:p>
            <a:pPr lvl="1" algn="just"/>
            <a:r>
              <a:rPr lang="cs-CZ" b="1" dirty="0"/>
              <a:t>Počet aktuálně podaných projektů</a:t>
            </a:r>
            <a:r>
              <a:rPr lang="cs-CZ" dirty="0"/>
              <a:t>: 12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03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F4F9B-001F-4E01-862B-8A2564D7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786" y="4284269"/>
            <a:ext cx="9720294" cy="1231106"/>
          </a:xfrm>
        </p:spPr>
        <p:txBody>
          <a:bodyPr/>
          <a:lstStyle/>
          <a:p>
            <a:r>
              <a:rPr lang="cs-CZ" dirty="0"/>
              <a:t>Specifický cíl 1.2</a:t>
            </a:r>
            <a:br>
              <a:rPr lang="cs-CZ" dirty="0"/>
            </a:b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6123BB88-3114-490E-AC90-CB3FFB2C2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9786" y="508136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94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2" y="432580"/>
            <a:ext cx="10989732" cy="553998"/>
          </a:xfrm>
        </p:spPr>
        <p:txBody>
          <a:bodyPr/>
          <a:lstStyle/>
          <a:p>
            <a:r>
              <a:rPr lang="cs-CZ" dirty="0"/>
              <a:t>výzva: </a:t>
            </a:r>
            <a:r>
              <a:rPr lang="cs-CZ" b="1" dirty="0"/>
              <a:t>Digitální podnik </a:t>
            </a:r>
            <a:r>
              <a:rPr lang="cs-CZ" dirty="0"/>
              <a:t>– Technologie 4.0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282" y="1101705"/>
            <a:ext cx="10989733" cy="465458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800" dirty="0"/>
              <a:t>Vyhlášení výzvy: 4Q. 2025</a:t>
            </a:r>
          </a:p>
          <a:p>
            <a:pPr algn="just"/>
            <a:r>
              <a:rPr lang="cs-CZ" sz="1800" dirty="0"/>
              <a:t>Zahájení příjmů žádostí: 4Q. 2025</a:t>
            </a:r>
          </a:p>
          <a:p>
            <a:pPr lvl="1" algn="just"/>
            <a:r>
              <a:rPr lang="cs-CZ" sz="1800" dirty="0"/>
              <a:t>Aktivita</a:t>
            </a:r>
          </a:p>
          <a:p>
            <a:pPr marL="703262" lvl="1" indent="-342900" algn="just">
              <a:buAutoNum type="alphaLcParenR"/>
            </a:pPr>
            <a:r>
              <a:rPr lang="cs-CZ" sz="1800" dirty="0"/>
              <a:t>Digitální transformace MSP prostřednictvím převážně nákupu a implementace pokročilých nevýrobních technologií s poměrem (30% vs. 70%) na výrobní technologie.</a:t>
            </a:r>
          </a:p>
          <a:p>
            <a:pPr lvl="1" algn="just"/>
            <a:r>
              <a:rPr lang="cs-CZ" sz="2000" dirty="0"/>
              <a:t>Způsobilé výdaje</a:t>
            </a:r>
          </a:p>
          <a:p>
            <a:pPr marL="703262" lvl="1" indent="-342900" algn="just">
              <a:buAutoNum type="alphaLcParenR"/>
            </a:pPr>
            <a:r>
              <a:rPr lang="cs-CZ" sz="1800" dirty="0"/>
              <a:t>Technologie (HW/SW/služby) potřebné k digitální transformaci firmy. Logistické a skladové technologie. Vnitropodniková konektivita (včetně senzorových sítí). Kybernetická bezpečnost. Práce s daty a datová integrace. Komunikační a identifikační infrastruktura. Robotizace, automatizace, aditivní technologie, měření. Predikce poruch a optimalizace údržby. Vytvoření digitálního dvojčete. Jednorázová školení zakončená certifikací a pomůcky nezbytné pro získání mezinárodních certifikátů v oboru IT a ekologické udržitelnosti budov. BIM a CDE systémy. </a:t>
            </a:r>
          </a:p>
          <a:p>
            <a:pPr lvl="1" algn="just"/>
            <a:r>
              <a:rPr lang="cs-CZ" sz="1800" dirty="0"/>
              <a:t>ZV: 2 mil. Kč – 35 mil. Kč dle klíčových aktivit</a:t>
            </a:r>
          </a:p>
          <a:p>
            <a:pPr lvl="1" algn="just"/>
            <a:r>
              <a:rPr lang="cs-CZ" sz="1800" dirty="0"/>
              <a:t>Alokace: 1 mld. Kč</a:t>
            </a:r>
          </a:p>
          <a:p>
            <a:pPr lvl="1" algn="just"/>
            <a:r>
              <a:rPr lang="cs-CZ" sz="1800" dirty="0"/>
              <a:t>Termín ukončení příjmu: 1. 12. 2025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918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F4F9B-001F-4E01-862B-8A2564D7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014" y="3752438"/>
            <a:ext cx="9720294" cy="3262432"/>
          </a:xfrm>
        </p:spPr>
        <p:txBody>
          <a:bodyPr/>
          <a:lstStyle/>
          <a:p>
            <a:r>
              <a:rPr lang="cs-CZ" sz="3600" dirty="0">
                <a:solidFill>
                  <a:srgbClr val="FFDE00"/>
                </a:solidFill>
                <a:latin typeface="+mn-lt"/>
              </a:rPr>
              <a:t>Priorita 2</a:t>
            </a:r>
            <a:br>
              <a:rPr lang="cs-CZ" sz="3200" dirty="0">
                <a:solidFill>
                  <a:srgbClr val="FFDE00"/>
                </a:solidFill>
              </a:rPr>
            </a:br>
            <a:br>
              <a:rPr lang="cs-CZ" sz="3200" dirty="0"/>
            </a:br>
            <a:r>
              <a:rPr lang="cs-CZ" dirty="0"/>
              <a:t>Specifický cíl 2.1</a:t>
            </a:r>
            <a:br>
              <a:rPr lang="cs-CZ" sz="3200" dirty="0"/>
            </a:br>
            <a:r>
              <a:rPr lang="cs-CZ" sz="3200" dirty="0"/>
              <a:t>Posilování udržitelného růstu a konkurenceschopnosti malých a středních podniků</a:t>
            </a:r>
            <a:br>
              <a:rPr lang="cs-CZ" dirty="0"/>
            </a:b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6123BB88-3114-490E-AC90-CB3FFB2C2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014" y="569095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62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827" y="432542"/>
            <a:ext cx="10989732" cy="553998"/>
          </a:xfrm>
        </p:spPr>
        <p:txBody>
          <a:bodyPr/>
          <a:lstStyle/>
          <a:p>
            <a:r>
              <a:rPr lang="cs-CZ" b="1" dirty="0"/>
              <a:t>Poradenství</a:t>
            </a:r>
            <a:r>
              <a:rPr lang="cs-CZ" dirty="0"/>
              <a:t> – výzva II.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8827" y="1239143"/>
            <a:ext cx="11308080" cy="4994295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Vyhlášení výzvy: 11. 3. 2025</a:t>
            </a:r>
          </a:p>
          <a:p>
            <a:pPr algn="just"/>
            <a:r>
              <a:rPr lang="cs-CZ" sz="1800" dirty="0"/>
              <a:t>Zahájení příjmů žádostí: 2. 4. 2025</a:t>
            </a:r>
          </a:p>
          <a:p>
            <a:pPr lvl="1" algn="just"/>
            <a:r>
              <a:rPr lang="cs-CZ" sz="1800" dirty="0"/>
              <a:t>Aktivita</a:t>
            </a:r>
          </a:p>
          <a:p>
            <a:pPr marL="360362" lvl="1" indent="0" algn="just">
              <a:buNone/>
            </a:pPr>
            <a:r>
              <a:rPr lang="cs-CZ" sz="2000" dirty="0"/>
              <a:t>a) </a:t>
            </a:r>
            <a:r>
              <a:rPr lang="cs-CZ" sz="1800" dirty="0"/>
              <a:t>Nákup </a:t>
            </a:r>
            <a:r>
              <a:rPr lang="cs-CZ" sz="1900" dirty="0"/>
              <a:t>externích poradenských služeb zacílených na získání nových certifikátů potřebných pro podnikání a průmysl (certifikace výrobků, procesů, systémů řízení atd.).</a:t>
            </a:r>
          </a:p>
          <a:p>
            <a:pPr marL="360362" lvl="1" indent="0" algn="just">
              <a:buNone/>
            </a:pPr>
            <a:r>
              <a:rPr lang="cs-CZ" sz="1800" dirty="0"/>
              <a:t>b) Pořízení externích poradenských služeb zaměřených na zpracování Digitálního auditu.</a:t>
            </a:r>
          </a:p>
          <a:p>
            <a:pPr marL="360362" lvl="1" indent="0" algn="just">
              <a:buNone/>
            </a:pPr>
            <a:r>
              <a:rPr lang="cs-CZ" sz="1800" dirty="0"/>
              <a:t>c) Získání externích poradenských služeb zaměřených na zpracování Cirkulárního auditu.</a:t>
            </a:r>
          </a:p>
          <a:p>
            <a:pPr lvl="1" algn="just"/>
            <a:r>
              <a:rPr lang="cs-CZ" sz="1800" dirty="0"/>
              <a:t>ZV: 100 tis Kč – 3 mil. Kč dle klíčových aktivit</a:t>
            </a:r>
          </a:p>
          <a:p>
            <a:pPr lvl="1" algn="just"/>
            <a:r>
              <a:rPr lang="cs-CZ" sz="1800" dirty="0"/>
              <a:t>Alokace: 150 mil. Kč</a:t>
            </a:r>
          </a:p>
          <a:p>
            <a:pPr lvl="1" algn="just"/>
            <a:r>
              <a:rPr lang="cs-CZ" sz="1800" dirty="0"/>
              <a:t>Termín ukončení příjmu: 1. 12. 2025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949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73" y="451910"/>
            <a:ext cx="10989732" cy="553998"/>
          </a:xfrm>
        </p:spPr>
        <p:txBody>
          <a:bodyPr/>
          <a:lstStyle/>
          <a:p>
            <a:r>
              <a:rPr lang="cs-CZ" b="1" dirty="0"/>
              <a:t>Marketing</a:t>
            </a:r>
            <a:r>
              <a:rPr lang="cs-CZ" dirty="0"/>
              <a:t> – odborné služby pro start-upy – výzva I.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2373" y="1101705"/>
            <a:ext cx="11430000" cy="5041708"/>
          </a:xfrm>
        </p:spPr>
        <p:txBody>
          <a:bodyPr>
            <a:normAutofit/>
          </a:bodyPr>
          <a:lstStyle/>
          <a:p>
            <a:pPr algn="just"/>
            <a:r>
              <a:rPr lang="cs-CZ" sz="1800" dirty="0"/>
              <a:t>Vyhlášení výzvy: 17. 3. 2025</a:t>
            </a:r>
          </a:p>
          <a:p>
            <a:pPr algn="just"/>
            <a:r>
              <a:rPr lang="cs-CZ" sz="1800" dirty="0"/>
              <a:t>Zahájení příjmů žádostí: 9. 4. 2025</a:t>
            </a:r>
          </a:p>
          <a:p>
            <a:pPr lvl="1" algn="just"/>
            <a:r>
              <a:rPr lang="cs-CZ" sz="1800" dirty="0"/>
              <a:t>Aktivita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/>
              <a:t>Rozvoj a rozšíření podnikatelské činnosti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/>
              <a:t>Posílení finančních či manažerských kompetencí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/>
              <a:t>Zvýšení kvality a efektivity výroby a služeb s důrazem na růst tržního potenciálu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/>
              <a:t>Účast start-upů v zahraničních akcelerátorech</a:t>
            </a:r>
          </a:p>
          <a:p>
            <a:pPr lvl="1" algn="just"/>
            <a:r>
              <a:rPr lang="cs-CZ" sz="1800" dirty="0"/>
              <a:t>ZV: 0,5 mil. Kč – 4,9 mil. Kč</a:t>
            </a:r>
          </a:p>
          <a:p>
            <a:pPr lvl="1" algn="just"/>
            <a:r>
              <a:rPr lang="cs-CZ" sz="1800" dirty="0"/>
              <a:t>Alokace: 150 mil. Kč</a:t>
            </a:r>
          </a:p>
          <a:p>
            <a:pPr lvl="1" algn="just"/>
            <a:r>
              <a:rPr lang="cs-CZ" sz="1800" dirty="0"/>
              <a:t>Termín ukončení příjmu: 30. 9. 2025</a:t>
            </a:r>
          </a:p>
          <a:p>
            <a:pPr lvl="1" algn="just"/>
            <a:r>
              <a:rPr lang="cs-CZ" sz="1800" dirty="0"/>
              <a:t>Výzva aplikuje nepřímé náklady 7 % ze ZV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75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84717" y="927818"/>
            <a:ext cx="9211733" cy="5252848"/>
          </a:xfrm>
        </p:spPr>
        <p:txBody>
          <a:bodyPr/>
          <a:lstStyle/>
          <a:p>
            <a:r>
              <a:rPr lang="cs-CZ" sz="3600" b="1" dirty="0"/>
              <a:t>KONEC </a:t>
            </a:r>
            <a:r>
              <a:rPr lang="cs-CZ" sz="3600" b="1" dirty="0">
                <a:sym typeface="Wingdings" panose="05000000000000000000" pitchFamily="2" charset="2"/>
              </a:rPr>
              <a:t></a:t>
            </a:r>
            <a:br>
              <a:rPr lang="cs-CZ" sz="3600" b="1" dirty="0"/>
            </a:br>
            <a:r>
              <a:rPr lang="cs-CZ" sz="3600" b="1" dirty="0"/>
              <a:t>DĚKUJI ZA POZORNOST</a:t>
            </a:r>
            <a:br>
              <a:rPr lang="cs-CZ" sz="3600" b="1" dirty="0">
                <a:solidFill>
                  <a:srgbClr val="FFDE00"/>
                </a:solidFill>
              </a:rPr>
            </a:br>
            <a:r>
              <a:rPr lang="cs-CZ" sz="3600" u="sng" dirty="0">
                <a:solidFill>
                  <a:srgbClr val="13B5EA"/>
                </a:solidFill>
              </a:rPr>
              <a:t>petr.filipi</a:t>
            </a:r>
            <a:r>
              <a:rPr lang="cs-CZ" sz="3600" u="sng" dirty="0">
                <a:solidFill>
                  <a:srgbClr val="13B5F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cs-CZ" sz="3600" u="sng" dirty="0">
                <a:solidFill>
                  <a:srgbClr val="13B5E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mpo.gov.cz</a:t>
            </a:r>
            <a:br>
              <a:rPr lang="cs-CZ" sz="3600" dirty="0"/>
            </a:br>
            <a:br>
              <a:rPr lang="cs-CZ" b="1" dirty="0">
                <a:solidFill>
                  <a:srgbClr val="FFDE00"/>
                </a:solidFill>
              </a:rPr>
            </a:br>
            <a:br>
              <a:rPr lang="cs-CZ" sz="2000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sz="2667" dirty="0"/>
            </a:br>
            <a:endParaRPr lang="cs-CZ" sz="2667" b="1" dirty="0"/>
          </a:p>
        </p:txBody>
      </p:sp>
    </p:spTree>
    <p:extLst>
      <p:ext uri="{BB962C8B-B14F-4D97-AF65-F5344CB8AC3E}">
        <p14:creationId xmlns:p14="http://schemas.microsoft.com/office/powerpoint/2010/main" val="122864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FAEDB58E-8C59-40BC-A057-5077E9409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14100" y="2082633"/>
            <a:ext cx="3627113" cy="810454"/>
          </a:xfrm>
          <a:prstGeom prst="rect">
            <a:avLst/>
          </a:prstGeom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50CEDEA6-FFAE-4BAC-A6FC-65FB760E8999}"/>
              </a:ext>
            </a:extLst>
          </p:cNvPr>
          <p:cNvSpPr txBox="1">
            <a:spLocks/>
          </p:cNvSpPr>
          <p:nvPr/>
        </p:nvSpPr>
        <p:spPr>
          <a:xfrm>
            <a:off x="489975" y="2963340"/>
            <a:ext cx="8977103" cy="1038281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cs-CZ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</a:pP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55A02A4F-4963-4259-8F77-C60877C9C643}"/>
              </a:ext>
            </a:extLst>
          </p:cNvPr>
          <p:cNvSpPr txBox="1">
            <a:spLocks/>
          </p:cNvSpPr>
          <p:nvPr/>
        </p:nvSpPr>
        <p:spPr>
          <a:xfrm>
            <a:off x="332360" y="3633288"/>
            <a:ext cx="10515599" cy="246221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FFDE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Priorita 1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698B13-BE33-4B4A-986D-8CA3C5D29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614" y="4837579"/>
            <a:ext cx="9267824" cy="1107996"/>
          </a:xfrm>
        </p:spPr>
        <p:txBody>
          <a:bodyPr/>
          <a:lstStyle/>
          <a:p>
            <a:r>
              <a:rPr lang="cs-CZ" sz="2400" dirty="0"/>
              <a:t>Mgr. Petr Filipi </a:t>
            </a:r>
            <a:br>
              <a:rPr lang="cs-CZ" sz="2400" dirty="0"/>
            </a:br>
            <a:r>
              <a:rPr lang="cs-CZ" sz="2400" dirty="0"/>
              <a:t>ředitel odboru digitalizace a internetu </a:t>
            </a:r>
            <a:br>
              <a:rPr lang="cs-CZ" sz="2400" dirty="0"/>
            </a:br>
            <a:r>
              <a:rPr lang="cs-CZ" sz="2400" dirty="0"/>
              <a:t>Ministerstvo průmyslu a obchodu</a:t>
            </a:r>
          </a:p>
        </p:txBody>
      </p:sp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4EDE38A1-E5C6-4F89-BF30-C9AD071AA3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2360" y="535103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32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F4F9B-001F-4E01-862B-8A2564D7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787" y="4338456"/>
            <a:ext cx="9720294" cy="1231106"/>
          </a:xfrm>
        </p:spPr>
        <p:txBody>
          <a:bodyPr/>
          <a:lstStyle/>
          <a:p>
            <a:r>
              <a:rPr lang="cs-CZ" dirty="0"/>
              <a:t>Specifický cíl 1.1</a:t>
            </a:r>
            <a:br>
              <a:rPr lang="cs-CZ" dirty="0"/>
            </a:b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6123BB88-3114-490E-AC90-CB3FFB2C2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9787" y="555548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0106" y="1196513"/>
            <a:ext cx="10989733" cy="465458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Ukončování příjmu žádostí</a:t>
            </a:r>
          </a:p>
          <a:p>
            <a:pPr algn="just"/>
            <a:r>
              <a:rPr lang="cs-CZ" dirty="0"/>
              <a:t>PRR/MRR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1464D75-2444-4C18-8111-E08988D5B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107" y="446089"/>
            <a:ext cx="10989732" cy="553998"/>
          </a:xfrm>
        </p:spPr>
        <p:txBody>
          <a:bodyPr/>
          <a:lstStyle/>
          <a:p>
            <a:r>
              <a:rPr lang="cs-CZ" dirty="0"/>
              <a:t>Novinky</a:t>
            </a:r>
          </a:p>
        </p:txBody>
      </p:sp>
    </p:spTree>
    <p:extLst>
      <p:ext uri="{BB962C8B-B14F-4D97-AF65-F5344CB8AC3E}">
        <p14:creationId xmlns:p14="http://schemas.microsoft.com/office/powerpoint/2010/main" val="20501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47" y="446088"/>
            <a:ext cx="10989732" cy="553998"/>
          </a:xfrm>
        </p:spPr>
        <p:txBody>
          <a:bodyPr/>
          <a:lstStyle/>
          <a:p>
            <a:r>
              <a:rPr lang="cs-CZ" b="1" dirty="0"/>
              <a:t>Aplikace </a:t>
            </a:r>
            <a:r>
              <a:rPr lang="cs-CZ" dirty="0"/>
              <a:t>– vývoj digitálních řešení – výzva II.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9147" y="1094915"/>
            <a:ext cx="11111653" cy="48182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Vyhlášení výzvy</a:t>
            </a:r>
            <a:r>
              <a:rPr lang="cs-CZ" dirty="0"/>
              <a:t>: 5. 2. 2025</a:t>
            </a:r>
          </a:p>
          <a:p>
            <a:pPr algn="just"/>
            <a:r>
              <a:rPr lang="cs-CZ" b="1" dirty="0"/>
              <a:t>Zahájení příjmu žádostí o podporu</a:t>
            </a:r>
            <a:r>
              <a:rPr lang="cs-CZ" dirty="0"/>
              <a:t>: 20. 2. 2025</a:t>
            </a:r>
          </a:p>
          <a:p>
            <a:pPr lvl="1" algn="just"/>
            <a:r>
              <a:rPr lang="cs-CZ" b="1" dirty="0"/>
              <a:t>Podporovaná aktivita</a:t>
            </a:r>
          </a:p>
          <a:p>
            <a:pPr lvl="2" algn="just"/>
            <a:r>
              <a:rPr lang="cs-CZ" sz="1900" dirty="0">
                <a:latin typeface="Calibri" panose="020F0502020204030204" pitchFamily="34" charset="0"/>
              </a:rPr>
              <a:t>Experimentální vývoj inovativních digitálních řešení ve specifických podporovaných oblastech (AI, ML, kybernetická bezpečnost, pokročilé technologie ve zdravotnictví a další viz příloha č.10)	</a:t>
            </a:r>
          </a:p>
          <a:p>
            <a:pPr lvl="1" algn="just"/>
            <a:r>
              <a:rPr lang="cs-CZ" b="1" dirty="0"/>
              <a:t>Způsobilé výdaje</a:t>
            </a:r>
          </a:p>
          <a:p>
            <a:pPr marL="1177925" lvl="2" indent="-457200" algn="just">
              <a:buAutoNum type="arabicParenR"/>
            </a:pPr>
            <a:r>
              <a:rPr lang="cs-CZ" sz="1900" dirty="0"/>
              <a:t>externí služby – smluvní výzkum, poradenské služby </a:t>
            </a:r>
            <a:r>
              <a:rPr lang="cs-CZ" sz="1900" dirty="0" err="1"/>
              <a:t>VaV</a:t>
            </a:r>
            <a:r>
              <a:rPr lang="cs-CZ" sz="1900" dirty="0"/>
              <a:t> využité pro účely projektu, max. ve výši 40 %</a:t>
            </a:r>
          </a:p>
          <a:p>
            <a:pPr marL="1177925" lvl="2" indent="-457200" algn="just">
              <a:buAutoNum type="arabicParenR"/>
            </a:pPr>
            <a:r>
              <a:rPr lang="cs-CZ" sz="1900" dirty="0"/>
              <a:t>osobní náklady – mzdy a pojistné pracovníků výzkumu a vývoje, techniků a ostatního technického podpůrného personálu v rozsahu nezbytném pro účely projektu.</a:t>
            </a:r>
          </a:p>
          <a:p>
            <a:pPr marL="1177925" lvl="2" indent="-457200" algn="just">
              <a:buFontTx/>
              <a:buAutoNum type="arabicParenR"/>
            </a:pPr>
            <a:r>
              <a:rPr lang="cs-CZ" sz="1900" dirty="0"/>
              <a:t>paušální náklady (dodatečné režijní náklady) a ostatní provozní náklady ve výši 20 % rozpočtu, jakými jsou např. náklady na hardware, náklady na software, pořízení digitálních produktů potřebných pro projektu</a:t>
            </a:r>
          </a:p>
          <a:p>
            <a:pPr lvl="1" algn="just"/>
            <a:r>
              <a:rPr lang="cs-CZ" b="1" dirty="0"/>
              <a:t>Maximální a minimální výše dotace</a:t>
            </a:r>
            <a:r>
              <a:rPr lang="cs-CZ" dirty="0"/>
              <a:t>: 3 - 50 mil. Kč</a:t>
            </a:r>
          </a:p>
          <a:p>
            <a:pPr lvl="1" algn="just"/>
            <a:r>
              <a:rPr lang="cs-CZ" b="1" dirty="0"/>
              <a:t>Alokace</a:t>
            </a:r>
            <a:r>
              <a:rPr lang="cs-CZ" dirty="0"/>
              <a:t>: 1,5 mld. Kč</a:t>
            </a:r>
          </a:p>
          <a:p>
            <a:pPr lvl="1" algn="just"/>
            <a:r>
              <a:rPr lang="cs-CZ" b="1" dirty="0"/>
              <a:t>Termín ukončení příjmu žádostí o podporu</a:t>
            </a:r>
            <a:r>
              <a:rPr lang="cs-CZ" dirty="0"/>
              <a:t>: 20. 5. 2025</a:t>
            </a:r>
          </a:p>
          <a:p>
            <a:pPr lvl="1" algn="just"/>
            <a:r>
              <a:rPr lang="cs-CZ" b="1" dirty="0"/>
              <a:t>Počet aktuálně podaných projektů</a:t>
            </a:r>
            <a:r>
              <a:rPr lang="cs-CZ" dirty="0"/>
              <a:t>: </a:t>
            </a:r>
            <a:r>
              <a:rPr lang="cs-CZ" dirty="0">
                <a:highlight>
                  <a:srgbClr val="FFFF00"/>
                </a:highlight>
              </a:rPr>
              <a:t>7 žádostí s dotací 117 mil. Kč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303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827" y="390174"/>
            <a:ext cx="10989732" cy="553998"/>
          </a:xfrm>
        </p:spPr>
        <p:txBody>
          <a:bodyPr/>
          <a:lstStyle/>
          <a:p>
            <a:r>
              <a:rPr lang="cs-CZ" b="1" dirty="0"/>
              <a:t>Inovace</a:t>
            </a:r>
            <a:r>
              <a:rPr lang="cs-CZ" dirty="0"/>
              <a:t> – výzva III.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8827" y="1020425"/>
            <a:ext cx="11409680" cy="50891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Vyhlášení výzvy 4. 2. 2025</a:t>
            </a:r>
          </a:p>
          <a:p>
            <a:pPr algn="just"/>
            <a:r>
              <a:rPr lang="cs-CZ" dirty="0"/>
              <a:t>Zahájení příjmů žádostí o podporu: 18. 2. 2025</a:t>
            </a:r>
          </a:p>
          <a:p>
            <a:pPr lvl="1" algn="just"/>
            <a:r>
              <a:rPr lang="cs-CZ" dirty="0"/>
              <a:t>Podporované aktivity</a:t>
            </a:r>
          </a:p>
          <a:p>
            <a:pPr marL="0" indent="0" algn="l">
              <a:buNone/>
            </a:pPr>
            <a:r>
              <a:rPr lang="cs-CZ" dirty="0"/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a) Zvýšení technických a užitných hodnot výrobků, technologií a služeb (</a:t>
            </a:r>
            <a:r>
              <a:rPr lang="cs-CZ" sz="1800" b="1" i="0" u="none" strike="noStrike" baseline="0" dirty="0">
                <a:latin typeface="Calibri-Bold"/>
              </a:rPr>
              <a:t>produktová inovace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)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 	b) Zvýšení efektivnosti procesů výroby a poskytování služeb (</a:t>
            </a:r>
            <a:r>
              <a:rPr lang="cs-CZ" sz="1800" b="1" i="0" u="none" strike="noStrike" baseline="0" dirty="0">
                <a:latin typeface="Calibri-Bold"/>
              </a:rPr>
              <a:t>procesní inovace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)</a:t>
            </a:r>
            <a:endParaRPr lang="cs-CZ" dirty="0"/>
          </a:p>
          <a:p>
            <a:pPr lvl="1" algn="just"/>
            <a:r>
              <a:rPr lang="cs-CZ" dirty="0"/>
              <a:t>Způsobilé výdaje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a) Technologie (Článek 14 GBER)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b) Software a data (</a:t>
            </a:r>
            <a:r>
              <a:rPr lang="en-US" sz="1800" b="0" i="0" u="none" strike="noStrike" baseline="0" dirty="0" err="1">
                <a:latin typeface="Calibri" panose="020F0502020204030204" pitchFamily="34" charset="0"/>
              </a:rPr>
              <a:t>Článek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14 GBER)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c) Práva k užívání duševního vlastnictví (Nařízení Komise (EU) č. 2023/2831 o de minimis)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d) Certifikace produktů (Nařízení Komise (EU) č. 2023/2831 o de minimis)</a:t>
            </a:r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pPr lvl="1" algn="just"/>
            <a:r>
              <a:rPr lang="cs-CZ" dirty="0"/>
              <a:t>Maximální a minimální výše dotace: 1- 80 mil. Kč</a:t>
            </a:r>
          </a:p>
          <a:p>
            <a:pPr lvl="1" algn="just"/>
            <a:r>
              <a:rPr lang="cs-CZ" dirty="0"/>
              <a:t>Alokace: 1,5 mld. Kč</a:t>
            </a:r>
          </a:p>
          <a:p>
            <a:pPr lvl="1" algn="just"/>
            <a:r>
              <a:rPr lang="cs-CZ" dirty="0"/>
              <a:t>Termín ukončení příjmu žádostí o podporu: 30. 5. 2025</a:t>
            </a:r>
          </a:p>
          <a:p>
            <a:pPr lvl="1" algn="just"/>
            <a:r>
              <a:rPr lang="cs-CZ" dirty="0"/>
              <a:t>Počet podaných projektů k 24.3.2025: 4 , požadovaná dotace 63,5 mil. Kč</a:t>
            </a:r>
          </a:p>
          <a:p>
            <a:pPr lvl="1" algn="just"/>
            <a:r>
              <a:rPr lang="cs-CZ" dirty="0"/>
              <a:t>Ve 4. Q 2025 bude vyhlášena výzva IV. Inovace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45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3" y="437589"/>
            <a:ext cx="10989732" cy="553998"/>
          </a:xfrm>
        </p:spPr>
        <p:txBody>
          <a:bodyPr/>
          <a:lstStyle/>
          <a:p>
            <a:r>
              <a:rPr lang="cs-CZ" b="1" dirty="0"/>
              <a:t>Inovační vouchery </a:t>
            </a:r>
            <a:r>
              <a:rPr lang="cs-CZ" dirty="0"/>
              <a:t>– výzva IV.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2533" y="975673"/>
            <a:ext cx="11355494" cy="521783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Vyhlášení výzvy 17. 3. 2025</a:t>
            </a:r>
          </a:p>
          <a:p>
            <a:pPr algn="just"/>
            <a:r>
              <a:rPr lang="cs-CZ" dirty="0"/>
              <a:t>Zahájení příjmů žádostí o podporu: 31. 3. 2025</a:t>
            </a:r>
          </a:p>
          <a:p>
            <a:pPr lvl="1" algn="just"/>
            <a:r>
              <a:rPr lang="cs-CZ" dirty="0"/>
              <a:t>Podporované aktivity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Nákup poradenských, expertních a podpůrných služeb v oblasti inovací žadatele od organizací pro výzkum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a šíření znalostí nebo akreditovaných subjektů s cílem zahájení či zintenzivnění inovačních aktivit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žadatelů - malých a středních podniků.</a:t>
            </a:r>
            <a:endParaRPr lang="cs-CZ" dirty="0"/>
          </a:p>
          <a:p>
            <a:pPr lvl="1" algn="just"/>
            <a:r>
              <a:rPr lang="cs-CZ" dirty="0"/>
              <a:t>	Způsobilé výdaje</a:t>
            </a:r>
          </a:p>
          <a:p>
            <a:pPr lvl="2"/>
            <a:r>
              <a:rPr lang="cs-CZ" sz="1800" b="1" i="0" u="none" strike="noStrike" baseline="0" dirty="0">
                <a:latin typeface="Calibri" panose="020F0502020204030204" pitchFamily="34" charset="0"/>
              </a:rPr>
              <a:t>Způsobilé výdaje, které si může žadatel nárokovat od organizace pro výzkum a šíření znalostí:</a:t>
            </a:r>
          </a:p>
          <a:p>
            <a:pPr marL="1074737" lvl="3" indent="0" algn="just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Poradenské, expertní a podpůrné služby v oblasti inovačních aktivit žadatele, tj. zejména měření,</a:t>
            </a:r>
          </a:p>
          <a:p>
            <a:pPr marL="1074737" lvl="3" indent="0" algn="just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diagnostika, testování, zkoušky, rozbory, analýzy, ověřování, certifikace produktu, výpočty, návrhy</a:t>
            </a:r>
          </a:p>
          <a:p>
            <a:pPr marL="1074737" lvl="3" indent="0" algn="just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nových systémů, technologických postupů, unikátních konstrukčních řešení, modelování, vývoj softwaru,</a:t>
            </a:r>
          </a:p>
          <a:p>
            <a:pPr marL="1074737" lvl="3" indent="0" algn="just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hardwaru, aplikace, materiálu, zařízení, prvků systému, prototypu, funkčního vzorku v souvislosti s</a:t>
            </a:r>
          </a:p>
          <a:p>
            <a:pPr marL="1074737" lvl="3" indent="0" algn="just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vývojem nebo zaváděním nového produktu (výrobku, služby nebo procesu), optimalizace procesů,</a:t>
            </a:r>
          </a:p>
          <a:p>
            <a:pPr marL="1074737" lvl="3" indent="0" algn="just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vlastností výrobků, služeb, metod.</a:t>
            </a:r>
          </a:p>
          <a:p>
            <a:pPr lvl="2"/>
            <a:r>
              <a:rPr lang="cs-CZ" sz="1800" b="1" i="0" u="none" strike="noStrike" baseline="0" dirty="0">
                <a:latin typeface="Calibri" panose="020F0502020204030204" pitchFamily="34" charset="0"/>
              </a:rPr>
              <a:t>Způsobilé výdaje, které si může žadatel nárokovat od akreditovaného subjektu: </a:t>
            </a:r>
          </a:p>
          <a:p>
            <a:pPr marL="1074737" lvl="3" indent="0" algn="just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Služby, na které je daný akreditovaný subjekt akreditován – tudíž oblasti, které má uvedeny v příloze svého osvědčení o</a:t>
            </a:r>
          </a:p>
          <a:p>
            <a:pPr marL="1074737" lvl="3" indent="0" algn="just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akreditaci. V případě zkušební laboratoře se jedná o testování, měření a zkoušky. V případě certifikačního</a:t>
            </a:r>
          </a:p>
          <a:p>
            <a:pPr marL="1074737" lvl="3" indent="0" algn="just">
              <a:buNone/>
            </a:pPr>
            <a:r>
              <a:rPr lang="cs-CZ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pt-BR" sz="1800" b="0" i="0" u="none" strike="noStrike" baseline="0" dirty="0">
                <a:latin typeface="Calibri" panose="020F0502020204030204" pitchFamily="34" charset="0"/>
              </a:rPr>
              <a:t>orgánu certifikující produkty o certifikace produktů.</a:t>
            </a:r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pPr lvl="1" algn="just"/>
            <a:r>
              <a:rPr lang="cs-CZ" dirty="0"/>
              <a:t>Maximální a minimální výše CZV: 100 000- 2 mil. Kč</a:t>
            </a:r>
          </a:p>
          <a:p>
            <a:pPr lvl="1" algn="just"/>
            <a:r>
              <a:rPr lang="cs-CZ" dirty="0"/>
              <a:t>Alokace: 250 mil. Kč</a:t>
            </a:r>
          </a:p>
          <a:p>
            <a:pPr lvl="1" algn="just"/>
            <a:r>
              <a:rPr lang="cs-CZ" dirty="0"/>
              <a:t>Termín ukončení příjmu žádostí o podporu: 30. 4. 2026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32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429686"/>
            <a:ext cx="10989732" cy="553998"/>
          </a:xfrm>
        </p:spPr>
        <p:txBody>
          <a:bodyPr/>
          <a:lstStyle/>
          <a:p>
            <a:r>
              <a:rPr lang="cs-CZ" b="1" dirty="0"/>
              <a:t>Potenciál </a:t>
            </a:r>
            <a:r>
              <a:rPr lang="cs-CZ" dirty="0"/>
              <a:t>– výzva II.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5599" y="983684"/>
            <a:ext cx="11226800" cy="498076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Vyhlášení výzvy</a:t>
            </a:r>
            <a:r>
              <a:rPr lang="cs-CZ" dirty="0"/>
              <a:t>: 9. 10. 2024</a:t>
            </a:r>
          </a:p>
          <a:p>
            <a:pPr algn="just"/>
            <a:r>
              <a:rPr lang="cs-CZ" b="1" dirty="0"/>
              <a:t>Zahájení příjmu žádostí o podporu</a:t>
            </a:r>
            <a:r>
              <a:rPr lang="cs-CZ" dirty="0"/>
              <a:t>: 23. 10. 2024</a:t>
            </a:r>
          </a:p>
          <a:p>
            <a:pPr lvl="1" algn="just"/>
            <a:r>
              <a:rPr lang="cs-CZ" b="1" dirty="0"/>
              <a:t>Podporovaná aktivita</a:t>
            </a:r>
          </a:p>
          <a:p>
            <a:pPr lvl="2" algn="just"/>
            <a:r>
              <a:rPr lang="cs-CZ" sz="1900" dirty="0">
                <a:latin typeface="Calibri" panose="020F0502020204030204" pitchFamily="34" charset="0"/>
              </a:rPr>
              <a:t>Založení nebo rozšíření </a:t>
            </a:r>
            <a:r>
              <a:rPr lang="cs-CZ" sz="1900" u="sng" dirty="0">
                <a:latin typeface="Calibri" panose="020F0502020204030204" pitchFamily="34" charset="0"/>
              </a:rPr>
              <a:t>center průmyslového výzkumu, vývoje a inovací </a:t>
            </a:r>
            <a:r>
              <a:rPr lang="cs-CZ" sz="1900" dirty="0">
                <a:latin typeface="Calibri" panose="020F0502020204030204" pitchFamily="34" charset="0"/>
              </a:rPr>
              <a:t>spočívající v pořízení technologií, zařízení a jiného vybavení nezbytného pro zajištění výzkumných a vývojových aktivit.</a:t>
            </a:r>
          </a:p>
          <a:p>
            <a:pPr lvl="1" algn="just"/>
            <a:r>
              <a:rPr lang="cs-CZ" b="1" dirty="0"/>
              <a:t>Způsobilé výdaje</a:t>
            </a:r>
          </a:p>
          <a:p>
            <a:pPr marL="1177925" lvl="2" indent="-457200" algn="just">
              <a:buAutoNum type="arabicParenR"/>
            </a:pPr>
            <a:r>
              <a:rPr lang="cs-CZ" sz="1900" dirty="0"/>
              <a:t>Dlouhodobý hmotný majetek</a:t>
            </a:r>
          </a:p>
          <a:p>
            <a:pPr marL="1177925" lvl="2" indent="-457200" algn="just">
              <a:buFontTx/>
              <a:buAutoNum type="arabicParenR"/>
            </a:pPr>
            <a:r>
              <a:rPr lang="cs-CZ" sz="1900" dirty="0"/>
              <a:t>Dlouhodobý nehmotný majetek (patenty, licence, know-how, software - </a:t>
            </a:r>
            <a:r>
              <a:rPr lang="cs-CZ" sz="1900" i="1" dirty="0"/>
              <a:t>max. do výše 50 % celkových způsobilých výdajů projektu</a:t>
            </a:r>
            <a:r>
              <a:rPr lang="cs-CZ" sz="1900" dirty="0"/>
              <a:t>).</a:t>
            </a:r>
          </a:p>
          <a:p>
            <a:pPr marL="1177925" lvl="2" indent="-457200" algn="just">
              <a:buFontTx/>
              <a:buAutoNum type="arabicParenR"/>
            </a:pPr>
            <a:r>
              <a:rPr lang="cs-CZ" sz="1900" dirty="0"/>
              <a:t>Investice do budov – novostavby a stavební úpravy </a:t>
            </a:r>
            <a:r>
              <a:rPr lang="cs-CZ" sz="1900" i="1" dirty="0"/>
              <a:t>(max. do výše 40 % celkových způsobilých výdajů projektu)</a:t>
            </a:r>
            <a:endParaRPr lang="cs-CZ" sz="1900" dirty="0"/>
          </a:p>
          <a:p>
            <a:pPr lvl="1" algn="just"/>
            <a:r>
              <a:rPr lang="cs-CZ" b="1" dirty="0"/>
              <a:t>Maximální a minimální výše dotace</a:t>
            </a:r>
            <a:r>
              <a:rPr lang="cs-CZ" dirty="0"/>
              <a:t>: 2 - 100 mil. Kč</a:t>
            </a:r>
          </a:p>
          <a:p>
            <a:pPr lvl="1" algn="just"/>
            <a:r>
              <a:rPr lang="cs-CZ" b="1" dirty="0"/>
              <a:t>Alokace</a:t>
            </a:r>
            <a:r>
              <a:rPr lang="cs-CZ" dirty="0"/>
              <a:t>: 2 mld. Kč</a:t>
            </a:r>
          </a:p>
          <a:p>
            <a:pPr lvl="1" algn="just"/>
            <a:r>
              <a:rPr lang="cs-CZ" b="1" dirty="0"/>
              <a:t>Termín ukončení příjmu žádostí o podporu</a:t>
            </a:r>
            <a:r>
              <a:rPr lang="cs-CZ" dirty="0"/>
              <a:t>: 20. 5. 2025</a:t>
            </a:r>
          </a:p>
          <a:p>
            <a:pPr lvl="1" algn="just"/>
            <a:r>
              <a:rPr lang="cs-CZ" b="1" dirty="0"/>
              <a:t>Počet aktuálně podaných projektů</a:t>
            </a:r>
            <a:r>
              <a:rPr lang="cs-CZ" dirty="0"/>
              <a:t>: 13</a:t>
            </a:r>
          </a:p>
          <a:p>
            <a:pPr lvl="1" algn="just"/>
            <a:r>
              <a:rPr lang="cs-CZ" dirty="0"/>
              <a:t>Ve 4Q 2025 bude vyhlášena výzva III.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476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1" y="358035"/>
            <a:ext cx="10989732" cy="553998"/>
          </a:xfrm>
        </p:spPr>
        <p:txBody>
          <a:bodyPr/>
          <a:lstStyle/>
          <a:p>
            <a:r>
              <a:rPr lang="cs-CZ" b="1" dirty="0" err="1"/>
              <a:t>Proof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Concept</a:t>
            </a:r>
            <a:r>
              <a:rPr lang="cs-CZ" b="1" dirty="0"/>
              <a:t> </a:t>
            </a:r>
            <a:r>
              <a:rPr lang="cs-CZ" dirty="0"/>
              <a:t>– výzva II.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5601" y="1031587"/>
            <a:ext cx="11443546" cy="510505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b="1" dirty="0"/>
              <a:t>Vyhlášení výzvy</a:t>
            </a:r>
            <a:r>
              <a:rPr lang="cs-CZ" dirty="0"/>
              <a:t>: 10. 4. 2024</a:t>
            </a:r>
          </a:p>
          <a:p>
            <a:pPr algn="just"/>
            <a:r>
              <a:rPr lang="cs-CZ" b="1" dirty="0"/>
              <a:t>Zahájení příjmu žádostí o podporu</a:t>
            </a:r>
            <a:r>
              <a:rPr lang="cs-CZ" dirty="0"/>
              <a:t>: 25. 4. 2024</a:t>
            </a:r>
          </a:p>
          <a:p>
            <a:pPr lvl="1" algn="just"/>
            <a:r>
              <a:rPr lang="cs-CZ" b="1" dirty="0"/>
              <a:t>Podporované aktivity</a:t>
            </a:r>
          </a:p>
          <a:p>
            <a:pPr marL="0" indent="0" algn="l">
              <a:spcAft>
                <a:spcPts val="600"/>
              </a:spcAft>
              <a:buNone/>
            </a:pPr>
            <a:r>
              <a:rPr lang="cs-CZ" dirty="0"/>
              <a:t>	</a:t>
            </a:r>
            <a:r>
              <a:rPr lang="cs-CZ" sz="2200" b="0" i="0" u="none" strike="noStrike" baseline="0" dirty="0">
                <a:latin typeface="Calibri" panose="020F0502020204030204" pitchFamily="34" charset="0"/>
              </a:rPr>
              <a:t>a) </a:t>
            </a:r>
            <a:r>
              <a:rPr lang="pl-PL" sz="2200" b="0" i="0" u="none" strike="noStrike" baseline="0" dirty="0">
                <a:latin typeface="Calibri" panose="020F0502020204030204" pitchFamily="34" charset="0"/>
              </a:rPr>
              <a:t>aktivity související s ověřením technické proveditelnosti a komerčního potenciálu výzkumu a vývoje s cílem zavedení nového produktu/technologie/služby na trh</a:t>
            </a:r>
          </a:p>
          <a:p>
            <a:pPr marL="0" indent="0" algn="l">
              <a:spcAft>
                <a:spcPts val="600"/>
              </a:spcAft>
              <a:buNone/>
            </a:pPr>
            <a:r>
              <a:rPr lang="cs-CZ" sz="2200" b="0" i="0" u="none" strike="noStrike" baseline="0" dirty="0">
                <a:latin typeface="Calibri" panose="020F0502020204030204" pitchFamily="34" charset="0"/>
              </a:rPr>
              <a:t> 	b) aktivity směřující k dopracování výzkumu a vývoje do finální fáze a k přípravě jeho komercializace</a:t>
            </a:r>
          </a:p>
          <a:p>
            <a:pPr lvl="1" algn="just"/>
            <a:r>
              <a:rPr lang="cs-CZ" b="1" dirty="0"/>
              <a:t>Způsobilé výdaje</a:t>
            </a:r>
          </a:p>
          <a:p>
            <a:pPr lvl="2" algn="just">
              <a:spcAft>
                <a:spcPts val="600"/>
              </a:spcAft>
            </a:pPr>
            <a:r>
              <a:rPr lang="cs-CZ" sz="1800" b="1" dirty="0"/>
              <a:t>Aktivita a):</a:t>
            </a:r>
            <a:r>
              <a:rPr lang="cs-CZ" sz="1800" dirty="0"/>
              <a:t> osobní náklady, náklady na smluvní výzkum, konzultační a externí odborné služby, dodatečné režijní a ostatní provozní náklady</a:t>
            </a:r>
          </a:p>
          <a:p>
            <a:pPr lvl="2" algn="just"/>
            <a:r>
              <a:rPr lang="cs-CZ" sz="1800" b="1" dirty="0"/>
              <a:t>Aktivita b):</a:t>
            </a:r>
            <a:r>
              <a:rPr lang="cs-CZ" sz="1800" dirty="0"/>
              <a:t> </a:t>
            </a:r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cs-CZ" sz="1800" dirty="0"/>
              <a:t>osobní náklady, </a:t>
            </a:r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cs-CZ" sz="1800" dirty="0"/>
              <a:t>náklady na smluvní výzkum, konzultační a externí odborné služby, </a:t>
            </a:r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cs-CZ" sz="1800" dirty="0"/>
              <a:t>dodatečné režijní a ostatní provozní náklady, náklady na vyslání vysoce kvalifikovaných pracovníků z organizace pro výzkum a šíření znalostí, </a:t>
            </a:r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cs-CZ" sz="1800" dirty="0"/>
              <a:t>poplatky související s řízením o udělení národního patentu, mezinárodní přihlášce podle PCT nebo udělení evropského patentu podle EPC včetně nákladů na služby patentových zástupců, </a:t>
            </a:r>
          </a:p>
          <a:p>
            <a:pPr lvl="4" algn="just">
              <a:buFont typeface="Arial" panose="020B0604020202020204" pitchFamily="34" charset="0"/>
              <a:buChar char="•"/>
            </a:pPr>
            <a:r>
              <a:rPr lang="pt-BR" sz="1800" dirty="0"/>
              <a:t>náklady na poradenské a podpůrné služby v oblasti inovací, </a:t>
            </a:r>
            <a:endParaRPr lang="cs-CZ" sz="1800" dirty="0"/>
          </a:p>
          <a:p>
            <a:pPr lvl="4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dirty="0"/>
              <a:t>investice do nehmotného a hmotného majetku</a:t>
            </a:r>
            <a:endParaRPr lang="cs-CZ" sz="1800" b="0" i="0" u="none" strike="noStrike" baseline="0" dirty="0"/>
          </a:p>
          <a:p>
            <a:pPr lvl="1" algn="just"/>
            <a:r>
              <a:rPr lang="cs-CZ" b="1" dirty="0"/>
              <a:t>Maximální a minimální výše celkových způsobilých výdajů</a:t>
            </a:r>
            <a:r>
              <a:rPr lang="cs-CZ" dirty="0"/>
              <a:t>: </a:t>
            </a:r>
          </a:p>
          <a:p>
            <a:pPr lvl="2" algn="just"/>
            <a:r>
              <a:rPr lang="cs-CZ" dirty="0"/>
              <a:t>Aktivita a) 1 - 10 mil. Kč</a:t>
            </a:r>
          </a:p>
          <a:p>
            <a:pPr lvl="2" algn="just"/>
            <a:r>
              <a:rPr lang="cs-CZ" dirty="0"/>
              <a:t>Aktivita b) 1 – 50 mil. Kč</a:t>
            </a:r>
          </a:p>
          <a:p>
            <a:pPr lvl="1" algn="just"/>
            <a:r>
              <a:rPr lang="cs-CZ" b="1" dirty="0"/>
              <a:t>Alokace</a:t>
            </a:r>
            <a:r>
              <a:rPr lang="cs-CZ" dirty="0"/>
              <a:t>: 250 mil. Kč</a:t>
            </a:r>
          </a:p>
          <a:p>
            <a:pPr lvl="1" algn="just"/>
            <a:r>
              <a:rPr lang="cs-CZ" b="1" dirty="0"/>
              <a:t>Termín ukončení příjmu žádostí o podporu</a:t>
            </a:r>
            <a:r>
              <a:rPr lang="cs-CZ" dirty="0"/>
              <a:t>: 24. 9. 2024</a:t>
            </a:r>
          </a:p>
          <a:p>
            <a:pPr lvl="1" algn="just"/>
            <a:r>
              <a:rPr lang="cs-CZ" b="1" dirty="0"/>
              <a:t>Počet aktuálně podaných projektů</a:t>
            </a:r>
            <a:r>
              <a:rPr lang="cs-CZ" dirty="0"/>
              <a:t>: 140</a:t>
            </a:r>
          </a:p>
          <a:p>
            <a:pPr lvl="1" algn="just"/>
            <a:r>
              <a:rPr lang="cs-CZ" b="1" dirty="0"/>
              <a:t>17. 4. bude vyhlášena výzva III. (posun vyhlášení kvůli úpravě modelu hodnocení a rozdělení alokace na přechodové a méně rozvinuté regiony)</a:t>
            </a:r>
          </a:p>
        </p:txBody>
      </p:sp>
    </p:spTree>
    <p:extLst>
      <p:ext uri="{BB962C8B-B14F-4D97-AF65-F5344CB8AC3E}">
        <p14:creationId xmlns:p14="http://schemas.microsoft.com/office/powerpoint/2010/main" val="2256036776"/>
      </p:ext>
    </p:extLst>
  </p:cSld>
  <p:clrMapOvr>
    <a:masterClrMapping/>
  </p:clrMapOvr>
</p:sld>
</file>

<file path=ppt/theme/theme1.xml><?xml version="1.0" encoding="utf-8"?>
<a:theme xmlns:a="http://schemas.openxmlformats.org/drawingml/2006/main" name="Předloha V1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</Template>
  <TotalTime>1826</TotalTime>
  <Words>2221</Words>
  <Application>Microsoft Office PowerPoint</Application>
  <PresentationFormat>Širokoúhlá obrazovka</PresentationFormat>
  <Paragraphs>205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Calibri-Bold</vt:lpstr>
      <vt:lpstr>SourceSansPro-SemiBold</vt:lpstr>
      <vt:lpstr>Předloha V1</vt:lpstr>
      <vt:lpstr>Prezentace aplikace PowerPoint</vt:lpstr>
      <vt:lpstr>Mgr. Petr Filipi  ředitel odboru digitalizace a internetu  Ministerstvo průmyslu a obchodu</vt:lpstr>
      <vt:lpstr>Specifický cíl 1.1 </vt:lpstr>
      <vt:lpstr>Novinky</vt:lpstr>
      <vt:lpstr>Aplikace – vývoj digitálních řešení – výzva II. </vt:lpstr>
      <vt:lpstr>Inovace – výzva III. </vt:lpstr>
      <vt:lpstr>Inovační vouchery – výzva IV. </vt:lpstr>
      <vt:lpstr>Potenciál – výzva II. </vt:lpstr>
      <vt:lpstr>Proof of Concept – výzva II. </vt:lpstr>
      <vt:lpstr>Služby infrastruktury – ITI – výzva I. </vt:lpstr>
      <vt:lpstr>Spolupráce – klastry – výzva II. </vt:lpstr>
      <vt:lpstr>Partnerství znalostního transferu – výzva II. </vt:lpstr>
      <vt:lpstr>Technologické platformy – výzva II. </vt:lpstr>
      <vt:lpstr>Specifický cíl 1.2 </vt:lpstr>
      <vt:lpstr>výzva: Digitální podnik – Technologie 4.0</vt:lpstr>
      <vt:lpstr>Priorita 2  Specifický cíl 2.1 Posilování udržitelného růstu a konkurenceschopnosti malých a středních podniků </vt:lpstr>
      <vt:lpstr>Poradenství – výzva II. </vt:lpstr>
      <vt:lpstr>Marketing – odborné služby pro start-upy – výzva I.</vt:lpstr>
      <vt:lpstr>KONEC  DĚKUJI ZA POZORNOST petr.filipi@mpo.gov.cz       </vt:lpstr>
    </vt:vector>
  </TitlesOfParts>
  <Company>S-Comp Centre CZ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Jednání Monitorovacího výboru OP TAK</dc:title>
  <dc:creator>Ohrazdová Klára</dc:creator>
  <cp:lastModifiedBy>Pospíšilová Monika</cp:lastModifiedBy>
  <cp:revision>164</cp:revision>
  <dcterms:created xsi:type="dcterms:W3CDTF">2022-06-06T12:32:52Z</dcterms:created>
  <dcterms:modified xsi:type="dcterms:W3CDTF">2025-03-31T13:19:10Z</dcterms:modified>
</cp:coreProperties>
</file>