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9" r:id="rId2"/>
    <p:sldId id="468" r:id="rId3"/>
    <p:sldId id="342" r:id="rId4"/>
    <p:sldId id="621" r:id="rId5"/>
    <p:sldId id="637" r:id="rId6"/>
    <p:sldId id="622" r:id="rId7"/>
    <p:sldId id="627" r:id="rId8"/>
    <p:sldId id="624" r:id="rId9"/>
    <p:sldId id="628" r:id="rId10"/>
    <p:sldId id="649" r:id="rId11"/>
    <p:sldId id="651" r:id="rId12"/>
    <p:sldId id="638" r:id="rId13"/>
    <p:sldId id="594" r:id="rId14"/>
    <p:sldId id="587" r:id="rId15"/>
    <p:sldId id="609" r:id="rId16"/>
    <p:sldId id="639" r:id="rId17"/>
    <p:sldId id="640" r:id="rId18"/>
    <p:sldId id="642" r:id="rId19"/>
    <p:sldId id="644" r:id="rId20"/>
    <p:sldId id="645" r:id="rId21"/>
    <p:sldId id="647" r:id="rId22"/>
    <p:sldId id="652" r:id="rId23"/>
    <p:sldId id="442" r:id="rId24"/>
  </p:sldIdLst>
  <p:sldSz cx="12192000" cy="6858000"/>
  <p:notesSz cx="9144000" cy="6858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15A0FCC5-FDD9-473B-88DB-624B4052EBE8}">
          <p14:sldIdLst>
            <p14:sldId id="269"/>
            <p14:sldId id="468"/>
            <p14:sldId id="342"/>
            <p14:sldId id="621"/>
            <p14:sldId id="637"/>
            <p14:sldId id="622"/>
            <p14:sldId id="627"/>
            <p14:sldId id="624"/>
            <p14:sldId id="628"/>
            <p14:sldId id="649"/>
            <p14:sldId id="651"/>
            <p14:sldId id="638"/>
            <p14:sldId id="594"/>
            <p14:sldId id="587"/>
            <p14:sldId id="609"/>
            <p14:sldId id="639"/>
            <p14:sldId id="640"/>
            <p14:sldId id="642"/>
            <p14:sldId id="644"/>
            <p14:sldId id="645"/>
            <p14:sldId id="647"/>
            <p14:sldId id="652"/>
            <p14:sldId id="442"/>
          </p14:sldIdLst>
        </p14:section>
      </p14:sectionLst>
    </p:ext>
    <p:ext uri="{EFAFB233-063F-42B5-8137-9DF3F51BA10A}">
      <p15:sldGuideLst xmlns:p15="http://schemas.microsoft.com/office/powerpoint/2012/main">
        <p15:guide id="1" orient="horz" pos="281" userDrawn="1">
          <p15:clr>
            <a:srgbClr val="A4A3A4"/>
          </p15:clr>
        </p15:guide>
        <p15:guide id="2" orient="horz" pos="3843" userDrawn="1">
          <p15:clr>
            <a:srgbClr val="A4A3A4"/>
          </p15:clr>
        </p15:guide>
        <p15:guide id="3" orient="horz" pos="3562" userDrawn="1">
          <p15:clr>
            <a:srgbClr val="A4A3A4"/>
          </p15:clr>
        </p15:guide>
        <p15:guide id="4" pos="7308" userDrawn="1">
          <p15:clr>
            <a:srgbClr val="A4A3A4"/>
          </p15:clr>
        </p15:guide>
        <p15:guide id="5" pos="373" userDrawn="1">
          <p15:clr>
            <a:srgbClr val="A4A3A4"/>
          </p15:clr>
        </p15:guide>
        <p15:guide id="6" pos="2328" userDrawn="1">
          <p15:clr>
            <a:srgbClr val="A4A3A4"/>
          </p15:clr>
        </p15:guide>
        <p15:guide id="7" pos="1949" userDrawn="1">
          <p15:clr>
            <a:srgbClr val="A4A3A4"/>
          </p15:clr>
        </p15:guide>
        <p15:guide id="8" pos="4276" userDrawn="1">
          <p15:clr>
            <a:srgbClr val="A4A3A4"/>
          </p15:clr>
        </p15:guide>
        <p15:guide id="9" pos="3904"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00"/>
    <a:srgbClr val="13B5EA"/>
    <a:srgbClr val="004B8D"/>
    <a:srgbClr val="B9E0F7"/>
    <a:srgbClr val="FF33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yl s motivem 2 – zvýraznění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autoAdjust="0"/>
  </p:normalViewPr>
  <p:slideViewPr>
    <p:cSldViewPr snapToGrid="0" snapToObjects="1">
      <p:cViewPr varScale="1">
        <p:scale>
          <a:sx n="152" d="100"/>
          <a:sy n="152" d="100"/>
        </p:scale>
        <p:origin x="198" y="660"/>
      </p:cViewPr>
      <p:guideLst>
        <p:guide orient="horz" pos="281"/>
        <p:guide orient="horz" pos="3843"/>
        <p:guide orient="horz" pos="3562"/>
        <p:guide pos="7308"/>
        <p:guide pos="373"/>
        <p:guide pos="2328"/>
        <p:guide pos="1949"/>
        <p:guide pos="4276"/>
        <p:guide pos="39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106" d="100"/>
          <a:sy n="106" d="100"/>
        </p:scale>
        <p:origin x="1960" y="6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47345" cy="3429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0FB0F22-8DED-4CDA-BC4E-47C3EA70254F}" type="datetimeFigureOut">
              <a:rPr lang="cs-CZ" smtClean="0"/>
              <a:pPr/>
              <a:t>01.04.2025</a:t>
            </a:fld>
            <a:endParaRPr lang="cs-CZ"/>
          </a:p>
        </p:txBody>
      </p:sp>
      <p:sp>
        <p:nvSpPr>
          <p:cNvPr id="4" name="Zástupný symbol pro zápatí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1C9265F-04F2-4D47-A1E7-EE74899987E2}" type="slidenum">
              <a:rPr lang="cs-CZ" smtClean="0"/>
              <a:pPr/>
              <a:t>‹#›</a:t>
            </a:fld>
            <a:endParaRPr lang="cs-CZ" dirty="0"/>
          </a:p>
        </p:txBody>
      </p:sp>
    </p:spTree>
    <p:extLst>
      <p:ext uri="{BB962C8B-B14F-4D97-AF65-F5344CB8AC3E}">
        <p14:creationId xmlns:p14="http://schemas.microsoft.com/office/powerpoint/2010/main" val="32833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40993F1-D5EC-4943-97AA-C86D9E6B9167}" type="datetimeFigureOut">
              <a:rPr lang="cs-CZ" smtClean="0"/>
              <a:pPr/>
              <a:t>01.04.2025</a:t>
            </a:fld>
            <a:endParaRPr lang="cs-CZ"/>
          </a:p>
        </p:txBody>
      </p:sp>
      <p:sp>
        <p:nvSpPr>
          <p:cNvPr id="4" name="Zástupný symbol pro obrázek snímku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160BDDA-8E2B-4061-8BE0-CED46ED94034}" type="slidenum">
              <a:rPr lang="cs-CZ" smtClean="0"/>
              <a:pPr/>
              <a:t>‹#›</a:t>
            </a:fld>
            <a:endParaRPr lang="cs-CZ"/>
          </a:p>
        </p:txBody>
      </p:sp>
    </p:spTree>
    <p:extLst>
      <p:ext uri="{BB962C8B-B14F-4D97-AF65-F5344CB8AC3E}">
        <p14:creationId xmlns:p14="http://schemas.microsoft.com/office/powerpoint/2010/main" val="371525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rgbClr val="004B8D"/>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592667" y="446089"/>
            <a:ext cx="10989733" cy="615553"/>
          </a:xfrm>
        </p:spPr>
        <p:txBody>
          <a:bodyPr wrap="square" lIns="0" tIns="0" rIns="0" bIns="0" anchor="t" anchorCtr="0">
            <a:spAutoFit/>
          </a:bodyPr>
          <a:lstStyle>
            <a:lvl1pPr algn="l">
              <a:defRPr sz="4000">
                <a:solidFill>
                  <a:schemeClr val="bg1"/>
                </a:solidFill>
              </a:defRPr>
            </a:lvl1pPr>
          </a:lstStyle>
          <a:p>
            <a:r>
              <a:rPr lang="cs-CZ"/>
              <a:t>Kliknutím lze upravit styl.</a:t>
            </a:r>
            <a:endParaRPr lang="cs-CZ" dirty="0"/>
          </a:p>
        </p:txBody>
      </p:sp>
      <p:sp>
        <p:nvSpPr>
          <p:cNvPr id="3" name="Podnadpis 2"/>
          <p:cNvSpPr>
            <a:spLocks noGrp="1"/>
          </p:cNvSpPr>
          <p:nvPr>
            <p:ph type="subTitle" idx="1"/>
          </p:nvPr>
        </p:nvSpPr>
        <p:spPr>
          <a:xfrm>
            <a:off x="592667" y="1061640"/>
            <a:ext cx="10989733" cy="1800000"/>
          </a:xfrm>
        </p:spPr>
        <p:txBody>
          <a:bodyPr wrap="square" lIns="0" tIns="360000" rIns="0" bIns="0">
            <a:noAutofit/>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Kliknutím můžete upravit styl předlohy.</a:t>
            </a:r>
          </a:p>
        </p:txBody>
      </p:sp>
      <p:pic>
        <p:nvPicPr>
          <p:cNvPr id="5" name="Grafický objekt 4">
            <a:extLst>
              <a:ext uri="{FF2B5EF4-FFF2-40B4-BE49-F238E27FC236}">
                <a16:creationId xmlns:a16="http://schemas.microsoft.com/office/drawing/2014/main" id="{F1708E2B-7D90-7B27-95A1-346CC3CC5C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108284" y="0"/>
            <a:ext cx="12300284" cy="6857999"/>
          </a:xfrm>
          <a:prstGeom prst="rect">
            <a:avLst/>
          </a:prstGeom>
        </p:spPr>
      </p:pic>
      <p:pic>
        <p:nvPicPr>
          <p:cNvPr id="4" name="Grafický objekt 3">
            <a:extLst>
              <a:ext uri="{FF2B5EF4-FFF2-40B4-BE49-F238E27FC236}">
                <a16:creationId xmlns:a16="http://schemas.microsoft.com/office/drawing/2014/main" id="{C415D78B-D3F5-237B-81A3-D934F42CC5C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246" b="429"/>
          <a:stretch/>
        </p:blipFill>
        <p:spPr>
          <a:xfrm>
            <a:off x="11069956" y="0"/>
            <a:ext cx="1124804" cy="6858000"/>
          </a:xfrm>
          <a:prstGeom prst="rect">
            <a:avLst/>
          </a:prstGeom>
        </p:spPr>
      </p:pic>
    </p:spTree>
    <p:extLst>
      <p:ext uri="{BB962C8B-B14F-4D97-AF65-F5344CB8AC3E}">
        <p14:creationId xmlns:p14="http://schemas.microsoft.com/office/powerpoint/2010/main" val="264297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text">
    <p:spTree>
      <p:nvGrpSpPr>
        <p:cNvPr id="1" name=""/>
        <p:cNvGrpSpPr/>
        <p:nvPr/>
      </p:nvGrpSpPr>
      <p:grpSpPr>
        <a:xfrm>
          <a:off x="0" y="0"/>
          <a:ext cx="0" cy="0"/>
          <a:chOff x="0" y="0"/>
          <a:chExt cx="0" cy="0"/>
        </a:xfrm>
      </p:grpSpPr>
      <p:sp>
        <p:nvSpPr>
          <p:cNvPr id="3" name="Nadpis 2"/>
          <p:cNvSpPr>
            <a:spLocks noGrp="1"/>
          </p:cNvSpPr>
          <p:nvPr>
            <p:ph type="title"/>
          </p:nvPr>
        </p:nvSpPr>
        <p:spPr/>
        <p:txBody>
          <a:bodyPr anchor="t" anchorCtr="0"/>
          <a:lstStyle/>
          <a:p>
            <a:r>
              <a:rPr lang="cs-CZ"/>
              <a:t>Kliknutím lze upravit styl.</a:t>
            </a:r>
            <a:endParaRPr lang="cs-CZ" dirty="0"/>
          </a:p>
        </p:txBody>
      </p:sp>
      <p:sp>
        <p:nvSpPr>
          <p:cNvPr id="6" name="Zástupný symbol pro text 5"/>
          <p:cNvSpPr>
            <a:spLocks noGrp="1"/>
          </p:cNvSpPr>
          <p:nvPr>
            <p:ph type="body" sz="quarter" idx="10"/>
          </p:nvPr>
        </p:nvSpPr>
        <p:spPr>
          <a:xfrm>
            <a:off x="592667" y="1000087"/>
            <a:ext cx="10989733" cy="465458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71317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jekt a text">
    <p:spTree>
      <p:nvGrpSpPr>
        <p:cNvPr id="1" name=""/>
        <p:cNvGrpSpPr/>
        <p:nvPr/>
      </p:nvGrpSpPr>
      <p:grpSpPr>
        <a:xfrm>
          <a:off x="0" y="0"/>
          <a:ext cx="0" cy="0"/>
          <a:chOff x="0" y="0"/>
          <a:chExt cx="0" cy="0"/>
        </a:xfrm>
      </p:grpSpPr>
      <p:sp>
        <p:nvSpPr>
          <p:cNvPr id="2" name="Nadpis 1"/>
          <p:cNvSpPr>
            <a:spLocks noGrp="1"/>
          </p:cNvSpPr>
          <p:nvPr>
            <p:ph type="title"/>
          </p:nvPr>
        </p:nvSpPr>
        <p:spPr>
          <a:xfrm>
            <a:off x="6788150" y="446089"/>
            <a:ext cx="4813300" cy="430887"/>
          </a:xfrm>
        </p:spPr>
        <p:txBody>
          <a:bodyPr lIns="0" tIns="0" rIns="0" bIns="0" anchor="t" anchorCtr="0">
            <a:spAutoFit/>
          </a:bodyPr>
          <a:lstStyle>
            <a:lvl1pPr algn="l">
              <a:defRPr sz="2800">
                <a:solidFill>
                  <a:schemeClr val="accent2"/>
                </a:solidFill>
              </a:defRPr>
            </a:lvl1pPr>
          </a:lstStyle>
          <a:p>
            <a:r>
              <a:rPr lang="cs-CZ"/>
              <a:t>Kliknutím lze upravit styl.</a:t>
            </a:r>
            <a:endParaRPr lang="cs-CZ" dirty="0"/>
          </a:p>
        </p:txBody>
      </p:sp>
      <p:sp>
        <p:nvSpPr>
          <p:cNvPr id="6" name="Zástupný symbol pro obsah 5"/>
          <p:cNvSpPr>
            <a:spLocks noGrp="1"/>
          </p:cNvSpPr>
          <p:nvPr>
            <p:ph sz="quarter" idx="14"/>
          </p:nvPr>
        </p:nvSpPr>
        <p:spPr>
          <a:xfrm>
            <a:off x="592667" y="446089"/>
            <a:ext cx="5604933" cy="5208587"/>
          </a:xfrm>
        </p:spPr>
        <p:txBody>
          <a:bodyPr/>
          <a:lstStyle>
            <a:lvl1pPr>
              <a:buNone/>
              <a:defRPr/>
            </a:lvl1pPr>
          </a:lstStyle>
          <a:p>
            <a:pPr lvl="0"/>
            <a:r>
              <a:rPr lang="cs-CZ"/>
              <a:t>Upravte styly předlohy textu.</a:t>
            </a:r>
          </a:p>
        </p:txBody>
      </p:sp>
      <p:sp>
        <p:nvSpPr>
          <p:cNvPr id="4" name="Zástupný symbol pro text 3"/>
          <p:cNvSpPr>
            <a:spLocks noGrp="1"/>
          </p:cNvSpPr>
          <p:nvPr>
            <p:ph type="body" sz="quarter" idx="15"/>
          </p:nvPr>
        </p:nvSpPr>
        <p:spPr>
          <a:xfrm>
            <a:off x="6788151" y="876975"/>
            <a:ext cx="4813300" cy="4777700"/>
          </a:xfrm>
        </p:spPr>
        <p:txBody>
          <a:bodyPr>
            <a:normAutofit/>
          </a:bodyPr>
          <a:lstStyle>
            <a:lvl1pPr>
              <a:defRPr sz="2000"/>
            </a:lvl1pPr>
            <a:lvl2pPr>
              <a:defRPr sz="2000"/>
            </a:lvl2pPr>
            <a:lvl3pPr>
              <a:defRPr sz="2000"/>
            </a:lvl3pPr>
            <a:lvl4pPr>
              <a:defRPr sz="2000"/>
            </a:lvl4pPr>
            <a:lvl5pPr>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71317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objekt">
    <p:spTree>
      <p:nvGrpSpPr>
        <p:cNvPr id="1" name=""/>
        <p:cNvGrpSpPr/>
        <p:nvPr/>
      </p:nvGrpSpPr>
      <p:grpSpPr>
        <a:xfrm>
          <a:off x="0" y="0"/>
          <a:ext cx="0" cy="0"/>
          <a:chOff x="0" y="0"/>
          <a:chExt cx="0" cy="0"/>
        </a:xfrm>
      </p:grpSpPr>
      <p:sp>
        <p:nvSpPr>
          <p:cNvPr id="6" name="Zástupný symbol pro obsah 5"/>
          <p:cNvSpPr>
            <a:spLocks noGrp="1"/>
          </p:cNvSpPr>
          <p:nvPr>
            <p:ph sz="quarter" idx="10"/>
          </p:nvPr>
        </p:nvSpPr>
        <p:spPr>
          <a:xfrm>
            <a:off x="592667" y="1000086"/>
            <a:ext cx="11008784" cy="4654589"/>
          </a:xfrm>
        </p:spPr>
        <p:txBody>
          <a:bodyPr/>
          <a:lstStyle>
            <a:lvl1pPr>
              <a:buNone/>
              <a:defRPr/>
            </a:lvl1pPr>
          </a:lstStyle>
          <a:p>
            <a:pPr lvl="0"/>
            <a:r>
              <a:rPr lang="cs-CZ"/>
              <a:t>Upravte styly předlohy textu.</a:t>
            </a:r>
          </a:p>
        </p:txBody>
      </p:sp>
      <p:sp>
        <p:nvSpPr>
          <p:cNvPr id="3" name="Nadpis 2"/>
          <p:cNvSpPr>
            <a:spLocks noGrp="1"/>
          </p:cNvSpPr>
          <p:nvPr>
            <p:ph type="title"/>
          </p:nvPr>
        </p:nvSpPr>
        <p:spPr/>
        <p:txBody>
          <a:bodyPr/>
          <a:lstStyle/>
          <a:p>
            <a:r>
              <a:rPr lang="cs-CZ"/>
              <a:t>Kliknutím lze upravit styl.</a:t>
            </a:r>
            <a:endParaRPr lang="cs-CZ" dirty="0"/>
          </a:p>
        </p:txBody>
      </p:sp>
    </p:spTree>
    <p:extLst>
      <p:ext uri="{BB962C8B-B14F-4D97-AF65-F5344CB8AC3E}">
        <p14:creationId xmlns:p14="http://schemas.microsoft.com/office/powerpoint/2010/main" val="3885243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ávěrečný snímek">
    <p:bg>
      <p:bgPr>
        <a:solidFill>
          <a:srgbClr val="004B8D"/>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0A0A9085-21F4-E109-532D-18F5BBA6389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108284" y="0"/>
            <a:ext cx="12300284" cy="6857999"/>
          </a:xfrm>
          <a:prstGeom prst="rect">
            <a:avLst/>
          </a:prstGeom>
        </p:spPr>
      </p:pic>
      <p:pic>
        <p:nvPicPr>
          <p:cNvPr id="4" name="Grafický objekt 3">
            <a:extLst>
              <a:ext uri="{FF2B5EF4-FFF2-40B4-BE49-F238E27FC236}">
                <a16:creationId xmlns:a16="http://schemas.microsoft.com/office/drawing/2014/main" id="{B31DD2E5-3D98-4424-DFA9-A80DC8D12457}"/>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246" b="429"/>
          <a:stretch/>
        </p:blipFill>
        <p:spPr>
          <a:xfrm>
            <a:off x="11069956" y="0"/>
            <a:ext cx="1124804" cy="6858000"/>
          </a:xfrm>
          <a:prstGeom prst="rect">
            <a:avLst/>
          </a:prstGeom>
        </p:spPr>
      </p:pic>
      <p:sp>
        <p:nvSpPr>
          <p:cNvPr id="7" name="Nadpis 6"/>
          <p:cNvSpPr>
            <a:spLocks noGrp="1"/>
          </p:cNvSpPr>
          <p:nvPr>
            <p:ph type="title"/>
          </p:nvPr>
        </p:nvSpPr>
        <p:spPr>
          <a:xfrm>
            <a:off x="592667" y="1800001"/>
            <a:ext cx="10989732" cy="615553"/>
          </a:xfrm>
        </p:spPr>
        <p:txBody>
          <a:bodyPr anchor="t" anchorCtr="0"/>
          <a:lstStyle>
            <a:lvl1pPr>
              <a:defRPr sz="4000">
                <a:solidFill>
                  <a:schemeClr val="bg1"/>
                </a:solidFill>
              </a:defRPr>
            </a:lvl1pPr>
          </a:lstStyle>
          <a:p>
            <a:r>
              <a:rPr lang="cs-CZ"/>
              <a:t>Kliknutím lze upravit styl.</a:t>
            </a:r>
            <a:endParaRPr lang="cs-CZ" dirty="0"/>
          </a:p>
        </p:txBody>
      </p:sp>
      <p:pic>
        <p:nvPicPr>
          <p:cNvPr id="3" name="Grafický objekt 2">
            <a:extLst>
              <a:ext uri="{FF2B5EF4-FFF2-40B4-BE49-F238E27FC236}">
                <a16:creationId xmlns:a16="http://schemas.microsoft.com/office/drawing/2014/main" id="{A10401D2-DC22-4660-2B73-1C8B4F83D76C}"/>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05409" y="5839807"/>
            <a:ext cx="5396080" cy="773409"/>
          </a:xfrm>
          <a:prstGeom prst="rect">
            <a:avLst/>
          </a:prstGeom>
        </p:spPr>
      </p:pic>
    </p:spTree>
    <p:extLst>
      <p:ext uri="{BB962C8B-B14F-4D97-AF65-F5344CB8AC3E}">
        <p14:creationId xmlns:p14="http://schemas.microsoft.com/office/powerpoint/2010/main" val="46558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wmf"/><Relationship Id="rId5" Type="http://schemas.openxmlformats.org/officeDocument/2006/relationships/slideLayout" Target="../slideLayouts/slideLayout5.xml"/><Relationship Id="rId10" Type="http://schemas.openxmlformats.org/officeDocument/2006/relationships/image" Target="../media/image4.sv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4B8D"/>
        </a:solidFill>
        <a:effectLst/>
      </p:bgPr>
    </p:bg>
    <p:spTree>
      <p:nvGrpSpPr>
        <p:cNvPr id="1" name=""/>
        <p:cNvGrpSpPr/>
        <p:nvPr/>
      </p:nvGrpSpPr>
      <p:grpSpPr>
        <a:xfrm>
          <a:off x="0" y="0"/>
          <a:ext cx="0" cy="0"/>
          <a:chOff x="0" y="0"/>
          <a:chExt cx="0" cy="0"/>
        </a:xfrm>
      </p:grpSpPr>
      <p:pic>
        <p:nvPicPr>
          <p:cNvPr id="9" name="Grafický objekt 8">
            <a:extLst>
              <a:ext uri="{FF2B5EF4-FFF2-40B4-BE49-F238E27FC236}">
                <a16:creationId xmlns:a16="http://schemas.microsoft.com/office/drawing/2014/main" id="{89E0009F-C90A-A66A-7EAB-D32CFF9C68A6}"/>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0" y="6295909"/>
            <a:ext cx="12192000" cy="607071"/>
          </a:xfrm>
          <a:prstGeom prst="rect">
            <a:avLst/>
          </a:prstGeom>
        </p:spPr>
      </p:pic>
      <p:sp>
        <p:nvSpPr>
          <p:cNvPr id="7" name="Obdélník 6"/>
          <p:cNvSpPr/>
          <p:nvPr userDrawn="1"/>
        </p:nvSpPr>
        <p:spPr>
          <a:xfrm>
            <a:off x="1" y="-1"/>
            <a:ext cx="12191999" cy="62959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0" rIns="0" bIns="0" rtlCol="0" anchor="ctr"/>
          <a:lstStyle/>
          <a:p>
            <a:pPr algn="ctr"/>
            <a:endParaRPr lang="cs-CZ" sz="1800"/>
          </a:p>
        </p:txBody>
      </p:sp>
      <p:sp>
        <p:nvSpPr>
          <p:cNvPr id="2" name="Zástupný symbol pro nadpis 1"/>
          <p:cNvSpPr>
            <a:spLocks noGrp="1"/>
          </p:cNvSpPr>
          <p:nvPr>
            <p:ph type="title"/>
          </p:nvPr>
        </p:nvSpPr>
        <p:spPr>
          <a:xfrm>
            <a:off x="592667" y="446088"/>
            <a:ext cx="10989732" cy="553998"/>
          </a:xfrm>
          <a:prstGeom prst="rect">
            <a:avLst/>
          </a:prstGeom>
        </p:spPr>
        <p:txBody>
          <a:bodyPr vert="horz" wrap="square" lIns="0" tIns="0" rIns="0" bIns="0" rtlCol="0" anchor="ctr">
            <a:spAutoFit/>
          </a:bodyPr>
          <a:lstStyle/>
          <a:p>
            <a:r>
              <a:rPr lang="cs-CZ" dirty="0"/>
              <a:t>Kliknutím lze upravit styl.</a:t>
            </a:r>
          </a:p>
        </p:txBody>
      </p:sp>
      <p:sp>
        <p:nvSpPr>
          <p:cNvPr id="3" name="Zástupný symbol pro text 2"/>
          <p:cNvSpPr>
            <a:spLocks noGrp="1"/>
          </p:cNvSpPr>
          <p:nvPr>
            <p:ph type="body" idx="1"/>
          </p:nvPr>
        </p:nvSpPr>
        <p:spPr>
          <a:xfrm>
            <a:off x="592667" y="1000087"/>
            <a:ext cx="10989733" cy="4654589"/>
          </a:xfrm>
          <a:prstGeom prst="rect">
            <a:avLst/>
          </a:prstGeom>
        </p:spPr>
        <p:txBody>
          <a:bodyPr vert="horz" lIns="0" tIns="360000" rIns="0" bIns="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13" name="Grafický objekt 12">
            <a:extLst>
              <a:ext uri="{FF2B5EF4-FFF2-40B4-BE49-F238E27FC236}">
                <a16:creationId xmlns:a16="http://schemas.microsoft.com/office/drawing/2014/main" id="{8DDC6B9E-44F5-9A6B-0EBF-9E77DC89C662}"/>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404659" y="6395464"/>
            <a:ext cx="4291147" cy="339335"/>
          </a:xfrm>
          <a:prstGeom prst="rect">
            <a:avLst/>
          </a:prstGeom>
        </p:spPr>
      </p:pic>
    </p:spTree>
    <p:extLst>
      <p:ext uri="{BB962C8B-B14F-4D97-AF65-F5344CB8AC3E}">
        <p14:creationId xmlns:p14="http://schemas.microsoft.com/office/powerpoint/2010/main" val="3606947802"/>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1" r:id="rId3"/>
    <p:sldLayoutId id="2147483653" r:id="rId4"/>
    <p:sldLayoutId id="2147483655" r:id="rId5"/>
  </p:sldLayoutIdLst>
  <p:txStyles>
    <p:titleStyle>
      <a:lvl1pPr algn="l" defTabSz="914400" rtl="0" eaLnBrk="1" latinLnBrk="0" hangingPunct="1">
        <a:spcBef>
          <a:spcPct val="0"/>
        </a:spcBef>
        <a:buNone/>
        <a:defRPr sz="3600" kern="1200">
          <a:solidFill>
            <a:schemeClr val="accent2"/>
          </a:solidFill>
          <a:latin typeface="+mj-lt"/>
          <a:ea typeface="+mj-ea"/>
          <a:cs typeface="+mj-cs"/>
        </a:defRPr>
      </a:lvl1pPr>
    </p:titleStyle>
    <p:bodyStyle>
      <a:lvl1pPr marL="360363" indent="-360363" algn="l" defTabSz="914400" rtl="0" eaLnBrk="1" latinLnBrk="0" hangingPunct="1">
        <a:spcBef>
          <a:spcPct val="20000"/>
        </a:spcBef>
        <a:buFontTx/>
        <a:buBlip>
          <a:blip r:embed="rId11"/>
        </a:buBlip>
        <a:defRPr sz="2400" kern="1200">
          <a:solidFill>
            <a:schemeClr val="tx2"/>
          </a:solidFill>
          <a:latin typeface="+mn-lt"/>
          <a:ea typeface="+mn-ea"/>
          <a:cs typeface="+mn-cs"/>
        </a:defRPr>
      </a:lvl1pPr>
      <a:lvl2pPr marL="720725" indent="-360363" algn="l" defTabSz="914400" rtl="0" eaLnBrk="1" latinLnBrk="0" hangingPunct="1">
        <a:spcBef>
          <a:spcPct val="20000"/>
        </a:spcBef>
        <a:buFontTx/>
        <a:buBlip>
          <a:blip r:embed="rId12"/>
        </a:buBlip>
        <a:defRPr sz="2400" kern="1200">
          <a:solidFill>
            <a:schemeClr val="tx2"/>
          </a:solidFill>
          <a:latin typeface="+mn-lt"/>
          <a:ea typeface="+mn-ea"/>
          <a:cs typeface="+mn-cs"/>
        </a:defRPr>
      </a:lvl2pPr>
      <a:lvl3pPr marL="1073150" indent="-352425" algn="l" defTabSz="914400" rtl="0" eaLnBrk="1" latinLnBrk="0" hangingPunct="1">
        <a:spcBef>
          <a:spcPct val="20000"/>
        </a:spcBef>
        <a:buFontTx/>
        <a:buBlip>
          <a:blip r:embed="rId11"/>
        </a:buBlip>
        <a:defRPr sz="2400" kern="1200">
          <a:solidFill>
            <a:schemeClr val="tx2"/>
          </a:solidFill>
          <a:latin typeface="+mn-lt"/>
          <a:ea typeface="+mn-ea"/>
          <a:cs typeface="+mn-cs"/>
        </a:defRPr>
      </a:lvl3pPr>
      <a:lvl4pPr marL="1435100" indent="-361950" algn="l" defTabSz="914400" rtl="0" eaLnBrk="1" latinLnBrk="0" hangingPunct="1">
        <a:spcBef>
          <a:spcPct val="20000"/>
        </a:spcBef>
        <a:buFontTx/>
        <a:buBlip>
          <a:blip r:embed="rId12"/>
        </a:buBlip>
        <a:defRPr sz="2400" kern="1200">
          <a:solidFill>
            <a:schemeClr val="tx2"/>
          </a:solidFill>
          <a:latin typeface="+mn-lt"/>
          <a:ea typeface="+mn-ea"/>
          <a:cs typeface="+mn-cs"/>
        </a:defRPr>
      </a:lvl4pPr>
      <a:lvl5pPr marL="1795463" indent="-360363" algn="l" defTabSz="914400" rtl="0" eaLnBrk="1" latinLnBrk="0" hangingPunct="1">
        <a:spcBef>
          <a:spcPct val="20000"/>
        </a:spcBef>
        <a:buFontTx/>
        <a:buBlip>
          <a:blip r:embed="rId11"/>
        </a:buBlip>
        <a:defRPr sz="24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svg"/><Relationship Id="rId4" Type="http://schemas.openxmlformats.org/officeDocument/2006/relationships/image" Target="../media/image2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tomsej@mpo.cz"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cký objekt 4">
            <a:extLst>
              <a:ext uri="{FF2B5EF4-FFF2-40B4-BE49-F238E27FC236}">
                <a16:creationId xmlns:a16="http://schemas.microsoft.com/office/drawing/2014/main" id="{F7314A18-C41C-4852-3A60-0A28BDEA45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34715" y="917280"/>
            <a:ext cx="310947" cy="3695790"/>
          </a:xfrm>
          <a:prstGeom prst="rect">
            <a:avLst/>
          </a:prstGeom>
        </p:spPr>
      </p:pic>
      <p:sp>
        <p:nvSpPr>
          <p:cNvPr id="6" name="Podnadpis 2">
            <a:extLst>
              <a:ext uri="{FF2B5EF4-FFF2-40B4-BE49-F238E27FC236}">
                <a16:creationId xmlns:a16="http://schemas.microsoft.com/office/drawing/2014/main" id="{BBE743A0-77B7-C00B-BB98-98BAAE474F63}"/>
              </a:ext>
            </a:extLst>
          </p:cNvPr>
          <p:cNvSpPr txBox="1">
            <a:spLocks/>
          </p:cNvSpPr>
          <p:nvPr/>
        </p:nvSpPr>
        <p:spPr>
          <a:xfrm>
            <a:off x="782876" y="1294955"/>
            <a:ext cx="8242300" cy="3210659"/>
          </a:xfrm>
          <a:prstGeom prst="rect">
            <a:avLst/>
          </a:prstGeom>
        </p:spPr>
        <p:txBody>
          <a:bodyPr vert="horz" wrap="square" lIns="0" tIns="360000" rIns="0" bIns="0" rtlCol="0">
            <a:noAutofit/>
          </a:bodyPr>
          <a:lstStyle>
            <a:lvl1pPr marL="0" indent="0" algn="l" defTabSz="914400" rtl="0" eaLnBrk="1" latinLnBrk="0" hangingPunct="1">
              <a:spcBef>
                <a:spcPct val="20000"/>
              </a:spcBef>
              <a:buFontTx/>
              <a:buNone/>
              <a:defRPr sz="2800" kern="1200">
                <a:solidFill>
                  <a:schemeClr val="bg1"/>
                </a:solidFill>
                <a:latin typeface="+mn-lt"/>
                <a:ea typeface="+mn-ea"/>
                <a:cs typeface="+mn-cs"/>
              </a:defRPr>
            </a:lvl1pPr>
            <a:lvl2pPr marL="4572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cs-CZ" sz="4400" b="1" dirty="0"/>
              <a:t>REGIONÁLNÍ SEMINÁŘ OP TAK</a:t>
            </a:r>
            <a:endParaRPr lang="cs-CZ" sz="4400" dirty="0"/>
          </a:p>
          <a:p>
            <a:pPr>
              <a:spcBef>
                <a:spcPts val="0"/>
              </a:spcBef>
            </a:pPr>
            <a:r>
              <a:rPr lang="cs-CZ" sz="4400" b="1" dirty="0"/>
              <a:t>HRADEC KRÁLOVÉ </a:t>
            </a:r>
          </a:p>
          <a:p>
            <a:pPr>
              <a:spcBef>
                <a:spcPts val="0"/>
              </a:spcBef>
            </a:pPr>
            <a:endParaRPr lang="cs-CZ" sz="4400" b="1" dirty="0"/>
          </a:p>
          <a:p>
            <a:pPr>
              <a:spcBef>
                <a:spcPts val="0"/>
              </a:spcBef>
            </a:pPr>
            <a:r>
              <a:rPr lang="cs-CZ" b="1" dirty="0">
                <a:solidFill>
                  <a:srgbClr val="FFDE00"/>
                </a:solidFill>
              </a:rPr>
              <a:t>pořádaný Sekcí </a:t>
            </a:r>
            <a:r>
              <a:rPr lang="cs-CZ" b="1" dirty="0">
                <a:solidFill>
                  <a:srgbClr val="FFDE00"/>
                </a:solidFill>
                <a:effectLst/>
                <a:ea typeface="Times New Roman" panose="02020603050405020304" pitchFamily="18" charset="0"/>
                <a:cs typeface="Calibri" panose="020F0502020204030204" pitchFamily="34" charset="0"/>
              </a:rPr>
              <a:t>ekonomiky, fondů EU a zakladatelských činností </a:t>
            </a:r>
            <a:endParaRPr lang="cs-CZ" b="1" dirty="0">
              <a:solidFill>
                <a:srgbClr val="FFDE00"/>
              </a:solidFill>
              <a:effectLst/>
              <a:ea typeface="Calibri" panose="020F0502020204030204" pitchFamily="34" charset="0"/>
              <a:cs typeface="Times New Roman" panose="02020603050405020304" pitchFamily="18" charset="0"/>
            </a:endParaRPr>
          </a:p>
          <a:p>
            <a:pPr>
              <a:spcBef>
                <a:spcPts val="0"/>
              </a:spcBef>
            </a:pPr>
            <a:endParaRPr lang="cs-CZ" b="1" dirty="0">
              <a:solidFill>
                <a:srgbClr val="FFDE00"/>
              </a:solidFill>
            </a:endParaRPr>
          </a:p>
        </p:txBody>
      </p:sp>
      <p:pic>
        <p:nvPicPr>
          <p:cNvPr id="7" name="Grafický objekt 6">
            <a:extLst>
              <a:ext uri="{FF2B5EF4-FFF2-40B4-BE49-F238E27FC236}">
                <a16:creationId xmlns:a16="http://schemas.microsoft.com/office/drawing/2014/main" id="{CFF50F64-BBB8-56A2-9A02-3A44443777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2876" y="5291360"/>
            <a:ext cx="438150" cy="485775"/>
          </a:xfrm>
          <a:prstGeom prst="rect">
            <a:avLst/>
          </a:prstGeom>
        </p:spPr>
      </p:pic>
      <p:pic>
        <p:nvPicPr>
          <p:cNvPr id="9" name="Grafický objekt 8">
            <a:extLst>
              <a:ext uri="{FF2B5EF4-FFF2-40B4-BE49-F238E27FC236}">
                <a16:creationId xmlns:a16="http://schemas.microsoft.com/office/drawing/2014/main" id="{E7C05E1C-9926-AC8E-6C1E-31687DBA687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234113" y="5291360"/>
            <a:ext cx="342900" cy="523875"/>
          </a:xfrm>
          <a:prstGeom prst="rect">
            <a:avLst/>
          </a:prstGeom>
        </p:spPr>
      </p:pic>
      <p:sp>
        <p:nvSpPr>
          <p:cNvPr id="12" name="Podnadpis 2">
            <a:extLst>
              <a:ext uri="{FF2B5EF4-FFF2-40B4-BE49-F238E27FC236}">
                <a16:creationId xmlns:a16="http://schemas.microsoft.com/office/drawing/2014/main" id="{F5114B11-3C08-2035-2F0A-60551E63C406}"/>
              </a:ext>
            </a:extLst>
          </p:cNvPr>
          <p:cNvSpPr txBox="1">
            <a:spLocks/>
          </p:cNvSpPr>
          <p:nvPr/>
        </p:nvSpPr>
        <p:spPr>
          <a:xfrm>
            <a:off x="1410795" y="4922223"/>
            <a:ext cx="1841363" cy="1012751"/>
          </a:xfrm>
          <a:prstGeom prst="rect">
            <a:avLst/>
          </a:prstGeom>
        </p:spPr>
        <p:txBody>
          <a:bodyPr vert="horz" wrap="square" lIns="0" tIns="360000" rIns="0" bIns="0" rtlCol="0">
            <a:noAutofit/>
          </a:bodyPr>
          <a:lstStyle>
            <a:lvl1pPr marL="0" indent="0" algn="l" defTabSz="914400" rtl="0" eaLnBrk="1" latinLnBrk="0" hangingPunct="1">
              <a:spcBef>
                <a:spcPct val="20000"/>
              </a:spcBef>
              <a:buFontTx/>
              <a:buNone/>
              <a:defRPr sz="2800" kern="1200">
                <a:solidFill>
                  <a:schemeClr val="bg1"/>
                </a:solidFill>
                <a:latin typeface="+mn-lt"/>
                <a:ea typeface="+mn-ea"/>
                <a:cs typeface="+mn-cs"/>
              </a:defRPr>
            </a:lvl1pPr>
            <a:lvl2pPr marL="4572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sz="1800" b="1" i="0" u="none" strike="noStrike" baseline="0" dirty="0">
                <a:latin typeface="SourceSansPro-SemiBold"/>
              </a:rPr>
              <a:t>02. 04. 2025</a:t>
            </a:r>
          </a:p>
          <a:p>
            <a:pPr algn="l"/>
            <a:r>
              <a:rPr lang="cs-CZ" sz="1800" b="1" i="0" u="none" strike="noStrike" baseline="0" dirty="0">
                <a:latin typeface="SourceSansPro-SemiBold"/>
              </a:rPr>
              <a:t>10:00 - 15:00 hod.</a:t>
            </a:r>
            <a:endParaRPr lang="cs-CZ" sz="2000" dirty="0"/>
          </a:p>
        </p:txBody>
      </p:sp>
      <p:sp>
        <p:nvSpPr>
          <p:cNvPr id="13" name="Podnadpis 2">
            <a:extLst>
              <a:ext uri="{FF2B5EF4-FFF2-40B4-BE49-F238E27FC236}">
                <a16:creationId xmlns:a16="http://schemas.microsoft.com/office/drawing/2014/main" id="{E27736C7-48C8-5971-B3BC-34566A7F1446}"/>
              </a:ext>
            </a:extLst>
          </p:cNvPr>
          <p:cNvSpPr txBox="1">
            <a:spLocks/>
          </p:cNvSpPr>
          <p:nvPr/>
        </p:nvSpPr>
        <p:spPr>
          <a:xfrm>
            <a:off x="4879833" y="4878354"/>
            <a:ext cx="4497134" cy="1349885"/>
          </a:xfrm>
          <a:prstGeom prst="rect">
            <a:avLst/>
          </a:prstGeom>
        </p:spPr>
        <p:txBody>
          <a:bodyPr vert="horz" wrap="square" lIns="0" tIns="360000" rIns="0" bIns="0" rtlCol="0">
            <a:noAutofit/>
          </a:bodyPr>
          <a:lstStyle>
            <a:lvl1pPr marL="0" indent="0" algn="l" defTabSz="914400" rtl="0" eaLnBrk="1" latinLnBrk="0" hangingPunct="1">
              <a:spcBef>
                <a:spcPct val="20000"/>
              </a:spcBef>
              <a:buFontTx/>
              <a:buNone/>
              <a:defRPr sz="2800" kern="1200">
                <a:solidFill>
                  <a:schemeClr val="bg1"/>
                </a:solidFill>
                <a:latin typeface="+mn-lt"/>
                <a:ea typeface="+mn-ea"/>
                <a:cs typeface="+mn-cs"/>
              </a:defRPr>
            </a:lvl1pPr>
            <a:lvl2pPr marL="4572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sz="1800" b="1" i="0" u="none" strike="noStrike" baseline="0" dirty="0">
                <a:latin typeface="SourceSansPro-SemiBold"/>
              </a:rPr>
              <a:t>Hotel Grand</a:t>
            </a:r>
          </a:p>
          <a:p>
            <a:pPr algn="l"/>
            <a:r>
              <a:rPr lang="cs-CZ" sz="1800" b="1" i="0" u="none" strike="noStrike" baseline="0" dirty="0">
                <a:latin typeface="SourceSansPro-SemiBold"/>
              </a:rPr>
              <a:t>Československé armády 295</a:t>
            </a:r>
          </a:p>
          <a:p>
            <a:pPr algn="l"/>
            <a:r>
              <a:rPr lang="cs-CZ" sz="1800" b="1" i="0" u="none" strike="noStrike" baseline="0" dirty="0">
                <a:latin typeface="SourceSansPro-SemiBold"/>
              </a:rPr>
              <a:t>500 03 Hradec Králové</a:t>
            </a:r>
            <a:r>
              <a:rPr lang="cs-CZ" sz="2000" dirty="0"/>
              <a:t> </a:t>
            </a:r>
          </a:p>
        </p:txBody>
      </p:sp>
    </p:spTree>
    <p:extLst>
      <p:ext uri="{BB962C8B-B14F-4D97-AF65-F5344CB8AC3E}">
        <p14:creationId xmlns:p14="http://schemas.microsoft.com/office/powerpoint/2010/main" val="89010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D615E-8B2A-4C4C-8130-B2DB2F60E878}"/>
              </a:ext>
            </a:extLst>
          </p:cNvPr>
          <p:cNvSpPr>
            <a:spLocks noGrp="1"/>
          </p:cNvSpPr>
          <p:nvPr>
            <p:ph type="title"/>
          </p:nvPr>
        </p:nvSpPr>
        <p:spPr/>
        <p:txBody>
          <a:bodyPr/>
          <a:lstStyle/>
          <a:p>
            <a:r>
              <a:rPr lang="cs-CZ" b="1" dirty="0"/>
              <a:t>Nejčastější chyby – Úspory energie II.</a:t>
            </a:r>
          </a:p>
        </p:txBody>
      </p:sp>
      <p:sp>
        <p:nvSpPr>
          <p:cNvPr id="3" name="Zástupný text 2">
            <a:extLst>
              <a:ext uri="{FF2B5EF4-FFF2-40B4-BE49-F238E27FC236}">
                <a16:creationId xmlns:a16="http://schemas.microsoft.com/office/drawing/2014/main" id="{E31C86CA-CC32-46CB-AC66-11EBA34B87DB}"/>
              </a:ext>
            </a:extLst>
          </p:cNvPr>
          <p:cNvSpPr>
            <a:spLocks noGrp="1"/>
          </p:cNvSpPr>
          <p:nvPr>
            <p:ph type="body" sz="quarter" idx="10"/>
          </p:nvPr>
        </p:nvSpPr>
        <p:spPr>
          <a:xfrm>
            <a:off x="592667" y="1000087"/>
            <a:ext cx="10989733" cy="5167631"/>
          </a:xfrm>
        </p:spPr>
        <p:txBody>
          <a:bodyPr>
            <a:normAutofit lnSpcReduction="10000"/>
          </a:bodyPr>
          <a:lstStyle/>
          <a:p>
            <a:pPr marL="0" indent="0" algn="just">
              <a:buNone/>
            </a:pPr>
            <a:r>
              <a:rPr lang="cs-CZ" sz="2200" dirty="0">
                <a:effectLst/>
                <a:latin typeface="Calibri" panose="020F0502020204030204" pitchFamily="34" charset="0"/>
                <a:ea typeface="Calibri" panose="020F0502020204030204" pitchFamily="34" charset="0"/>
              </a:rPr>
              <a:t>Žádosti týkající se opatření mimo renovaci budovy v rámci energetického hospodářství:</a:t>
            </a:r>
          </a:p>
          <a:p>
            <a:pPr marL="0" indent="0" algn="just">
              <a:buNone/>
            </a:pPr>
            <a:endParaRPr lang="cs-CZ" sz="5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rPr>
              <a:t>V případech, kdy si žadatel vybere určení hypotetického srovnávacího scénáře v zachování stávajícího zařízení a vybavení v provozu tak, aby se mohla posoudit věrohodnost způsobilých výdajů podle GBER, chybí často popis stavu původní technologie a hlavně sdělení, že danou technologii je možné za určitých podmínek provozovat k danému účelu ještě minimálně 10 let. Pokud tuto podmínku dotčená technologie neplní, měl by žadatel pro podání žádosti o podporu zvolit scénář stanovení způsobilých výdajů bez určení hypotetického srovnávacího scénáře, kde se podíl dotace podle</a:t>
            </a:r>
            <a:r>
              <a:rPr lang="cs-CZ" sz="1800" dirty="0">
                <a:effectLst/>
                <a:latin typeface="Calibri" panose="020F0502020204030204" pitchFamily="34" charset="0"/>
                <a:ea typeface="Calibri" panose="020F0502020204030204" pitchFamily="34" charset="0"/>
              </a:rPr>
              <a:t> Tabulka č. 1 Výzvy – podpora v režimu článku 38 GBER sníží o 50 %.</a:t>
            </a:r>
          </a:p>
          <a:p>
            <a:pPr marL="342900" lvl="0" indent="-342900" algn="just">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rPr>
              <a:t>Nedostatečný popis stanovení investic do údržby, oprav a modernizace stávajícího zařízení a vybavení.</a:t>
            </a:r>
            <a:endParaRPr lang="cs-CZ"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S hypotetickým srovnávacím scénářem, resp. velikostí způsobilých výdajů souvisí roční kapacita původní a nové technologie. Jedná se o teoretickou hodnotu, kolik výrobků by výrobní technologie byla schopna vyrobit, kdyby pracovala nepřetržitě celý rok, to je 8 760 hodin. Naopak roční produkce je skutečná výroba dané technologie, která úzce souvisí s výší výchozí spotřeby energie a spotřeby energie po realizaci opatření, nikoliv se způsobilými výdaji jako takovými. </a:t>
            </a:r>
          </a:p>
          <a:p>
            <a:pPr marL="342900" lvl="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Pokud je součástí projektu FVE musí být dostatečně popsáno, kde a jakými spotřebiči bude vyrobená elektrická energie spotřebovávána a zda jsou tak plněny specifické podmínky Výzvy. Doporučené postupy jsou uvedeny ve FAQ k Výzvě II.</a:t>
            </a:r>
          </a:p>
          <a:p>
            <a:pPr marL="342900" lvl="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U tepelných čerpadel chybí typ chladiva a SCOP, mající vliv na energetickou bilanci.</a:t>
            </a:r>
            <a:endParaRPr lang="cs-CZ" dirty="0"/>
          </a:p>
        </p:txBody>
      </p:sp>
    </p:spTree>
    <p:extLst>
      <p:ext uri="{BB962C8B-B14F-4D97-AF65-F5344CB8AC3E}">
        <p14:creationId xmlns:p14="http://schemas.microsoft.com/office/powerpoint/2010/main" val="3147953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D615E-8B2A-4C4C-8130-B2DB2F60E878}"/>
              </a:ext>
            </a:extLst>
          </p:cNvPr>
          <p:cNvSpPr>
            <a:spLocks noGrp="1"/>
          </p:cNvSpPr>
          <p:nvPr>
            <p:ph type="title"/>
          </p:nvPr>
        </p:nvSpPr>
        <p:spPr/>
        <p:txBody>
          <a:bodyPr/>
          <a:lstStyle/>
          <a:p>
            <a:r>
              <a:rPr lang="cs-CZ" b="1" dirty="0"/>
              <a:t>Nejčastější chyby – Úspory energie II.</a:t>
            </a:r>
          </a:p>
        </p:txBody>
      </p:sp>
      <p:sp>
        <p:nvSpPr>
          <p:cNvPr id="3" name="Zástupný text 2">
            <a:extLst>
              <a:ext uri="{FF2B5EF4-FFF2-40B4-BE49-F238E27FC236}">
                <a16:creationId xmlns:a16="http://schemas.microsoft.com/office/drawing/2014/main" id="{E31C86CA-CC32-46CB-AC66-11EBA34B87DB}"/>
              </a:ext>
            </a:extLst>
          </p:cNvPr>
          <p:cNvSpPr>
            <a:spLocks noGrp="1"/>
          </p:cNvSpPr>
          <p:nvPr>
            <p:ph type="body" sz="quarter" idx="10"/>
          </p:nvPr>
        </p:nvSpPr>
        <p:spPr>
          <a:xfrm>
            <a:off x="601133" y="1000086"/>
            <a:ext cx="10989733" cy="5378824"/>
          </a:xfrm>
        </p:spPr>
        <p:txBody>
          <a:bodyPr>
            <a:normAutofit lnSpcReduction="10000"/>
          </a:bodyPr>
          <a:lstStyle/>
          <a:p>
            <a:pPr marL="0" indent="0" algn="just">
              <a:buNone/>
            </a:pPr>
            <a:r>
              <a:rPr lang="cs-CZ" sz="2200" dirty="0">
                <a:effectLst/>
                <a:latin typeface="Calibri" panose="020F0502020204030204" pitchFamily="34" charset="0"/>
                <a:ea typeface="Calibri" panose="020F0502020204030204" pitchFamily="34" charset="0"/>
              </a:rPr>
              <a:t>Žádosti týkající se opatření snížení energetické náročnosti budov podnikatelských subjektů</a:t>
            </a:r>
          </a:p>
          <a:p>
            <a:pPr marL="0" indent="0" algn="just">
              <a:buNone/>
            </a:pPr>
            <a:endParaRPr lang="cs-CZ" sz="500" dirty="0">
              <a:effectLst/>
              <a:latin typeface="Calibri" panose="020F0502020204030204" pitchFamily="34" charset="0"/>
              <a:ea typeface="Calibri" panose="020F0502020204030204" pitchFamily="34" charset="0"/>
            </a:endParaRPr>
          </a:p>
          <a:p>
            <a:pPr marL="34290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Pro deklarování výchozího stavu podle</a:t>
            </a:r>
            <a:r>
              <a:rPr lang="cs-CZ" sz="1800" dirty="0">
                <a:effectLst/>
                <a:latin typeface="Calibri" panose="020F0502020204030204" pitchFamily="34" charset="0"/>
                <a:ea typeface="Times New Roman" panose="02020603050405020304" pitchFamily="18" charset="0"/>
              </a:rPr>
              <a:t> 1,2 * ER, tj. bez odpovídající historické spotřeby dle fakturačních hodnot, musí být doložen PENB pro plánovaný stav včetně protokolu výpočtu zpracovaný podle vyhlášky č.264/2020 Sb. o energetické náročnosti budov. </a:t>
            </a:r>
          </a:p>
          <a:p>
            <a:pPr marL="342900" indent="-342900" algn="just">
              <a:buFont typeface="Symbol" panose="05050102010706020507" pitchFamily="18" charset="2"/>
              <a:buChar char=""/>
            </a:pPr>
            <a:endParaRPr lang="cs-CZ" sz="1800" dirty="0">
              <a:effectLst/>
              <a:latin typeface="Calibri" panose="020F0502020204030204" pitchFamily="34" charset="0"/>
              <a:ea typeface="Calibri" panose="020F0502020204030204" pitchFamily="34" charset="0"/>
            </a:endParaRPr>
          </a:p>
          <a:p>
            <a:pPr marL="0" indent="0" algn="just">
              <a:buNone/>
            </a:pPr>
            <a:r>
              <a:rPr lang="cs-CZ" sz="2200" dirty="0">
                <a:effectLst/>
                <a:latin typeface="Calibri" panose="020F0502020204030204" pitchFamily="34" charset="0"/>
                <a:ea typeface="Calibri" panose="020F0502020204030204" pitchFamily="34" charset="0"/>
              </a:rPr>
              <a:t>Závažné chyby vedoucí k zamítnutí projektu</a:t>
            </a:r>
          </a:p>
          <a:p>
            <a:pPr marL="34290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Pokud opatření v rámci renovace budov spočívající ve zlepšování jejich tepelně technických vlastností nejsou realizována primárně kvůli zvýšení energetické účinnosti budovy, ale kvůli možnosti budoucího užívání budovy jako takové. Jedná se například o budovy, které mají nekompaktní obálku budovy (včetně výplní), budovy, kde chybí anebo jsou nedostatečné technické systémy budovy určené k vytápění či přípravě teplé vody pro budoucí užívání budovy atd. </a:t>
            </a:r>
            <a:r>
              <a:rPr lang="cs-CZ" sz="1800" dirty="0">
                <a:latin typeface="Calibri" panose="020F0502020204030204" pitchFamily="34" charset="0"/>
                <a:ea typeface="Calibri" panose="020F0502020204030204" pitchFamily="34" charset="0"/>
              </a:rPr>
              <a:t>N</a:t>
            </a:r>
            <a:r>
              <a:rPr lang="cs-CZ" sz="1800" dirty="0">
                <a:effectLst/>
                <a:latin typeface="Calibri" panose="020F0502020204030204" pitchFamily="34" charset="0"/>
                <a:ea typeface="Calibri" panose="020F0502020204030204" pitchFamily="34" charset="0"/>
              </a:rPr>
              <a:t>ejedná se o způsobilou aktivitu viz text výzvy kapitola 4.2 Nepodporované aktivity bod d).</a:t>
            </a:r>
          </a:p>
          <a:p>
            <a:pPr marL="342900" lvl="0" indent="-342900" algn="just">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rPr>
              <a:t>Nerealizace </a:t>
            </a:r>
            <a:r>
              <a:rPr lang="cs-CZ" sz="1800" dirty="0">
                <a:effectLst/>
                <a:latin typeface="Calibri" panose="020F0502020204030204" pitchFamily="34" charset="0"/>
                <a:ea typeface="Calibri" panose="020F0502020204030204" pitchFamily="34" charset="0"/>
              </a:rPr>
              <a:t>opatření na technickém systému budovy a zároveň na obvodovém plášti budovy</a:t>
            </a:r>
          </a:p>
          <a:p>
            <a:pPr marL="342900" lvl="0" indent="-342900" algn="just">
              <a:buFont typeface="Symbol" panose="05050102010706020507" pitchFamily="18" charset="2"/>
              <a:buChar char=""/>
            </a:pPr>
            <a:r>
              <a:rPr lang="cs-CZ" sz="1800" dirty="0">
                <a:effectLst/>
                <a:latin typeface="Calibri" panose="020F0502020204030204" pitchFamily="34" charset="0"/>
                <a:ea typeface="Calibri" panose="020F0502020204030204" pitchFamily="34" charset="0"/>
              </a:rPr>
              <a:t>Nesplnění 30 % úspory primární energie anebo 20 % úspory primární energie u budov bez započítání přínosů z OZE anebo neúplné podklady k hodnocení. Upozorňujeme, že technologie TČ podle odstavce 7 čl.38a GBER patří mezi OZE a její přínosy není možné započíst do povinné úspory primární energie ve výši 20 % podle odstavce 6 čl.38a GBER.</a:t>
            </a:r>
          </a:p>
          <a:p>
            <a:pPr marL="342900" lvl="0" indent="-342900" algn="just">
              <a:buFont typeface="Symbol" panose="05050102010706020507" pitchFamily="18" charset="2"/>
              <a:buChar char=""/>
            </a:pPr>
            <a:r>
              <a:rPr lang="cs-CZ" sz="1800" dirty="0">
                <a:effectLst/>
                <a:latin typeface="Calibri" panose="020F0502020204030204" pitchFamily="34" charset="0"/>
                <a:ea typeface="Times New Roman" panose="02020603050405020304" pitchFamily="18" charset="0"/>
              </a:rPr>
              <a:t>Nevěrohodně prokázaný hypotetický srovnávací scénář včetně roční kapacity</a:t>
            </a:r>
            <a:endParaRPr lang="cs-CZ" sz="1800" dirty="0">
              <a:effectLst/>
              <a:latin typeface="Calibri" panose="020F0502020204030204" pitchFamily="34" charset="0"/>
              <a:ea typeface="Calibri" panose="020F0502020204030204" pitchFamily="34" charset="0"/>
            </a:endParaRPr>
          </a:p>
          <a:p>
            <a:pPr marL="0" indent="0" algn="just">
              <a:buNone/>
            </a:pPr>
            <a:endParaRPr lang="cs-CZ" dirty="0"/>
          </a:p>
        </p:txBody>
      </p:sp>
    </p:spTree>
    <p:extLst>
      <p:ext uri="{BB962C8B-B14F-4D97-AF65-F5344CB8AC3E}">
        <p14:creationId xmlns:p14="http://schemas.microsoft.com/office/powerpoint/2010/main" val="273664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5F4F9B-001F-4E01-862B-8A2564D7E241}"/>
              </a:ext>
            </a:extLst>
          </p:cNvPr>
          <p:cNvSpPr>
            <a:spLocks noGrp="1"/>
          </p:cNvSpPr>
          <p:nvPr>
            <p:ph type="ctrTitle"/>
          </p:nvPr>
        </p:nvSpPr>
        <p:spPr>
          <a:xfrm>
            <a:off x="823920" y="4406189"/>
            <a:ext cx="9720294" cy="3077766"/>
          </a:xfrm>
        </p:spPr>
        <p:txBody>
          <a:bodyPr/>
          <a:lstStyle/>
          <a:p>
            <a:r>
              <a:rPr lang="cs-CZ" dirty="0"/>
              <a:t>Specifický cíl 4.2 Podpora energie z obnovitelných zdrojů v souladu se směrnicí (EU) 2018/2001, včetně kritérií udržitelnosti stanovených v uvedené směrnici</a:t>
            </a:r>
            <a:br>
              <a:rPr lang="cs-CZ" dirty="0"/>
            </a:br>
            <a:endParaRPr lang="cs-CZ" dirty="0"/>
          </a:p>
        </p:txBody>
      </p:sp>
      <p:pic>
        <p:nvPicPr>
          <p:cNvPr id="3" name="Grafický objekt 2">
            <a:extLst>
              <a:ext uri="{FF2B5EF4-FFF2-40B4-BE49-F238E27FC236}">
                <a16:creationId xmlns:a16="http://schemas.microsoft.com/office/drawing/2014/main" id="{6123BB88-3114-490E-AC90-CB3FFB2C2A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3920" y="1083868"/>
            <a:ext cx="2428237" cy="2428237"/>
          </a:xfrm>
          <a:prstGeom prst="rect">
            <a:avLst/>
          </a:prstGeom>
        </p:spPr>
      </p:pic>
    </p:spTree>
    <p:extLst>
      <p:ext uri="{BB962C8B-B14F-4D97-AF65-F5344CB8AC3E}">
        <p14:creationId xmlns:p14="http://schemas.microsoft.com/office/powerpoint/2010/main" val="250843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C6C6CB-C650-4F84-8F8E-C2FA243C8618}"/>
              </a:ext>
            </a:extLst>
          </p:cNvPr>
          <p:cNvSpPr>
            <a:spLocks noGrp="1"/>
          </p:cNvSpPr>
          <p:nvPr>
            <p:ph type="title"/>
          </p:nvPr>
        </p:nvSpPr>
        <p:spPr>
          <a:xfrm>
            <a:off x="375781" y="219206"/>
            <a:ext cx="11206618" cy="553998"/>
          </a:xfrm>
        </p:spPr>
        <p:txBody>
          <a:bodyPr/>
          <a:lstStyle/>
          <a:p>
            <a:pPr algn="ctr"/>
            <a:r>
              <a:rPr lang="cs-CZ" sz="3600" b="1" dirty="0"/>
              <a:t>Termíny a alokace I. Výzvy Biomasa</a:t>
            </a:r>
            <a:endParaRPr lang="cs-CZ" b="1" dirty="0"/>
          </a:p>
        </p:txBody>
      </p:sp>
      <p:sp>
        <p:nvSpPr>
          <p:cNvPr id="3" name="Zástupný symbol pro text 2">
            <a:extLst>
              <a:ext uri="{FF2B5EF4-FFF2-40B4-BE49-F238E27FC236}">
                <a16:creationId xmlns:a16="http://schemas.microsoft.com/office/drawing/2014/main" id="{8A3B89E9-9F6D-41A7-9408-1F3E9C80FC3E}"/>
              </a:ext>
            </a:extLst>
          </p:cNvPr>
          <p:cNvSpPr>
            <a:spLocks noGrp="1"/>
          </p:cNvSpPr>
          <p:nvPr>
            <p:ph type="body" sz="quarter" idx="10"/>
          </p:nvPr>
        </p:nvSpPr>
        <p:spPr>
          <a:xfrm>
            <a:off x="300625" y="638827"/>
            <a:ext cx="11730624" cy="5587802"/>
          </a:xfrm>
        </p:spPr>
        <p:txBody>
          <a:bodyPr>
            <a:normAutofit/>
          </a:bodyPr>
          <a:lstStyle/>
          <a:p>
            <a:pPr algn="just">
              <a:buFont typeface="Wingdings" panose="05000000000000000000" pitchFamily="2" charset="2"/>
              <a:buChar char="ü"/>
            </a:pPr>
            <a:r>
              <a:rPr lang="cs-CZ" sz="2400" b="1" dirty="0"/>
              <a:t>Celková alokace 500 mil. Kč</a:t>
            </a:r>
          </a:p>
          <a:p>
            <a:pPr algn="just">
              <a:buFont typeface="Wingdings" panose="05000000000000000000" pitchFamily="2" charset="2"/>
              <a:buChar char="ü"/>
            </a:pPr>
            <a:r>
              <a:rPr lang="cs-CZ" sz="2400" dirty="0"/>
              <a:t>Vyhlášení I. Výzvy OZE - biomasa  a datum zpřístupnění žádosti o podporu v MS2021+ 12.12. 2024</a:t>
            </a:r>
          </a:p>
          <a:p>
            <a:pPr algn="just">
              <a:buFont typeface="Wingdings" panose="05000000000000000000" pitchFamily="2" charset="2"/>
              <a:buChar char="ü"/>
            </a:pPr>
            <a:r>
              <a:rPr lang="cs-CZ" dirty="0"/>
              <a:t>Z</a:t>
            </a:r>
            <a:r>
              <a:rPr lang="cs-CZ" sz="2400" dirty="0"/>
              <a:t>ahájení příjmu žádostí o podporu 9.1. 2025. Aktuálně jsou podány </a:t>
            </a:r>
            <a:r>
              <a:rPr lang="cs-CZ" sz="2400" b="1" dirty="0"/>
              <a:t>4 žádostí za 431 mil. Kč</a:t>
            </a:r>
          </a:p>
          <a:p>
            <a:pPr algn="just">
              <a:buFont typeface="Wingdings" panose="05000000000000000000" pitchFamily="2" charset="2"/>
              <a:buChar char="ü"/>
            </a:pPr>
            <a:r>
              <a:rPr lang="cs-CZ" b="1" dirty="0"/>
              <a:t>celkové způsobilé výdaje</a:t>
            </a:r>
            <a:r>
              <a:rPr lang="cs-CZ" dirty="0"/>
              <a:t> (dále také „CZV“) </a:t>
            </a:r>
            <a:r>
              <a:rPr lang="cs-CZ" b="1" dirty="0"/>
              <a:t>na projekt musí být minimálně ve výši 8 mil. Kč </a:t>
            </a:r>
            <a:r>
              <a:rPr lang="cs-CZ" dirty="0"/>
              <a:t>a maximálně do výše 300 mil. Kč.</a:t>
            </a:r>
            <a:endParaRPr lang="cs-CZ" sz="2400" dirty="0"/>
          </a:p>
          <a:p>
            <a:pPr algn="just">
              <a:buFont typeface="Wingdings" panose="05000000000000000000" pitchFamily="2" charset="2"/>
              <a:buChar char="ü"/>
            </a:pPr>
            <a:r>
              <a:rPr lang="cs-CZ" sz="2400" b="1" dirty="0"/>
              <a:t>Plánované datum ukončení příjmu žádostí o podporu 9.1.2025 v 10:00</a:t>
            </a:r>
          </a:p>
          <a:p>
            <a:pPr algn="just">
              <a:buFont typeface="Wingdings" panose="05000000000000000000" pitchFamily="2" charset="2"/>
              <a:buChar char="ü"/>
            </a:pPr>
            <a:r>
              <a:rPr lang="cs-CZ" sz="2400" b="1" dirty="0"/>
              <a:t>K doložení příloh požadovaných k vydání Rozhodnutí je stanoven maximálně možný termín do 270 dnů od systémové depeše v rámci MS2021+ s informací, že žádost o podporu byla doporučena k financování</a:t>
            </a:r>
            <a:r>
              <a:rPr lang="cs-CZ" sz="2400" dirty="0"/>
              <a:t> (stav PP25a nebo stav PP25b nebo stav PU25 – žádost o podporu zařazena mezi náhradní projekty).</a:t>
            </a:r>
          </a:p>
          <a:p>
            <a:pPr algn="just">
              <a:buFont typeface="Wingdings" panose="05000000000000000000" pitchFamily="2" charset="2"/>
              <a:buChar char="ü"/>
            </a:pPr>
            <a:r>
              <a:rPr lang="cs-CZ" sz="2400" b="1" dirty="0"/>
              <a:t>Nejzazší datum pro ukončení fyzické realizace projektu je 30.10.2027. </a:t>
            </a:r>
          </a:p>
          <a:p>
            <a:endParaRPr lang="cs-CZ" dirty="0"/>
          </a:p>
          <a:p>
            <a:pPr marL="0" indent="0">
              <a:buNone/>
            </a:pPr>
            <a:endParaRPr lang="cs-CZ" b="1" u="sng" dirty="0"/>
          </a:p>
          <a:p>
            <a:endParaRPr lang="cs-CZ" b="1" u="sng" dirty="0"/>
          </a:p>
          <a:p>
            <a:pPr marL="360362" lvl="1" indent="0">
              <a:buNone/>
            </a:pPr>
            <a:endParaRPr lang="cs-CZ" dirty="0"/>
          </a:p>
          <a:p>
            <a:pPr marL="360362" lvl="1" indent="0">
              <a:buNone/>
            </a:pPr>
            <a:endParaRPr lang="cs-CZ" dirty="0"/>
          </a:p>
        </p:txBody>
      </p:sp>
    </p:spTree>
    <p:extLst>
      <p:ext uri="{BB962C8B-B14F-4D97-AF65-F5344CB8AC3E}">
        <p14:creationId xmlns:p14="http://schemas.microsoft.com/office/powerpoint/2010/main" val="4048280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23F91B-40A7-4AF6-A590-D362B5027B78}"/>
              </a:ext>
            </a:extLst>
          </p:cNvPr>
          <p:cNvSpPr>
            <a:spLocks noGrp="1"/>
          </p:cNvSpPr>
          <p:nvPr>
            <p:ph type="title"/>
          </p:nvPr>
        </p:nvSpPr>
        <p:spPr>
          <a:xfrm>
            <a:off x="367854" y="229120"/>
            <a:ext cx="9258277" cy="553998"/>
          </a:xfrm>
        </p:spPr>
        <p:txBody>
          <a:bodyPr/>
          <a:lstStyle/>
          <a:p>
            <a:pPr algn="ctr"/>
            <a:r>
              <a:rPr lang="cs-CZ" sz="3600" b="1" dirty="0"/>
              <a:t>Podporované aktivity</a:t>
            </a:r>
          </a:p>
        </p:txBody>
      </p:sp>
      <p:sp>
        <p:nvSpPr>
          <p:cNvPr id="3" name="Zástupný symbol pro text 2">
            <a:extLst>
              <a:ext uri="{FF2B5EF4-FFF2-40B4-BE49-F238E27FC236}">
                <a16:creationId xmlns:a16="http://schemas.microsoft.com/office/drawing/2014/main" id="{C36A1DDC-3DFF-4A56-9668-D9F6E134D91D}"/>
              </a:ext>
            </a:extLst>
          </p:cNvPr>
          <p:cNvSpPr>
            <a:spLocks noGrp="1"/>
          </p:cNvSpPr>
          <p:nvPr>
            <p:ph type="body" sz="quarter" idx="10"/>
          </p:nvPr>
        </p:nvSpPr>
        <p:spPr>
          <a:xfrm>
            <a:off x="319415" y="732773"/>
            <a:ext cx="11323527" cy="5090169"/>
          </a:xfrm>
        </p:spPr>
        <p:txBody>
          <a:bodyPr>
            <a:normAutofit fontScale="92500" lnSpcReduction="20000"/>
          </a:bodyPr>
          <a:lstStyle/>
          <a:p>
            <a:pPr marL="342900" lvl="0" indent="-342900" algn="just">
              <a:lnSpc>
                <a:spcPct val="122000"/>
              </a:lnSpc>
              <a:buFont typeface="+mj-lt"/>
              <a:buAutoNum type="alphaLcParenR"/>
            </a:pPr>
            <a:r>
              <a:rPr lang="cs-CZ" sz="2200" dirty="0"/>
              <a:t>výstavba zdrojů tepla z biomasy a vyvedení tepla rozvodnými tepelnými zařízeními do místa spotřeby,</a:t>
            </a:r>
          </a:p>
          <a:p>
            <a:pPr marL="342900" lvl="0" indent="-342900" algn="just">
              <a:lnSpc>
                <a:spcPct val="122000"/>
              </a:lnSpc>
              <a:buFont typeface="+mj-lt"/>
              <a:buAutoNum type="alphaLcParenR"/>
            </a:pPr>
            <a:r>
              <a:rPr lang="cs-CZ" sz="2200" dirty="0"/>
              <a:t>výstavba zdrojů kombinované výroby elektřiny a tepla z biomasy a vyvedení tepla rozvodnými tepelnými zařízeními do místa spotřeby: </a:t>
            </a:r>
          </a:p>
          <a:p>
            <a:pPr marL="457200" algn="just">
              <a:lnSpc>
                <a:spcPct val="122000"/>
              </a:lnSpc>
            </a:pPr>
            <a:r>
              <a:rPr lang="cs-CZ" sz="2200" dirty="0"/>
              <a:t>i) Teplárny (klasické s parní nebo ORC výrobou elektřiny);</a:t>
            </a:r>
          </a:p>
          <a:p>
            <a:pPr marL="457200" algn="just">
              <a:lnSpc>
                <a:spcPct val="122000"/>
              </a:lnSpc>
            </a:pPr>
            <a:r>
              <a:rPr lang="cs-CZ" sz="2200" dirty="0" err="1"/>
              <a:t>ii</a:t>
            </a:r>
            <a:r>
              <a:rPr lang="cs-CZ" sz="2200" dirty="0"/>
              <a:t>) Zplyňovací teplárny případně v kombinaci s výrobnou </a:t>
            </a:r>
            <a:r>
              <a:rPr lang="cs-CZ" sz="2200" dirty="0" err="1"/>
              <a:t>biokapalin</a:t>
            </a:r>
            <a:r>
              <a:rPr lang="cs-CZ" sz="2200" dirty="0"/>
              <a:t> (s výrobou elektřiny z následného </a:t>
            </a:r>
            <a:r>
              <a:rPr lang="cs-CZ" sz="2200" dirty="0" err="1"/>
              <a:t>syngasu</a:t>
            </a:r>
            <a:r>
              <a:rPr lang="cs-CZ" sz="2200" dirty="0"/>
              <a:t>/syntézního plynu anebo </a:t>
            </a:r>
            <a:r>
              <a:rPr lang="cs-CZ" sz="2200" dirty="0" err="1"/>
              <a:t>biokapalin</a:t>
            </a:r>
            <a:r>
              <a:rPr lang="cs-CZ" sz="2200" dirty="0"/>
              <a:t> na plynové turbíně/pístovém motoru) a dále případně v kombinaci s parní turbínou a využitím užitečného tepla;</a:t>
            </a:r>
          </a:p>
          <a:p>
            <a:pPr marL="457200" algn="just">
              <a:lnSpc>
                <a:spcPct val="122000"/>
              </a:lnSpc>
            </a:pPr>
            <a:r>
              <a:rPr lang="cs-CZ" sz="2200" dirty="0" err="1"/>
              <a:t>iii</a:t>
            </a:r>
            <a:r>
              <a:rPr lang="cs-CZ" sz="2200" dirty="0"/>
              <a:t>) Kogenerace bioplynu – podpora se vztahuje pouze na nově instalované zařízení KVET uváděné  do provozu v současné výrobně elektřiny (KVET na bioplyn), tj. jedná se o nový výkon výrobny elektřiny;</a:t>
            </a:r>
          </a:p>
          <a:p>
            <a:pPr marL="96837" indent="0" algn="just">
              <a:lnSpc>
                <a:spcPct val="122000"/>
              </a:lnSpc>
              <a:buNone/>
            </a:pPr>
            <a:r>
              <a:rPr lang="cs-CZ" sz="2200" dirty="0"/>
              <a:t>c) vyvedení tepla ze stávajících výroben elektřiny - bioplynových stanic využívajících bioplyn v bioplynové stanici k výrobě elektřiny a tepla rozvodnými tepelnými zařízeními do místa spotřeby.</a:t>
            </a:r>
          </a:p>
          <a:p>
            <a:pPr marL="0" indent="0">
              <a:buNone/>
            </a:pPr>
            <a:endParaRPr lang="cs-CZ" dirty="0"/>
          </a:p>
          <a:p>
            <a:pPr marL="0" indent="0">
              <a:buNone/>
            </a:pPr>
            <a:r>
              <a:rPr lang="cs-CZ" dirty="0"/>
              <a:t>Podrobněji Příloha č. 3 Vymezení způsobilých výdajů Obnovitelné zdroje energie – biomasa – výzva I</a:t>
            </a:r>
          </a:p>
        </p:txBody>
      </p:sp>
    </p:spTree>
    <p:extLst>
      <p:ext uri="{BB962C8B-B14F-4D97-AF65-F5344CB8AC3E}">
        <p14:creationId xmlns:p14="http://schemas.microsoft.com/office/powerpoint/2010/main" val="2027739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23F91B-40A7-4AF6-A590-D362B5027B78}"/>
              </a:ext>
            </a:extLst>
          </p:cNvPr>
          <p:cNvSpPr>
            <a:spLocks noGrp="1"/>
          </p:cNvSpPr>
          <p:nvPr>
            <p:ph type="title"/>
          </p:nvPr>
        </p:nvSpPr>
        <p:spPr>
          <a:xfrm>
            <a:off x="367854" y="229120"/>
            <a:ext cx="9258277" cy="553998"/>
          </a:xfrm>
        </p:spPr>
        <p:txBody>
          <a:bodyPr/>
          <a:lstStyle/>
          <a:p>
            <a:pPr algn="ctr"/>
            <a:r>
              <a:rPr lang="cs-CZ" sz="3600" b="1" dirty="0"/>
              <a:t>Nepodporované aktivity</a:t>
            </a:r>
          </a:p>
        </p:txBody>
      </p:sp>
      <p:sp>
        <p:nvSpPr>
          <p:cNvPr id="3" name="Zástupný symbol pro text 2">
            <a:extLst>
              <a:ext uri="{FF2B5EF4-FFF2-40B4-BE49-F238E27FC236}">
                <a16:creationId xmlns:a16="http://schemas.microsoft.com/office/drawing/2014/main" id="{C36A1DDC-3DFF-4A56-9668-D9F6E134D91D}"/>
              </a:ext>
            </a:extLst>
          </p:cNvPr>
          <p:cNvSpPr>
            <a:spLocks noGrp="1"/>
          </p:cNvSpPr>
          <p:nvPr>
            <p:ph type="body" sz="quarter" idx="10"/>
          </p:nvPr>
        </p:nvSpPr>
        <p:spPr>
          <a:xfrm>
            <a:off x="319415" y="594987"/>
            <a:ext cx="11323527" cy="5227956"/>
          </a:xfrm>
        </p:spPr>
        <p:txBody>
          <a:bodyPr>
            <a:normAutofit/>
          </a:bodyPr>
          <a:lstStyle/>
          <a:p>
            <a:pPr marL="342900" lvl="0" indent="-342900" algn="just">
              <a:lnSpc>
                <a:spcPct val="122000"/>
              </a:lnSpc>
              <a:buFont typeface="+mj-lt"/>
              <a:buAutoNum type="alphaLcParenR"/>
            </a:pPr>
            <a:r>
              <a:rPr lang="cs-CZ" sz="2000" dirty="0"/>
              <a:t>Náhrada tepelných zdrojů a zdrojů KVET na uhlí za tepelný zdroj a zdroj KVET na biomasu, které mají licenci na výrobu elektrické energie a/nebo licenci na výrobu a rozvod tepelné energie, kterou uděluje Energetický regulační úřad (ERÚ) podle § 5 zákona č. 458/2000 Sb., o podmínkách podnikání a o výkonu státní správy v energetických odvětvích a o změně některých zákonů (energetický zákon) ve znění pozdějších předpisů.</a:t>
            </a:r>
          </a:p>
          <a:p>
            <a:pPr marL="342900" lvl="0" indent="-342900" algn="just">
              <a:lnSpc>
                <a:spcPct val="122000"/>
              </a:lnSpc>
              <a:buFont typeface="+mj-lt"/>
              <a:buAutoNum type="alphaLcParenR"/>
            </a:pPr>
            <a:r>
              <a:rPr lang="cs-CZ" sz="2000" dirty="0"/>
              <a:t>Projekty nového zdroje nad 10 MW celkového jmenovitého instalovaného tepelného příkonu.</a:t>
            </a:r>
          </a:p>
          <a:p>
            <a:pPr marL="342900" lvl="0" indent="-342900" algn="just">
              <a:lnSpc>
                <a:spcPct val="122000"/>
              </a:lnSpc>
              <a:buFont typeface="+mj-lt"/>
              <a:buAutoNum type="alphaLcParenR"/>
            </a:pPr>
            <a:r>
              <a:rPr lang="cs-CZ" sz="2000" dirty="0"/>
              <a:t>Modernizace výrobny elektřiny definovaná vyhláškou č. 68/2022 Sb. o modernizaci podporované výrobny elektřiny a postupech při úpravách zařízení výrobny elektřiny.</a:t>
            </a:r>
          </a:p>
          <a:p>
            <a:pPr marL="342900" lvl="0" indent="-342900" algn="just">
              <a:lnSpc>
                <a:spcPct val="122000"/>
              </a:lnSpc>
              <a:buFont typeface="+mj-lt"/>
              <a:buAutoNum type="alphaLcParenR"/>
            </a:pPr>
            <a:r>
              <a:rPr lang="cs-CZ" sz="2000" dirty="0"/>
              <a:t>Výstavba bioplynové stanice.</a:t>
            </a:r>
          </a:p>
          <a:p>
            <a:pPr marL="342900" lvl="0" indent="-342900" algn="just">
              <a:lnSpc>
                <a:spcPct val="122000"/>
              </a:lnSpc>
              <a:spcAft>
                <a:spcPts val="800"/>
              </a:spcAft>
              <a:buFont typeface="+mj-lt"/>
              <a:buAutoNum type="alphaLcParenR"/>
            </a:pPr>
            <a:r>
              <a:rPr lang="cs-CZ" sz="2000" dirty="0"/>
              <a:t>Investice související s výrobou, zpracováním, přepravou, distribucí, skladováním nebo spalováním fosilních paliv.</a:t>
            </a:r>
          </a:p>
          <a:p>
            <a:pPr marL="0" indent="0">
              <a:buNone/>
            </a:pPr>
            <a:endParaRPr lang="cs-CZ" dirty="0"/>
          </a:p>
        </p:txBody>
      </p:sp>
    </p:spTree>
    <p:extLst>
      <p:ext uri="{BB962C8B-B14F-4D97-AF65-F5344CB8AC3E}">
        <p14:creationId xmlns:p14="http://schemas.microsoft.com/office/powerpoint/2010/main" val="1704724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C6C6CB-C650-4F84-8F8E-C2FA243C8618}"/>
              </a:ext>
            </a:extLst>
          </p:cNvPr>
          <p:cNvSpPr>
            <a:spLocks noGrp="1"/>
          </p:cNvSpPr>
          <p:nvPr>
            <p:ph type="title"/>
          </p:nvPr>
        </p:nvSpPr>
        <p:spPr>
          <a:xfrm>
            <a:off x="375781" y="219206"/>
            <a:ext cx="11206618" cy="553998"/>
          </a:xfrm>
        </p:spPr>
        <p:txBody>
          <a:bodyPr/>
          <a:lstStyle/>
          <a:p>
            <a:pPr algn="ctr"/>
            <a:r>
              <a:rPr lang="cs-CZ" sz="3600" b="1" dirty="0"/>
              <a:t>Termíny a alokace I. Výzvy Malé vodní elektrárny</a:t>
            </a:r>
            <a:endParaRPr lang="cs-CZ" b="1" dirty="0"/>
          </a:p>
        </p:txBody>
      </p:sp>
      <p:sp>
        <p:nvSpPr>
          <p:cNvPr id="3" name="Zástupný symbol pro text 2">
            <a:extLst>
              <a:ext uri="{FF2B5EF4-FFF2-40B4-BE49-F238E27FC236}">
                <a16:creationId xmlns:a16="http://schemas.microsoft.com/office/drawing/2014/main" id="{8A3B89E9-9F6D-41A7-9408-1F3E9C80FC3E}"/>
              </a:ext>
            </a:extLst>
          </p:cNvPr>
          <p:cNvSpPr>
            <a:spLocks noGrp="1"/>
          </p:cNvSpPr>
          <p:nvPr>
            <p:ph type="body" sz="quarter" idx="10"/>
          </p:nvPr>
        </p:nvSpPr>
        <p:spPr>
          <a:xfrm>
            <a:off x="302697" y="638827"/>
            <a:ext cx="11728551" cy="5587802"/>
          </a:xfrm>
        </p:spPr>
        <p:txBody>
          <a:bodyPr>
            <a:normAutofit/>
          </a:bodyPr>
          <a:lstStyle/>
          <a:p>
            <a:pPr algn="just">
              <a:buFont typeface="Wingdings" panose="05000000000000000000" pitchFamily="2" charset="2"/>
              <a:buChar char="ü"/>
            </a:pPr>
            <a:r>
              <a:rPr lang="cs-CZ" sz="2400" b="1" dirty="0"/>
              <a:t>Celková alokace 500 mil. Kč</a:t>
            </a:r>
          </a:p>
          <a:p>
            <a:pPr algn="just">
              <a:buFont typeface="Wingdings" panose="05000000000000000000" pitchFamily="2" charset="2"/>
              <a:buChar char="ü"/>
            </a:pPr>
            <a:r>
              <a:rPr lang="cs-CZ" sz="2400" dirty="0"/>
              <a:t>Vyhlášení I. Výzvy OZE - biomasa  a datum zpřístupnění žádosti o podporu v MS2021+ 16.8. 2024</a:t>
            </a:r>
          </a:p>
          <a:p>
            <a:pPr algn="just">
              <a:buFont typeface="Wingdings" panose="05000000000000000000" pitchFamily="2" charset="2"/>
              <a:buChar char="ü"/>
            </a:pPr>
            <a:r>
              <a:rPr lang="cs-CZ" dirty="0"/>
              <a:t>Z</a:t>
            </a:r>
            <a:r>
              <a:rPr lang="cs-CZ" sz="2400" dirty="0"/>
              <a:t>ahájení příjmu žádostí o podporu 6.9.2024. Aktuálně podáno </a:t>
            </a:r>
            <a:r>
              <a:rPr lang="cs-CZ" sz="2400" b="1" dirty="0"/>
              <a:t>21 žádostí za 475 mil. Kč.</a:t>
            </a:r>
          </a:p>
          <a:p>
            <a:pPr algn="just">
              <a:buFont typeface="Wingdings" panose="05000000000000000000" pitchFamily="2" charset="2"/>
              <a:buChar char="ü"/>
            </a:pPr>
            <a:r>
              <a:rPr lang="cs-CZ" dirty="0"/>
              <a:t>Dotace na projekt je poskytována minimálně ve výši 1 mil. Kč/maximálně do 100 mil. Kč.</a:t>
            </a:r>
            <a:endParaRPr lang="cs-CZ" sz="2400" dirty="0"/>
          </a:p>
          <a:p>
            <a:pPr algn="just">
              <a:buFont typeface="Wingdings" panose="05000000000000000000" pitchFamily="2" charset="2"/>
              <a:buChar char="ü"/>
            </a:pPr>
            <a:r>
              <a:rPr lang="cs-CZ" sz="2400" b="1" dirty="0"/>
              <a:t>Plánované datum ukončení příjmu žádostí o podporu 30.6.2025 v 10:00</a:t>
            </a:r>
          </a:p>
          <a:p>
            <a:pPr algn="just">
              <a:buFont typeface="Wingdings" panose="05000000000000000000" pitchFamily="2" charset="2"/>
              <a:buChar char="ü"/>
            </a:pPr>
            <a:r>
              <a:rPr lang="cs-CZ" sz="2400" b="1" dirty="0"/>
              <a:t>K doložení příloh požadovaných k vydání Rozhodnutí je stanoven maximálně možný termín do 420 dnů od systémové depeše v rámci MS2021+ s informací, že žádost o podporu byla doporučena k financování</a:t>
            </a:r>
            <a:r>
              <a:rPr lang="cs-CZ" sz="2400" dirty="0"/>
              <a:t> (stav PP25a nebo stav PP25b nebo stav PU25 – žádost o podporu zařazena mezi náhradní projekty).</a:t>
            </a:r>
          </a:p>
          <a:p>
            <a:pPr algn="just">
              <a:buFont typeface="Wingdings" panose="05000000000000000000" pitchFamily="2" charset="2"/>
              <a:buChar char="ü"/>
            </a:pPr>
            <a:r>
              <a:rPr lang="cs-CZ" sz="2400" b="1" dirty="0"/>
              <a:t>Nejzazší datum pro ukončení fyzické realizace projektu je 30.6.2027. </a:t>
            </a:r>
          </a:p>
          <a:p>
            <a:endParaRPr lang="cs-CZ" dirty="0"/>
          </a:p>
          <a:p>
            <a:pPr marL="0" indent="0">
              <a:buNone/>
            </a:pPr>
            <a:endParaRPr lang="cs-CZ" b="1" u="sng" dirty="0"/>
          </a:p>
          <a:p>
            <a:endParaRPr lang="cs-CZ" b="1" u="sng" dirty="0"/>
          </a:p>
          <a:p>
            <a:pPr marL="360362" lvl="1" indent="0">
              <a:buNone/>
            </a:pPr>
            <a:endParaRPr lang="cs-CZ" dirty="0"/>
          </a:p>
          <a:p>
            <a:pPr marL="360362" lvl="1" indent="0">
              <a:buNone/>
            </a:pPr>
            <a:endParaRPr lang="cs-CZ" dirty="0"/>
          </a:p>
        </p:txBody>
      </p:sp>
    </p:spTree>
    <p:extLst>
      <p:ext uri="{BB962C8B-B14F-4D97-AF65-F5344CB8AC3E}">
        <p14:creationId xmlns:p14="http://schemas.microsoft.com/office/powerpoint/2010/main" val="3130178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23F91B-40A7-4AF6-A590-D362B5027B78}"/>
              </a:ext>
            </a:extLst>
          </p:cNvPr>
          <p:cNvSpPr>
            <a:spLocks noGrp="1"/>
          </p:cNvSpPr>
          <p:nvPr>
            <p:ph type="title"/>
          </p:nvPr>
        </p:nvSpPr>
        <p:spPr>
          <a:xfrm>
            <a:off x="367854" y="229120"/>
            <a:ext cx="9258277" cy="553998"/>
          </a:xfrm>
        </p:spPr>
        <p:txBody>
          <a:bodyPr/>
          <a:lstStyle/>
          <a:p>
            <a:r>
              <a:rPr lang="cs-CZ" sz="3600" b="1" dirty="0"/>
              <a:t>Podporované aktivity / nepodporované aktivity</a:t>
            </a:r>
          </a:p>
        </p:txBody>
      </p:sp>
      <p:sp>
        <p:nvSpPr>
          <p:cNvPr id="3" name="Zástupný symbol pro text 2">
            <a:extLst>
              <a:ext uri="{FF2B5EF4-FFF2-40B4-BE49-F238E27FC236}">
                <a16:creationId xmlns:a16="http://schemas.microsoft.com/office/drawing/2014/main" id="{C36A1DDC-3DFF-4A56-9668-D9F6E134D91D}"/>
              </a:ext>
            </a:extLst>
          </p:cNvPr>
          <p:cNvSpPr>
            <a:spLocks noGrp="1"/>
          </p:cNvSpPr>
          <p:nvPr>
            <p:ph type="body" sz="quarter" idx="10"/>
          </p:nvPr>
        </p:nvSpPr>
        <p:spPr>
          <a:xfrm>
            <a:off x="319415" y="732773"/>
            <a:ext cx="11323527" cy="5090169"/>
          </a:xfrm>
        </p:spPr>
        <p:txBody>
          <a:bodyPr>
            <a:normAutofit/>
          </a:bodyPr>
          <a:lstStyle/>
          <a:p>
            <a:pPr marL="457200" lvl="1" indent="0" algn="just">
              <a:lnSpc>
                <a:spcPct val="122000"/>
              </a:lnSpc>
              <a:spcBef>
                <a:spcPts val="400"/>
              </a:spcBef>
              <a:buNone/>
            </a:pPr>
            <a:r>
              <a:rPr lang="cs-CZ"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2000" b="1" dirty="0"/>
              <a:t>Podporované aktivity</a:t>
            </a:r>
          </a:p>
          <a:p>
            <a:pPr marL="342900" lvl="0" indent="-342900" algn="just">
              <a:lnSpc>
                <a:spcPct val="122000"/>
              </a:lnSpc>
              <a:buFont typeface="+mj-lt"/>
              <a:buAutoNum type="alphaLcParenR"/>
            </a:pPr>
            <a:r>
              <a:rPr lang="cs-CZ" sz="2000" dirty="0"/>
              <a:t>výstavba malých vodních elektráren,</a:t>
            </a:r>
          </a:p>
          <a:p>
            <a:pPr marL="342900" lvl="0" indent="-342900" algn="just">
              <a:lnSpc>
                <a:spcPct val="122000"/>
              </a:lnSpc>
              <a:buFont typeface="+mj-lt"/>
              <a:buAutoNum type="alphaLcParenR"/>
            </a:pPr>
            <a:r>
              <a:rPr lang="cs-CZ" sz="2000" dirty="0"/>
              <a:t>modernizace malých vodních elektráren definovaná vyhláškou č. 68/2022 Sb. o modernizaci podporované výrobny elektřiny a postupech při úpravách zařízení výrobny elektřiny. </a:t>
            </a:r>
          </a:p>
          <a:p>
            <a:pPr marL="0" lvl="0" indent="0" algn="just">
              <a:lnSpc>
                <a:spcPct val="122000"/>
              </a:lnSpc>
              <a:buNone/>
            </a:pPr>
            <a:r>
              <a:rPr lang="cs-CZ" sz="2000" dirty="0"/>
              <a:t>Podrobněji Příloha č. 3 Vymezení způsobilých výdajů Obnovitelné zdroje energie – malé vodní elektrárny – výzva I</a:t>
            </a:r>
          </a:p>
          <a:p>
            <a:pPr marL="0" lvl="0" indent="0" algn="just">
              <a:lnSpc>
                <a:spcPct val="122000"/>
              </a:lnSpc>
              <a:buNone/>
            </a:pPr>
            <a:endParaRPr lang="cs-CZ" sz="2000" dirty="0"/>
          </a:p>
          <a:p>
            <a:pPr marL="0" indent="0">
              <a:buNone/>
            </a:pPr>
            <a:r>
              <a:rPr lang="cs-CZ" sz="2000" dirty="0"/>
              <a:t>	</a:t>
            </a:r>
            <a:r>
              <a:rPr lang="cs-CZ" sz="2000" b="1" dirty="0"/>
              <a:t>Nepodporované aktivity </a:t>
            </a:r>
          </a:p>
          <a:p>
            <a:pPr marL="342900" indent="-342900" algn="just">
              <a:lnSpc>
                <a:spcPct val="122000"/>
              </a:lnSpc>
              <a:buFont typeface="+mj-lt"/>
              <a:buAutoNum type="alphaLcParenR"/>
            </a:pPr>
            <a:r>
              <a:rPr lang="cs-CZ" sz="2000" dirty="0"/>
              <a:t>výzkumné, vývojové a pilotní projekty, </a:t>
            </a:r>
          </a:p>
          <a:p>
            <a:pPr marL="342900" indent="-342900" algn="just">
              <a:lnSpc>
                <a:spcPct val="122000"/>
              </a:lnSpc>
              <a:buFont typeface="+mj-lt"/>
              <a:buAutoNum type="alphaLcParenR"/>
            </a:pPr>
            <a:r>
              <a:rPr lang="cs-CZ" sz="2000" dirty="0"/>
              <a:t>projekty, které mají charakter oprav a běžné údržby.</a:t>
            </a:r>
          </a:p>
        </p:txBody>
      </p:sp>
    </p:spTree>
    <p:extLst>
      <p:ext uri="{BB962C8B-B14F-4D97-AF65-F5344CB8AC3E}">
        <p14:creationId xmlns:p14="http://schemas.microsoft.com/office/powerpoint/2010/main" val="3136848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5F4F9B-001F-4E01-862B-8A2564D7E241}"/>
              </a:ext>
            </a:extLst>
          </p:cNvPr>
          <p:cNvSpPr>
            <a:spLocks noGrp="1"/>
          </p:cNvSpPr>
          <p:nvPr>
            <p:ph type="ctrTitle"/>
          </p:nvPr>
        </p:nvSpPr>
        <p:spPr>
          <a:xfrm>
            <a:off x="823920" y="3999789"/>
            <a:ext cx="9720294" cy="2462213"/>
          </a:xfrm>
        </p:spPr>
        <p:txBody>
          <a:bodyPr/>
          <a:lstStyle/>
          <a:p>
            <a:r>
              <a:rPr lang="cs-CZ" sz="4000" b="1" dirty="0">
                <a:solidFill>
                  <a:srgbClr val="FFDE00"/>
                </a:solidFill>
              </a:rPr>
              <a:t>Priorita 2. Podnikání a konkurenceschopnost</a:t>
            </a:r>
            <a:br>
              <a:rPr lang="cs-CZ" dirty="0"/>
            </a:br>
            <a:r>
              <a:rPr lang="cs-CZ" dirty="0"/>
              <a:t>Specifický cíl 2.1 Posílení udržitelného růstu a konkurenceschopnosti MSP, Aktivita Expanze </a:t>
            </a:r>
            <a:br>
              <a:rPr lang="cs-CZ" dirty="0"/>
            </a:br>
            <a:endParaRPr lang="cs-CZ" dirty="0"/>
          </a:p>
        </p:txBody>
      </p:sp>
      <p:pic>
        <p:nvPicPr>
          <p:cNvPr id="3" name="Grafický objekt 2">
            <a:extLst>
              <a:ext uri="{FF2B5EF4-FFF2-40B4-BE49-F238E27FC236}">
                <a16:creationId xmlns:a16="http://schemas.microsoft.com/office/drawing/2014/main" id="{6123BB88-3114-490E-AC90-CB3FFB2C2A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3920" y="1083868"/>
            <a:ext cx="2428237" cy="2428237"/>
          </a:xfrm>
          <a:prstGeom prst="rect">
            <a:avLst/>
          </a:prstGeom>
        </p:spPr>
      </p:pic>
    </p:spTree>
    <p:extLst>
      <p:ext uri="{BB962C8B-B14F-4D97-AF65-F5344CB8AC3E}">
        <p14:creationId xmlns:p14="http://schemas.microsoft.com/office/powerpoint/2010/main" val="3918982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C6C6CB-C650-4F84-8F8E-C2FA243C8618}"/>
              </a:ext>
            </a:extLst>
          </p:cNvPr>
          <p:cNvSpPr>
            <a:spLocks noGrp="1"/>
          </p:cNvSpPr>
          <p:nvPr>
            <p:ph type="title"/>
          </p:nvPr>
        </p:nvSpPr>
        <p:spPr>
          <a:xfrm>
            <a:off x="375781" y="219206"/>
            <a:ext cx="11206618" cy="1107996"/>
          </a:xfrm>
        </p:spPr>
        <p:txBody>
          <a:bodyPr/>
          <a:lstStyle/>
          <a:p>
            <a:pPr algn="ctr"/>
            <a:r>
              <a:rPr lang="cs-CZ" sz="3600" b="1" dirty="0"/>
              <a:t>Termíny a alokace I. Výzvy Renovace brownfieldů pro cestovní ruch</a:t>
            </a:r>
            <a:endParaRPr lang="cs-CZ" b="1" dirty="0"/>
          </a:p>
        </p:txBody>
      </p:sp>
      <p:sp>
        <p:nvSpPr>
          <p:cNvPr id="3" name="Zástupný symbol pro text 2">
            <a:extLst>
              <a:ext uri="{FF2B5EF4-FFF2-40B4-BE49-F238E27FC236}">
                <a16:creationId xmlns:a16="http://schemas.microsoft.com/office/drawing/2014/main" id="{8A3B89E9-9F6D-41A7-9408-1F3E9C80FC3E}"/>
              </a:ext>
            </a:extLst>
          </p:cNvPr>
          <p:cNvSpPr>
            <a:spLocks noGrp="1"/>
          </p:cNvSpPr>
          <p:nvPr>
            <p:ph type="body" sz="quarter" idx="10"/>
          </p:nvPr>
        </p:nvSpPr>
        <p:spPr>
          <a:xfrm>
            <a:off x="300625" y="1279105"/>
            <a:ext cx="11730624" cy="4783028"/>
          </a:xfrm>
        </p:spPr>
        <p:txBody>
          <a:bodyPr>
            <a:normAutofit fontScale="85000" lnSpcReduction="20000"/>
          </a:bodyPr>
          <a:lstStyle/>
          <a:p>
            <a:pPr algn="just">
              <a:buFont typeface="Wingdings" panose="05000000000000000000" pitchFamily="2" charset="2"/>
              <a:buChar char="ü"/>
            </a:pPr>
            <a:r>
              <a:rPr lang="cs-CZ" sz="2400" dirty="0"/>
              <a:t>Cíl výzvy: renovace objektů typu brownfield na podnikatelské objekty k provádění činností CZ NACE 55 a 56 (</a:t>
            </a:r>
            <a:r>
              <a:rPr lang="cs-CZ" sz="2400" b="1" dirty="0"/>
              <a:t>aktivita a</a:t>
            </a:r>
            <a:r>
              <a:rPr lang="cs-CZ" sz="2400" dirty="0"/>
              <a:t>) a renovace nemovitých kulturních památek, vedených Národním památkovým ústavem, typu brownfield na podnikatelské objekty pro provádění ekonomických činností CZ NACE 55, 56, 91.02 a 91.03 (</a:t>
            </a:r>
            <a:r>
              <a:rPr lang="cs-CZ" sz="2400" b="1" dirty="0"/>
              <a:t>aktivita b</a:t>
            </a:r>
            <a:r>
              <a:rPr lang="cs-CZ" sz="2400" dirty="0"/>
              <a:t>)</a:t>
            </a:r>
          </a:p>
          <a:p>
            <a:pPr algn="just">
              <a:buFont typeface="Wingdings" panose="05000000000000000000" pitchFamily="2" charset="2"/>
              <a:buChar char="ü"/>
            </a:pPr>
            <a:r>
              <a:rPr lang="cs-CZ" sz="2400" b="1" dirty="0"/>
              <a:t>Celková alokace 2 mld. Kč (Aktivita A – 1,2mld. </a:t>
            </a:r>
            <a:r>
              <a:rPr lang="cs-CZ" b="1" dirty="0"/>
              <a:t>Kč, aktivita B – 0,8)</a:t>
            </a:r>
            <a:endParaRPr lang="cs-CZ" sz="2400" b="1" dirty="0"/>
          </a:p>
          <a:p>
            <a:pPr algn="just">
              <a:buFont typeface="Wingdings" panose="05000000000000000000" pitchFamily="2" charset="2"/>
              <a:buChar char="ü"/>
            </a:pPr>
            <a:r>
              <a:rPr lang="cs-CZ" sz="2400" dirty="0"/>
              <a:t>Vyhlášení Výzvy 20.12.2024</a:t>
            </a:r>
          </a:p>
          <a:p>
            <a:pPr algn="just">
              <a:buFont typeface="Wingdings" panose="05000000000000000000" pitchFamily="2" charset="2"/>
              <a:buChar char="ü"/>
            </a:pPr>
            <a:r>
              <a:rPr lang="cs-CZ" dirty="0"/>
              <a:t>Z</a:t>
            </a:r>
            <a:r>
              <a:rPr lang="cs-CZ" sz="2400" dirty="0"/>
              <a:t>ahájení příjmu žádostí o podporu 17.2.2025</a:t>
            </a:r>
          </a:p>
          <a:p>
            <a:pPr algn="just">
              <a:buFont typeface="Wingdings" panose="05000000000000000000" pitchFamily="2" charset="2"/>
              <a:buChar char="ü"/>
            </a:pPr>
            <a:r>
              <a:rPr lang="cs-CZ" b="1" dirty="0"/>
              <a:t>Plánované datum ukončení příjmu žádostí o podporu 31.10.2025 v 10:00 </a:t>
            </a:r>
            <a:r>
              <a:rPr lang="cs-CZ" dirty="0"/>
              <a:t>(s ohledem na počet podaných žádostí v </a:t>
            </a:r>
            <a:r>
              <a:rPr lang="cs-CZ" b="1" dirty="0"/>
              <a:t>aktivitě A (3,2mld. Kč podaných žádostí) </a:t>
            </a:r>
            <a:r>
              <a:rPr lang="cs-CZ" dirty="0"/>
              <a:t>byl příjem ukončen dne 27.března 2025, příjem žádostí v </a:t>
            </a:r>
            <a:r>
              <a:rPr lang="cs-CZ" b="1" dirty="0"/>
              <a:t>aktivitě b </a:t>
            </a:r>
            <a:r>
              <a:rPr lang="cs-CZ" dirty="0"/>
              <a:t>nadále probíhá)</a:t>
            </a:r>
            <a:endParaRPr lang="cs-CZ" sz="2400" dirty="0"/>
          </a:p>
          <a:p>
            <a:pPr algn="just">
              <a:buFont typeface="Wingdings" panose="05000000000000000000" pitchFamily="2" charset="2"/>
              <a:buChar char="ü"/>
            </a:pPr>
            <a:r>
              <a:rPr lang="cs-CZ" dirty="0"/>
              <a:t>Výše podpory: 3 mil. Kč – 100 mil. Kč pro aktivitu a, 3 mil. Kč – 50 mil. Kč pro aktivitu b.</a:t>
            </a:r>
          </a:p>
          <a:p>
            <a:pPr algn="just">
              <a:buFont typeface="Wingdings" panose="05000000000000000000" pitchFamily="2" charset="2"/>
              <a:buChar char="ü"/>
            </a:pPr>
            <a:r>
              <a:rPr lang="cs-CZ" dirty="0"/>
              <a:t>Míra podpory: aktivita a: 25 – 60 % dle regionální mapy čl. 14 GBER + 45 % de minimis na projektovou či inženýrskou činnost; </a:t>
            </a:r>
          </a:p>
          <a:p>
            <a:pPr marL="360362" lvl="1" indent="0" algn="just">
              <a:buNone/>
            </a:pPr>
            <a:r>
              <a:rPr lang="cs-CZ" dirty="0"/>
              <a:t>		  aktivita b:  60 % dle čl. 53 GBER + 45 % de minimis na projektovou či inženýrskou činnost </a:t>
            </a:r>
          </a:p>
          <a:p>
            <a:pPr algn="just">
              <a:buFont typeface="Wingdings" panose="05000000000000000000" pitchFamily="2" charset="2"/>
              <a:buChar char="ü"/>
            </a:pPr>
            <a:r>
              <a:rPr lang="cs-CZ" sz="2400" b="1" dirty="0"/>
              <a:t>Nejzazší datum pro ukončení fyzické realizace projektu je 30.9.2028. </a:t>
            </a:r>
          </a:p>
          <a:p>
            <a:endParaRPr lang="cs-CZ" dirty="0"/>
          </a:p>
          <a:p>
            <a:pPr marL="0" indent="0">
              <a:buNone/>
            </a:pPr>
            <a:endParaRPr lang="cs-CZ" b="1" u="sng" dirty="0"/>
          </a:p>
          <a:p>
            <a:endParaRPr lang="cs-CZ" b="1" u="sng" dirty="0"/>
          </a:p>
          <a:p>
            <a:pPr marL="360362" lvl="1" indent="0">
              <a:buNone/>
            </a:pPr>
            <a:endParaRPr lang="cs-CZ" dirty="0"/>
          </a:p>
          <a:p>
            <a:pPr marL="360362" lvl="1" indent="0">
              <a:buNone/>
            </a:pPr>
            <a:endParaRPr lang="cs-CZ" dirty="0"/>
          </a:p>
        </p:txBody>
      </p:sp>
    </p:spTree>
    <p:extLst>
      <p:ext uri="{BB962C8B-B14F-4D97-AF65-F5344CB8AC3E}">
        <p14:creationId xmlns:p14="http://schemas.microsoft.com/office/powerpoint/2010/main" val="306094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cký objekt 3">
            <a:extLst>
              <a:ext uri="{FF2B5EF4-FFF2-40B4-BE49-F238E27FC236}">
                <a16:creationId xmlns:a16="http://schemas.microsoft.com/office/drawing/2014/main" id="{FAEDB58E-8C59-40BC-A057-5077E940902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14100" y="1976995"/>
            <a:ext cx="3627113" cy="810454"/>
          </a:xfrm>
          <a:prstGeom prst="rect">
            <a:avLst/>
          </a:prstGeom>
        </p:spPr>
      </p:pic>
      <p:sp>
        <p:nvSpPr>
          <p:cNvPr id="9" name="Podnadpis 2">
            <a:extLst>
              <a:ext uri="{FF2B5EF4-FFF2-40B4-BE49-F238E27FC236}">
                <a16:creationId xmlns:a16="http://schemas.microsoft.com/office/drawing/2014/main" id="{50CEDEA6-FFAE-4BAC-A6FC-65FB760E8999}"/>
              </a:ext>
            </a:extLst>
          </p:cNvPr>
          <p:cNvSpPr txBox="1">
            <a:spLocks/>
          </p:cNvSpPr>
          <p:nvPr/>
        </p:nvSpPr>
        <p:spPr>
          <a:xfrm>
            <a:off x="489975" y="2963340"/>
            <a:ext cx="8977103" cy="1038281"/>
          </a:xfrm>
          <a:prstGeom prst="rect">
            <a:avLst/>
          </a:prstGeom>
        </p:spPr>
        <p:txBody>
          <a:bodyPr vert="horz" wrap="square" lIns="0" tIns="360000" rIns="0" bIns="0" rtlCol="0">
            <a:noAutofit/>
          </a:bodyPr>
          <a:lstStyle>
            <a:lvl1pPr marL="0" indent="0" algn="l" defTabSz="914400" rtl="0" eaLnBrk="1" latinLnBrk="0" hangingPunct="1">
              <a:spcBef>
                <a:spcPct val="20000"/>
              </a:spcBef>
              <a:buFontTx/>
              <a:buNone/>
              <a:defRPr sz="2800" kern="1200">
                <a:solidFill>
                  <a:schemeClr val="bg1"/>
                </a:solidFill>
                <a:latin typeface="+mn-lt"/>
                <a:ea typeface="+mn-ea"/>
                <a:cs typeface="+mn-cs"/>
              </a:defRPr>
            </a:lvl1pPr>
            <a:lvl2pPr marL="4572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Tx/>
              <a:buNone/>
              <a:defRPr sz="2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endParaRPr lang="cs-CZ" dirty="0">
              <a:solidFill>
                <a:srgbClr val="FFC000"/>
              </a:solidFill>
            </a:endParaRPr>
          </a:p>
          <a:p>
            <a:pPr>
              <a:spcBef>
                <a:spcPts val="0"/>
              </a:spcBef>
            </a:pPr>
            <a:endParaRPr lang="cs-CZ" dirty="0">
              <a:solidFill>
                <a:srgbClr val="FFC000"/>
              </a:solidFill>
            </a:endParaRPr>
          </a:p>
        </p:txBody>
      </p:sp>
      <p:sp>
        <p:nvSpPr>
          <p:cNvPr id="11" name="Nadpis 1">
            <a:extLst>
              <a:ext uri="{FF2B5EF4-FFF2-40B4-BE49-F238E27FC236}">
                <a16:creationId xmlns:a16="http://schemas.microsoft.com/office/drawing/2014/main" id="{55A02A4F-4963-4259-8F77-C60877C9C643}"/>
              </a:ext>
            </a:extLst>
          </p:cNvPr>
          <p:cNvSpPr txBox="1">
            <a:spLocks/>
          </p:cNvSpPr>
          <p:nvPr/>
        </p:nvSpPr>
        <p:spPr>
          <a:xfrm>
            <a:off x="419100" y="3633288"/>
            <a:ext cx="10515599" cy="2400657"/>
          </a:xfrm>
          <a:prstGeom prst="rect">
            <a:avLst/>
          </a:prstGeom>
        </p:spPr>
        <p:txBody>
          <a:bodyPr vert="horz" wrap="square" lIns="0" tIns="0" rIns="0" bIns="0" rtlCol="0" anchor="t" anchorCtr="0">
            <a:spAutoFit/>
          </a:bodyPr>
          <a:lstStyle>
            <a:lvl1pPr algn="l" defTabSz="914400" rtl="0" eaLnBrk="1" latinLnBrk="0" hangingPunct="1">
              <a:spcBef>
                <a:spcPct val="0"/>
              </a:spcBef>
              <a:buNone/>
              <a:defRPr sz="4000" kern="1200">
                <a:solidFill>
                  <a:schemeClr val="bg1"/>
                </a:solidFill>
                <a:latin typeface="+mj-lt"/>
                <a:ea typeface="+mj-ea"/>
                <a:cs typeface="+mj-cs"/>
              </a:defRPr>
            </a:lvl1pPr>
          </a:lstStyle>
          <a:p>
            <a:r>
              <a:rPr lang="cs-CZ" sz="3600" b="1" dirty="0">
                <a:solidFill>
                  <a:srgbClr val="FFDE00"/>
                </a:solidFill>
              </a:rPr>
              <a:t>Priorita 4. Posun k nízkouhlíkovému hospodářství</a:t>
            </a:r>
            <a:br>
              <a:rPr lang="cs-CZ" dirty="0"/>
            </a:br>
            <a:br>
              <a:rPr lang="cs-CZ" dirty="0"/>
            </a:br>
            <a:br>
              <a:rPr lang="cs-CZ" dirty="0"/>
            </a:br>
            <a:endParaRPr lang="cs-CZ" dirty="0"/>
          </a:p>
        </p:txBody>
      </p:sp>
      <p:sp>
        <p:nvSpPr>
          <p:cNvPr id="2" name="Nadpis 1">
            <a:extLst>
              <a:ext uri="{FF2B5EF4-FFF2-40B4-BE49-F238E27FC236}">
                <a16:creationId xmlns:a16="http://schemas.microsoft.com/office/drawing/2014/main" id="{2D698B13-BE33-4B4A-986D-8CA3C5D292D6}"/>
              </a:ext>
            </a:extLst>
          </p:cNvPr>
          <p:cNvSpPr>
            <a:spLocks noGrp="1"/>
          </p:cNvSpPr>
          <p:nvPr>
            <p:ph type="ctrTitle"/>
          </p:nvPr>
        </p:nvSpPr>
        <p:spPr>
          <a:xfrm>
            <a:off x="419100" y="4710006"/>
            <a:ext cx="9267824" cy="1538883"/>
          </a:xfrm>
        </p:spPr>
        <p:txBody>
          <a:bodyPr/>
          <a:lstStyle/>
          <a:p>
            <a:r>
              <a:rPr lang="cs-CZ" dirty="0"/>
              <a:t>Ing. Ondřej Tomšej</a:t>
            </a:r>
            <a:br>
              <a:rPr lang="cs-CZ" dirty="0"/>
            </a:br>
            <a:r>
              <a:rPr lang="cs-CZ" sz="2000" dirty="0"/>
              <a:t>ředitel Odboru infrastruktury pro MSP a energetických programů</a:t>
            </a:r>
            <a:br>
              <a:rPr lang="cs-CZ" sz="1800" dirty="0">
                <a:effectLst/>
                <a:latin typeface="Calibri" panose="020F0502020204030204" pitchFamily="34" charset="0"/>
                <a:ea typeface="Calibri" panose="020F0502020204030204" pitchFamily="34" charset="0"/>
              </a:rPr>
            </a:br>
            <a:endParaRPr lang="cs-CZ" dirty="0"/>
          </a:p>
        </p:txBody>
      </p:sp>
      <p:pic>
        <p:nvPicPr>
          <p:cNvPr id="12" name="Grafický objekt 11">
            <a:extLst>
              <a:ext uri="{FF2B5EF4-FFF2-40B4-BE49-F238E27FC236}">
                <a16:creationId xmlns:a16="http://schemas.microsoft.com/office/drawing/2014/main" id="{4EDE38A1-E5C6-4F89-BF30-C9AD071AA3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19101" y="535103"/>
            <a:ext cx="2428237" cy="2428237"/>
          </a:xfrm>
          <a:prstGeom prst="rect">
            <a:avLst/>
          </a:prstGeom>
        </p:spPr>
      </p:pic>
    </p:spTree>
    <p:extLst>
      <p:ext uri="{BB962C8B-B14F-4D97-AF65-F5344CB8AC3E}">
        <p14:creationId xmlns:p14="http://schemas.microsoft.com/office/powerpoint/2010/main" val="646323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6A4568-A9DB-4B3A-B05C-A2AB855C10CC}"/>
              </a:ext>
            </a:extLst>
          </p:cNvPr>
          <p:cNvSpPr>
            <a:spLocks noGrp="1"/>
          </p:cNvSpPr>
          <p:nvPr>
            <p:ph type="title"/>
          </p:nvPr>
        </p:nvSpPr>
        <p:spPr/>
        <p:txBody>
          <a:bodyPr/>
          <a:lstStyle/>
          <a:p>
            <a:r>
              <a:rPr lang="cs-CZ" dirty="0"/>
              <a:t>Podporované/nepodporované aktivity Výzvy</a:t>
            </a:r>
          </a:p>
        </p:txBody>
      </p:sp>
      <p:sp>
        <p:nvSpPr>
          <p:cNvPr id="3" name="Zástupný text 2">
            <a:extLst>
              <a:ext uri="{FF2B5EF4-FFF2-40B4-BE49-F238E27FC236}">
                <a16:creationId xmlns:a16="http://schemas.microsoft.com/office/drawing/2014/main" id="{1D62D46C-B355-4CA1-A539-3F9EAD98154D}"/>
              </a:ext>
            </a:extLst>
          </p:cNvPr>
          <p:cNvSpPr>
            <a:spLocks noGrp="1"/>
          </p:cNvSpPr>
          <p:nvPr>
            <p:ph type="body" sz="quarter" idx="10"/>
          </p:nvPr>
        </p:nvSpPr>
        <p:spPr>
          <a:xfrm>
            <a:off x="592667" y="731521"/>
            <a:ext cx="10989733" cy="4923156"/>
          </a:xfrm>
        </p:spPr>
        <p:txBody>
          <a:bodyPr>
            <a:normAutofit fontScale="85000" lnSpcReduction="20000"/>
          </a:bodyPr>
          <a:lstStyle/>
          <a:p>
            <a:pPr marL="0" indent="0" algn="just">
              <a:buNone/>
            </a:pPr>
            <a:r>
              <a:rPr lang="cs-CZ" sz="2000" b="1" dirty="0"/>
              <a:t>Podporované aktivity:</a:t>
            </a:r>
          </a:p>
          <a:p>
            <a:pPr marL="0" indent="0" algn="just">
              <a:buNone/>
            </a:pPr>
            <a:r>
              <a:rPr lang="cs-CZ" sz="2000" dirty="0"/>
              <a:t>a) renovace stávajících budov;</a:t>
            </a:r>
          </a:p>
          <a:p>
            <a:pPr marL="0" indent="0" algn="just">
              <a:buNone/>
            </a:pPr>
            <a:r>
              <a:rPr lang="cs-CZ" sz="2000" dirty="0"/>
              <a:t>b) renovace památkově chráněných budov;</a:t>
            </a:r>
          </a:p>
          <a:p>
            <a:pPr marL="0" indent="0" algn="just">
              <a:buNone/>
            </a:pPr>
            <a:r>
              <a:rPr lang="cs-CZ" sz="2000" dirty="0"/>
              <a:t>c) demolice starých a výstavba nových budov.</a:t>
            </a:r>
          </a:p>
          <a:p>
            <a:pPr marL="0" indent="0" algn="just">
              <a:buNone/>
            </a:pPr>
            <a:endParaRPr lang="cs-CZ" sz="2000" dirty="0"/>
          </a:p>
          <a:p>
            <a:pPr marL="0" indent="0" algn="just">
              <a:buNone/>
            </a:pPr>
            <a:r>
              <a:rPr lang="cs-CZ" sz="2000" dirty="0"/>
              <a:t>Pokud je projektem dotčená nemovitost na katastru nemovitostí (dále jen „KN“) zapsaná jako bytový dům, rodinný dům, objekt k bydlení nebo stavba pro rodinnou rekreaci, musí dojít nejpozději do 2 měsíců od předpokládaného data ukončení projektu/od data nabytí právní moci kolaudačního souhlasu/kolaudačního rozhodnutí, je-li relevantní, ke změně účelu užívání stavby v KN. Výstupem projektu nesmí být nemovitost zapsaná na KN jako bytový a rodinný dům, objekt k bydlení nebo stavba pro rodinnou rekreaci.</a:t>
            </a:r>
          </a:p>
          <a:p>
            <a:pPr marL="0" indent="0" algn="just">
              <a:buNone/>
            </a:pPr>
            <a:endParaRPr lang="cs-CZ" sz="2000" dirty="0"/>
          </a:p>
          <a:p>
            <a:pPr marL="0" indent="0" algn="just">
              <a:buNone/>
            </a:pPr>
            <a:r>
              <a:rPr lang="cs-CZ" sz="2000" b="1" dirty="0"/>
              <a:t>Nepodporované aktivity:</a:t>
            </a:r>
          </a:p>
          <a:p>
            <a:pPr marL="0" indent="0" algn="just">
              <a:buNone/>
            </a:pPr>
            <a:r>
              <a:rPr lang="cs-CZ" sz="2000" dirty="0"/>
              <a:t>• Výstavba objektu realizovaná jako novostavba tzv. „na zelené louce“;</a:t>
            </a:r>
          </a:p>
          <a:p>
            <a:pPr marL="0" indent="0" algn="just">
              <a:buNone/>
            </a:pPr>
            <a:r>
              <a:rPr lang="cs-CZ" sz="2000" dirty="0"/>
              <a:t>• Zábor pozemků zapsaných v zemědělském půdním fondu;</a:t>
            </a:r>
          </a:p>
          <a:p>
            <a:pPr marL="0" indent="0" algn="just">
              <a:buNone/>
            </a:pPr>
            <a:r>
              <a:rPr lang="cs-CZ" sz="2000" dirty="0"/>
              <a:t>• Výdaje na odstranění ekologických zátěží;</a:t>
            </a:r>
          </a:p>
          <a:p>
            <a:pPr marL="0" indent="0" algn="just">
              <a:buNone/>
            </a:pPr>
            <a:r>
              <a:rPr lang="cs-CZ" sz="2000" dirty="0"/>
              <a:t>• Renovace pronajaté nemovitosti;</a:t>
            </a:r>
          </a:p>
          <a:p>
            <a:pPr marL="0" indent="0" algn="just">
              <a:buNone/>
            </a:pPr>
            <a:r>
              <a:rPr lang="cs-CZ" sz="2000" dirty="0"/>
              <a:t>• Investice související s výrobou, zpracováním, přepravou, distribucí, skladováním nebo spalováním fosilních paliv.</a:t>
            </a:r>
          </a:p>
          <a:p>
            <a:pPr marL="0" indent="0" algn="just">
              <a:buNone/>
            </a:pPr>
            <a:endParaRPr lang="cs-CZ" sz="2000" dirty="0"/>
          </a:p>
        </p:txBody>
      </p:sp>
    </p:spTree>
    <p:extLst>
      <p:ext uri="{BB962C8B-B14F-4D97-AF65-F5344CB8AC3E}">
        <p14:creationId xmlns:p14="http://schemas.microsoft.com/office/powerpoint/2010/main" val="3671851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6A4568-A9DB-4B3A-B05C-A2AB855C10CC}"/>
              </a:ext>
            </a:extLst>
          </p:cNvPr>
          <p:cNvSpPr>
            <a:spLocks noGrp="1"/>
          </p:cNvSpPr>
          <p:nvPr>
            <p:ph type="title"/>
          </p:nvPr>
        </p:nvSpPr>
        <p:spPr/>
        <p:txBody>
          <a:bodyPr/>
          <a:lstStyle/>
          <a:p>
            <a:r>
              <a:rPr lang="cs-CZ" dirty="0"/>
              <a:t>Ostatní specifické podmínky Výzvy</a:t>
            </a:r>
          </a:p>
        </p:txBody>
      </p:sp>
      <p:sp>
        <p:nvSpPr>
          <p:cNvPr id="3" name="Zástupný text 2">
            <a:extLst>
              <a:ext uri="{FF2B5EF4-FFF2-40B4-BE49-F238E27FC236}">
                <a16:creationId xmlns:a16="http://schemas.microsoft.com/office/drawing/2014/main" id="{1D62D46C-B355-4CA1-A539-3F9EAD98154D}"/>
              </a:ext>
            </a:extLst>
          </p:cNvPr>
          <p:cNvSpPr>
            <a:spLocks noGrp="1"/>
          </p:cNvSpPr>
          <p:nvPr>
            <p:ph type="body" sz="quarter" idx="10"/>
          </p:nvPr>
        </p:nvSpPr>
        <p:spPr/>
        <p:txBody>
          <a:bodyPr>
            <a:normAutofit/>
          </a:bodyPr>
          <a:lstStyle/>
          <a:p>
            <a:pPr marL="0" indent="0" algn="just">
              <a:buNone/>
            </a:pPr>
            <a:r>
              <a:rPr lang="cs-CZ" sz="2000" dirty="0"/>
              <a:t>Maximální výše způsobilých výdajů na jednotku obestavěného prostoru budoucí výstavby činí 14 000,- Kč</a:t>
            </a:r>
            <a:r>
              <a:rPr lang="cs-CZ" sz="2000"/>
              <a:t>/m3</a:t>
            </a:r>
          </a:p>
          <a:p>
            <a:pPr marL="0" indent="0" algn="just">
              <a:buNone/>
            </a:pPr>
            <a:endParaRPr lang="cs-CZ" sz="2000" dirty="0"/>
          </a:p>
          <a:p>
            <a:pPr marL="0" indent="0" algn="just">
              <a:buNone/>
            </a:pPr>
            <a:r>
              <a:rPr lang="cs-CZ" sz="2000" dirty="0"/>
              <a:t>Celková užitná plocha pro provádění podporované činnosti všech renovovaných objektů řešených v rámci projektu musí po realizaci projektu v </a:t>
            </a:r>
            <a:r>
              <a:rPr lang="cs-CZ" sz="2000" b="1" dirty="0"/>
              <a:t>aktivitě a </a:t>
            </a:r>
            <a:r>
              <a:rPr lang="cs-CZ" sz="2000" dirty="0"/>
              <a:t>dosahovat minimálně 500 m2 a v </a:t>
            </a:r>
            <a:r>
              <a:rPr lang="cs-CZ" sz="2000" b="1" dirty="0"/>
              <a:t>aktivitě b </a:t>
            </a:r>
            <a:r>
              <a:rPr lang="cs-CZ" sz="2000" dirty="0"/>
              <a:t>300 m2.</a:t>
            </a:r>
          </a:p>
          <a:p>
            <a:pPr marL="0" indent="0" algn="just">
              <a:buNone/>
            </a:pPr>
            <a:endParaRPr lang="cs-CZ" sz="2000" dirty="0"/>
          </a:p>
          <a:p>
            <a:pPr marL="0" indent="0" algn="just">
              <a:buNone/>
            </a:pPr>
            <a:r>
              <a:rPr lang="cs-CZ" sz="2000" dirty="0"/>
              <a:t>Nejzazší termín pro předložení povolení záměru s nabytím právní moci (nebo jiných povolení dle stavebního zákona) je do </a:t>
            </a:r>
            <a:r>
              <a:rPr lang="cs-CZ" sz="2000" b="1" dirty="0"/>
              <a:t>200 dnů </a:t>
            </a:r>
            <a:r>
              <a:rPr lang="cs-CZ" sz="2000" dirty="0"/>
              <a:t>od doporučení žádosti o podporu k financování.</a:t>
            </a:r>
          </a:p>
          <a:p>
            <a:pPr marL="0" indent="0" algn="just">
              <a:buNone/>
            </a:pPr>
            <a:endParaRPr lang="cs-CZ" sz="2000" dirty="0"/>
          </a:p>
          <a:p>
            <a:pPr marL="0" indent="0" algn="just">
              <a:buNone/>
            </a:pPr>
            <a:r>
              <a:rPr lang="cs-CZ" sz="2000" dirty="0"/>
              <a:t>V rámci Projektu je možné zařadit mezi způsobilé výdaje projektu náklady na navýšení původní celkové užitné plochy o maximálně 100 % původního stavu objektu, který je předmětem Projektu. </a:t>
            </a:r>
          </a:p>
          <a:p>
            <a:pPr marL="0" indent="0" algn="just">
              <a:buNone/>
            </a:pPr>
            <a:endParaRPr lang="cs-CZ" sz="2000" dirty="0"/>
          </a:p>
          <a:p>
            <a:pPr marL="0" indent="0" algn="just">
              <a:buNone/>
            </a:pPr>
            <a:endParaRPr lang="cs-CZ" sz="2000" dirty="0"/>
          </a:p>
        </p:txBody>
      </p:sp>
    </p:spTree>
    <p:extLst>
      <p:ext uri="{BB962C8B-B14F-4D97-AF65-F5344CB8AC3E}">
        <p14:creationId xmlns:p14="http://schemas.microsoft.com/office/powerpoint/2010/main" val="3197108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98349-38F0-42BB-AA80-A91E34A68942}"/>
              </a:ext>
            </a:extLst>
          </p:cNvPr>
          <p:cNvSpPr>
            <a:spLocks noGrp="1"/>
          </p:cNvSpPr>
          <p:nvPr>
            <p:ph type="title"/>
          </p:nvPr>
        </p:nvSpPr>
        <p:spPr>
          <a:xfrm>
            <a:off x="592667" y="169089"/>
            <a:ext cx="10989732" cy="553998"/>
          </a:xfrm>
        </p:spPr>
        <p:txBody>
          <a:bodyPr/>
          <a:lstStyle/>
          <a:p>
            <a:pPr algn="ctr"/>
            <a:r>
              <a:rPr lang="cs-CZ" dirty="0"/>
              <a:t>Harmonogram výzev 2025</a:t>
            </a:r>
          </a:p>
        </p:txBody>
      </p:sp>
      <p:sp>
        <p:nvSpPr>
          <p:cNvPr id="3" name="Zástupný text 2">
            <a:extLst>
              <a:ext uri="{FF2B5EF4-FFF2-40B4-BE49-F238E27FC236}">
                <a16:creationId xmlns:a16="http://schemas.microsoft.com/office/drawing/2014/main" id="{7542BE02-F999-47D0-8D16-D68898A050D0}"/>
              </a:ext>
            </a:extLst>
          </p:cNvPr>
          <p:cNvSpPr>
            <a:spLocks noGrp="1"/>
          </p:cNvSpPr>
          <p:nvPr>
            <p:ph type="body" sz="quarter" idx="10"/>
          </p:nvPr>
        </p:nvSpPr>
        <p:spPr>
          <a:xfrm>
            <a:off x="894080" y="806027"/>
            <a:ext cx="10688320" cy="5398346"/>
          </a:xfrm>
        </p:spPr>
        <p:txBody>
          <a:bodyPr>
            <a:normAutofit fontScale="92500" lnSpcReduction="10000"/>
          </a:bodyPr>
          <a:lstStyle/>
          <a:p>
            <a:pPr marL="0" indent="0">
              <a:buNone/>
            </a:pPr>
            <a:r>
              <a:rPr lang="cs-CZ" b="1" u="sng" dirty="0"/>
              <a:t>Obnovitelné zdroje energie - větrné elektrárny - výzva III.</a:t>
            </a:r>
          </a:p>
          <a:p>
            <a:pPr>
              <a:buFontTx/>
              <a:buChar char="-"/>
            </a:pPr>
            <a:r>
              <a:rPr lang="cs-CZ" dirty="0"/>
              <a:t>Průběžná výzva, jednokolová, </a:t>
            </a:r>
          </a:p>
          <a:p>
            <a:pPr>
              <a:buFontTx/>
              <a:buChar char="-"/>
            </a:pPr>
            <a:r>
              <a:rPr lang="cs-CZ" dirty="0"/>
              <a:t>Vyhlášení výzvy: 27.6. 2025</a:t>
            </a:r>
          </a:p>
          <a:p>
            <a:pPr>
              <a:buFontTx/>
              <a:buChar char="-"/>
            </a:pPr>
            <a:r>
              <a:rPr lang="cs-CZ" dirty="0"/>
              <a:t>Příjem žádostí: 14.7.2025</a:t>
            </a:r>
          </a:p>
          <a:p>
            <a:pPr>
              <a:buFontTx/>
              <a:buChar char="-"/>
            </a:pPr>
            <a:r>
              <a:rPr lang="cs-CZ" dirty="0"/>
              <a:t>Ukončení příjmu žádostí: 9.1.2026</a:t>
            </a:r>
          </a:p>
          <a:p>
            <a:pPr>
              <a:buFontTx/>
              <a:buChar char="-"/>
            </a:pPr>
            <a:r>
              <a:rPr lang="cs-CZ" dirty="0"/>
              <a:t>Finanční alokace: 1,5 mld. Kč</a:t>
            </a:r>
          </a:p>
          <a:p>
            <a:pPr marL="0" indent="0">
              <a:buNone/>
            </a:pPr>
            <a:endParaRPr lang="cs-CZ" b="1" dirty="0"/>
          </a:p>
          <a:p>
            <a:pPr marL="0" indent="0">
              <a:buNone/>
            </a:pPr>
            <a:r>
              <a:rPr lang="cs-CZ" b="1" u="sng" dirty="0"/>
              <a:t>Oběhové hospodářství  – výzva II. </a:t>
            </a:r>
          </a:p>
          <a:p>
            <a:pPr>
              <a:buFontTx/>
              <a:buChar char="-"/>
            </a:pPr>
            <a:r>
              <a:rPr lang="cs-CZ" dirty="0"/>
              <a:t>Průběžná výzva, jednokolová, </a:t>
            </a:r>
          </a:p>
          <a:p>
            <a:pPr>
              <a:buFontTx/>
              <a:buChar char="-"/>
            </a:pPr>
            <a:r>
              <a:rPr lang="cs-CZ" dirty="0"/>
              <a:t>Vyhlášení výzvy: 17.10. 2025</a:t>
            </a:r>
          </a:p>
          <a:p>
            <a:pPr>
              <a:buFontTx/>
              <a:buChar char="-"/>
            </a:pPr>
            <a:r>
              <a:rPr lang="cs-CZ" dirty="0"/>
              <a:t>Příjem žádostí: 31.10.2025</a:t>
            </a:r>
          </a:p>
          <a:p>
            <a:pPr>
              <a:buFontTx/>
              <a:buChar char="-"/>
            </a:pPr>
            <a:r>
              <a:rPr lang="cs-CZ" dirty="0"/>
              <a:t>Ukončení příjmu žádostí: 29.5.2026</a:t>
            </a:r>
          </a:p>
          <a:p>
            <a:pPr>
              <a:buFontTx/>
              <a:buChar char="-"/>
            </a:pPr>
            <a:r>
              <a:rPr lang="cs-CZ" dirty="0"/>
              <a:t>Finanční alokace: 0,5 mld. Kč</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284134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p:cNvSpPr>
            <a:spLocks noGrp="1"/>
          </p:cNvSpPr>
          <p:nvPr>
            <p:ph type="title"/>
          </p:nvPr>
        </p:nvSpPr>
        <p:spPr>
          <a:xfrm>
            <a:off x="484717" y="927818"/>
            <a:ext cx="9211733" cy="5252848"/>
          </a:xfrm>
        </p:spPr>
        <p:txBody>
          <a:bodyPr/>
          <a:lstStyle/>
          <a:p>
            <a:r>
              <a:rPr lang="cs-CZ" sz="3600" b="1" dirty="0"/>
              <a:t>KONEC </a:t>
            </a:r>
            <a:r>
              <a:rPr lang="cs-CZ" sz="3600" b="1" dirty="0">
                <a:sym typeface="Wingdings" panose="05000000000000000000" pitchFamily="2" charset="2"/>
              </a:rPr>
              <a:t></a:t>
            </a:r>
            <a:br>
              <a:rPr lang="cs-CZ" sz="3600" b="1" dirty="0"/>
            </a:br>
            <a:r>
              <a:rPr lang="cs-CZ" sz="3600" b="1" dirty="0"/>
              <a:t>DĚKUJI ZA POZORNOST</a:t>
            </a:r>
            <a:br>
              <a:rPr lang="cs-CZ" sz="3600" b="1" dirty="0">
                <a:solidFill>
                  <a:srgbClr val="FFDE00"/>
                </a:solidFill>
              </a:rPr>
            </a:br>
            <a:r>
              <a:rPr lang="cs-CZ" sz="3600" u="sng" dirty="0">
                <a:solidFill>
                  <a:srgbClr val="00B0F0"/>
                </a:solidFill>
              </a:rPr>
              <a:t>ondrej.tomsej</a:t>
            </a:r>
            <a:r>
              <a:rPr lang="cs-CZ" sz="3600" u="sng" dirty="0">
                <a:hlinkClick r:id="rId2"/>
              </a:rPr>
              <a:t>@mpo.gov.cz</a:t>
            </a:r>
            <a:br>
              <a:rPr lang="cs-CZ" sz="3600" dirty="0"/>
            </a:br>
            <a:br>
              <a:rPr lang="cs-CZ" b="1" dirty="0">
                <a:solidFill>
                  <a:srgbClr val="FFDE00"/>
                </a:solidFill>
              </a:rPr>
            </a:br>
            <a:br>
              <a:rPr lang="cs-CZ" sz="2000" b="1" dirty="0"/>
            </a:br>
            <a:br>
              <a:rPr lang="cs-CZ" b="1" dirty="0"/>
            </a:br>
            <a:br>
              <a:rPr lang="cs-CZ" b="1" dirty="0"/>
            </a:br>
            <a:br>
              <a:rPr lang="cs-CZ" b="1" dirty="0"/>
            </a:br>
            <a:br>
              <a:rPr lang="cs-CZ" sz="2667" dirty="0"/>
            </a:br>
            <a:endParaRPr lang="cs-CZ" sz="2667" b="1" dirty="0"/>
          </a:p>
        </p:txBody>
      </p:sp>
    </p:spTree>
    <p:extLst>
      <p:ext uri="{BB962C8B-B14F-4D97-AF65-F5344CB8AC3E}">
        <p14:creationId xmlns:p14="http://schemas.microsoft.com/office/powerpoint/2010/main" val="122864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5F4F9B-001F-4E01-862B-8A2564D7E241}"/>
              </a:ext>
            </a:extLst>
          </p:cNvPr>
          <p:cNvSpPr>
            <a:spLocks noGrp="1"/>
          </p:cNvSpPr>
          <p:nvPr>
            <p:ph type="ctrTitle"/>
          </p:nvPr>
        </p:nvSpPr>
        <p:spPr>
          <a:xfrm>
            <a:off x="823920" y="4406189"/>
            <a:ext cx="9720294" cy="1846659"/>
          </a:xfrm>
        </p:spPr>
        <p:txBody>
          <a:bodyPr/>
          <a:lstStyle/>
          <a:p>
            <a:r>
              <a:rPr lang="cs-CZ" dirty="0"/>
              <a:t>Specifický cíl 4.1 Podpora energetické účinnosti a snižování emisí skleníkových plynů </a:t>
            </a:r>
            <a:br>
              <a:rPr lang="cs-CZ" dirty="0"/>
            </a:br>
            <a:endParaRPr lang="cs-CZ" dirty="0"/>
          </a:p>
        </p:txBody>
      </p:sp>
      <p:pic>
        <p:nvPicPr>
          <p:cNvPr id="3" name="Grafický objekt 2">
            <a:extLst>
              <a:ext uri="{FF2B5EF4-FFF2-40B4-BE49-F238E27FC236}">
                <a16:creationId xmlns:a16="http://schemas.microsoft.com/office/drawing/2014/main" id="{6123BB88-3114-490E-AC90-CB3FFB2C2A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3920" y="1083868"/>
            <a:ext cx="2428237" cy="2428237"/>
          </a:xfrm>
          <a:prstGeom prst="rect">
            <a:avLst/>
          </a:prstGeom>
        </p:spPr>
      </p:pic>
    </p:spTree>
    <p:extLst>
      <p:ext uri="{BB962C8B-B14F-4D97-AF65-F5344CB8AC3E}">
        <p14:creationId xmlns:p14="http://schemas.microsoft.com/office/powerpoint/2010/main" val="16473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446089"/>
            <a:ext cx="10989732" cy="615553"/>
          </a:xfrm>
        </p:spPr>
        <p:txBody>
          <a:bodyPr/>
          <a:lstStyle/>
          <a:p>
            <a:pPr algn="ctr"/>
            <a:r>
              <a:rPr lang="cs-CZ" sz="4000" b="1" dirty="0"/>
              <a:t>Termíny a alokace II. Výzvy Úspory energie</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1" y="1110869"/>
            <a:ext cx="11104752" cy="5184443"/>
          </a:xfrm>
        </p:spPr>
        <p:txBody>
          <a:bodyPr>
            <a:normAutofit fontScale="55000" lnSpcReduction="20000"/>
          </a:bodyPr>
          <a:lstStyle/>
          <a:p>
            <a:pPr algn="just">
              <a:buFont typeface="Wingdings" panose="05000000000000000000" pitchFamily="2" charset="2"/>
              <a:buChar char="ü"/>
            </a:pPr>
            <a:r>
              <a:rPr lang="cs-CZ" sz="4000" b="1" dirty="0"/>
              <a:t>Celková alokace 5 mld. Kč</a:t>
            </a:r>
          </a:p>
          <a:p>
            <a:pPr marL="0" indent="0" algn="just">
              <a:buNone/>
            </a:pPr>
            <a:endParaRPr lang="cs-CZ" sz="4000" b="1" dirty="0"/>
          </a:p>
          <a:p>
            <a:pPr algn="just">
              <a:buFont typeface="Wingdings" panose="05000000000000000000" pitchFamily="2" charset="2"/>
              <a:buChar char="ü"/>
            </a:pPr>
            <a:r>
              <a:rPr lang="cs-CZ" sz="4000" dirty="0"/>
              <a:t>Vyhlášení II. Výzvy Úspory energie  a datum zpřístupnění žádosti o podporu v MS2021+ 10.5.2024</a:t>
            </a:r>
          </a:p>
          <a:p>
            <a:pPr marL="0" indent="0" algn="just">
              <a:buNone/>
            </a:pPr>
            <a:endParaRPr lang="cs-CZ" sz="4000" dirty="0"/>
          </a:p>
          <a:p>
            <a:pPr algn="just">
              <a:buFont typeface="Wingdings" panose="05000000000000000000" pitchFamily="2" charset="2"/>
              <a:buChar char="ü"/>
            </a:pPr>
            <a:r>
              <a:rPr lang="cs-CZ" sz="4000" dirty="0"/>
              <a:t>Zahájení příjmu žádostí o podporu 24.5.2025. </a:t>
            </a:r>
            <a:r>
              <a:rPr lang="cs-CZ" sz="4000" b="1" dirty="0"/>
              <a:t>Aktuálně podáno 370 žádostí za 3,4 mld. Kč</a:t>
            </a:r>
            <a:r>
              <a:rPr lang="cs-CZ" sz="4000" dirty="0"/>
              <a:t>.</a:t>
            </a:r>
          </a:p>
          <a:p>
            <a:pPr algn="just">
              <a:buFont typeface="Wingdings" panose="05000000000000000000" pitchFamily="2" charset="2"/>
              <a:buChar char="ü"/>
            </a:pPr>
            <a:endParaRPr lang="cs-CZ" sz="4000" dirty="0"/>
          </a:p>
          <a:p>
            <a:pPr algn="just">
              <a:buFont typeface="Wingdings" panose="05000000000000000000" pitchFamily="2" charset="2"/>
              <a:buChar char="ü"/>
            </a:pPr>
            <a:r>
              <a:rPr lang="cs-CZ" sz="4000" dirty="0"/>
              <a:t>Plánované datum ukončení příjmu žádostí o podporu </a:t>
            </a:r>
            <a:r>
              <a:rPr lang="cs-CZ" sz="4000" b="1" dirty="0"/>
              <a:t>31.10.2025 v 10:00</a:t>
            </a:r>
          </a:p>
          <a:p>
            <a:pPr marL="0" indent="0" algn="just">
              <a:buNone/>
            </a:pPr>
            <a:endParaRPr lang="cs-CZ" sz="4000" b="1" dirty="0"/>
          </a:p>
          <a:p>
            <a:pPr algn="just">
              <a:buFont typeface="Wingdings" panose="05000000000000000000" pitchFamily="2" charset="2"/>
              <a:buChar char="ü"/>
            </a:pPr>
            <a:r>
              <a:rPr lang="cs-CZ" sz="4000" dirty="0"/>
              <a:t>K doložení příloh požadovaných k vydání Rozhodnutí je stanoven maximálně možný termín do </a:t>
            </a:r>
            <a:r>
              <a:rPr lang="cs-CZ" sz="4000" b="1" dirty="0"/>
              <a:t>270 dnů </a:t>
            </a:r>
            <a:r>
              <a:rPr lang="cs-CZ" sz="4000" dirty="0"/>
              <a:t>od systémové depeše v rámci MS2021+ s informací, že žádost o podporu byla doporučena k financování (stav PP25a nebo stav PP25b nebo stav PU25 – žádost o podporu zařazena mezi náhradní projekty).</a:t>
            </a:r>
          </a:p>
          <a:p>
            <a:pPr marL="0" indent="0" algn="just">
              <a:buNone/>
            </a:pPr>
            <a:endParaRPr lang="cs-CZ" sz="4000" dirty="0"/>
          </a:p>
          <a:p>
            <a:pPr algn="just">
              <a:buFont typeface="Wingdings" panose="05000000000000000000" pitchFamily="2" charset="2"/>
              <a:buChar char="ü"/>
            </a:pPr>
            <a:r>
              <a:rPr lang="cs-CZ" sz="4000" dirty="0"/>
              <a:t>Nejzazší datum pro ukončení fyzické realizace projektu je </a:t>
            </a:r>
            <a:r>
              <a:rPr lang="cs-CZ" sz="4000" b="1" dirty="0"/>
              <a:t>31.10.2026. </a:t>
            </a:r>
          </a:p>
          <a:p>
            <a:pPr marL="0" indent="0" algn="just">
              <a:buNone/>
            </a:pPr>
            <a:endParaRPr lang="cs-CZ" sz="4000" b="1" u="sng" dirty="0"/>
          </a:p>
          <a:p>
            <a:pPr algn="just"/>
            <a:endParaRPr lang="cs-CZ" sz="4000" dirty="0"/>
          </a:p>
          <a:p>
            <a:pPr algn="just"/>
            <a:endParaRPr lang="cs-CZ" sz="4000" dirty="0"/>
          </a:p>
        </p:txBody>
      </p:sp>
    </p:spTree>
    <p:extLst>
      <p:ext uri="{BB962C8B-B14F-4D97-AF65-F5344CB8AC3E}">
        <p14:creationId xmlns:p14="http://schemas.microsoft.com/office/powerpoint/2010/main" val="29460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446089"/>
            <a:ext cx="10989732" cy="615553"/>
          </a:xfrm>
        </p:spPr>
        <p:txBody>
          <a:bodyPr/>
          <a:lstStyle/>
          <a:p>
            <a:pPr algn="ctr"/>
            <a:r>
              <a:rPr lang="cs-CZ" sz="4000" b="1" dirty="0"/>
              <a:t>Cíl II. Výzvy a způsobilé právní formy</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1" y="907577"/>
            <a:ext cx="11104752" cy="5387736"/>
          </a:xfrm>
        </p:spPr>
        <p:txBody>
          <a:bodyPr>
            <a:normAutofit fontScale="77500" lnSpcReduction="20000"/>
          </a:bodyPr>
          <a:lstStyle/>
          <a:p>
            <a:pPr algn="just"/>
            <a:r>
              <a:rPr lang="cs-CZ" sz="2800" b="1" u="sng" dirty="0"/>
              <a:t>Cílem výzvy je plnění energeticko-klimatických cílů</a:t>
            </a:r>
            <a:r>
              <a:rPr lang="cs-CZ" sz="2800" dirty="0"/>
              <a:t>, konkrétně závazků vyplývajících ze směrnice Evropského parlamentu a Rady 2023/1791/EU ve smyslu snížení úrovně konečné spotřeby energie ČR a splnění závazku nových úspor energie podle článku 8 směrnice Evropského parlamentu a Rady 2023/1791/EU, dále potřebě příspěvku k naplnění cílů ve vztahu k renovacím a výstavbě budov dle směrnice Evropského parlamentu a Rady 2010/31/EU o energetické náročnosti budov.</a:t>
            </a:r>
          </a:p>
          <a:p>
            <a:pPr algn="just"/>
            <a:r>
              <a:rPr lang="cs-CZ" sz="2800" b="1" u="sng" dirty="0"/>
              <a:t>Konečná úspora energie u projektů podpořených ze SC 4.1: 3,3 PJ </a:t>
            </a:r>
            <a:r>
              <a:rPr lang="cs-CZ" sz="2800" dirty="0"/>
              <a:t>(indikativní cíl výsledků z projektů).</a:t>
            </a:r>
          </a:p>
          <a:p>
            <a:pPr algn="just"/>
            <a:r>
              <a:rPr lang="cs-CZ" sz="2800" b="1" u="sng" dirty="0"/>
              <a:t>Žadatel je podnikající fyzická osoba nebo právnická osoba, která má přidělené české IČ a je oprávněna k podnikání. </a:t>
            </a:r>
            <a:r>
              <a:rPr lang="cs-CZ" sz="2800" dirty="0"/>
              <a:t>Podle svého čestného prohlášení je registrován jako poplatník daně z příjmu v ČR, a to nepřetržitě nejméně po dobu dvou zdaňovacích období  předcházejících datu podání žádosti o podporu.</a:t>
            </a:r>
          </a:p>
          <a:p>
            <a:pPr algn="just"/>
            <a:r>
              <a:rPr lang="cs-CZ" sz="2800" b="1" u="sng" dirty="0"/>
              <a:t>Má jednu z níže uvedených právních forem: </a:t>
            </a:r>
            <a:r>
              <a:rPr lang="cs-CZ" sz="2800" dirty="0"/>
              <a:t>(Podnikající fyzická osoba tuzemská, Veřejná obchodní společnost, Společnost s ručením omezeným, Společnost komanditní, Akciová společnost, Družstvo, Správa železnic, státní organizace, Evropské hospodářské zájmové sdružení, Evropská společnost a Evropská družstevní společnost.</a:t>
            </a:r>
          </a:p>
          <a:p>
            <a:pPr algn="just"/>
            <a:r>
              <a:rPr lang="cs-CZ" sz="2800" dirty="0"/>
              <a:t>Cílové území: </a:t>
            </a:r>
            <a:r>
              <a:rPr lang="cs-CZ" sz="2800" b="1" u="sng" dirty="0"/>
              <a:t>Území České republiky, mimo NUTS 2 Praha</a:t>
            </a:r>
          </a:p>
          <a:p>
            <a:pPr algn="just"/>
            <a:endParaRPr lang="cs-CZ" sz="4000" dirty="0"/>
          </a:p>
        </p:txBody>
      </p:sp>
    </p:spTree>
    <p:extLst>
      <p:ext uri="{BB962C8B-B14F-4D97-AF65-F5344CB8AC3E}">
        <p14:creationId xmlns:p14="http://schemas.microsoft.com/office/powerpoint/2010/main" val="123854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446089"/>
            <a:ext cx="10989732" cy="615553"/>
          </a:xfrm>
        </p:spPr>
        <p:txBody>
          <a:bodyPr/>
          <a:lstStyle/>
          <a:p>
            <a:pPr algn="ctr"/>
            <a:r>
              <a:rPr lang="cs-CZ" sz="4000" b="1" dirty="0"/>
              <a:t>Podporované aktivity II. Výzvy</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0" y="1110869"/>
            <a:ext cx="11427742" cy="5184443"/>
          </a:xfrm>
        </p:spPr>
        <p:txBody>
          <a:bodyPr>
            <a:normAutofit lnSpcReduction="10000"/>
          </a:bodyPr>
          <a:lstStyle/>
          <a:p>
            <a:pPr algn="just">
              <a:buFont typeface="Arial" panose="020B0604020202020204" pitchFamily="34" charset="0"/>
              <a:buChar char="•"/>
            </a:pPr>
            <a:r>
              <a:rPr lang="cs-CZ" sz="2800" b="1" dirty="0"/>
              <a:t>Snížení energetické náročnosti budov podnikatelských subjektů čl. 38.a GBER</a:t>
            </a:r>
          </a:p>
          <a:p>
            <a:pPr marL="0" indent="0" algn="just">
              <a:buNone/>
            </a:pPr>
            <a:r>
              <a:rPr lang="cs-CZ" sz="2800" dirty="0"/>
              <a:t>Podporu poskytnutou na snížení energetické náročnosti  budovy lze kombinovat s podporou např.:</a:t>
            </a:r>
          </a:p>
          <a:p>
            <a:pPr algn="just">
              <a:buFont typeface="Arial" panose="020B0604020202020204" pitchFamily="34" charset="0"/>
              <a:buChar char="•"/>
            </a:pPr>
            <a:r>
              <a:rPr lang="cs-CZ" sz="2800" dirty="0"/>
              <a:t>Instalace integrovaného zařízení na místě, které vyrábí elektřinu, vytápění nebo chlazení z obnovitelných zdrojů energie, mimo jiné včetně fotovoltaických panelů a tepelných čerpadel (využívání obnovitelných zdrojů energie na pevnou biomasu , bioplyn a biometan, fotovoltaických elektráren, solárních termických systémů a elektrických tepelných čerpadel pro pokrytí vlastní potřeby energie budov a energetických hospodářství podnikatelských provozů); </a:t>
            </a:r>
          </a:p>
          <a:p>
            <a:pPr marL="360362" lvl="1" indent="0" algn="just">
              <a:buNone/>
            </a:pPr>
            <a:endParaRPr lang="cs-CZ" sz="4000" dirty="0"/>
          </a:p>
          <a:p>
            <a:pPr algn="just"/>
            <a:endParaRPr lang="cs-CZ" sz="4000" dirty="0"/>
          </a:p>
        </p:txBody>
      </p:sp>
    </p:spTree>
    <p:extLst>
      <p:ext uri="{BB962C8B-B14F-4D97-AF65-F5344CB8AC3E}">
        <p14:creationId xmlns:p14="http://schemas.microsoft.com/office/powerpoint/2010/main" val="101451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446089"/>
            <a:ext cx="10989732" cy="615553"/>
          </a:xfrm>
        </p:spPr>
        <p:txBody>
          <a:bodyPr/>
          <a:lstStyle/>
          <a:p>
            <a:pPr algn="ctr"/>
            <a:r>
              <a:rPr lang="cs-CZ" sz="4000" b="1" dirty="0"/>
              <a:t>Podporované aktivity II. Výzvy</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1" y="785493"/>
            <a:ext cx="11534066" cy="5233670"/>
          </a:xfrm>
        </p:spPr>
        <p:txBody>
          <a:bodyPr>
            <a:normAutofit fontScale="92500" lnSpcReduction="20000"/>
          </a:bodyPr>
          <a:lstStyle/>
          <a:p>
            <a:pPr marL="0" indent="0" algn="just">
              <a:buNone/>
            </a:pPr>
            <a:r>
              <a:rPr lang="cs-CZ" sz="2800" b="1" dirty="0"/>
              <a:t>Opatření mimo renovace budovy v rámci energetického hospodářství článek 38 a 41 GBER</a:t>
            </a:r>
          </a:p>
          <a:p>
            <a:pPr lvl="0" algn="just">
              <a:buFont typeface="Arial" panose="020B0604020202020204" pitchFamily="34" charset="0"/>
              <a:buChar char="•"/>
            </a:pPr>
            <a:r>
              <a:rPr lang="cs-CZ" dirty="0"/>
              <a:t>Využívání OZE a vysoce účinné KVET na pevnou biomasu, bioplyn a biometan, fotovoltaických elektráren, solárních termických systémů a elektrických tepelných čerpadel pro pokrytí vlastní potřeby energetických hospodářství podnikatelských provozů;</a:t>
            </a:r>
          </a:p>
          <a:p>
            <a:pPr lvl="0" algn="just">
              <a:buFont typeface="Arial" panose="020B0604020202020204" pitchFamily="34" charset="0"/>
              <a:buChar char="•"/>
            </a:pPr>
            <a:r>
              <a:rPr lang="cs-CZ" dirty="0"/>
              <a:t>Instalace zařízení pro ukládání energie vyrobené v zařízeních na výrobu energie z obnovitelných zdrojů na místě; </a:t>
            </a:r>
          </a:p>
          <a:p>
            <a:pPr lvl="0" algn="just">
              <a:buFont typeface="Arial" panose="020B0604020202020204" pitchFamily="34" charset="0"/>
              <a:buChar char="•"/>
            </a:pPr>
            <a:r>
              <a:rPr lang="cs-CZ" dirty="0"/>
              <a:t>Modernizace rozvodů elektřiny, tepla, chladu a stlačeného vzduchu v energetickém hospodářství, které je předmětem žádosti o podporu, za účelem zvýšení účinnosti užití energie;</a:t>
            </a:r>
          </a:p>
          <a:p>
            <a:pPr lvl="0" algn="just">
              <a:buFont typeface="Arial" panose="020B0604020202020204" pitchFamily="34" charset="0"/>
              <a:buChar char="•"/>
            </a:pPr>
            <a:r>
              <a:rPr lang="cs-CZ" dirty="0"/>
              <a:t>Využití odpadní energie pro pokrytí vlastní potřeby energetického hospodářství;</a:t>
            </a:r>
          </a:p>
          <a:p>
            <a:pPr lvl="0" algn="just">
              <a:buFont typeface="Arial" panose="020B0604020202020204" pitchFamily="34" charset="0"/>
              <a:buChar char="•"/>
            </a:pPr>
            <a:r>
              <a:rPr lang="cs-CZ" dirty="0"/>
              <a:t>Snižování energetické náročnosti/zvyšování energetické účinnosti výrobních a technologických procesů (pouze pro nové zařízení, které musí mít </a:t>
            </a:r>
            <a:r>
              <a:rPr lang="cs-CZ" i="1" dirty="0"/>
              <a:t>nulové přímé (výfukové) emise CO</a:t>
            </a:r>
            <a:r>
              <a:rPr lang="cs-CZ" i="1" baseline="-25000" dirty="0"/>
              <a:t>2</a:t>
            </a:r>
            <a:r>
              <a:rPr lang="cs-CZ" dirty="0"/>
              <a:t>);</a:t>
            </a:r>
          </a:p>
          <a:p>
            <a:pPr lvl="0" algn="just">
              <a:buFont typeface="Arial" panose="020B0604020202020204" pitchFamily="34" charset="0"/>
              <a:buChar char="•"/>
            </a:pPr>
            <a:r>
              <a:rPr lang="cs-CZ" dirty="0"/>
              <a:t>Modernizace trakčních napájecích stanic a trakční napájecí sítě;</a:t>
            </a:r>
          </a:p>
          <a:p>
            <a:pPr lvl="0" algn="just">
              <a:buFont typeface="Arial" panose="020B0604020202020204" pitchFamily="34" charset="0"/>
              <a:buChar char="•"/>
            </a:pPr>
            <a:r>
              <a:rPr lang="cs-CZ" dirty="0"/>
              <a:t>Zavádění prvků efektivního nakládání s energií a optimalizaci provozu k regulaci její spotřeby včetně podpory implementace nástrojů energetického managementu v rámci energetických hospodářství podnikatelských provozů.</a:t>
            </a:r>
          </a:p>
          <a:p>
            <a:pPr marL="360362" lvl="1" indent="0" algn="just">
              <a:buNone/>
            </a:pPr>
            <a:endParaRPr lang="cs-CZ" sz="4000" dirty="0"/>
          </a:p>
          <a:p>
            <a:pPr algn="just"/>
            <a:endParaRPr lang="cs-CZ" sz="4000" dirty="0"/>
          </a:p>
        </p:txBody>
      </p:sp>
    </p:spTree>
    <p:extLst>
      <p:ext uri="{BB962C8B-B14F-4D97-AF65-F5344CB8AC3E}">
        <p14:creationId xmlns:p14="http://schemas.microsoft.com/office/powerpoint/2010/main" val="3315662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446089"/>
            <a:ext cx="10989732" cy="615553"/>
          </a:xfrm>
        </p:spPr>
        <p:txBody>
          <a:bodyPr/>
          <a:lstStyle/>
          <a:p>
            <a:pPr algn="ctr"/>
            <a:r>
              <a:rPr lang="cs-CZ" sz="4000" b="1" dirty="0"/>
              <a:t>Vybrané nepodporované aktivity II. Výzvy</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1" y="771658"/>
            <a:ext cx="11104752" cy="5408425"/>
          </a:xfrm>
        </p:spPr>
        <p:txBody>
          <a:bodyPr>
            <a:normAutofit/>
          </a:bodyPr>
          <a:lstStyle/>
          <a:p>
            <a:pPr lvl="0" algn="just"/>
            <a:r>
              <a:rPr lang="cs-CZ" dirty="0"/>
              <a:t>pokud opatření v rámci renovace budov spočívající ve zlepšování jejich tepelně technických vlastností nejsou realizována primárně kvůli zvýšení energetické účinnosti budovy, ale kvůli možnosti budoucího užívání budovy jako takové. Jedná se například o budovy, které mají nekompaktní obálku budovy (včetně výplní), budovy, kde chybí anebo jsou nedostatečné technické systémy budovy určené k vytápění či přípravě teplé vody pro budoucí užívání budovy atd.;</a:t>
            </a:r>
          </a:p>
          <a:p>
            <a:pPr lvl="0" algn="just"/>
            <a:r>
              <a:rPr lang="cs-CZ" dirty="0"/>
              <a:t>investice související s výrobou, zpracováním, přepravou, distribucí, skladováním nebo spalováním fosilních paliv;</a:t>
            </a:r>
          </a:p>
          <a:p>
            <a:pPr lvl="0" algn="just"/>
            <a:r>
              <a:rPr lang="cs-CZ" dirty="0"/>
              <a:t>Podpořeny nebudou instalace FVE nad 1 000 </a:t>
            </a:r>
            <a:r>
              <a:rPr lang="cs-CZ" dirty="0" err="1"/>
              <a:t>kWp</a:t>
            </a:r>
            <a:r>
              <a:rPr lang="cs-CZ" dirty="0"/>
              <a:t> instalovaného výkonu a akumulace energie nad 1 000 kWh instalované kapacity v rámci žádosti o podporu;</a:t>
            </a:r>
          </a:p>
          <a:p>
            <a:pPr algn="just"/>
            <a:r>
              <a:rPr lang="cs-CZ" dirty="0"/>
              <a:t>novostavby a rozestavěné budovy (dle katastru nemovitostí);</a:t>
            </a:r>
          </a:p>
          <a:p>
            <a:pPr marL="0" lvl="0" indent="0" algn="just">
              <a:buNone/>
            </a:pPr>
            <a:endParaRPr lang="cs-CZ" dirty="0"/>
          </a:p>
          <a:p>
            <a:pPr algn="just"/>
            <a:endParaRPr lang="cs-CZ" sz="4000" dirty="0"/>
          </a:p>
          <a:p>
            <a:pPr algn="just"/>
            <a:endParaRPr lang="cs-CZ" sz="4000" dirty="0"/>
          </a:p>
        </p:txBody>
      </p:sp>
    </p:spTree>
    <p:extLst>
      <p:ext uri="{BB962C8B-B14F-4D97-AF65-F5344CB8AC3E}">
        <p14:creationId xmlns:p14="http://schemas.microsoft.com/office/powerpoint/2010/main" val="3900268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56156-992E-4B46-B2FF-FE35F898D01B}"/>
              </a:ext>
            </a:extLst>
          </p:cNvPr>
          <p:cNvSpPr>
            <a:spLocks noGrp="1"/>
          </p:cNvSpPr>
          <p:nvPr>
            <p:ph type="title"/>
          </p:nvPr>
        </p:nvSpPr>
        <p:spPr>
          <a:xfrm>
            <a:off x="342501" y="138312"/>
            <a:ext cx="10989732" cy="615553"/>
          </a:xfrm>
        </p:spPr>
        <p:txBody>
          <a:bodyPr/>
          <a:lstStyle/>
          <a:p>
            <a:pPr algn="ctr"/>
            <a:r>
              <a:rPr lang="cs-CZ" sz="4000" b="1" dirty="0"/>
              <a:t>Vybrané nepodporované aktivity II. Výzvy</a:t>
            </a:r>
          </a:p>
        </p:txBody>
      </p:sp>
      <p:sp>
        <p:nvSpPr>
          <p:cNvPr id="3" name="Zástupný symbol pro text 2">
            <a:extLst>
              <a:ext uri="{FF2B5EF4-FFF2-40B4-BE49-F238E27FC236}">
                <a16:creationId xmlns:a16="http://schemas.microsoft.com/office/drawing/2014/main" id="{181F2DCB-8DF4-4A50-8E33-45A2F9500FCB}"/>
              </a:ext>
            </a:extLst>
          </p:cNvPr>
          <p:cNvSpPr>
            <a:spLocks noGrp="1"/>
          </p:cNvSpPr>
          <p:nvPr>
            <p:ph type="body" sz="quarter" idx="10"/>
          </p:nvPr>
        </p:nvSpPr>
        <p:spPr>
          <a:xfrm>
            <a:off x="342501" y="422516"/>
            <a:ext cx="11104752" cy="5999549"/>
          </a:xfrm>
        </p:spPr>
        <p:txBody>
          <a:bodyPr>
            <a:normAutofit fontScale="92500"/>
          </a:bodyPr>
          <a:lstStyle/>
          <a:p>
            <a:pPr lvl="0" algn="just"/>
            <a:r>
              <a:rPr lang="cs-CZ" dirty="0"/>
              <a:t>Opatření spočívající v instalaci nebo výměně pouze jednoho typu stavebního prvku, tj. pokud opatření pouze na technickém systému budovy nebo pouze na obvodovém plášti budovy, tak se jedná o nepodporované opatření.</a:t>
            </a:r>
          </a:p>
          <a:p>
            <a:pPr algn="just"/>
            <a:r>
              <a:rPr lang="cs-CZ" dirty="0"/>
              <a:t>V rámci aktivity Snižování energetické náročnosti/zvyšování energetické účinnosti výrobních a technologických procesů není možné podpořit pořízení energeticky úspornějších výrobních strojů a technologických procesů pokud při analýze užití energie předmětu energetického posudku výchozí stav spotřeby energie neodpovídá stávajícímu stavu spotřeby energie, který vychází ze skutečného využití předmětu energetického posudku odpovídající stávající roční produkci a pokud na stávající technologii vztahují smlouvy o pronájmu při podání žádosti o podporu včetně doby udržitelnosti projektu.</a:t>
            </a:r>
          </a:p>
          <a:p>
            <a:pPr algn="just"/>
            <a:r>
              <a:rPr lang="cs-CZ" sz="2400" dirty="0"/>
              <a:t>Pokud žadatel o podporu je provozovatel, který má stacionární zařízení v České republice, která jsou součástí Evropského systému emisního obchodování („seznam EU ETS“), omezení se netýká např. administrativní budovy provozovatele stacionárního zařízení v EU ETS, pokud je daná administrativní budova umístěna na jiné adrese  než stacionární zařízení v EU ETS nebo žadatel neprovozuje na jiné adrese stejnou činnost, kvůli které je zařízení v EU ETS.</a:t>
            </a:r>
          </a:p>
          <a:p>
            <a:pPr marL="0" indent="0" algn="just">
              <a:buNone/>
            </a:pPr>
            <a:endParaRPr lang="cs-CZ" b="1" u="sng" dirty="0"/>
          </a:p>
          <a:p>
            <a:pPr marL="0" lvl="0" indent="0" algn="just">
              <a:buNone/>
            </a:pPr>
            <a:endParaRPr lang="cs-CZ" sz="4000" dirty="0"/>
          </a:p>
          <a:p>
            <a:pPr algn="just"/>
            <a:endParaRPr lang="cs-CZ" sz="4000" dirty="0"/>
          </a:p>
        </p:txBody>
      </p:sp>
    </p:spTree>
    <p:extLst>
      <p:ext uri="{BB962C8B-B14F-4D97-AF65-F5344CB8AC3E}">
        <p14:creationId xmlns:p14="http://schemas.microsoft.com/office/powerpoint/2010/main" val="80635426"/>
      </p:ext>
    </p:extLst>
  </p:cSld>
  <p:clrMapOvr>
    <a:masterClrMapping/>
  </p:clrMapOvr>
</p:sld>
</file>

<file path=ppt/theme/theme1.xml><?xml version="1.0" encoding="utf-8"?>
<a:theme xmlns:a="http://schemas.openxmlformats.org/drawingml/2006/main" name="Předloha V1">
  <a:themeElements>
    <a:clrScheme name="MPO-B">
      <a:dk1>
        <a:sysClr val="windowText" lastClr="000000"/>
      </a:dk1>
      <a:lt1>
        <a:srgbClr val="FFFFFF"/>
      </a:lt1>
      <a:dk2>
        <a:srgbClr val="004B8D"/>
      </a:dk2>
      <a:lt2>
        <a:srgbClr val="FFFFFF"/>
      </a:lt2>
      <a:accent1>
        <a:srgbClr val="B9E0F7"/>
      </a:accent1>
      <a:accent2>
        <a:srgbClr val="13B5F4"/>
      </a:accent2>
      <a:accent3>
        <a:srgbClr val="0096D6"/>
      </a:accent3>
      <a:accent4>
        <a:srgbClr val="004B8D"/>
      </a:accent4>
      <a:accent5>
        <a:srgbClr val="E31B23"/>
      </a:accent5>
      <a:accent6>
        <a:srgbClr val="B5121B"/>
      </a:accent6>
      <a:hlink>
        <a:srgbClr val="13B5F4"/>
      </a:hlink>
      <a:folHlink>
        <a:srgbClr val="E31B23"/>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 modrá A</Template>
  <TotalTime>1412</TotalTime>
  <Words>2799</Words>
  <Application>Microsoft Office PowerPoint</Application>
  <PresentationFormat>Širokoúhlá obrazovka</PresentationFormat>
  <Paragraphs>171</Paragraphs>
  <Slides>23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SourceSansPro-SemiBold</vt:lpstr>
      <vt:lpstr>Symbol</vt:lpstr>
      <vt:lpstr>Wingdings</vt:lpstr>
      <vt:lpstr>Předloha V1</vt:lpstr>
      <vt:lpstr>Prezentace aplikace PowerPoint</vt:lpstr>
      <vt:lpstr>Ing. Ondřej Tomšej ředitel Odboru infrastruktury pro MSP a energetických programů </vt:lpstr>
      <vt:lpstr>Specifický cíl 4.1 Podpora energetické účinnosti a snižování emisí skleníkových plynů  </vt:lpstr>
      <vt:lpstr>Termíny a alokace II. Výzvy Úspory energie</vt:lpstr>
      <vt:lpstr>Cíl II. Výzvy a způsobilé právní formy</vt:lpstr>
      <vt:lpstr>Podporované aktivity II. Výzvy</vt:lpstr>
      <vt:lpstr>Podporované aktivity II. Výzvy</vt:lpstr>
      <vt:lpstr>Vybrané nepodporované aktivity II. Výzvy</vt:lpstr>
      <vt:lpstr>Vybrané nepodporované aktivity II. Výzvy</vt:lpstr>
      <vt:lpstr>Nejčastější chyby – Úspory energie II.</vt:lpstr>
      <vt:lpstr>Nejčastější chyby – Úspory energie II.</vt:lpstr>
      <vt:lpstr>Specifický cíl 4.2 Podpora energie z obnovitelných zdrojů v souladu se směrnicí (EU) 2018/2001, včetně kritérií udržitelnosti stanovených v uvedené směrnici </vt:lpstr>
      <vt:lpstr>Termíny a alokace I. Výzvy Biomasa</vt:lpstr>
      <vt:lpstr>Podporované aktivity</vt:lpstr>
      <vt:lpstr>Nepodporované aktivity</vt:lpstr>
      <vt:lpstr>Termíny a alokace I. Výzvy Malé vodní elektrárny</vt:lpstr>
      <vt:lpstr>Podporované aktivity / nepodporované aktivity</vt:lpstr>
      <vt:lpstr>Priorita 2. Podnikání a konkurenceschopnost Specifický cíl 2.1 Posílení udržitelného růstu a konkurenceschopnosti MSP, Aktivita Expanze  </vt:lpstr>
      <vt:lpstr>Termíny a alokace I. Výzvy Renovace brownfieldů pro cestovní ruch</vt:lpstr>
      <vt:lpstr>Podporované/nepodporované aktivity Výzvy</vt:lpstr>
      <vt:lpstr>Ostatní specifické podmínky Výzvy</vt:lpstr>
      <vt:lpstr>Harmonogram výzev 2025</vt:lpstr>
      <vt:lpstr>KONEC  DĚKUJI ZA POZORNOST ondrej.tomsej@mpo.gov.cz       </vt:lpstr>
    </vt:vector>
  </TitlesOfParts>
  <Company>S-Comp Centre CZ s.r.o.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Jednání Monitorovacího výboru OP TAK</dc:title>
  <dc:creator>Ohrazdová Klára</dc:creator>
  <cp:lastModifiedBy>Riapošová Monika</cp:lastModifiedBy>
  <cp:revision>146</cp:revision>
  <dcterms:created xsi:type="dcterms:W3CDTF">2022-06-06T12:32:52Z</dcterms:created>
  <dcterms:modified xsi:type="dcterms:W3CDTF">2025-04-01T10:25:29Z</dcterms:modified>
</cp:coreProperties>
</file>