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98" r:id="rId2"/>
    <p:sldId id="468" r:id="rId3"/>
    <p:sldId id="457" r:id="rId4"/>
    <p:sldId id="473" r:id="rId5"/>
    <p:sldId id="474" r:id="rId6"/>
    <p:sldId id="486" r:id="rId7"/>
    <p:sldId id="494" r:id="rId8"/>
    <p:sldId id="475" r:id="rId9"/>
    <p:sldId id="472" r:id="rId10"/>
    <p:sldId id="479" r:id="rId11"/>
    <p:sldId id="480" r:id="rId12"/>
    <p:sldId id="485" r:id="rId13"/>
    <p:sldId id="482" r:id="rId14"/>
    <p:sldId id="490" r:id="rId15"/>
    <p:sldId id="493" r:id="rId16"/>
    <p:sldId id="491" r:id="rId17"/>
    <p:sldId id="458" r:id="rId18"/>
    <p:sldId id="469" r:id="rId19"/>
    <p:sldId id="470" r:id="rId20"/>
    <p:sldId id="495" r:id="rId21"/>
    <p:sldId id="497" r:id="rId22"/>
    <p:sldId id="442" r:id="rId23"/>
  </p:sldIdLst>
  <p:sldSz cx="12192000" cy="6858000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5A0FCC5-FDD9-473B-88DB-624B4052EBE8}">
          <p14:sldIdLst>
            <p14:sldId id="498"/>
            <p14:sldId id="468"/>
            <p14:sldId id="457"/>
            <p14:sldId id="473"/>
            <p14:sldId id="474"/>
            <p14:sldId id="486"/>
            <p14:sldId id="494"/>
            <p14:sldId id="475"/>
            <p14:sldId id="472"/>
            <p14:sldId id="479"/>
            <p14:sldId id="480"/>
            <p14:sldId id="485"/>
            <p14:sldId id="482"/>
            <p14:sldId id="490"/>
            <p14:sldId id="493"/>
            <p14:sldId id="491"/>
            <p14:sldId id="458"/>
            <p14:sldId id="469"/>
            <p14:sldId id="470"/>
            <p14:sldId id="495"/>
            <p14:sldId id="497"/>
            <p14:sldId id="4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1" userDrawn="1">
          <p15:clr>
            <a:srgbClr val="A4A3A4"/>
          </p15:clr>
        </p15:guide>
        <p15:guide id="2" orient="horz" pos="3843" userDrawn="1">
          <p15:clr>
            <a:srgbClr val="A4A3A4"/>
          </p15:clr>
        </p15:guide>
        <p15:guide id="3" orient="horz" pos="3562" userDrawn="1">
          <p15:clr>
            <a:srgbClr val="A4A3A4"/>
          </p15:clr>
        </p15:guide>
        <p15:guide id="4" pos="7308" userDrawn="1">
          <p15:clr>
            <a:srgbClr val="A4A3A4"/>
          </p15:clr>
        </p15:guide>
        <p15:guide id="5" pos="373" userDrawn="1">
          <p15:clr>
            <a:srgbClr val="A4A3A4"/>
          </p15:clr>
        </p15:guide>
        <p15:guide id="6" pos="2328" userDrawn="1">
          <p15:clr>
            <a:srgbClr val="A4A3A4"/>
          </p15:clr>
        </p15:guide>
        <p15:guide id="7" pos="1949" userDrawn="1">
          <p15:clr>
            <a:srgbClr val="A4A3A4"/>
          </p15:clr>
        </p15:guide>
        <p15:guide id="8" pos="4276" userDrawn="1">
          <p15:clr>
            <a:srgbClr val="A4A3A4"/>
          </p15:clr>
        </p15:guide>
        <p15:guide id="9" pos="3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t Palasová Ilona" initials="RPI" lastIdx="2" clrIdx="0">
    <p:extLst>
      <p:ext uri="{19B8F6BF-5375-455C-9EA6-DF929625EA0E}">
        <p15:presenceInfo xmlns:p15="http://schemas.microsoft.com/office/powerpoint/2012/main" userId="S::rutpalasova@mpo.cz::6e20f2ae-ae50-4f99-bcbf-286bcd0c3a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557"/>
    <a:srgbClr val="F04C3A"/>
    <a:srgbClr val="A55E9C"/>
    <a:srgbClr val="004B8D"/>
    <a:srgbClr val="0096D6"/>
    <a:srgbClr val="DF4841"/>
    <a:srgbClr val="33A3D6"/>
    <a:srgbClr val="2DB45C"/>
    <a:srgbClr val="024187"/>
    <a:srgbClr val="B9E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2981" autoAdjust="0"/>
  </p:normalViewPr>
  <p:slideViewPr>
    <p:cSldViewPr snapToGrid="0" snapToObjects="1">
      <p:cViewPr varScale="1">
        <p:scale>
          <a:sx n="113" d="100"/>
          <a:sy n="113" d="100"/>
        </p:scale>
        <p:origin x="139" y="149"/>
      </p:cViewPr>
      <p:guideLst>
        <p:guide orient="horz" pos="281"/>
        <p:guide orient="horz" pos="3843"/>
        <p:guide orient="horz" pos="3562"/>
        <p:guide pos="7308"/>
        <p:guide pos="373"/>
        <p:guide pos="2328"/>
        <p:guide pos="1949"/>
        <p:guide pos="4276"/>
        <p:guide pos="3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06" d="100"/>
          <a:sy n="106" d="100"/>
        </p:scale>
        <p:origin x="1960" y="6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1666666666666664E-2"/>
          <c:w val="1"/>
          <c:h val="0.901720271762776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Podané!$C$20</c:f>
              <c:strCache>
                <c:ptCount val="1"/>
                <c:pt idx="0">
                  <c:v>mld. Kč</c:v>
                </c:pt>
              </c:strCache>
            </c:strRef>
          </c:tx>
          <c:spPr>
            <a:solidFill>
              <a:srgbClr val="B5121B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5121B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3790-46C6-97D5-AFE5677F1684}"/>
              </c:ext>
            </c:extLst>
          </c:dPt>
          <c:dPt>
            <c:idx val="1"/>
            <c:invertIfNegative val="0"/>
            <c:bubble3D val="0"/>
            <c:spPr>
              <a:solidFill>
                <a:srgbClr val="B5121B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90-46C6-97D5-AFE5677F1684}"/>
              </c:ext>
            </c:extLst>
          </c:dPt>
          <c:dLbls>
            <c:dLbl>
              <c:idx val="0"/>
              <c:layout>
                <c:manualLayout>
                  <c:x val="-0.29333447947827485"/>
                  <c:y val="2.315179352580927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l-PL" sz="1600" dirty="0">
                        <a:solidFill>
                          <a:schemeClr val="bg1"/>
                        </a:solidFill>
                      </a:rPr>
                      <a:t>Alokace OP TAK</a:t>
                    </a:r>
                  </a:p>
                  <a:p>
                    <a:pPr algn="l">
                      <a:defRPr sz="1200">
                        <a:solidFill>
                          <a:schemeClr val="bg1"/>
                        </a:solidFill>
                      </a:defRPr>
                    </a:pPr>
                    <a:fld id="{15911B3C-4A9F-4E87-A209-10575F07F240}" type="VALUE">
                      <a:rPr lang="pl-PL" sz="1600">
                        <a:solidFill>
                          <a:schemeClr val="bg1"/>
                        </a:solidFill>
                      </a:rPr>
                      <a:pPr algn="l">
                        <a:defRPr sz="1200">
                          <a:solidFill>
                            <a:schemeClr val="bg1"/>
                          </a:solidFill>
                        </a:defRPr>
                      </a:pPr>
                      <a:t>[HODNOTA]</a:t>
                    </a:fld>
                    <a:r>
                      <a:rPr lang="pl-PL" sz="1600" dirty="0">
                        <a:solidFill>
                          <a:schemeClr val="bg1"/>
                        </a:solidFill>
                      </a:rPr>
                      <a:t> mld. Kč</a:t>
                    </a:r>
                  </a:p>
                </c:rich>
              </c:tx>
              <c:spPr>
                <a:solidFill>
                  <a:srgbClr val="B5121B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34699538103586"/>
                      <c:h val="0.209722222222222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790-46C6-97D5-AFE5677F1684}"/>
                </c:ext>
              </c:extLst>
            </c:dLbl>
            <c:dLbl>
              <c:idx val="1"/>
              <c:layout>
                <c:manualLayout>
                  <c:x val="-0.6000242982727596"/>
                  <c:y val="4.629629629629586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err="1">
                        <a:solidFill>
                          <a:schemeClr val="bg1"/>
                        </a:solidFill>
                      </a:rPr>
                      <a:t>Podané</a:t>
                    </a:r>
                    <a:r>
                      <a:rPr lang="en-US" sz="160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600" dirty="0" err="1">
                        <a:solidFill>
                          <a:schemeClr val="bg1"/>
                        </a:solidFill>
                      </a:rPr>
                      <a:t>žádosti</a:t>
                    </a:r>
                    <a:fld id="{B9961FF1-95CE-4206-832D-A34A9A04F1C9}" type="VALUE">
                      <a:rPr lang="en-US" sz="1600">
                        <a:solidFill>
                          <a:schemeClr val="bg1"/>
                        </a:solidFill>
                      </a:rPr>
                      <a:pPr algn="l">
                        <a:defRPr sz="1400">
                          <a:solidFill>
                            <a:schemeClr val="bg1"/>
                          </a:solidFill>
                        </a:defRPr>
                      </a:pPr>
                      <a:t>[HODNOTA]</a:t>
                    </a:fld>
                    <a:r>
                      <a:rPr lang="en-US" sz="160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600" dirty="0" err="1">
                        <a:solidFill>
                          <a:schemeClr val="bg1"/>
                        </a:solidFill>
                      </a:rPr>
                      <a:t>mld</a:t>
                    </a:r>
                    <a:r>
                      <a:rPr lang="en-US" sz="1600" dirty="0">
                        <a:solidFill>
                          <a:schemeClr val="bg1"/>
                        </a:solidFill>
                      </a:rPr>
                      <a:t>. </a:t>
                    </a:r>
                    <a:r>
                      <a:rPr lang="en-US" sz="1600" dirty="0" err="1">
                        <a:solidFill>
                          <a:schemeClr val="bg1"/>
                        </a:solidFill>
                      </a:rPr>
                      <a:t>Kč</a:t>
                    </a:r>
                  </a:p>
                </c:rich>
              </c:tx>
              <c:spPr>
                <a:solidFill>
                  <a:srgbClr val="B5121B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339155749636099"/>
                      <c:h val="0.115601851851851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90-46C6-97D5-AFE5677F1684}"/>
                </c:ext>
              </c:extLst>
            </c:dLbl>
            <c:spPr>
              <a:solidFill>
                <a:srgbClr val="B5121B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Podané!$C$21:$C$22</c:f>
              <c:numCache>
                <c:formatCode>#\ ##0.0</c:formatCode>
                <c:ptCount val="2"/>
                <c:pt idx="0">
                  <c:v>78.5</c:v>
                </c:pt>
                <c:pt idx="1">
                  <c:v>83.2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90-46C6-97D5-AFE5677F16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27371311"/>
        <c:axId val="1227372975"/>
      </c:barChart>
      <c:catAx>
        <c:axId val="12273713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7372975"/>
        <c:crosses val="autoZero"/>
        <c:auto val="1"/>
        <c:lblAlgn val="ctr"/>
        <c:lblOffset val="100"/>
        <c:noMultiLvlLbl val="0"/>
      </c:catAx>
      <c:valAx>
        <c:axId val="1227372975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1227371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5.0925925925925923E-2"/>
          <c:w val="1"/>
          <c:h val="0.892051917452063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Rozhodnutí!$C$20</c:f>
              <c:strCache>
                <c:ptCount val="1"/>
                <c:pt idx="0">
                  <c:v>mld. Kč</c:v>
                </c:pt>
              </c:strCache>
            </c:strRef>
          </c:tx>
          <c:spPr>
            <a:solidFill>
              <a:srgbClr val="B5121B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0.55154519440528449"/>
                  <c:y val="-9.2592592592592587E-3"/>
                </c:manualLayout>
              </c:layout>
              <c:tx>
                <c:rich>
                  <a:bodyPr/>
                  <a:lstStyle/>
                  <a:p>
                    <a:r>
                      <a:rPr lang="pl-PL" sz="1600" dirty="0">
                        <a:solidFill>
                          <a:schemeClr val="bg1"/>
                        </a:solidFill>
                      </a:rPr>
                      <a:t>Alokace OP TAK</a:t>
                    </a:r>
                    <a:fld id="{15911B3C-4A9F-4E87-A209-10575F07F240}" type="VALUE">
                      <a:rPr lang="pl-PL" sz="1600">
                        <a:solidFill>
                          <a:schemeClr val="bg1"/>
                        </a:solidFill>
                      </a:rPr>
                      <a:pPr/>
                      <a:t>[HODNOTA]</a:t>
                    </a:fld>
                    <a:r>
                      <a:rPr lang="pl-PL" sz="1600" dirty="0">
                        <a:solidFill>
                          <a:schemeClr val="bg1"/>
                        </a:solidFill>
                      </a:rPr>
                      <a:t> mld. Kč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22441135906042"/>
                      <c:h val="0.172129629629629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7F6-4C97-BA47-32B8053CA5F7}"/>
                </c:ext>
              </c:extLst>
            </c:dLbl>
            <c:dLbl>
              <c:idx val="1"/>
              <c:layout>
                <c:manualLayout>
                  <c:x val="-0.32706445537102624"/>
                  <c:y val="9.2592592592592379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err="1">
                        <a:solidFill>
                          <a:schemeClr val="bg1"/>
                        </a:solidFill>
                      </a:rPr>
                      <a:t>Rozhodnutí</a:t>
                    </a:r>
                    <a:fld id="{B9961FF1-95CE-4206-832D-A34A9A04F1C9}" type="VALUE">
                      <a:rPr lang="en-US" sz="1800">
                        <a:solidFill>
                          <a:schemeClr val="bg1"/>
                        </a:solidFill>
                      </a:rPr>
                      <a:pPr/>
                      <a:t>[HODNOTA]</a:t>
                    </a:fld>
                    <a:r>
                      <a:rPr lang="en-US" sz="180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800" dirty="0" err="1">
                        <a:solidFill>
                          <a:schemeClr val="bg1"/>
                        </a:solidFill>
                      </a:rPr>
                      <a:t>mld</a:t>
                    </a:r>
                    <a:r>
                      <a:rPr lang="en-US" sz="1800" dirty="0">
                        <a:solidFill>
                          <a:schemeClr val="bg1"/>
                        </a:solidFill>
                      </a:rPr>
                      <a:t>. </a:t>
                    </a:r>
                    <a:r>
                      <a:rPr lang="en-US" sz="1800" dirty="0" err="1">
                        <a:solidFill>
                          <a:schemeClr val="bg1"/>
                        </a:solidFill>
                      </a:rPr>
                      <a:t>Kč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30131004366807"/>
                      <c:h val="0.172129629629629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7F6-4C97-BA47-32B8053CA5F7}"/>
                </c:ext>
              </c:extLst>
            </c:dLbl>
            <c:spPr>
              <a:solidFill>
                <a:srgbClr val="B5121B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Rozhodnutí!$C$21:$C$22</c:f>
              <c:numCache>
                <c:formatCode>#\ ##0.0</c:formatCode>
                <c:ptCount val="2"/>
                <c:pt idx="0">
                  <c:v>78.5</c:v>
                </c:pt>
                <c:pt idx="1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F6-4C97-BA47-32B8053CA5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27371311"/>
        <c:axId val="1227372975"/>
      </c:barChart>
      <c:catAx>
        <c:axId val="12273713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7372975"/>
        <c:crosses val="autoZero"/>
        <c:auto val="1"/>
        <c:lblAlgn val="ctr"/>
        <c:lblOffset val="100"/>
        <c:noMultiLvlLbl val="0"/>
      </c:catAx>
      <c:valAx>
        <c:axId val="1227372975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1227371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B5121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žádosti '!$A$2:$A$21</c:f>
              <c:strCache>
                <c:ptCount val="20"/>
                <c:pt idx="0">
                  <c:v>Vysokorychlostní internet</c:v>
                </c:pt>
                <c:pt idx="1">
                  <c:v>Energetická infrastruktura</c:v>
                </c:pt>
                <c:pt idx="2">
                  <c:v>Služby infrastruktury</c:v>
                </c:pt>
                <c:pt idx="3">
                  <c:v>Obnovitelné zdroje energie</c:v>
                </c:pt>
                <c:pt idx="4">
                  <c:v>Udržitelné hospodaření s vodou</c:v>
                </c:pt>
                <c:pt idx="5">
                  <c:v>Poradenství</c:v>
                </c:pt>
                <c:pt idx="6">
                  <c:v>Partnerství znalostního transferu</c:v>
                </c:pt>
                <c:pt idx="7">
                  <c:v>Technická pomoc</c:v>
                </c:pt>
                <c:pt idx="8">
                  <c:v>Spolupráce / Technologické platformy</c:v>
                </c:pt>
                <c:pt idx="9">
                  <c:v>Potenciál</c:v>
                </c:pt>
                <c:pt idx="10">
                  <c:v>Proof of Concept</c:v>
                </c:pt>
                <c:pt idx="11">
                  <c:v>Spolupráce škol a firem</c:v>
                </c:pt>
                <c:pt idx="12">
                  <c:v>Oběhové hospodářství</c:v>
                </c:pt>
                <c:pt idx="13">
                  <c:v>Inovace</c:v>
                </c:pt>
                <c:pt idx="14">
                  <c:v>Aplikace</c:v>
                </c:pt>
                <c:pt idx="15">
                  <c:v>Technologie pro MAS (CLLD)</c:v>
                </c:pt>
                <c:pt idx="16">
                  <c:v>Marketing</c:v>
                </c:pt>
                <c:pt idx="17">
                  <c:v>Inovační vouchery</c:v>
                </c:pt>
                <c:pt idx="18">
                  <c:v>Digitální podnik</c:v>
                </c:pt>
                <c:pt idx="19">
                  <c:v>Úspory energie</c:v>
                </c:pt>
              </c:strCache>
            </c:strRef>
          </c:cat>
          <c:val>
            <c:numRef>
              <c:f>'graf žádosti '!$B$2:$B$21</c:f>
              <c:numCache>
                <c:formatCode>#,##0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8</c:v>
                </c:pt>
                <c:pt idx="3">
                  <c:v>8</c:v>
                </c:pt>
                <c:pt idx="4">
                  <c:v>11</c:v>
                </c:pt>
                <c:pt idx="5">
                  <c:v>17</c:v>
                </c:pt>
                <c:pt idx="6">
                  <c:v>18</c:v>
                </c:pt>
                <c:pt idx="7">
                  <c:v>20</c:v>
                </c:pt>
                <c:pt idx="8">
                  <c:v>29</c:v>
                </c:pt>
                <c:pt idx="9">
                  <c:v>40</c:v>
                </c:pt>
                <c:pt idx="10">
                  <c:v>74</c:v>
                </c:pt>
                <c:pt idx="11">
                  <c:v>86</c:v>
                </c:pt>
                <c:pt idx="12">
                  <c:v>91</c:v>
                </c:pt>
                <c:pt idx="13">
                  <c:v>111</c:v>
                </c:pt>
                <c:pt idx="14">
                  <c:v>283</c:v>
                </c:pt>
                <c:pt idx="15">
                  <c:v>300</c:v>
                </c:pt>
                <c:pt idx="16">
                  <c:v>420</c:v>
                </c:pt>
                <c:pt idx="17">
                  <c:v>478</c:v>
                </c:pt>
                <c:pt idx="18">
                  <c:v>598</c:v>
                </c:pt>
                <c:pt idx="19">
                  <c:v>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1B-4C5F-96F9-50F68954FD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84982192"/>
        <c:axId val="1484980112"/>
      </c:barChart>
      <c:catAx>
        <c:axId val="1484982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84980112"/>
        <c:crosses val="autoZero"/>
        <c:auto val="1"/>
        <c:lblAlgn val="ctr"/>
        <c:lblOffset val="100"/>
        <c:noMultiLvlLbl val="0"/>
      </c:catAx>
      <c:valAx>
        <c:axId val="148498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8498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348859776807377E-2"/>
          <c:y val="5.0925925925925923E-2"/>
          <c:w val="0.95730228044638521"/>
          <c:h val="0.837962962962962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'Rozhodnutí (2)'!$C$20</c:f>
              <c:strCache>
                <c:ptCount val="1"/>
                <c:pt idx="0">
                  <c:v>mld. Kč</c:v>
                </c:pt>
              </c:strCache>
            </c:strRef>
          </c:tx>
          <c:spPr>
            <a:solidFill>
              <a:srgbClr val="B5121B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5121B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B348-4460-A67B-3E3E4313CD80}"/>
              </c:ext>
            </c:extLst>
          </c:dPt>
          <c:dPt>
            <c:idx val="1"/>
            <c:invertIfNegative val="0"/>
            <c:bubble3D val="0"/>
            <c:spPr>
              <a:solidFill>
                <a:srgbClr val="B5121B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48-4460-A67B-3E3E4313CD80}"/>
              </c:ext>
            </c:extLst>
          </c:dPt>
          <c:dLbls>
            <c:dLbl>
              <c:idx val="0"/>
              <c:layout>
                <c:manualLayout>
                  <c:x val="-0.5696775894279591"/>
                  <c:y val="-9.259259259259258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4B8D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l-PL" sz="1600" dirty="0">
                        <a:solidFill>
                          <a:schemeClr val="bg1"/>
                        </a:solidFill>
                      </a:rPr>
                      <a:t>Alokace OP TAK</a:t>
                    </a:r>
                    <a:fld id="{15911B3C-4A9F-4E87-A209-10575F07F240}" type="VALUE">
                      <a:rPr lang="pl-PL" sz="160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rgbClr val="004B8D"/>
                          </a:solidFill>
                        </a:defRPr>
                      </a:pPr>
                      <a:t>[HODNOTA]</a:t>
                    </a:fld>
                    <a:r>
                      <a:rPr lang="pl-PL" sz="1600" dirty="0">
                        <a:solidFill>
                          <a:schemeClr val="bg1"/>
                        </a:solidFill>
                      </a:rPr>
                      <a:t> mld. Kč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4B8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457327113586775"/>
                      <c:h val="0.172129629629629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348-4460-A67B-3E3E4313CD80}"/>
                </c:ext>
              </c:extLst>
            </c:dLbl>
            <c:dLbl>
              <c:idx val="1"/>
              <c:layout>
                <c:manualLayout>
                  <c:x val="3.7492540506672473E-2"/>
                  <c:y val="-9.4907407407407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dirty="0" err="1">
                        <a:solidFill>
                          <a:srgbClr val="004B8D"/>
                        </a:solidFill>
                      </a:rPr>
                      <a:t>Žádosti</a:t>
                    </a:r>
                    <a:r>
                      <a:rPr lang="en-US" sz="1600" baseline="0" dirty="0">
                        <a:solidFill>
                          <a:srgbClr val="004B8D"/>
                        </a:solidFill>
                      </a:rPr>
                      <a:t> o </a:t>
                    </a:r>
                    <a:r>
                      <a:rPr lang="en-US" sz="1600" baseline="0" dirty="0" err="1">
                        <a:solidFill>
                          <a:srgbClr val="004B8D"/>
                        </a:solidFill>
                      </a:rPr>
                      <a:t>platbu</a:t>
                    </a:r>
                    <a:r>
                      <a:rPr lang="en-US" sz="1600" baseline="0" dirty="0">
                        <a:solidFill>
                          <a:srgbClr val="004B8D"/>
                        </a:solidFill>
                      </a:rPr>
                      <a:t> </a:t>
                    </a:r>
                    <a:fld id="{B9961FF1-95CE-4206-832D-A34A9A04F1C9}" type="VALUE">
                      <a:rPr lang="en-US" sz="1600" smtClean="0">
                        <a:solidFill>
                          <a:srgbClr val="004B8D"/>
                        </a:solidFill>
                      </a:rPr>
                      <a:pPr algn="l">
                        <a:defRPr sz="1400">
                          <a:solidFill>
                            <a:srgbClr val="0070C0"/>
                          </a:solidFill>
                        </a:defRPr>
                      </a:pPr>
                      <a:t>[HODNOTA]</a:t>
                    </a:fld>
                    <a:r>
                      <a:rPr lang="en-US" sz="1600" dirty="0">
                        <a:solidFill>
                          <a:srgbClr val="004B8D"/>
                        </a:solidFill>
                      </a:rPr>
                      <a:t> </a:t>
                    </a:r>
                    <a:r>
                      <a:rPr lang="en-US" sz="1600" dirty="0" err="1">
                        <a:solidFill>
                          <a:srgbClr val="004B8D"/>
                        </a:solidFill>
                      </a:rPr>
                      <a:t>mld</a:t>
                    </a:r>
                    <a:r>
                      <a:rPr lang="en-US" sz="1600" dirty="0">
                        <a:solidFill>
                          <a:srgbClr val="004B8D"/>
                        </a:solidFill>
                      </a:rPr>
                      <a:t>. </a:t>
                    </a:r>
                    <a:r>
                      <a:rPr lang="en-US" sz="1600" dirty="0" err="1">
                        <a:solidFill>
                          <a:srgbClr val="004B8D"/>
                        </a:solidFill>
                      </a:rPr>
                      <a:t>Kč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216399805919458"/>
                      <c:h val="0.324907407407407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348-4460-A67B-3E3E4313CD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'Rozhodnutí (2)'!$C$21:$C$22</c:f>
              <c:numCache>
                <c:formatCode>#\ ##0.0</c:formatCode>
                <c:ptCount val="2"/>
                <c:pt idx="0">
                  <c:v>78.5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48-4460-A67B-3E3E4313CD8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27371311"/>
        <c:axId val="1227372975"/>
      </c:barChart>
      <c:catAx>
        <c:axId val="12273713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7372975"/>
        <c:crosses val="autoZero"/>
        <c:auto val="1"/>
        <c:lblAlgn val="ctr"/>
        <c:lblOffset val="100"/>
        <c:noMultiLvlLbl val="0"/>
      </c:catAx>
      <c:valAx>
        <c:axId val="1227372975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1227371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cs-CZ" sz="1200" b="1" dirty="0">
                <a:solidFill>
                  <a:srgbClr val="004B8D"/>
                </a:solidFill>
                <a:latin typeface="+mn-lt"/>
              </a:rPr>
              <a:t>Objem prostředků v Rozhodnutích z HK kaje v OP TAK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2.4727226127385395E-2"/>
          <c:y val="0.13712127063947013"/>
          <c:w val="0.60147676587706511"/>
          <c:h val="0.802707701000606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A55E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9C-4B6D-94CC-F18E1B7D6DE0}"/>
              </c:ext>
            </c:extLst>
          </c:dPt>
          <c:dPt>
            <c:idx val="1"/>
            <c:bubble3D val="0"/>
            <c:spPr>
              <a:solidFill>
                <a:srgbClr val="F04C3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9C-4B6D-94CC-F18E1B7D6DE0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9C-4B6D-94CC-F18E1B7D6DE0}"/>
              </c:ext>
            </c:extLst>
          </c:dPt>
          <c:dPt>
            <c:idx val="3"/>
            <c:bubble3D val="0"/>
            <c:spPr>
              <a:solidFill>
                <a:srgbClr val="85C55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9C-4B6D-94CC-F18E1B7D6DE0}"/>
              </c:ext>
            </c:extLst>
          </c:dPt>
          <c:dPt>
            <c:idx val="4"/>
            <c:bubble3D val="0"/>
            <c:spPr>
              <a:solidFill>
                <a:srgbClr val="33A3D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9C-4B6D-94CC-F18E1B7D6DE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/>
                      <a:t>319,4 mil. </a:t>
                    </a:r>
                    <a:r>
                      <a:rPr lang="en-US" sz="1200" dirty="0" err="1"/>
                      <a:t>Kč</a:t>
                    </a:r>
                    <a:r>
                      <a:rPr lang="en-US" sz="1200" dirty="0"/>
                      <a:t>; </a:t>
                    </a:r>
                  </a:p>
                  <a:p>
                    <a:fld id="{873BD7DF-8174-4584-BC0D-9B62E9A84E4E}" type="PERCENTAGE">
                      <a:rPr lang="en-US" sz="1200" smtClean="0"/>
                      <a:pPr/>
                      <a:t>[PROCENTO]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15803783277495"/>
                      <c:h val="0.128110439791056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39C-4B6D-94CC-F18E1B7D6DE0}"/>
                </c:ext>
              </c:extLst>
            </c:dLbl>
            <c:dLbl>
              <c:idx val="1"/>
              <c:layout>
                <c:manualLayout>
                  <c:x val="0.11397461217686465"/>
                  <c:y val="-8.898269101217030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72,5 mil. </a:t>
                    </a:r>
                    <a:r>
                      <a:rPr lang="en-US" sz="1200" dirty="0" err="1"/>
                      <a:t>Kč</a:t>
                    </a:r>
                    <a:r>
                      <a:rPr lang="en-US" sz="1200" dirty="0"/>
                      <a:t>; </a:t>
                    </a:r>
                    <a:fld id="{F8FCDF93-6FEA-40B1-83D2-4DD47DB590DD}" type="PERCENTAGE">
                      <a:rPr lang="en-US" sz="1200" smtClean="0"/>
                      <a:pPr/>
                      <a:t>[PROCENTO]</a:t>
                    </a:fld>
                    <a:endParaRPr lang="en-US" sz="12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39C-4B6D-94CC-F18E1B7D6DE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200" dirty="0"/>
                      <a:t>185,9 mil.</a:t>
                    </a:r>
                    <a:r>
                      <a:rPr lang="en-US" sz="1200" baseline="0" dirty="0"/>
                      <a:t> </a:t>
                    </a:r>
                    <a:r>
                      <a:rPr lang="en-US" sz="1200" baseline="0" dirty="0" err="1"/>
                      <a:t>Kč</a:t>
                    </a:r>
                    <a:r>
                      <a:rPr lang="en-US" sz="1200" baseline="0" dirty="0"/>
                      <a:t>; </a:t>
                    </a:r>
                    <a:fld id="{69467F12-9A2E-4DBD-AE7B-88E7BC469824}" type="PERCENTAGE">
                      <a:rPr lang="en-US" sz="1200" smtClean="0"/>
                      <a:pPr/>
                      <a:t>[PROCENTO]</a:t>
                    </a:fld>
                    <a:endParaRPr lang="en-US" sz="1200" baseline="0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39C-4B6D-94CC-F18E1B7D6DE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200" dirty="0"/>
                      <a:t>63,9 mil. </a:t>
                    </a:r>
                    <a:r>
                      <a:rPr lang="en-US" sz="1200" dirty="0" err="1"/>
                      <a:t>Kč</a:t>
                    </a:r>
                    <a:r>
                      <a:rPr lang="en-US" sz="1200" dirty="0"/>
                      <a:t>; </a:t>
                    </a:r>
                    <a:fld id="{60430C31-A258-46D5-B29C-2BB213E8D7E0}" type="PERCENTAGE">
                      <a:rPr lang="en-US" sz="1200" smtClean="0"/>
                      <a:pPr/>
                      <a:t>[PROCENTO]</a:t>
                    </a:fld>
                    <a:endParaRPr lang="en-US" sz="12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39C-4B6D-94CC-F18E1B7D6DE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List7!$A$6:$A$10</c:f>
              <c:strCache>
                <c:ptCount val="5"/>
                <c:pt idx="0">
                  <c:v>PO 1 Posilování výkonnosti podniků v oblasti výzkumu, vývoje a inovací a jejich transformace</c:v>
                </c:pt>
                <c:pt idx="1">
                  <c:v>PO 2 Rozvoj podnikání a konkurenceschopnosti malých a středních podniků</c:v>
                </c:pt>
                <c:pt idx="3">
                  <c:v>PO 4 Posun k nízkouhlíkovému hospodářství</c:v>
                </c:pt>
                <c:pt idx="4">
                  <c:v>PO 5 Efektivnější nakládání se zdroji</c:v>
                </c:pt>
              </c:strCache>
            </c:strRef>
          </c:cat>
          <c:val>
            <c:numRef>
              <c:f>List7!$B$6:$B$10</c:f>
              <c:numCache>
                <c:formatCode>#,##0</c:formatCode>
                <c:ptCount val="5"/>
                <c:pt idx="0">
                  <c:v>319402431</c:v>
                </c:pt>
                <c:pt idx="1">
                  <c:v>72547801</c:v>
                </c:pt>
                <c:pt idx="3">
                  <c:v>185949528</c:v>
                </c:pt>
                <c:pt idx="4">
                  <c:v>63897193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9C-4B6D-94CC-F18E1B7D6DE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4664280043294708"/>
          <c:y val="0.13808039724638496"/>
          <c:w val="0.33889779898321193"/>
          <c:h val="0.79078879789938228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B5121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 žádosti  (2)'!$A$2:$A$13</c:f>
              <c:strCache>
                <c:ptCount val="12"/>
                <c:pt idx="0">
                  <c:v>Poradenství</c:v>
                </c:pt>
                <c:pt idx="1">
                  <c:v>Spolupráce / Technologické platformy</c:v>
                </c:pt>
                <c:pt idx="2">
                  <c:v>Potenciál</c:v>
                </c:pt>
                <c:pt idx="3">
                  <c:v>Proof of Concept</c:v>
                </c:pt>
                <c:pt idx="4">
                  <c:v>Inovace</c:v>
                </c:pt>
                <c:pt idx="5">
                  <c:v>Spolupráce škol a firem</c:v>
                </c:pt>
                <c:pt idx="6">
                  <c:v>Aplikace</c:v>
                </c:pt>
                <c:pt idx="7">
                  <c:v>Oběhové hospodářství</c:v>
                </c:pt>
                <c:pt idx="8">
                  <c:v>Digitální podnik</c:v>
                </c:pt>
                <c:pt idx="9">
                  <c:v>Inovační vouchery</c:v>
                </c:pt>
                <c:pt idx="10">
                  <c:v>Marketing</c:v>
                </c:pt>
                <c:pt idx="11">
                  <c:v>Technologie pro MAS (CLLD)</c:v>
                </c:pt>
              </c:strCache>
            </c:strRef>
          </c:cat>
          <c:val>
            <c:numRef>
              <c:f>'graf žádosti  (2)'!$D$2:$D$13</c:f>
              <c:numCache>
                <c:formatCode>#,##0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8</c:v>
                </c:pt>
                <c:pt idx="6">
                  <c:v>8</c:v>
                </c:pt>
                <c:pt idx="7">
                  <c:v>9</c:v>
                </c:pt>
                <c:pt idx="8">
                  <c:v>21</c:v>
                </c:pt>
                <c:pt idx="9">
                  <c:v>25</c:v>
                </c:pt>
                <c:pt idx="10">
                  <c:v>28</c:v>
                </c:pt>
                <c:pt idx="1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9-4F4E-A1BE-BFA6B41312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84982192"/>
        <c:axId val="1484980112"/>
      </c:barChart>
      <c:catAx>
        <c:axId val="1484982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84980112"/>
        <c:crosses val="autoZero"/>
        <c:auto val="1"/>
        <c:lblAlgn val="ctr"/>
        <c:lblOffset val="100"/>
        <c:noMultiLvlLbl val="0"/>
      </c:catAx>
      <c:valAx>
        <c:axId val="148498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8498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705740064860696"/>
          <c:y val="1.0169298457945901E-3"/>
          <c:w val="0.5520798771285762"/>
          <c:h val="0.94009995585994788"/>
        </c:manualLayout>
      </c:layout>
      <c:doughnutChart>
        <c:varyColors val="1"/>
        <c:ser>
          <c:idx val="0"/>
          <c:order val="0"/>
          <c:explosion val="1"/>
          <c:dPt>
            <c:idx val="0"/>
            <c:bubble3D val="0"/>
            <c:explosion val="6"/>
            <c:spPr>
              <a:solidFill>
                <a:srgbClr val="B5121B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490-4669-98BE-505357E775B6}"/>
              </c:ext>
            </c:extLst>
          </c:dPt>
          <c:dPt>
            <c:idx val="1"/>
            <c:bubble3D val="0"/>
            <c:spPr>
              <a:solidFill>
                <a:srgbClr val="004B8D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490-4669-98BE-505357E775B6}"/>
              </c:ext>
            </c:extLst>
          </c:dPt>
          <c:dLbls>
            <c:dLbl>
              <c:idx val="0"/>
              <c:layout>
                <c:manualLayout>
                  <c:x val="0.11242370706724748"/>
                  <c:y val="-0.118750978912446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90-4669-98BE-505357E775B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90-4669-98BE-505357E775B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List1!$A$5:$A$6</c:f>
              <c:strCache>
                <c:ptCount val="2"/>
                <c:pt idx="0">
                  <c:v>Nesplnění formálních náležitostí </c:v>
                </c:pt>
                <c:pt idx="1">
                  <c:v>Ostatní</c:v>
                </c:pt>
              </c:strCache>
            </c:strRef>
          </c:cat>
          <c:val>
            <c:numRef>
              <c:f>List1!$B$5:$B$6</c:f>
              <c:numCache>
                <c:formatCode>0.0%</c:formatCode>
                <c:ptCount val="2"/>
                <c:pt idx="0">
                  <c:v>0.38900000000000001</c:v>
                </c:pt>
                <c:pt idx="1">
                  <c:v>0.61099999999999999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90-4669-98BE-505357E775B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37505396657135"/>
          <c:y val="0"/>
          <c:w val="0.62176204626317777"/>
          <c:h val="1"/>
        </c:manualLayout>
      </c:layout>
      <c:doughnutChart>
        <c:varyColors val="1"/>
        <c:ser>
          <c:idx val="0"/>
          <c:order val="0"/>
          <c:explosion val="18"/>
          <c:dPt>
            <c:idx val="0"/>
            <c:bubble3D val="0"/>
            <c:explosion val="0"/>
            <c:spPr>
              <a:solidFill>
                <a:srgbClr val="B5121B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97-438D-8FF5-8547C2649729}"/>
              </c:ext>
            </c:extLst>
          </c:dPt>
          <c:dPt>
            <c:idx val="1"/>
            <c:bubble3D val="0"/>
            <c:spPr>
              <a:solidFill>
                <a:srgbClr val="024187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97-438D-8FF5-8547C2649729}"/>
              </c:ext>
            </c:extLst>
          </c:dPt>
          <c:dLbls>
            <c:dLbl>
              <c:idx val="0"/>
              <c:layout>
                <c:manualLayout>
                  <c:x val="9.3181818181818102E-2"/>
                  <c:y val="-0.1490196078431372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97-438D-8FF5-8547C264972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97-438D-8FF5-8547C264972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List1!$A$8:$A$9</c:f>
              <c:strCache>
                <c:ptCount val="2"/>
                <c:pt idx="0">
                  <c:v>Nesplnění podmínek věcného hodnocení </c:v>
                </c:pt>
                <c:pt idx="1">
                  <c:v>Ostatní</c:v>
                </c:pt>
              </c:strCache>
            </c:strRef>
          </c:cat>
          <c:val>
            <c:numRef>
              <c:f>List1!$B$8:$B$9</c:f>
              <c:numCache>
                <c:formatCode>0.0%</c:formatCode>
                <c:ptCount val="2"/>
                <c:pt idx="0">
                  <c:v>0.152</c:v>
                </c:pt>
                <c:pt idx="1">
                  <c:v>0.84799999999999998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97-438D-8FF5-8547C264972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919082259006201"/>
          <c:y val="2.2544079580413889E-2"/>
          <c:w val="0.57022962557614842"/>
          <c:h val="0.94168051282746279"/>
        </c:manualLayout>
      </c:layout>
      <c:doughnutChart>
        <c:varyColors val="1"/>
        <c:ser>
          <c:idx val="0"/>
          <c:order val="0"/>
          <c:explosion val="10"/>
          <c:dPt>
            <c:idx val="0"/>
            <c:bubble3D val="0"/>
            <c:explosion val="0"/>
            <c:spPr>
              <a:solidFill>
                <a:srgbClr val="B5121B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741-47C2-ADB0-A86841018240}"/>
              </c:ext>
            </c:extLst>
          </c:dPt>
          <c:dPt>
            <c:idx val="1"/>
            <c:bubble3D val="0"/>
            <c:spPr>
              <a:solidFill>
                <a:srgbClr val="024187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741-47C2-ADB0-A86841018240}"/>
              </c:ext>
            </c:extLst>
          </c:dPt>
          <c:dLbls>
            <c:dLbl>
              <c:idx val="0"/>
              <c:layout>
                <c:manualLayout>
                  <c:x val="0.14605418138987045"/>
                  <c:y val="-0.14173228346456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41-47C2-ADB0-A8684101824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41-47C2-ADB0-A86841018240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List1!$A$11:$A$12</c:f>
              <c:strCache>
                <c:ptCount val="2"/>
                <c:pt idx="0">
                  <c:v>Ostatní</c:v>
                </c:pt>
                <c:pt idx="1">
                  <c:v>Ostatní</c:v>
                </c:pt>
              </c:strCache>
            </c:strRef>
          </c:cat>
          <c:val>
            <c:numRef>
              <c:f>List1!$B$11:$B$12</c:f>
              <c:numCache>
                <c:formatCode>0.0%</c:formatCode>
                <c:ptCount val="2"/>
                <c:pt idx="0">
                  <c:v>0.54100000000000004</c:v>
                </c:pt>
                <c:pt idx="1">
                  <c:v>0.45899999999999996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41-47C2-ADB0-A868410182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734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B0F22-8DED-4CDA-BC4E-47C3EA70254F}" type="datetimeFigureOut">
              <a:rPr lang="cs-CZ" smtClean="0"/>
              <a:pPr/>
              <a:t>31.03.2025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9265F-04F2-4D47-A1E7-EE74899987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93F1-D5EC-4943-97AA-C86D9E6B9167}" type="datetimeFigureOut">
              <a:rPr lang="cs-CZ" smtClean="0"/>
              <a:pPr/>
              <a:t>31.03.2025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BDDA-8E2B-4061-8BE0-CED46ED940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25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Kurz k 10. 3. 2025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17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 datu konání konference</a:t>
            </a:r>
          </a:p>
          <a:p>
            <a:r>
              <a:rPr lang="cs-CZ" dirty="0"/>
              <a:t>Vč. FN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854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 datu konání konference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637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Výsledky interní evaluace, data od M. Ptáčníka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81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Výsledky interní evaluace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106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Výsledky interní evaluace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388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871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79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Zdroj: MS 21+; částky s FN</a:t>
            </a:r>
          </a:p>
          <a:p>
            <a:r>
              <a:rPr lang="cs-CZ" dirty="0"/>
              <a:t>Data k 10.3.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948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Zdroj: MS 21+; částky s FN</a:t>
            </a:r>
          </a:p>
          <a:p>
            <a:r>
              <a:rPr lang="cs-CZ" dirty="0"/>
              <a:t>Data k 10.3.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765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Data bez FN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423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Příklady závazků z projektů k 31. 12. 2024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797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Zdroj: MS 21+; částky s FN</a:t>
            </a:r>
          </a:p>
          <a:p>
            <a:r>
              <a:rPr lang="cs-CZ" dirty="0"/>
              <a:t>Data k 10.3.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529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Zdroj MS21+, data bez FN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660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Zdroj MS21+, data bez FN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622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Zdroj MS21+, data bez FN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60BDDA-8E2B-4061-8BE0-CED46ED94034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01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2667" y="446089"/>
            <a:ext cx="10989733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2667" y="1061640"/>
            <a:ext cx="10989733" cy="180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1708E2B-7D90-7B27-95A1-346CC3CC5C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-108284" y="0"/>
            <a:ext cx="12300284" cy="6857999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C415D78B-D3F5-237B-81A3-D934F42CC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46" b="429"/>
          <a:stretch/>
        </p:blipFill>
        <p:spPr>
          <a:xfrm>
            <a:off x="11069956" y="0"/>
            <a:ext cx="1124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7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592667" y="1000087"/>
            <a:ext cx="10989733" cy="465458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88150" y="446089"/>
            <a:ext cx="4813300" cy="430887"/>
          </a:xfrm>
        </p:spPr>
        <p:txBody>
          <a:bodyPr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592667" y="446089"/>
            <a:ext cx="5604933" cy="52085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788151" y="876975"/>
            <a:ext cx="4813300" cy="47777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17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592667" y="1000086"/>
            <a:ext cx="11008784" cy="465458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524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A0A9085-21F4-E109-532D-18F5BBA638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-108284" y="0"/>
            <a:ext cx="12300284" cy="6857999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B31DD2E5-3D98-4424-DFA9-A80DC8D12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46" b="429"/>
          <a:stretch/>
        </p:blipFill>
        <p:spPr>
          <a:xfrm>
            <a:off x="11069956" y="0"/>
            <a:ext cx="1124804" cy="6858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92667" y="1800001"/>
            <a:ext cx="10989732" cy="615553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10401D2-DC22-4660-2B73-1C8B4F83D76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5409" y="5839807"/>
            <a:ext cx="5396080" cy="77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8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w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89E0009F-C90A-A66A-7EAB-D32CFF9C68A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6295909"/>
            <a:ext cx="12192000" cy="607071"/>
          </a:xfrm>
          <a:prstGeom prst="rect">
            <a:avLst/>
          </a:prstGeom>
        </p:spPr>
      </p:pic>
      <p:sp>
        <p:nvSpPr>
          <p:cNvPr id="7" name="Obdélník 6"/>
          <p:cNvSpPr/>
          <p:nvPr userDrawn="1"/>
        </p:nvSpPr>
        <p:spPr>
          <a:xfrm>
            <a:off x="1" y="-1"/>
            <a:ext cx="12191999" cy="6295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endParaRPr lang="cs-CZ" sz="180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92667" y="446088"/>
            <a:ext cx="1098973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667" y="1000087"/>
            <a:ext cx="10989733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8DDC6B9E-44F5-9A6B-0EBF-9E77DC89C6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4659" y="6395464"/>
            <a:ext cx="4291147" cy="3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12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12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iagentura.gov.cz/cs/radce/vsechny-vyzv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tak.gov.cz/aktualit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tak.gov.cz/aktuality/a-6/sekce/clanky-a-nbsp-publikace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tomsej@mpo.cz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7314A18-C41C-4852-3A60-0A28BDEA4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4715" y="917280"/>
            <a:ext cx="310947" cy="3695790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BBE743A0-77B7-C00B-BB98-98BAAE474F63}"/>
              </a:ext>
            </a:extLst>
          </p:cNvPr>
          <p:cNvSpPr txBox="1">
            <a:spLocks/>
          </p:cNvSpPr>
          <p:nvPr/>
        </p:nvSpPr>
        <p:spPr>
          <a:xfrm>
            <a:off x="417115" y="450186"/>
            <a:ext cx="9038458" cy="3210659"/>
          </a:xfrm>
          <a:prstGeom prst="rect">
            <a:avLst/>
          </a:prstGeom>
        </p:spPr>
        <p:txBody>
          <a:bodyPr vert="horz" wrap="square" lIns="0" tIns="3600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REGIONÁLNÍ SEMINÁŘ OP TAK</a:t>
            </a:r>
            <a:endParaRPr lang="cs-CZ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cs-CZ" sz="4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HRADEC KRÁLOVÉ </a:t>
            </a:r>
          </a:p>
          <a:p>
            <a:pPr>
              <a:spcBef>
                <a:spcPts val="0"/>
              </a:spcBef>
            </a:pPr>
            <a:endParaRPr lang="cs-CZ" sz="4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cs-CZ" b="1" dirty="0">
                <a:solidFill>
                  <a:srgbClr val="FFDE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pořádaný Sekcí </a:t>
            </a:r>
            <a:r>
              <a:rPr lang="cs-CZ" b="1" dirty="0">
                <a:solidFill>
                  <a:srgbClr val="FFDE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ekonomiky, fondů EU a zakladatelských činností </a:t>
            </a:r>
            <a:endParaRPr lang="cs-CZ" b="1" dirty="0">
              <a:solidFill>
                <a:srgbClr val="FFDE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endParaRPr lang="cs-CZ" b="1" dirty="0">
              <a:solidFill>
                <a:srgbClr val="FFDE00"/>
              </a:solidFill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CFF50F64-BBB8-56A2-9A02-3A4444377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115" y="5185710"/>
            <a:ext cx="438150" cy="485775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E7C05E1C-9926-AC8E-6C1E-31687DBA6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6060" y="5147610"/>
            <a:ext cx="342900" cy="523875"/>
          </a:xfrm>
          <a:prstGeom prst="rect">
            <a:avLst/>
          </a:prstGeom>
        </p:spPr>
      </p:pic>
      <p:sp>
        <p:nvSpPr>
          <p:cNvPr id="12" name="Podnadpis 2">
            <a:extLst>
              <a:ext uri="{FF2B5EF4-FFF2-40B4-BE49-F238E27FC236}">
                <a16:creationId xmlns:a16="http://schemas.microsoft.com/office/drawing/2014/main" id="{F5114B11-3C08-2035-2F0A-60551E63C406}"/>
              </a:ext>
            </a:extLst>
          </p:cNvPr>
          <p:cNvSpPr txBox="1">
            <a:spLocks/>
          </p:cNvSpPr>
          <p:nvPr/>
        </p:nvSpPr>
        <p:spPr>
          <a:xfrm>
            <a:off x="1099528" y="4802484"/>
            <a:ext cx="2395512" cy="1012751"/>
          </a:xfrm>
          <a:prstGeom prst="rect">
            <a:avLst/>
          </a:prstGeom>
        </p:spPr>
        <p:txBody>
          <a:bodyPr vert="horz" wrap="square" lIns="0" tIns="3600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400" b="1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02. 04. 2025</a:t>
            </a:r>
          </a:p>
          <a:p>
            <a:pPr algn="l"/>
            <a:r>
              <a:rPr lang="cs-CZ" sz="2400" b="1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10:00 - 15:00 hod</a:t>
            </a:r>
            <a:r>
              <a:rPr lang="cs-CZ" sz="1800" b="1" i="0" u="none" strike="noStrike" baseline="0" dirty="0">
                <a:latin typeface="SourceSansPro-SemiBold"/>
              </a:rPr>
              <a:t>.</a:t>
            </a:r>
            <a:endParaRPr lang="cs-CZ" sz="2000" dirty="0"/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E27736C7-48C8-5971-B3BC-34566A7F1446}"/>
              </a:ext>
            </a:extLst>
          </p:cNvPr>
          <p:cNvSpPr txBox="1">
            <a:spLocks/>
          </p:cNvSpPr>
          <p:nvPr/>
        </p:nvSpPr>
        <p:spPr>
          <a:xfrm>
            <a:off x="4690180" y="4734604"/>
            <a:ext cx="4497134" cy="1349885"/>
          </a:xfrm>
          <a:prstGeom prst="rect">
            <a:avLst/>
          </a:prstGeom>
        </p:spPr>
        <p:txBody>
          <a:bodyPr vert="horz" wrap="square" lIns="0" tIns="3600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400" b="1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Hotel Grand</a:t>
            </a:r>
          </a:p>
          <a:p>
            <a:pPr algn="l"/>
            <a:r>
              <a:rPr lang="cs-CZ" sz="2400" b="1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Československé armády 295</a:t>
            </a:r>
          </a:p>
          <a:p>
            <a:pPr algn="l"/>
            <a:r>
              <a:rPr lang="cs-CZ" sz="2400" b="1" i="0" u="none" strike="noStrike" baseline="0" dirty="0">
                <a:latin typeface="Calibri Light" panose="020F0302020204030204" pitchFamily="34" charset="0"/>
                <a:cs typeface="Calibri Light" panose="020F0302020204030204" pitchFamily="34" charset="0"/>
              </a:rPr>
              <a:t>500 03 Hradec Králové</a:t>
            </a: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6542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E46E2-DC3F-46D5-9B8E-62A26708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65" y="446223"/>
            <a:ext cx="10989732" cy="553998"/>
          </a:xfrm>
        </p:spPr>
        <p:txBody>
          <a:bodyPr/>
          <a:lstStyle/>
          <a:p>
            <a:r>
              <a:rPr lang="cs-CZ" dirty="0"/>
              <a:t>Statistika – projekty z Královehradeckého kraje v OP TAK 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812038D7-F901-44FE-9705-6044F2AF3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007450"/>
              </p:ext>
            </p:extLst>
          </p:nvPr>
        </p:nvGraphicFramePr>
        <p:xfrm>
          <a:off x="359134" y="1984998"/>
          <a:ext cx="11135468" cy="1593609"/>
        </p:xfrm>
        <a:graphic>
          <a:graphicData uri="http://schemas.openxmlformats.org/drawingml/2006/table">
            <a:tbl>
              <a:tblPr/>
              <a:tblGrid>
                <a:gridCol w="3510864">
                  <a:extLst>
                    <a:ext uri="{9D8B030D-6E8A-4147-A177-3AD203B41FA5}">
                      <a16:colId xmlns:a16="http://schemas.microsoft.com/office/drawing/2014/main" val="2050163745"/>
                    </a:ext>
                  </a:extLst>
                </a:gridCol>
                <a:gridCol w="1906151">
                  <a:extLst>
                    <a:ext uri="{9D8B030D-6E8A-4147-A177-3AD203B41FA5}">
                      <a16:colId xmlns:a16="http://schemas.microsoft.com/office/drawing/2014/main" val="3795906592"/>
                    </a:ext>
                  </a:extLst>
                </a:gridCol>
                <a:gridCol w="1906151">
                  <a:extLst>
                    <a:ext uri="{9D8B030D-6E8A-4147-A177-3AD203B41FA5}">
                      <a16:colId xmlns:a16="http://schemas.microsoft.com/office/drawing/2014/main" val="3331006614"/>
                    </a:ext>
                  </a:extLst>
                </a:gridCol>
                <a:gridCol w="1906151">
                  <a:extLst>
                    <a:ext uri="{9D8B030D-6E8A-4147-A177-3AD203B41FA5}">
                      <a16:colId xmlns:a16="http://schemas.microsoft.com/office/drawing/2014/main" val="2170483971"/>
                    </a:ext>
                  </a:extLst>
                </a:gridCol>
                <a:gridCol w="1906151">
                  <a:extLst>
                    <a:ext uri="{9D8B030D-6E8A-4147-A177-3AD203B41FA5}">
                      <a16:colId xmlns:a16="http://schemas.microsoft.com/office/drawing/2014/main" val="2973646140"/>
                    </a:ext>
                  </a:extLst>
                </a:gridCol>
              </a:tblGrid>
              <a:tr h="62273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Stav</a:t>
                      </a:r>
                    </a:p>
                  </a:txBody>
                  <a:tcPr marL="8760" marR="8760" marT="876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Počet</a:t>
                      </a:r>
                    </a:p>
                  </a:txBody>
                  <a:tcPr marL="8760" marR="8760" marT="876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Podíl na OP TAK</a:t>
                      </a:r>
                      <a:br>
                        <a:rPr lang="pl-P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 %</a:t>
                      </a:r>
                    </a:p>
                  </a:txBody>
                  <a:tcPr marL="8760" marR="8760" marT="876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Objem</a:t>
                      </a:r>
                    </a:p>
                    <a:p>
                      <a:pPr algn="ctr" fontAlgn="ctr"/>
                      <a:r>
                        <a:rPr lang="cs-CZ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 mld. Kč</a:t>
                      </a:r>
                    </a:p>
                  </a:txBody>
                  <a:tcPr marL="8760" marR="8760" marT="876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Podíl na OP TAK</a:t>
                      </a:r>
                      <a:br>
                        <a:rPr lang="pl-P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9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 %</a:t>
                      </a:r>
                    </a:p>
                  </a:txBody>
                  <a:tcPr marL="8760" marR="8760" marT="876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481431"/>
                  </a:ext>
                </a:extLst>
              </a:tr>
              <a:tr h="48543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900" b="0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Podané žádosti</a:t>
                      </a:r>
                    </a:p>
                  </a:txBody>
                  <a:tcPr marL="8760" marR="8760" marT="876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900" b="0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8760" marR="8760" marT="876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900" b="0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8760" marR="8760" marT="876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900" b="0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8760" marR="8760" marT="876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900" b="0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8760" marR="8760" marT="876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195506"/>
                  </a:ext>
                </a:extLst>
              </a:tr>
              <a:tr h="48543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900" b="0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Rozhodnutí o poskytnutí dotace</a:t>
                      </a:r>
                    </a:p>
                  </a:txBody>
                  <a:tcPr marL="8760" marR="8760" marT="876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900" b="0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8760" marR="8760" marT="876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900" b="0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8760" marR="8760" marT="876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900" b="0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8760" marR="8760" marT="876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900" b="0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8760" marR="8760" marT="876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360969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2A26963F-FC02-446B-96E7-EB2CA398FAE0}"/>
              </a:ext>
            </a:extLst>
          </p:cNvPr>
          <p:cNvSpPr txBox="1"/>
          <p:nvPr/>
        </p:nvSpPr>
        <p:spPr>
          <a:xfrm>
            <a:off x="1080293" y="4752836"/>
            <a:ext cx="1003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4B8D"/>
                </a:solidFill>
              </a:rPr>
              <a:t>51 % </a:t>
            </a:r>
            <a:r>
              <a:rPr lang="cs-CZ" sz="2000" b="1" dirty="0">
                <a:solidFill>
                  <a:srgbClr val="004B8D"/>
                </a:solidFill>
              </a:rPr>
              <a:t>= úspěšnost žadatelů z HK kraje při získání dotace</a:t>
            </a:r>
          </a:p>
        </p:txBody>
      </p:sp>
    </p:spTree>
    <p:extLst>
      <p:ext uri="{BB962C8B-B14F-4D97-AF65-F5344CB8AC3E}">
        <p14:creationId xmlns:p14="http://schemas.microsoft.com/office/powerpoint/2010/main" val="3529828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CC0FA-1321-48BE-A019-40B92884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91901"/>
            <a:ext cx="10989732" cy="523220"/>
          </a:xfrm>
        </p:spPr>
        <p:txBody>
          <a:bodyPr/>
          <a:lstStyle/>
          <a:p>
            <a:r>
              <a:rPr lang="cs-CZ" sz="3400" dirty="0"/>
              <a:t>Statistika – rozložení prostředků v Rozhodnutí z KH kraje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A6968B29-B880-4832-B842-C7BD85E56B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443857"/>
              </p:ext>
            </p:extLst>
          </p:nvPr>
        </p:nvGraphicFramePr>
        <p:xfrm>
          <a:off x="5966623" y="1381760"/>
          <a:ext cx="5649643" cy="4233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273AF1C8-D896-474A-9837-355409B07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906711"/>
              </p:ext>
            </p:extLst>
          </p:nvPr>
        </p:nvGraphicFramePr>
        <p:xfrm>
          <a:off x="355600" y="2062864"/>
          <a:ext cx="4797947" cy="3383138"/>
        </p:xfrm>
        <a:graphic>
          <a:graphicData uri="http://schemas.openxmlformats.org/drawingml/2006/table">
            <a:tbl>
              <a:tblPr/>
              <a:tblGrid>
                <a:gridCol w="407263">
                  <a:extLst>
                    <a:ext uri="{9D8B030D-6E8A-4147-A177-3AD203B41FA5}">
                      <a16:colId xmlns:a16="http://schemas.microsoft.com/office/drawing/2014/main" val="2806674247"/>
                    </a:ext>
                  </a:extLst>
                </a:gridCol>
                <a:gridCol w="3289134">
                  <a:extLst>
                    <a:ext uri="{9D8B030D-6E8A-4147-A177-3AD203B41FA5}">
                      <a16:colId xmlns:a16="http://schemas.microsoft.com/office/drawing/2014/main" val="4097971783"/>
                    </a:ext>
                  </a:extLst>
                </a:gridCol>
                <a:gridCol w="1101550">
                  <a:extLst>
                    <a:ext uri="{9D8B030D-6E8A-4147-A177-3AD203B41FA5}">
                      <a16:colId xmlns:a16="http://schemas.microsoft.com/office/drawing/2014/main" val="2050158363"/>
                    </a:ext>
                  </a:extLst>
                </a:gridCol>
              </a:tblGrid>
              <a:tr h="28451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PO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Název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Rozhodnutí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151996"/>
                  </a:ext>
                </a:extLst>
              </a:tr>
              <a:tr h="69537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PO 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5E9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Posilování výkonnosti podniků v oblasti výzkumu, vývoje a inovací a jejich transformace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5E9C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5E9C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410945"/>
                  </a:ext>
                </a:extLst>
              </a:tr>
              <a:tr h="68567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PO 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4C3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Rozvoj podnikání a konkurenceschopnosti malých a středních podniků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4C3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4C3A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712822"/>
                  </a:ext>
                </a:extLst>
              </a:tr>
              <a:tr h="74875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PO 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55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Posun k nízkouhlíkovému hospodářství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55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C55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79008"/>
                  </a:ext>
                </a:extLst>
              </a:tr>
              <a:tr h="67009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PO 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Efektivnější nakládání se zdroji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27586"/>
                  </a:ext>
                </a:extLst>
              </a:tr>
              <a:tr h="29873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1" i="0" u="none" strike="noStrike" dirty="0">
                          <a:solidFill>
                            <a:srgbClr val="004B8D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141106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27D38BC0-1A1A-4DD3-A243-091CBA8F981B}"/>
              </a:ext>
            </a:extLst>
          </p:cNvPr>
          <p:cNvSpPr txBox="1"/>
          <p:nvPr/>
        </p:nvSpPr>
        <p:spPr>
          <a:xfrm>
            <a:off x="711760" y="1447613"/>
            <a:ext cx="4331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4B8D"/>
                </a:solidFill>
              </a:rPr>
              <a:t>Počet projektů s Rozhodnutím z HK kraje v OP TAK</a:t>
            </a:r>
          </a:p>
        </p:txBody>
      </p:sp>
    </p:spTree>
    <p:extLst>
      <p:ext uri="{BB962C8B-B14F-4D97-AF65-F5344CB8AC3E}">
        <p14:creationId xmlns:p14="http://schemas.microsoft.com/office/powerpoint/2010/main" val="271167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EDBC8-834A-4178-B146-B7F51EE2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47" y="438365"/>
            <a:ext cx="11343301" cy="477054"/>
          </a:xfrm>
        </p:spPr>
        <p:txBody>
          <a:bodyPr/>
          <a:lstStyle/>
          <a:p>
            <a:r>
              <a:rPr lang="cs-CZ" sz="3100" dirty="0"/>
              <a:t>Statistika – počet Rozhodnutí z KH kraje dle aktivit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93573B1C-2FEC-49DF-8231-DAD4C4317F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137101"/>
              </p:ext>
            </p:extLst>
          </p:nvPr>
        </p:nvGraphicFramePr>
        <p:xfrm>
          <a:off x="318347" y="1285240"/>
          <a:ext cx="11257280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7212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93D9F8-90D0-4197-931C-BD1A38E2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94" y="438062"/>
            <a:ext cx="10989732" cy="492443"/>
          </a:xfrm>
        </p:spPr>
        <p:txBody>
          <a:bodyPr/>
          <a:lstStyle/>
          <a:p>
            <a:r>
              <a:rPr lang="cs-CZ" sz="3200" dirty="0"/>
              <a:t>Příklad dokončeného projektu z OP PIK v Královehradeckém kraji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A58AC92-1C7A-4713-B2E1-D56896AF51DC}"/>
              </a:ext>
            </a:extLst>
          </p:cNvPr>
          <p:cNvSpPr txBox="1"/>
          <p:nvPr/>
        </p:nvSpPr>
        <p:spPr>
          <a:xfrm>
            <a:off x="287867" y="1223472"/>
            <a:ext cx="98789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4B8D"/>
                </a:solidFill>
              </a:rPr>
              <a:t>Vývoj pianina nové generace</a:t>
            </a:r>
          </a:p>
          <a:p>
            <a:endParaRPr lang="cs-CZ" dirty="0">
              <a:solidFill>
                <a:srgbClr val="004B8D"/>
              </a:solidFill>
            </a:endParaRPr>
          </a:p>
          <a:p>
            <a:r>
              <a:rPr lang="cs-CZ" dirty="0">
                <a:solidFill>
                  <a:srgbClr val="004B8D"/>
                </a:solidFill>
              </a:rPr>
              <a:t>Výzva: Aplikace – výzva VI.</a:t>
            </a:r>
          </a:p>
          <a:p>
            <a:endParaRPr lang="cs-CZ" dirty="0">
              <a:solidFill>
                <a:srgbClr val="004B8D"/>
              </a:solidFill>
            </a:endParaRPr>
          </a:p>
          <a:p>
            <a:r>
              <a:rPr lang="cs-CZ" dirty="0">
                <a:solidFill>
                  <a:srgbClr val="004B8D"/>
                </a:solidFill>
              </a:rPr>
              <a:t>Dotace: 2 147 105 Kč</a:t>
            </a:r>
          </a:p>
          <a:p>
            <a:endParaRPr lang="cs-CZ" dirty="0">
              <a:solidFill>
                <a:srgbClr val="004B8D"/>
              </a:solidFill>
            </a:endParaRPr>
          </a:p>
          <a:p>
            <a:r>
              <a:rPr lang="cs-CZ" dirty="0">
                <a:solidFill>
                  <a:srgbClr val="004B8D"/>
                </a:solidFill>
              </a:rPr>
              <a:t>Předmět: vývoj pianina nové generace s </a:t>
            </a:r>
          </a:p>
          <a:p>
            <a:r>
              <a:rPr lang="cs-CZ" dirty="0">
                <a:solidFill>
                  <a:srgbClr val="004B8D"/>
                </a:solidFill>
              </a:rPr>
              <a:t>kompletně novým řešením ozvučného elementu</a:t>
            </a:r>
          </a:p>
          <a:p>
            <a:endParaRPr lang="cs-CZ" dirty="0">
              <a:solidFill>
                <a:srgbClr val="004B8D"/>
              </a:solidFill>
            </a:endParaRPr>
          </a:p>
          <a:p>
            <a:r>
              <a:rPr lang="cs-CZ" dirty="0">
                <a:solidFill>
                  <a:srgbClr val="004B8D"/>
                </a:solidFill>
              </a:rPr>
              <a:t>Příjemce: PETROF, spol. s.r.o.</a:t>
            </a:r>
          </a:p>
          <a:p>
            <a:endParaRPr lang="cs-CZ" dirty="0">
              <a:solidFill>
                <a:srgbClr val="004B8D"/>
              </a:solidFill>
            </a:endParaRPr>
          </a:p>
          <a:p>
            <a:r>
              <a:rPr lang="cs-CZ" dirty="0">
                <a:solidFill>
                  <a:srgbClr val="004B8D"/>
                </a:solidFill>
              </a:rPr>
              <a:t>Zahájení projektu: 1. 1. 2019</a:t>
            </a:r>
          </a:p>
          <a:p>
            <a:endParaRPr lang="cs-CZ" dirty="0">
              <a:solidFill>
                <a:srgbClr val="004B8D"/>
              </a:solidFill>
            </a:endParaRPr>
          </a:p>
          <a:p>
            <a:r>
              <a:rPr lang="cs-CZ" dirty="0">
                <a:solidFill>
                  <a:srgbClr val="004B8D"/>
                </a:solidFill>
              </a:rPr>
              <a:t>Ukončení projektu: 31. 10. 2022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A9AC85A-CB3C-4F73-99B9-B900BA135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147" y="1276773"/>
            <a:ext cx="6252872" cy="410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426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93D9F8-90D0-4197-931C-BD1A38E2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45" y="370629"/>
            <a:ext cx="10989732" cy="492443"/>
          </a:xfrm>
        </p:spPr>
        <p:txBody>
          <a:bodyPr/>
          <a:lstStyle/>
          <a:p>
            <a:r>
              <a:rPr lang="cs-CZ" sz="3200" dirty="0"/>
              <a:t>Příklad dokončeného projektu z OP PIK v Královehradeckém kraji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5A08D44-4E5B-41E6-B713-3676E4B175E0}"/>
              </a:ext>
            </a:extLst>
          </p:cNvPr>
          <p:cNvSpPr txBox="1"/>
          <p:nvPr/>
        </p:nvSpPr>
        <p:spPr>
          <a:xfrm>
            <a:off x="287442" y="1046156"/>
            <a:ext cx="1033554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004B8D"/>
                </a:solidFill>
              </a:rPr>
              <a:t>Zvýšení výrobní kapacity pivovaru Neratov</a:t>
            </a:r>
          </a:p>
          <a:p>
            <a:endParaRPr lang="cs-CZ" b="1" dirty="0">
              <a:solidFill>
                <a:srgbClr val="004B8D"/>
              </a:solidFill>
            </a:endParaRPr>
          </a:p>
          <a:p>
            <a:r>
              <a:rPr lang="cs-CZ" dirty="0">
                <a:solidFill>
                  <a:srgbClr val="004B8D"/>
                </a:solidFill>
              </a:rPr>
              <a:t>Výzva: Technologie – výzva XI.</a:t>
            </a:r>
          </a:p>
          <a:p>
            <a:endParaRPr lang="cs-CZ" dirty="0">
              <a:solidFill>
                <a:srgbClr val="004B8D"/>
              </a:solidFill>
            </a:endParaRPr>
          </a:p>
          <a:p>
            <a:r>
              <a:rPr lang="cs-CZ" dirty="0">
                <a:solidFill>
                  <a:srgbClr val="004B8D"/>
                </a:solidFill>
              </a:rPr>
              <a:t>Dotace: 471 375 Kč</a:t>
            </a:r>
          </a:p>
          <a:p>
            <a:endParaRPr lang="cs-CZ" dirty="0">
              <a:solidFill>
                <a:srgbClr val="004B8D"/>
              </a:solidFill>
            </a:endParaRPr>
          </a:p>
          <a:p>
            <a:r>
              <a:rPr lang="cs-CZ" dirty="0">
                <a:solidFill>
                  <a:srgbClr val="004B8D"/>
                </a:solidFill>
              </a:rPr>
              <a:t>Předmět: Pořízení nových strojních technologií </a:t>
            </a:r>
          </a:p>
          <a:p>
            <a:r>
              <a:rPr lang="cs-CZ" dirty="0">
                <a:solidFill>
                  <a:srgbClr val="004B8D"/>
                </a:solidFill>
              </a:rPr>
              <a:t>jako jsou ležácké tanky, chlazení tanků ledovou </a:t>
            </a:r>
          </a:p>
          <a:p>
            <a:r>
              <a:rPr lang="cs-CZ" dirty="0">
                <a:solidFill>
                  <a:srgbClr val="004B8D"/>
                </a:solidFill>
              </a:rPr>
              <a:t>vodou a plničku lahví</a:t>
            </a:r>
          </a:p>
          <a:p>
            <a:endParaRPr lang="cs-CZ" dirty="0">
              <a:solidFill>
                <a:srgbClr val="004B8D"/>
              </a:solidFill>
            </a:endParaRPr>
          </a:p>
          <a:p>
            <a:r>
              <a:rPr lang="cs-CZ" dirty="0">
                <a:solidFill>
                  <a:srgbClr val="004B8D"/>
                </a:solidFill>
              </a:rPr>
              <a:t>Příjemce: ŠFN, s.r.o.</a:t>
            </a:r>
          </a:p>
          <a:p>
            <a:endParaRPr lang="cs-CZ" dirty="0">
              <a:solidFill>
                <a:srgbClr val="004B8D"/>
              </a:solidFill>
            </a:endParaRPr>
          </a:p>
          <a:p>
            <a:r>
              <a:rPr lang="cs-CZ" dirty="0">
                <a:solidFill>
                  <a:srgbClr val="004B8D"/>
                </a:solidFill>
              </a:rPr>
              <a:t>Zahájení projektu: 1. 7. 2020</a:t>
            </a:r>
          </a:p>
          <a:p>
            <a:endParaRPr lang="cs-CZ" dirty="0">
              <a:solidFill>
                <a:srgbClr val="004B8D"/>
              </a:solidFill>
            </a:endParaRPr>
          </a:p>
          <a:p>
            <a:r>
              <a:rPr lang="cs-CZ" dirty="0">
                <a:solidFill>
                  <a:srgbClr val="004B8D"/>
                </a:solidFill>
              </a:rPr>
              <a:t>Ukončení projektu: 22. 5. 2021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A9D6CDA-74E6-4F1E-9BF4-BC63B903B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215" y="1198879"/>
            <a:ext cx="6012758" cy="409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60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B8947-8ED1-44DE-9CCD-AECAE59C5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7" y="445116"/>
            <a:ext cx="10989732" cy="553998"/>
          </a:xfrm>
        </p:spPr>
        <p:txBody>
          <a:bodyPr/>
          <a:lstStyle/>
          <a:p>
            <a:r>
              <a:rPr lang="cs-CZ" dirty="0"/>
              <a:t>Otevřené výzvy OP TAK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524B9D-3751-48F7-8E3F-D5B5CB8B9F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9466" y="1214541"/>
            <a:ext cx="10989733" cy="4451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Přehled otevřených výzev OP TAK:</a:t>
            </a:r>
          </a:p>
          <a:p>
            <a:pPr marL="0" indent="0">
              <a:buNone/>
            </a:pPr>
            <a:endParaRPr lang="cs-CZ" sz="700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https://apiagentura.gov.cz/cs/radce/vsechny-vyzvy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Aktuálně je otevřeno:</a:t>
            </a:r>
          </a:p>
          <a:p>
            <a:pPr marL="0" indent="0">
              <a:buNone/>
            </a:pPr>
            <a:endParaRPr lang="cs-CZ" sz="700" dirty="0"/>
          </a:p>
          <a:p>
            <a:pPr marL="0" indent="0">
              <a:buNone/>
            </a:pPr>
            <a:r>
              <a:rPr lang="cs-CZ" b="1" dirty="0"/>
              <a:t>16 výzev za 14,7 mld. Kč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77FF9EC-C9D7-4321-8075-53CFB5912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314" y="1260041"/>
            <a:ext cx="3460431" cy="462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19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B8947-8ED1-44DE-9CCD-AECAE59C5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47" y="359170"/>
            <a:ext cx="10989732" cy="553998"/>
          </a:xfrm>
        </p:spPr>
        <p:txBody>
          <a:bodyPr/>
          <a:lstStyle/>
          <a:p>
            <a:r>
              <a:rPr lang="cs-CZ" dirty="0"/>
              <a:t>Harmonogram výzev OP TAK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524B9D-3751-48F7-8E3F-D5B5CB8B9F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0107" y="1038361"/>
            <a:ext cx="10989733" cy="4654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Harmonogram výzev OP TAK na rok 2025 </a:t>
            </a:r>
          </a:p>
          <a:p>
            <a:pPr marL="0" indent="0">
              <a:buNone/>
            </a:pPr>
            <a:r>
              <a:rPr lang="cs-CZ" dirty="0"/>
              <a:t>a jeho aktualizace:</a:t>
            </a:r>
          </a:p>
          <a:p>
            <a:pPr marL="0" indent="0">
              <a:buNone/>
            </a:pPr>
            <a:endParaRPr lang="cs-CZ" sz="700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https://optak.gov.cz/aktuality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Do konce roku 2025 bude vyhlášeno: </a:t>
            </a:r>
          </a:p>
          <a:p>
            <a:pPr marL="0" indent="0">
              <a:buNone/>
            </a:pPr>
            <a:endParaRPr lang="cs-CZ" sz="700" b="1" dirty="0"/>
          </a:p>
          <a:p>
            <a:pPr marL="0" indent="0">
              <a:buNone/>
            </a:pPr>
            <a:r>
              <a:rPr lang="cs-CZ" b="1" dirty="0"/>
              <a:t>8 výzev za 14,5 mld. Kč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E20057-EE55-4EFF-A850-DF03BE087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036" y="1434433"/>
            <a:ext cx="4184804" cy="34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7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334DF1-251D-4974-BCDA-33859924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6654"/>
            <a:ext cx="11599333" cy="553998"/>
          </a:xfrm>
        </p:spPr>
        <p:txBody>
          <a:bodyPr/>
          <a:lstStyle/>
          <a:p>
            <a:r>
              <a:rPr lang="cs-CZ" dirty="0"/>
              <a:t>Nejčastější příčiny ukončení projektů před vydáním </a:t>
            </a:r>
            <a:r>
              <a:rPr lang="cs-CZ" dirty="0" err="1"/>
              <a:t>RoPD</a:t>
            </a:r>
            <a:r>
              <a:rPr lang="cs-CZ" dirty="0"/>
              <a:t> 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F57466B-C044-46D8-AC48-A0BF34A698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075492"/>
            <a:ext cx="10989733" cy="5017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Nesplnění formálních náležitostí (1/3)</a:t>
            </a:r>
          </a:p>
          <a:p>
            <a:pPr marL="0" indent="0">
              <a:buNone/>
            </a:pPr>
            <a:endParaRPr lang="cs-CZ" sz="2800" dirty="0"/>
          </a:p>
          <a:p>
            <a:pPr marL="266700" lvl="1" indent="-266700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4B8D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</a:t>
            </a:r>
            <a:r>
              <a:rPr lang="cs-CZ" sz="2200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edodržení lhůty k opravě nedostatků</a:t>
            </a:r>
            <a:endParaRPr lang="cs-CZ" sz="2200" dirty="0">
              <a:solidFill>
                <a:srgbClr val="004B8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lvl="1" indent="-266700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4B8D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</a:t>
            </a:r>
            <a:r>
              <a:rPr lang="cs-CZ" sz="2200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evložení finančních výkazů do OR</a:t>
            </a:r>
            <a:endParaRPr lang="cs-CZ" sz="2200" dirty="0">
              <a:solidFill>
                <a:srgbClr val="004B8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lvl="1" indent="-266700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4B8D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</a:t>
            </a:r>
            <a:r>
              <a:rPr lang="cs-CZ" sz="2200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edoložení příloh </a:t>
            </a:r>
          </a:p>
          <a:p>
            <a:pPr marL="266700" lvl="1" indent="-266700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4B8D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</a:t>
            </a:r>
            <a:r>
              <a:rPr lang="cs-CZ" sz="2200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esplnění ekonomického hodnocení </a:t>
            </a:r>
          </a:p>
          <a:p>
            <a:pPr marL="266700" lvl="1" indent="-266700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4B8D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</a:t>
            </a:r>
            <a:r>
              <a:rPr lang="cs-CZ" sz="2200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epodporované aktivity</a:t>
            </a:r>
          </a:p>
          <a:p>
            <a:pPr marL="266700" lvl="1" indent="-266700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4B8D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</a:t>
            </a:r>
            <a:r>
              <a:rPr lang="cs-CZ" sz="2200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epodporovaný CZ NACE</a:t>
            </a:r>
          </a:p>
          <a:p>
            <a:pPr marL="742950" lvl="1" indent="-285750">
              <a:lnSpc>
                <a:spcPct val="122000"/>
              </a:lnSpc>
              <a:buFont typeface="Courier New" panose="02070309020205020404" pitchFamily="49" charset="0"/>
              <a:buChar char="o"/>
            </a:pP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2A08FF59-722C-4387-B6D6-C0F2611DDF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570484"/>
              </p:ext>
            </p:extLst>
          </p:nvPr>
        </p:nvGraphicFramePr>
        <p:xfrm>
          <a:off x="5462734" y="2104682"/>
          <a:ext cx="5979584" cy="351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010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334DF1-251D-4974-BCDA-33859924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1" y="383492"/>
            <a:ext cx="10989732" cy="553998"/>
          </a:xfrm>
        </p:spPr>
        <p:txBody>
          <a:bodyPr/>
          <a:lstStyle/>
          <a:p>
            <a:r>
              <a:rPr lang="cs-CZ" dirty="0"/>
              <a:t>Nejčastější příčiny ukončení projektů před vydáním </a:t>
            </a:r>
            <a:r>
              <a:rPr lang="cs-CZ" dirty="0" err="1"/>
              <a:t>RoPD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F57466B-C044-46D8-AC48-A0BF34A698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5920" y="1094913"/>
            <a:ext cx="11064240" cy="5017255"/>
          </a:xfrm>
        </p:spPr>
        <p:txBody>
          <a:bodyPr>
            <a:normAutofit/>
          </a:bodyPr>
          <a:lstStyle/>
          <a:p>
            <a:pPr marL="0" lvl="1" indent="0">
              <a:lnSpc>
                <a:spcPct val="122000"/>
              </a:lnSpc>
              <a:buNone/>
            </a:pPr>
            <a:r>
              <a:rPr lang="cs-CZ" sz="2800" dirty="0"/>
              <a:t>Nesplnění podmínek věcného hodnocení (2/3)</a:t>
            </a:r>
          </a:p>
          <a:p>
            <a:pPr marL="0" lvl="1" indent="0">
              <a:lnSpc>
                <a:spcPct val="122000"/>
              </a:lnSpc>
              <a:buNone/>
            </a:pPr>
            <a:endParaRPr lang="cs-CZ" sz="26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lvl="1" indent="-266700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4B8D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</a:t>
            </a:r>
            <a:r>
              <a:rPr lang="cs-CZ" sz="2200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edostatečně popsaný projekt</a:t>
            </a:r>
          </a:p>
          <a:p>
            <a:pPr marL="266700" lvl="1" indent="-266700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Nesplnění bodové hranice</a:t>
            </a:r>
          </a:p>
          <a:p>
            <a:pPr marL="266700" lvl="1" indent="-266700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4B8D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</a:t>
            </a:r>
            <a:r>
              <a:rPr lang="cs-CZ" sz="2200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ehospodárnost </a:t>
            </a:r>
          </a:p>
          <a:p>
            <a:pPr marL="266700" lvl="1" indent="-266700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4B8D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</a:t>
            </a:r>
            <a:r>
              <a:rPr lang="cs-CZ" sz="2200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ezpůsobilé výdaje</a:t>
            </a:r>
            <a:endParaRPr lang="cs-CZ" sz="2200" dirty="0">
              <a:solidFill>
                <a:srgbClr val="004B8D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742950" lvl="1" indent="-285750">
              <a:lnSpc>
                <a:spcPct val="122000"/>
              </a:lnSpc>
              <a:buFont typeface="Courier New" panose="02070309020205020404" pitchFamily="49" charset="0"/>
              <a:buChar char="o"/>
            </a:pP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58AB8462-F423-4CF8-A042-617C715AE0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949636"/>
              </p:ext>
            </p:extLst>
          </p:nvPr>
        </p:nvGraphicFramePr>
        <p:xfrm>
          <a:off x="6026146" y="1845860"/>
          <a:ext cx="6165854" cy="3831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0707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0E90A01B-8E60-4CFF-8303-A8FD069854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143353"/>
              </p:ext>
            </p:extLst>
          </p:nvPr>
        </p:nvGraphicFramePr>
        <p:xfrm>
          <a:off x="6031653" y="1705610"/>
          <a:ext cx="6092614" cy="368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56334DF1-251D-4974-BCDA-33859924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446088"/>
            <a:ext cx="10989732" cy="553998"/>
          </a:xfrm>
        </p:spPr>
        <p:txBody>
          <a:bodyPr/>
          <a:lstStyle/>
          <a:p>
            <a:r>
              <a:rPr lang="cs-CZ" dirty="0"/>
              <a:t>Nejčastější příčiny ukončení projektů před vydáním </a:t>
            </a:r>
            <a:r>
              <a:rPr lang="cs-CZ" dirty="0" err="1"/>
              <a:t>RoPD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F57466B-C044-46D8-AC48-A0BF34A698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2667" y="1000087"/>
            <a:ext cx="10989733" cy="5017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Ostatní (3/3)</a:t>
            </a:r>
          </a:p>
          <a:p>
            <a:pPr marL="0" indent="0">
              <a:buNone/>
            </a:pPr>
            <a:endParaRPr lang="cs-CZ" sz="2600" dirty="0"/>
          </a:p>
          <a:p>
            <a:pPr marL="265113" lvl="1" indent="-265113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Odstoupení od záměru</a:t>
            </a:r>
          </a:p>
          <a:p>
            <a:pPr marL="265113" lvl="1" indent="-265113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4B8D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Nedodržení lhůty pro přechod na plnou žádost</a:t>
            </a:r>
          </a:p>
          <a:p>
            <a:pPr marL="265113" lvl="1" indent="-265113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Omezená alokace výzvy</a:t>
            </a:r>
          </a:p>
          <a:p>
            <a:pPr marL="265113" lvl="1" indent="-265113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Stejný projekt v jiné výzvě</a:t>
            </a:r>
            <a:endParaRPr lang="cs-CZ" sz="2200" dirty="0">
              <a:solidFill>
                <a:srgbClr val="004B8D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22000"/>
              </a:lnSpc>
              <a:buFont typeface="Courier New" panose="02070309020205020404" pitchFamily="49" charset="0"/>
              <a:buChar char="o"/>
            </a:pPr>
            <a:endParaRPr lang="cs-CZ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28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FAEDB58E-8C59-40BC-A057-5077E9409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4100" y="2102135"/>
            <a:ext cx="3627113" cy="810454"/>
          </a:xfrm>
          <a:prstGeom prst="rect">
            <a:avLst/>
          </a:prstGeom>
        </p:spPr>
      </p:pic>
      <p:sp>
        <p:nvSpPr>
          <p:cNvPr id="9" name="Podnadpis 2">
            <a:extLst>
              <a:ext uri="{FF2B5EF4-FFF2-40B4-BE49-F238E27FC236}">
                <a16:creationId xmlns:a16="http://schemas.microsoft.com/office/drawing/2014/main" id="{50CEDEA6-FFAE-4BAC-A6FC-65FB760E8999}"/>
              </a:ext>
            </a:extLst>
          </p:cNvPr>
          <p:cNvSpPr txBox="1">
            <a:spLocks/>
          </p:cNvSpPr>
          <p:nvPr/>
        </p:nvSpPr>
        <p:spPr>
          <a:xfrm>
            <a:off x="489975" y="2963340"/>
            <a:ext cx="8977103" cy="1038281"/>
          </a:xfrm>
          <a:prstGeom prst="rect">
            <a:avLst/>
          </a:prstGeom>
        </p:spPr>
        <p:txBody>
          <a:bodyPr vert="horz" wrap="square" lIns="0" tIns="36000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cs-CZ" dirty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</a:pP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55A02A4F-4963-4259-8F77-C60877C9C643}"/>
              </a:ext>
            </a:extLst>
          </p:cNvPr>
          <p:cNvSpPr txBox="1">
            <a:spLocks/>
          </p:cNvSpPr>
          <p:nvPr/>
        </p:nvSpPr>
        <p:spPr>
          <a:xfrm>
            <a:off x="344614" y="3622133"/>
            <a:ext cx="10515599" cy="252376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dirty="0">
                <a:solidFill>
                  <a:srgbClr val="FFDE00"/>
                </a:solidFill>
                <a:latin typeface="+mn-lt"/>
                <a:cs typeface="Calibri Light" panose="020F0302020204030204" pitchFamily="34" charset="0"/>
              </a:rPr>
              <a:t>Aktuální stav OP TAK, výzvy, plány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698B13-BE33-4B4A-986D-8CA3C5D29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614" y="5214901"/>
            <a:ext cx="9267824" cy="1107996"/>
          </a:xfrm>
        </p:spPr>
        <p:txBody>
          <a:bodyPr/>
          <a:lstStyle/>
          <a:p>
            <a:r>
              <a:rPr lang="cs-CZ" sz="2400" dirty="0"/>
              <a:t>Ing. Bohumil Šmucr, MPA</a:t>
            </a:r>
            <a:br>
              <a:rPr lang="cs-CZ" sz="2400" dirty="0"/>
            </a:br>
            <a:r>
              <a:rPr lang="cs-CZ" sz="2400" dirty="0"/>
              <a:t>ředitel odboru strukturálních fondů a řízení projektů </a:t>
            </a:r>
            <a:br>
              <a:rPr lang="cs-CZ" sz="2400" dirty="0"/>
            </a:br>
            <a:r>
              <a:rPr lang="cs-CZ" sz="2400" dirty="0"/>
              <a:t>Ministerstvo průmyslu a obchodu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4EDE38A1-E5C6-4F89-BF30-C9AD071A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614" y="519495"/>
            <a:ext cx="2428237" cy="242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23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F60882-18EB-45F8-9D92-EC80046CE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371582"/>
            <a:ext cx="10989732" cy="553998"/>
          </a:xfrm>
        </p:spPr>
        <p:txBody>
          <a:bodyPr/>
          <a:lstStyle/>
          <a:p>
            <a:r>
              <a:rPr lang="cs-CZ" dirty="0"/>
              <a:t>Novinky a plány v OP TAK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511120-3722-4462-98CA-827CD7ED23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732" y="1024814"/>
            <a:ext cx="10989733" cy="5099262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cs-CZ" sz="3000" b="1" dirty="0"/>
              <a:t>Zkracování procesu schvalování žádostí o podporu </a:t>
            </a:r>
          </a:p>
          <a:p>
            <a:pPr marL="265113" lvl="1" indent="-265113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Opatření ke zefektivnění finálních kontrol žádostí o podporu (postupy kontrol de minimis, kontrola velikosti podniku, kontroly účetní závěrky).</a:t>
            </a:r>
          </a:p>
          <a:p>
            <a:pPr marL="265113" lvl="1" indent="-265113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MSP nově kontrolujeme jejich statut až u projektů od 1,5 mil. Kč (platí i pro otevřené výzvy), tím však neodpadá povinnost vykázání správného statutu MSP ze strany žadatele.</a:t>
            </a:r>
          </a:p>
          <a:p>
            <a:pPr marL="0" indent="0">
              <a:buNone/>
            </a:pPr>
            <a:endParaRPr lang="cs-CZ" sz="3800" dirty="0"/>
          </a:p>
          <a:p>
            <a:pPr marL="0" indent="0">
              <a:buNone/>
            </a:pPr>
            <a:r>
              <a:rPr lang="cs-CZ" sz="3000" b="1" dirty="0"/>
              <a:t>Usnadnění administrativy na straně žadatele </a:t>
            </a:r>
          </a:p>
          <a:p>
            <a:pPr marL="265113" lvl="1" indent="-265113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cs-CZ" sz="2900" dirty="0"/>
              <a:t> </a:t>
            </a:r>
            <a:r>
              <a:rPr lang="cs-CZ" sz="2900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Využívání veřejných zdrojů (např. dokumenty k českým Svěřenským fondům).</a:t>
            </a:r>
          </a:p>
          <a:p>
            <a:pPr marL="0" lvl="0" indent="0">
              <a:buNone/>
            </a:pPr>
            <a:endParaRPr lang="cs-CZ" sz="3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3100" b="1" dirty="0"/>
              <a:t>Urychlování interních procesů </a:t>
            </a:r>
          </a:p>
          <a:p>
            <a:pPr marL="265113" lvl="1" indent="-265113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Digitalizace spisové agendy, zefektivnění procesu vyhlašování výzev.</a:t>
            </a:r>
          </a:p>
          <a:p>
            <a:pPr marL="360362" lvl="1" indent="0">
              <a:buNone/>
            </a:pPr>
            <a:endParaRPr lang="cs-CZ" sz="3800" dirty="0"/>
          </a:p>
          <a:p>
            <a:pPr marL="0" lvl="1" indent="0">
              <a:buNone/>
            </a:pPr>
            <a:r>
              <a:rPr lang="cs-CZ" sz="3000" b="1" dirty="0"/>
              <a:t>Navýšení limitu pro kontrolu VŘ</a:t>
            </a:r>
          </a:p>
          <a:p>
            <a:pPr marL="265113" lvl="1" indent="-265113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Iniciativa MPO, spolupráce s MMR a další řídící orgány.</a:t>
            </a:r>
          </a:p>
          <a:p>
            <a:pPr marL="0" lvl="1" indent="0">
              <a:buNone/>
            </a:pPr>
            <a:endParaRPr lang="cs-CZ" sz="3000" dirty="0"/>
          </a:p>
          <a:p>
            <a:pPr marL="0" lvl="1" indent="0">
              <a:buNone/>
            </a:pPr>
            <a:endParaRPr lang="cs-CZ" sz="3000" dirty="0"/>
          </a:p>
          <a:p>
            <a:pPr marL="0" lvl="1" indent="0">
              <a:buNone/>
            </a:pPr>
            <a:endParaRPr 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717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5BF9F-6374-4CD0-9CFF-60C63AA3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72" y="317394"/>
            <a:ext cx="10989732" cy="553998"/>
          </a:xfrm>
        </p:spPr>
        <p:txBody>
          <a:bodyPr/>
          <a:lstStyle/>
          <a:p>
            <a:r>
              <a:rPr lang="cs-CZ" b="1" dirty="0"/>
              <a:t>tak</a:t>
            </a:r>
            <a:r>
              <a:rPr lang="cs-CZ" dirty="0"/>
              <a:t> zpravodaj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7781B3-34CE-4B35-A35E-EFEE45A06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72" y="1055294"/>
            <a:ext cx="11242627" cy="460062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4C76458-639E-4F00-8A31-83E16A7FCCA2}"/>
              </a:ext>
            </a:extLst>
          </p:cNvPr>
          <p:cNvSpPr txBox="1"/>
          <p:nvPr/>
        </p:nvSpPr>
        <p:spPr>
          <a:xfrm>
            <a:off x="1547720" y="5711124"/>
            <a:ext cx="1003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hlinkClick r:id="rId4"/>
              </a:rPr>
              <a:t>https://optak.gov.cz/aktuality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9998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84717" y="927818"/>
            <a:ext cx="9211733" cy="5252848"/>
          </a:xfrm>
        </p:spPr>
        <p:txBody>
          <a:bodyPr/>
          <a:lstStyle/>
          <a:p>
            <a:r>
              <a:rPr lang="cs-CZ" sz="3600" b="1" dirty="0"/>
              <a:t>KONEC </a:t>
            </a:r>
            <a:r>
              <a:rPr lang="cs-CZ" sz="3600" b="1" dirty="0">
                <a:sym typeface="Wingdings" panose="05000000000000000000" pitchFamily="2" charset="2"/>
              </a:rPr>
              <a:t></a:t>
            </a:r>
            <a:br>
              <a:rPr lang="cs-CZ" sz="3600" b="1" dirty="0"/>
            </a:br>
            <a:r>
              <a:rPr lang="cs-CZ" sz="3600" b="1" dirty="0"/>
              <a:t>DĚKUJI ZA POZORNOST</a:t>
            </a:r>
            <a:br>
              <a:rPr lang="cs-CZ" sz="3600" b="1" dirty="0">
                <a:solidFill>
                  <a:srgbClr val="FFDE00"/>
                </a:solidFill>
              </a:rPr>
            </a:br>
            <a:r>
              <a:rPr lang="cs-CZ" sz="3600" u="sng" dirty="0">
                <a:solidFill>
                  <a:srgbClr val="00B0F0"/>
                </a:solidFill>
              </a:rPr>
              <a:t>bohumil.smucr</a:t>
            </a:r>
            <a:r>
              <a:rPr lang="cs-CZ" sz="3600" u="sng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@mpo.gov.cz</a:t>
            </a:r>
            <a:br>
              <a:rPr lang="cs-CZ" sz="3600" dirty="0"/>
            </a:br>
            <a:br>
              <a:rPr lang="cs-CZ" b="1" dirty="0">
                <a:solidFill>
                  <a:srgbClr val="FFDE00"/>
                </a:solidFill>
              </a:rPr>
            </a:br>
            <a:br>
              <a:rPr lang="cs-CZ" sz="2000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sz="2667" dirty="0"/>
            </a:br>
            <a:endParaRPr lang="cs-CZ" sz="2667" b="1" dirty="0"/>
          </a:p>
        </p:txBody>
      </p:sp>
    </p:spTree>
    <p:extLst>
      <p:ext uri="{BB962C8B-B14F-4D97-AF65-F5344CB8AC3E}">
        <p14:creationId xmlns:p14="http://schemas.microsoft.com/office/powerpoint/2010/main" val="122864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D51AF-B325-41F8-9839-B1875416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OP TAK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E51076-DF10-460A-A602-FFAE8110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384" y="953870"/>
            <a:ext cx="6878136" cy="527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7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E46E2-DC3F-46D5-9B8E-62A26708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 – Žádosti o podporu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3EDE3F-EA55-4B07-BC44-F92F1397D6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2437" y="1000087"/>
            <a:ext cx="11207126" cy="50125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500" dirty="0"/>
          </a:p>
          <a:p>
            <a:pPr marL="0" indent="0" algn="ctr">
              <a:buNone/>
            </a:pPr>
            <a:r>
              <a:rPr lang="cs-CZ" sz="6000" dirty="0">
                <a:sym typeface="Wingdings" panose="05000000000000000000" pitchFamily="2" charset="2"/>
              </a:rPr>
              <a:t></a:t>
            </a:r>
            <a:r>
              <a:rPr lang="cs-CZ" sz="4000" dirty="0"/>
              <a:t> </a:t>
            </a:r>
          </a:p>
          <a:p>
            <a:pPr marL="0" indent="0" algn="ctr">
              <a:buNone/>
            </a:pPr>
            <a:r>
              <a:rPr lang="cs-CZ" sz="4000" b="1" dirty="0"/>
              <a:t>6 567 žádostí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36409FED-EC64-43BC-B4FE-E345582EBE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342827"/>
              </p:ext>
            </p:extLst>
          </p:nvPr>
        </p:nvGraphicFramePr>
        <p:xfrm>
          <a:off x="2480063" y="3182655"/>
          <a:ext cx="8466423" cy="29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418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E46E2-DC3F-46D5-9B8E-62A26708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446088"/>
            <a:ext cx="10989732" cy="553998"/>
          </a:xfrm>
        </p:spPr>
        <p:txBody>
          <a:bodyPr/>
          <a:lstStyle/>
          <a:p>
            <a:r>
              <a:rPr lang="cs-CZ" dirty="0"/>
              <a:t>Statistika – Rozhodnutí o poskytnutí dotace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3EDE3F-EA55-4B07-BC44-F92F1397D6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133" y="1000087"/>
            <a:ext cx="10989733" cy="46545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500" dirty="0"/>
          </a:p>
          <a:p>
            <a:pPr marL="0" indent="0" algn="ctr">
              <a:buNone/>
            </a:pPr>
            <a:r>
              <a:rPr lang="cs-CZ" sz="6000" dirty="0">
                <a:sym typeface="Wingdings" panose="05000000000000000000" pitchFamily="2" charset="2"/>
              </a:rPr>
              <a:t></a:t>
            </a:r>
            <a:r>
              <a:rPr lang="cs-CZ" sz="4000" dirty="0"/>
              <a:t> </a:t>
            </a:r>
          </a:p>
          <a:p>
            <a:pPr marL="0" indent="0" algn="ctr">
              <a:buNone/>
            </a:pPr>
            <a:r>
              <a:rPr lang="cs-CZ" sz="4000" b="1" dirty="0"/>
              <a:t>3 400 Rozhodnutí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38F48DF6-D8B0-4514-A47E-0C5F7B4D06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692039"/>
              </p:ext>
            </p:extLst>
          </p:nvPr>
        </p:nvGraphicFramePr>
        <p:xfrm>
          <a:off x="2588849" y="3230004"/>
          <a:ext cx="7484218" cy="3052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720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EDBC8-834A-4178-B146-B7F51EE2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446088"/>
            <a:ext cx="10989732" cy="538609"/>
          </a:xfrm>
        </p:spPr>
        <p:txBody>
          <a:bodyPr/>
          <a:lstStyle/>
          <a:p>
            <a:r>
              <a:rPr lang="cs-CZ" sz="3500" dirty="0"/>
              <a:t>Statistika – počet Rozhodnutí dle aktivit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210539"/>
              </p:ext>
            </p:extLst>
          </p:nvPr>
        </p:nvGraphicFramePr>
        <p:xfrm>
          <a:off x="1097280" y="1121664"/>
          <a:ext cx="9741408" cy="51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076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2C5E2-3426-4863-BDE6-1CCF91471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51" y="379446"/>
            <a:ext cx="10989732" cy="553998"/>
          </a:xfrm>
        </p:spPr>
        <p:txBody>
          <a:bodyPr/>
          <a:lstStyle/>
          <a:p>
            <a:r>
              <a:rPr lang="cs-CZ" dirty="0"/>
              <a:t>Příklady realizací z OP TAK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3436A8E-4B17-4E59-8A72-24CF4ED03089}"/>
              </a:ext>
            </a:extLst>
          </p:cNvPr>
          <p:cNvSpPr txBox="1"/>
          <p:nvPr/>
        </p:nvSpPr>
        <p:spPr>
          <a:xfrm>
            <a:off x="1920222" y="2712540"/>
            <a:ext cx="2210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110</a:t>
            </a:r>
            <a:r>
              <a:rPr lang="cs-CZ" sz="1800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cs-CZ" sz="1800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vytvářených </a:t>
            </a:r>
          </a:p>
          <a:p>
            <a:pPr algn="ctr"/>
            <a:r>
              <a:rPr lang="cs-CZ" sz="1800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inovací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455FAEE-EE42-4F6E-9F98-D66165A33D47}"/>
              </a:ext>
            </a:extLst>
          </p:cNvPr>
          <p:cNvSpPr txBox="1"/>
          <p:nvPr/>
        </p:nvSpPr>
        <p:spPr>
          <a:xfrm>
            <a:off x="7708818" y="2642527"/>
            <a:ext cx="2229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315</a:t>
            </a:r>
            <a:r>
              <a:rPr lang="cs-CZ" sz="1800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cs-CZ" sz="1800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pořizovaných informačních systémů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0AAF6EF-C9E3-4749-8ED0-667A8BF42045}"/>
              </a:ext>
            </a:extLst>
          </p:cNvPr>
          <p:cNvSpPr txBox="1"/>
          <p:nvPr/>
        </p:nvSpPr>
        <p:spPr>
          <a:xfrm>
            <a:off x="3398199" y="4844136"/>
            <a:ext cx="212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83 575 </a:t>
            </a:r>
            <a:r>
              <a:rPr lang="cs-CZ" sz="1800" b="1" dirty="0" err="1">
                <a:solidFill>
                  <a:srgbClr val="004B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MWh</a:t>
            </a:r>
            <a:r>
              <a:rPr lang="cs-CZ" sz="1800" b="1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/rok </a:t>
            </a:r>
            <a:r>
              <a:rPr lang="cs-CZ" sz="1800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elektrické energie vyráběné z OZE 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2F632A0-6203-4DFD-87AC-0E24C8289943}"/>
              </a:ext>
            </a:extLst>
          </p:cNvPr>
          <p:cNvSpPr txBox="1"/>
          <p:nvPr/>
        </p:nvSpPr>
        <p:spPr>
          <a:xfrm>
            <a:off x="5861617" y="4774123"/>
            <a:ext cx="2827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108</a:t>
            </a:r>
            <a:r>
              <a:rPr lang="cs-CZ" sz="1800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cs-CZ" sz="1800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produktů s optimalizovaným materiálovým ekodesignem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9A782AD-00F8-4029-BEEC-FE0D585F432F}"/>
              </a:ext>
            </a:extLst>
          </p:cNvPr>
          <p:cNvSpPr txBox="1"/>
          <p:nvPr/>
        </p:nvSpPr>
        <p:spPr>
          <a:xfrm>
            <a:off x="4867866" y="2670017"/>
            <a:ext cx="2229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514</a:t>
            </a:r>
            <a:r>
              <a:rPr lang="cs-CZ" sz="1800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cs-CZ" sz="1800" dirty="0">
                <a:solidFill>
                  <a:srgbClr val="004B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instalovaných technologií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BBB97F-23C1-4BEC-B3C1-EF5263824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571" y="1630235"/>
            <a:ext cx="809738" cy="81926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EA9D7A6-AE0D-414E-858D-9BDC7F188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183" y="1595296"/>
            <a:ext cx="914528" cy="85737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7B01E8A-A00B-4E6E-BE46-3D2F6FEC4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9004" y="1595296"/>
            <a:ext cx="828791" cy="85737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74F134DA-8C7C-4619-927C-8166A4163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3632" y="3860807"/>
            <a:ext cx="847843" cy="876422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5BC1990B-2BBB-4504-BC5E-A990230602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1922" y="3860807"/>
            <a:ext cx="866896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82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E46E2-DC3F-46D5-9B8E-62A26708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 – Žádosti o platbu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3EDE3F-EA55-4B07-BC44-F92F1397D6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133" y="1000087"/>
            <a:ext cx="10989733" cy="46545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500" dirty="0"/>
          </a:p>
          <a:p>
            <a:pPr marL="0" indent="0" algn="ctr">
              <a:buNone/>
            </a:pPr>
            <a:r>
              <a:rPr lang="cs-CZ" sz="6000" dirty="0">
                <a:sym typeface="Wingdings 2" panose="05020102010507070707" pitchFamily="18" charset="2"/>
              </a:rPr>
              <a:t></a:t>
            </a:r>
            <a:r>
              <a:rPr lang="cs-CZ" sz="4000" dirty="0"/>
              <a:t> </a:t>
            </a:r>
          </a:p>
          <a:p>
            <a:pPr marL="0" indent="0" algn="ctr">
              <a:buNone/>
            </a:pPr>
            <a:r>
              <a:rPr lang="cs-CZ" sz="4000" b="1" dirty="0"/>
              <a:t>1 108 žádostí</a:t>
            </a:r>
          </a:p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endParaRPr lang="cs-CZ" sz="4000" dirty="0"/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A8AEE255-9B2E-432D-A3C1-B94F3546D6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993574"/>
              </p:ext>
            </p:extLst>
          </p:nvPr>
        </p:nvGraphicFramePr>
        <p:xfrm>
          <a:off x="2892742" y="3429000"/>
          <a:ext cx="65436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707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E46E2-DC3F-46D5-9B8E-62A26708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27" y="446088"/>
            <a:ext cx="10989732" cy="553998"/>
          </a:xfrm>
        </p:spPr>
        <p:txBody>
          <a:bodyPr/>
          <a:lstStyle/>
          <a:p>
            <a:r>
              <a:rPr lang="cs-CZ" dirty="0"/>
              <a:t>Plnění pravidla n+3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3EDE3F-EA55-4B07-BC44-F92F1397D6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827" y="1024813"/>
            <a:ext cx="10989733" cy="5210213"/>
          </a:xfrm>
        </p:spPr>
        <p:txBody>
          <a:bodyPr>
            <a:normAutofit/>
          </a:bodyPr>
          <a:lstStyle/>
          <a:p>
            <a:pPr marL="266700" lvl="1" indent="-266700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roce 2025 poprvé plníme pravidlo n+3 (ztráta alokace)</a:t>
            </a:r>
          </a:p>
          <a:p>
            <a:pPr marL="266700" lvl="1" indent="-266700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Předpoklad pro jeho splnění </a:t>
            </a:r>
          </a:p>
          <a:p>
            <a:pPr marL="266700" lvl="1" indent="-266700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 časté posouvání harmonogramů realizovaných projektů</a:t>
            </a:r>
          </a:p>
          <a:p>
            <a:pPr marL="266700" lvl="1" indent="-266700">
              <a:lnSpc>
                <a:spcPct val="122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Žádosti o platbu předložit nejpozději </a:t>
            </a:r>
            <a:r>
              <a:rPr lang="cs-CZ" b="1" dirty="0">
                <a:solidFill>
                  <a:srgbClr val="004B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31. 10. 2025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000" dirty="0">
                <a:sym typeface="Wingdings" panose="05000000000000000000" pitchFamily="2" charset="2"/>
              </a:rPr>
              <a:t>     </a:t>
            </a:r>
          </a:p>
          <a:p>
            <a:pPr marL="0" indent="0" algn="ctr">
              <a:buNone/>
            </a:pPr>
            <a:endParaRPr lang="cs-CZ" sz="1400" dirty="0"/>
          </a:p>
          <a:p>
            <a:pPr marL="0" indent="0" algn="ctr">
              <a:buNone/>
            </a:pPr>
            <a:r>
              <a:rPr lang="cs-CZ" b="1" dirty="0"/>
              <a:t>A </a:t>
            </a:r>
            <a:r>
              <a:rPr lang="cs-CZ" b="1" dirty="0">
                <a:solidFill>
                  <a:srgbClr val="004B8D"/>
                </a:solidFill>
              </a:rPr>
              <a:t>P</a:t>
            </a:r>
            <a:r>
              <a:rPr lang="cs-CZ" b="1" dirty="0"/>
              <a:t> E L U J E M E   N A   D O D R Ž O V Á N Í   A   U R Y CH L O V Á N Í  </a:t>
            </a:r>
          </a:p>
          <a:p>
            <a:pPr marL="0" indent="0" algn="ctr">
              <a:buNone/>
            </a:pPr>
            <a:r>
              <a:rPr lang="cs-CZ" b="1" dirty="0"/>
              <a:t> H A R M O N O G R A M Ů   R E A L I Z O V A N Ý CH   P R O J E K T Ů.</a:t>
            </a:r>
          </a:p>
        </p:txBody>
      </p:sp>
    </p:spTree>
    <p:extLst>
      <p:ext uri="{BB962C8B-B14F-4D97-AF65-F5344CB8AC3E}">
        <p14:creationId xmlns:p14="http://schemas.microsoft.com/office/powerpoint/2010/main" val="1014349894"/>
      </p:ext>
    </p:extLst>
  </p:cSld>
  <p:clrMapOvr>
    <a:masterClrMapping/>
  </p:clrMapOvr>
</p:sld>
</file>

<file path=ppt/theme/theme1.xml><?xml version="1.0" encoding="utf-8"?>
<a:theme xmlns:a="http://schemas.openxmlformats.org/drawingml/2006/main" name="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ialová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Fialová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Fialová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Fialová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Fialová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Fialová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Fialová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Fialová II">
    <a:dk1>
      <a:sysClr val="windowText" lastClr="000000"/>
    </a:dk1>
    <a:lt1>
      <a:sysClr val="window" lastClr="FFFFFF"/>
    </a:lt1>
    <a:dk2>
      <a:srgbClr val="632E62"/>
    </a:dk2>
    <a:lt2>
      <a:srgbClr val="EAE5EB"/>
    </a:lt2>
    <a:accent1>
      <a:srgbClr val="92278F"/>
    </a:accent1>
    <a:accent2>
      <a:srgbClr val="9B57D3"/>
    </a:accent2>
    <a:accent3>
      <a:srgbClr val="755DD9"/>
    </a:accent3>
    <a:accent4>
      <a:srgbClr val="665EB8"/>
    </a:accent4>
    <a:accent5>
      <a:srgbClr val="45A5ED"/>
    </a:accent5>
    <a:accent6>
      <a:srgbClr val="5982DB"/>
    </a:accent6>
    <a:hlink>
      <a:srgbClr val="0066FF"/>
    </a:hlink>
    <a:folHlink>
      <a:srgbClr val="666699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Prezentace modrá A</Template>
  <TotalTime>2621</TotalTime>
  <Words>1009</Words>
  <Application>Microsoft Office PowerPoint</Application>
  <PresentationFormat>Širokoúhlá obrazovka</PresentationFormat>
  <Paragraphs>235</Paragraphs>
  <Slides>22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SourceSansPro-SemiBold</vt:lpstr>
      <vt:lpstr>Předloha V1</vt:lpstr>
      <vt:lpstr>Prezentace aplikace PowerPoint</vt:lpstr>
      <vt:lpstr>Ing. Bohumil Šmucr, MPA ředitel odboru strukturálních fondů a řízení projektů  Ministerstvo průmyslu a obchodu</vt:lpstr>
      <vt:lpstr>Struktura OP TAK</vt:lpstr>
      <vt:lpstr>Statistika – Žádosti o podporu</vt:lpstr>
      <vt:lpstr>Statistika – Rozhodnutí o poskytnutí dotace </vt:lpstr>
      <vt:lpstr>Statistika – počet Rozhodnutí dle aktivit</vt:lpstr>
      <vt:lpstr>Příklady realizací z OP TAK</vt:lpstr>
      <vt:lpstr>Statistika – Žádosti o platbu</vt:lpstr>
      <vt:lpstr>Plnění pravidla n+3 </vt:lpstr>
      <vt:lpstr>Statistika – projekty z Královehradeckého kraje v OP TAK </vt:lpstr>
      <vt:lpstr>Statistika – rozložení prostředků v Rozhodnutí z KH kraje</vt:lpstr>
      <vt:lpstr>Statistika – počet Rozhodnutí z KH kraje dle aktivit</vt:lpstr>
      <vt:lpstr>Příklad dokončeného projektu z OP PIK v Královehradeckém kraji</vt:lpstr>
      <vt:lpstr>Příklad dokončeného projektu z OP PIK v Královehradeckém kraji</vt:lpstr>
      <vt:lpstr>Otevřené výzvy OP TAK </vt:lpstr>
      <vt:lpstr>Harmonogram výzev OP TAK</vt:lpstr>
      <vt:lpstr>Nejčastější příčiny ukončení projektů před vydáním RoPD </vt:lpstr>
      <vt:lpstr>Nejčastější příčiny ukončení projektů před vydáním RoPD</vt:lpstr>
      <vt:lpstr>Nejčastější příčiny ukončení projektů před vydáním RoPD</vt:lpstr>
      <vt:lpstr>Novinky a plány v OP TAK</vt:lpstr>
      <vt:lpstr>tak zpravodaj</vt:lpstr>
      <vt:lpstr>KONEC  DĚKUJI ZA POZORNOST bohumil.smucr@mpo.gov.cz       </vt:lpstr>
    </vt:vector>
  </TitlesOfParts>
  <Company>S-Comp Centre CZ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Jednání Monitorovacího výboru OP TAK</dc:title>
  <dc:creator>Ohrazdová Klára</dc:creator>
  <cp:lastModifiedBy>Pospíšilová Monika</cp:lastModifiedBy>
  <cp:revision>246</cp:revision>
  <dcterms:created xsi:type="dcterms:W3CDTF">2022-06-06T12:32:52Z</dcterms:created>
  <dcterms:modified xsi:type="dcterms:W3CDTF">2025-03-31T14:21:28Z</dcterms:modified>
</cp:coreProperties>
</file>