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313" r:id="rId5"/>
    <p:sldId id="721" r:id="rId6"/>
    <p:sldId id="1029" r:id="rId7"/>
    <p:sldId id="1311" r:id="rId8"/>
    <p:sldId id="1312" r:id="rId9"/>
    <p:sldId id="1325" r:id="rId10"/>
    <p:sldId id="1326" r:id="rId11"/>
    <p:sldId id="1314" r:id="rId12"/>
    <p:sldId id="1316" r:id="rId13"/>
    <p:sldId id="1318" r:id="rId14"/>
    <p:sldId id="1319" r:id="rId15"/>
    <p:sldId id="1320" r:id="rId16"/>
    <p:sldId id="1321" r:id="rId17"/>
    <p:sldId id="1322" r:id="rId18"/>
    <p:sldId id="1323" r:id="rId19"/>
    <p:sldId id="1324" r:id="rId20"/>
  </p:sldIdLst>
  <p:sldSz cx="12192000" cy="6858000"/>
  <p:notesSz cx="6797675" cy="9928225"/>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5541"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C6AB3E-4E54-B562-184E-143D6B1FC303}" name="KNAST-BRACZKOWSKA Joanna" initials="JK" userId="S::j.knast@eib.org::9daadeef-3673-4583-8c00-511fa5d32360" providerId="AD"/>
  <p188:author id="{1523E949-C48D-E882-B903-AE42FA331162}" name="SCHALLER Michael" initials="MS" userId="S::m.schaller@eib.org::b47ab7d5-2e66-40c8-9084-7843124437c1" providerId="AD"/>
  <p188:author id="{872B3EC8-EB4B-6DCD-657A-B377986C0083}" name="AZZOPARDI Konrad" initials="KA" userId="S::k.azzopardi@eib.org::4df91e6d-8fe1-4f02-be15-edcf8860333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DOMIĆ Mislav" initials="DM" lastIdx="1" clrIdx="0">
    <p:extLst>
      <p:ext uri="{19B8F6BF-5375-455C-9EA6-DF929625EA0E}">
        <p15:presenceInfo xmlns:p15="http://schemas.microsoft.com/office/powerpoint/2012/main" userId="S-1-5-21-2123242984-1537360481-1219115889-1104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B1B1B0"/>
    <a:srgbClr val="5799FF"/>
    <a:srgbClr val="095BFF"/>
    <a:srgbClr val="0045D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703DE9-7BB5-46C1-8A6D-1724CD06F150}" v="14" dt="2026-02-05T14:21:29.988"/>
    <p1510:client id="{7C591361-1220-4535-B762-7625D2DA0BE2}" v="4" dt="2026-02-06T10:46:28.26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5541"/>
        <p:guide orient="horz" pos="2137"/>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765EC2-0CCB-4A51-9A58-9F153079BF42}" type="doc">
      <dgm:prSet loTypeId="urn:microsoft.com/office/officeart/2005/8/layout/cycle8" loCatId="cycle" qsTypeId="urn:microsoft.com/office/officeart/2005/8/quickstyle/simple1" qsCatId="simple" csTypeId="urn:microsoft.com/office/officeart/2005/8/colors/accent1_2" csCatId="accent1" phldr="0"/>
      <dgm:spPr/>
    </dgm:pt>
    <dgm:pt modelId="{C87FDA76-B1E6-46E4-A61F-981AA35D0F4F}">
      <dgm:prSet phldrT="[Text]" phldr="1"/>
      <dgm:spPr/>
      <dgm:t>
        <a:bodyPr/>
        <a:lstStyle/>
        <a:p>
          <a:endParaRPr lang="en-GB"/>
        </a:p>
      </dgm:t>
    </dgm:pt>
    <dgm:pt modelId="{A05F5FC5-E580-45AA-9964-629DBB903B28}" type="parTrans" cxnId="{5758662E-F5AD-49AB-B724-C6437B3E9D65}">
      <dgm:prSet/>
      <dgm:spPr/>
      <dgm:t>
        <a:bodyPr/>
        <a:lstStyle/>
        <a:p>
          <a:endParaRPr lang="en-GB"/>
        </a:p>
      </dgm:t>
    </dgm:pt>
    <dgm:pt modelId="{BCE3EFEC-6C11-4D4D-9E08-8A36366C3A9E}" type="sibTrans" cxnId="{5758662E-F5AD-49AB-B724-C6437B3E9D65}">
      <dgm:prSet/>
      <dgm:spPr/>
      <dgm:t>
        <a:bodyPr/>
        <a:lstStyle/>
        <a:p>
          <a:endParaRPr lang="en-GB"/>
        </a:p>
      </dgm:t>
    </dgm:pt>
    <dgm:pt modelId="{A7D835A0-D20A-4C66-A4B6-D6114C9FCD53}">
      <dgm:prSet phldrT="[Text]" phldr="1" custT="1"/>
      <dgm:spPr/>
      <dgm:t>
        <a:bodyPr/>
        <a:lstStyle/>
        <a:p>
          <a:endParaRPr lang="en-GB" sz="3600"/>
        </a:p>
      </dgm:t>
    </dgm:pt>
    <dgm:pt modelId="{1424681C-B66F-497A-922C-5CCC9BF31117}" type="parTrans" cxnId="{61388227-81D4-464A-82C7-F4F395C3F2CB}">
      <dgm:prSet/>
      <dgm:spPr/>
      <dgm:t>
        <a:bodyPr/>
        <a:lstStyle/>
        <a:p>
          <a:endParaRPr lang="en-GB"/>
        </a:p>
      </dgm:t>
    </dgm:pt>
    <dgm:pt modelId="{F004011F-6EDD-48BA-9057-03FCA4E1CC34}" type="sibTrans" cxnId="{61388227-81D4-464A-82C7-F4F395C3F2CB}">
      <dgm:prSet/>
      <dgm:spPr/>
      <dgm:t>
        <a:bodyPr/>
        <a:lstStyle/>
        <a:p>
          <a:endParaRPr lang="en-GB"/>
        </a:p>
      </dgm:t>
    </dgm:pt>
    <dgm:pt modelId="{DA6AEB84-4417-4B55-A28A-F27C42F17096}">
      <dgm:prSet phldrT="[Text]" phldr="1"/>
      <dgm:spPr/>
      <dgm:t>
        <a:bodyPr/>
        <a:lstStyle/>
        <a:p>
          <a:endParaRPr lang="en-GB"/>
        </a:p>
      </dgm:t>
    </dgm:pt>
    <dgm:pt modelId="{40EF4E4B-B939-4A2A-9E81-8BC1A47B38D0}" type="parTrans" cxnId="{7642C56A-2836-4748-87FC-1118E63DD745}">
      <dgm:prSet/>
      <dgm:spPr/>
      <dgm:t>
        <a:bodyPr/>
        <a:lstStyle/>
        <a:p>
          <a:endParaRPr lang="en-GB"/>
        </a:p>
      </dgm:t>
    </dgm:pt>
    <dgm:pt modelId="{874363A9-9442-4722-8C3B-048D3741C0DA}" type="sibTrans" cxnId="{7642C56A-2836-4748-87FC-1118E63DD745}">
      <dgm:prSet/>
      <dgm:spPr/>
      <dgm:t>
        <a:bodyPr/>
        <a:lstStyle/>
        <a:p>
          <a:endParaRPr lang="en-GB"/>
        </a:p>
      </dgm:t>
    </dgm:pt>
    <dgm:pt modelId="{3C0F8EDC-8D82-48B1-A973-AA93D3F2DACC}" type="pres">
      <dgm:prSet presAssocID="{A7765EC2-0CCB-4A51-9A58-9F153079BF42}" presName="compositeShape" presStyleCnt="0">
        <dgm:presLayoutVars>
          <dgm:chMax val="7"/>
          <dgm:dir/>
          <dgm:resizeHandles val="exact"/>
        </dgm:presLayoutVars>
      </dgm:prSet>
      <dgm:spPr/>
    </dgm:pt>
    <dgm:pt modelId="{D4F41410-F2C7-4569-BAE1-86448782C806}" type="pres">
      <dgm:prSet presAssocID="{A7765EC2-0CCB-4A51-9A58-9F153079BF42}" presName="wedge1" presStyleLbl="node1" presStyleIdx="0" presStyleCnt="3"/>
      <dgm:spPr/>
    </dgm:pt>
    <dgm:pt modelId="{BEADAA33-B626-48AE-8B48-332D3D1A415C}" type="pres">
      <dgm:prSet presAssocID="{A7765EC2-0CCB-4A51-9A58-9F153079BF42}" presName="dummy1a" presStyleCnt="0"/>
      <dgm:spPr/>
    </dgm:pt>
    <dgm:pt modelId="{BC3735A7-A0A0-41E6-AE2D-E4F2DCBAF9EC}" type="pres">
      <dgm:prSet presAssocID="{A7765EC2-0CCB-4A51-9A58-9F153079BF42}" presName="dummy1b" presStyleCnt="0"/>
      <dgm:spPr/>
    </dgm:pt>
    <dgm:pt modelId="{136E44EF-70D6-4DBC-B73F-4D50E87FA8BF}" type="pres">
      <dgm:prSet presAssocID="{A7765EC2-0CCB-4A51-9A58-9F153079BF42}" presName="wedge1Tx" presStyleLbl="node1" presStyleIdx="0" presStyleCnt="3">
        <dgm:presLayoutVars>
          <dgm:chMax val="0"/>
          <dgm:chPref val="0"/>
          <dgm:bulletEnabled val="1"/>
        </dgm:presLayoutVars>
      </dgm:prSet>
      <dgm:spPr/>
    </dgm:pt>
    <dgm:pt modelId="{48B90C68-C7C2-4A11-994C-C78BC5883401}" type="pres">
      <dgm:prSet presAssocID="{A7765EC2-0CCB-4A51-9A58-9F153079BF42}" presName="wedge2" presStyleLbl="node1" presStyleIdx="1" presStyleCnt="3"/>
      <dgm:spPr/>
    </dgm:pt>
    <dgm:pt modelId="{A54DA0E9-8D4B-4945-BD4D-BC8DD11FD614}" type="pres">
      <dgm:prSet presAssocID="{A7765EC2-0CCB-4A51-9A58-9F153079BF42}" presName="dummy2a" presStyleCnt="0"/>
      <dgm:spPr/>
    </dgm:pt>
    <dgm:pt modelId="{2CF9F6E4-8E9A-4582-962C-4FD35769EA9F}" type="pres">
      <dgm:prSet presAssocID="{A7765EC2-0CCB-4A51-9A58-9F153079BF42}" presName="dummy2b" presStyleCnt="0"/>
      <dgm:spPr/>
    </dgm:pt>
    <dgm:pt modelId="{C217DD14-4D6A-495E-A198-EE14C8B539EA}" type="pres">
      <dgm:prSet presAssocID="{A7765EC2-0CCB-4A51-9A58-9F153079BF42}" presName="wedge2Tx" presStyleLbl="node1" presStyleIdx="1" presStyleCnt="3">
        <dgm:presLayoutVars>
          <dgm:chMax val="0"/>
          <dgm:chPref val="0"/>
          <dgm:bulletEnabled val="1"/>
        </dgm:presLayoutVars>
      </dgm:prSet>
      <dgm:spPr/>
    </dgm:pt>
    <dgm:pt modelId="{0571B861-F675-4A0A-9E81-9B9C5A6414F6}" type="pres">
      <dgm:prSet presAssocID="{A7765EC2-0CCB-4A51-9A58-9F153079BF42}" presName="wedge3" presStyleLbl="node1" presStyleIdx="2" presStyleCnt="3"/>
      <dgm:spPr/>
    </dgm:pt>
    <dgm:pt modelId="{37C85B65-F57B-4120-A323-BEDAC4B3939A}" type="pres">
      <dgm:prSet presAssocID="{A7765EC2-0CCB-4A51-9A58-9F153079BF42}" presName="dummy3a" presStyleCnt="0"/>
      <dgm:spPr/>
    </dgm:pt>
    <dgm:pt modelId="{391A36F0-572A-4D32-AB9A-70DC7FDF7D58}" type="pres">
      <dgm:prSet presAssocID="{A7765EC2-0CCB-4A51-9A58-9F153079BF42}" presName="dummy3b" presStyleCnt="0"/>
      <dgm:spPr/>
    </dgm:pt>
    <dgm:pt modelId="{A8AD19F1-5C5E-4A4C-97DC-00669EF889D3}" type="pres">
      <dgm:prSet presAssocID="{A7765EC2-0CCB-4A51-9A58-9F153079BF42}" presName="wedge3Tx" presStyleLbl="node1" presStyleIdx="2" presStyleCnt="3">
        <dgm:presLayoutVars>
          <dgm:chMax val="0"/>
          <dgm:chPref val="0"/>
          <dgm:bulletEnabled val="1"/>
        </dgm:presLayoutVars>
      </dgm:prSet>
      <dgm:spPr/>
    </dgm:pt>
    <dgm:pt modelId="{678E6C9E-1590-402B-B35D-7E819CA476E0}" type="pres">
      <dgm:prSet presAssocID="{BCE3EFEC-6C11-4D4D-9E08-8A36366C3A9E}" presName="arrowWedge1" presStyleLbl="fgSibTrans2D1" presStyleIdx="0" presStyleCnt="3"/>
      <dgm:spPr/>
    </dgm:pt>
    <dgm:pt modelId="{E91C3A91-77E0-4551-8FB0-135136FAAF71}" type="pres">
      <dgm:prSet presAssocID="{F004011F-6EDD-48BA-9057-03FCA4E1CC34}" presName="arrowWedge2" presStyleLbl="fgSibTrans2D1" presStyleIdx="1" presStyleCnt="3"/>
      <dgm:spPr/>
    </dgm:pt>
    <dgm:pt modelId="{5DF0FDEA-10BC-462F-886B-102707048618}" type="pres">
      <dgm:prSet presAssocID="{874363A9-9442-4722-8C3B-048D3741C0DA}" presName="arrowWedge3" presStyleLbl="fgSibTrans2D1" presStyleIdx="2" presStyleCnt="3"/>
      <dgm:spPr/>
    </dgm:pt>
  </dgm:ptLst>
  <dgm:cxnLst>
    <dgm:cxn modelId="{9386BD09-0EB5-4823-B2EA-F752F673B562}" type="presOf" srcId="{A7D835A0-D20A-4C66-A4B6-D6114C9FCD53}" destId="{C217DD14-4D6A-495E-A198-EE14C8B539EA}" srcOrd="1" destOrd="0" presId="urn:microsoft.com/office/officeart/2005/8/layout/cycle8"/>
    <dgm:cxn modelId="{66444E0A-63DC-4533-8E26-074DA5C02929}" type="presOf" srcId="{C87FDA76-B1E6-46E4-A61F-981AA35D0F4F}" destId="{D4F41410-F2C7-4569-BAE1-86448782C806}" srcOrd="0" destOrd="0" presId="urn:microsoft.com/office/officeart/2005/8/layout/cycle8"/>
    <dgm:cxn modelId="{464BD30C-78B0-482A-B364-5217A10ACD67}" type="presOf" srcId="{C87FDA76-B1E6-46E4-A61F-981AA35D0F4F}" destId="{136E44EF-70D6-4DBC-B73F-4D50E87FA8BF}" srcOrd="1" destOrd="0" presId="urn:microsoft.com/office/officeart/2005/8/layout/cycle8"/>
    <dgm:cxn modelId="{7882F025-4263-48D5-9149-D9FC010B8443}" type="presOf" srcId="{A7D835A0-D20A-4C66-A4B6-D6114C9FCD53}" destId="{48B90C68-C7C2-4A11-994C-C78BC5883401}" srcOrd="0" destOrd="0" presId="urn:microsoft.com/office/officeart/2005/8/layout/cycle8"/>
    <dgm:cxn modelId="{61388227-81D4-464A-82C7-F4F395C3F2CB}" srcId="{A7765EC2-0CCB-4A51-9A58-9F153079BF42}" destId="{A7D835A0-D20A-4C66-A4B6-D6114C9FCD53}" srcOrd="1" destOrd="0" parTransId="{1424681C-B66F-497A-922C-5CCC9BF31117}" sibTransId="{F004011F-6EDD-48BA-9057-03FCA4E1CC34}"/>
    <dgm:cxn modelId="{5758662E-F5AD-49AB-B724-C6437B3E9D65}" srcId="{A7765EC2-0CCB-4A51-9A58-9F153079BF42}" destId="{C87FDA76-B1E6-46E4-A61F-981AA35D0F4F}" srcOrd="0" destOrd="0" parTransId="{A05F5FC5-E580-45AA-9964-629DBB903B28}" sibTransId="{BCE3EFEC-6C11-4D4D-9E08-8A36366C3A9E}"/>
    <dgm:cxn modelId="{A238BF4A-73C5-4E6C-BCF0-774AC024AD45}" type="presOf" srcId="{A7765EC2-0CCB-4A51-9A58-9F153079BF42}" destId="{3C0F8EDC-8D82-48B1-A973-AA93D3F2DACC}" srcOrd="0" destOrd="0" presId="urn:microsoft.com/office/officeart/2005/8/layout/cycle8"/>
    <dgm:cxn modelId="{7642C56A-2836-4748-87FC-1118E63DD745}" srcId="{A7765EC2-0CCB-4A51-9A58-9F153079BF42}" destId="{DA6AEB84-4417-4B55-A28A-F27C42F17096}" srcOrd="2" destOrd="0" parTransId="{40EF4E4B-B939-4A2A-9E81-8BC1A47B38D0}" sibTransId="{874363A9-9442-4722-8C3B-048D3741C0DA}"/>
    <dgm:cxn modelId="{5648AC4F-539E-46BE-84E7-5FB812C5F8AB}" type="presOf" srcId="{DA6AEB84-4417-4B55-A28A-F27C42F17096}" destId="{A8AD19F1-5C5E-4A4C-97DC-00669EF889D3}" srcOrd="1" destOrd="0" presId="urn:microsoft.com/office/officeart/2005/8/layout/cycle8"/>
    <dgm:cxn modelId="{28EC6A8A-FD89-4B4D-9633-18495D292E06}" type="presOf" srcId="{DA6AEB84-4417-4B55-A28A-F27C42F17096}" destId="{0571B861-F675-4A0A-9E81-9B9C5A6414F6}" srcOrd="0" destOrd="0" presId="urn:microsoft.com/office/officeart/2005/8/layout/cycle8"/>
    <dgm:cxn modelId="{5C8E490D-AD65-49E5-8076-4BFAD9692517}" type="presParOf" srcId="{3C0F8EDC-8D82-48B1-A973-AA93D3F2DACC}" destId="{D4F41410-F2C7-4569-BAE1-86448782C806}" srcOrd="0" destOrd="0" presId="urn:microsoft.com/office/officeart/2005/8/layout/cycle8"/>
    <dgm:cxn modelId="{0590766E-9986-451D-87C1-59C30A9391C6}" type="presParOf" srcId="{3C0F8EDC-8D82-48B1-A973-AA93D3F2DACC}" destId="{BEADAA33-B626-48AE-8B48-332D3D1A415C}" srcOrd="1" destOrd="0" presId="urn:microsoft.com/office/officeart/2005/8/layout/cycle8"/>
    <dgm:cxn modelId="{3BF7359A-9B15-4950-90BC-0AA8BA534A30}" type="presParOf" srcId="{3C0F8EDC-8D82-48B1-A973-AA93D3F2DACC}" destId="{BC3735A7-A0A0-41E6-AE2D-E4F2DCBAF9EC}" srcOrd="2" destOrd="0" presId="urn:microsoft.com/office/officeart/2005/8/layout/cycle8"/>
    <dgm:cxn modelId="{E494FCD2-8146-4051-A264-DC26D48A9218}" type="presParOf" srcId="{3C0F8EDC-8D82-48B1-A973-AA93D3F2DACC}" destId="{136E44EF-70D6-4DBC-B73F-4D50E87FA8BF}" srcOrd="3" destOrd="0" presId="urn:microsoft.com/office/officeart/2005/8/layout/cycle8"/>
    <dgm:cxn modelId="{52EB6423-E780-484A-86F6-2DA0502C878C}" type="presParOf" srcId="{3C0F8EDC-8D82-48B1-A973-AA93D3F2DACC}" destId="{48B90C68-C7C2-4A11-994C-C78BC5883401}" srcOrd="4" destOrd="0" presId="urn:microsoft.com/office/officeart/2005/8/layout/cycle8"/>
    <dgm:cxn modelId="{F5651C92-2BB7-48B1-BF80-9A46A8E4ECC4}" type="presParOf" srcId="{3C0F8EDC-8D82-48B1-A973-AA93D3F2DACC}" destId="{A54DA0E9-8D4B-4945-BD4D-BC8DD11FD614}" srcOrd="5" destOrd="0" presId="urn:microsoft.com/office/officeart/2005/8/layout/cycle8"/>
    <dgm:cxn modelId="{17D7890D-A2D4-4ED5-86FF-E780D68E4923}" type="presParOf" srcId="{3C0F8EDC-8D82-48B1-A973-AA93D3F2DACC}" destId="{2CF9F6E4-8E9A-4582-962C-4FD35769EA9F}" srcOrd="6" destOrd="0" presId="urn:microsoft.com/office/officeart/2005/8/layout/cycle8"/>
    <dgm:cxn modelId="{E64F0773-891E-4CDC-8C25-EB53F8FF8C81}" type="presParOf" srcId="{3C0F8EDC-8D82-48B1-A973-AA93D3F2DACC}" destId="{C217DD14-4D6A-495E-A198-EE14C8B539EA}" srcOrd="7" destOrd="0" presId="urn:microsoft.com/office/officeart/2005/8/layout/cycle8"/>
    <dgm:cxn modelId="{60F21B6F-E13F-4D9A-AAD7-48DAF95BA71E}" type="presParOf" srcId="{3C0F8EDC-8D82-48B1-A973-AA93D3F2DACC}" destId="{0571B861-F675-4A0A-9E81-9B9C5A6414F6}" srcOrd="8" destOrd="0" presId="urn:microsoft.com/office/officeart/2005/8/layout/cycle8"/>
    <dgm:cxn modelId="{EFB0A2A0-2F5C-4037-BA8D-3FDE4E84A4E4}" type="presParOf" srcId="{3C0F8EDC-8D82-48B1-A973-AA93D3F2DACC}" destId="{37C85B65-F57B-4120-A323-BEDAC4B3939A}" srcOrd="9" destOrd="0" presId="urn:microsoft.com/office/officeart/2005/8/layout/cycle8"/>
    <dgm:cxn modelId="{5549C99E-0E2C-40E9-9AC3-862BC58FCE30}" type="presParOf" srcId="{3C0F8EDC-8D82-48B1-A973-AA93D3F2DACC}" destId="{391A36F0-572A-4D32-AB9A-70DC7FDF7D58}" srcOrd="10" destOrd="0" presId="urn:microsoft.com/office/officeart/2005/8/layout/cycle8"/>
    <dgm:cxn modelId="{09FEEB5B-7486-41E2-B1D4-9DE10B9A3610}" type="presParOf" srcId="{3C0F8EDC-8D82-48B1-A973-AA93D3F2DACC}" destId="{A8AD19F1-5C5E-4A4C-97DC-00669EF889D3}" srcOrd="11" destOrd="0" presId="urn:microsoft.com/office/officeart/2005/8/layout/cycle8"/>
    <dgm:cxn modelId="{709F59BC-673B-43E6-8137-6A2BFF9F94D9}" type="presParOf" srcId="{3C0F8EDC-8D82-48B1-A973-AA93D3F2DACC}" destId="{678E6C9E-1590-402B-B35D-7E819CA476E0}" srcOrd="12" destOrd="0" presId="urn:microsoft.com/office/officeart/2005/8/layout/cycle8"/>
    <dgm:cxn modelId="{0E6AE5A5-0D5B-47F5-BC06-11FEBB7169C5}" type="presParOf" srcId="{3C0F8EDC-8D82-48B1-A973-AA93D3F2DACC}" destId="{E91C3A91-77E0-4551-8FB0-135136FAAF71}" srcOrd="13" destOrd="0" presId="urn:microsoft.com/office/officeart/2005/8/layout/cycle8"/>
    <dgm:cxn modelId="{F163003B-5024-41B4-9CFF-91C186832664}" type="presParOf" srcId="{3C0F8EDC-8D82-48B1-A973-AA93D3F2DACC}" destId="{5DF0FDEA-10BC-462F-886B-102707048618}"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F41410-F2C7-4569-BAE1-86448782C806}">
      <dsp:nvSpPr>
        <dsp:cNvPr id="0" name=""/>
        <dsp:cNvSpPr/>
      </dsp:nvSpPr>
      <dsp:spPr>
        <a:xfrm>
          <a:off x="404057" y="255257"/>
          <a:ext cx="3298717" cy="3298717"/>
        </a:xfrm>
        <a:prstGeom prst="pie">
          <a:avLst>
            <a:gd name="adj1" fmla="val 16200000"/>
            <a:gd name="adj2" fmla="val 18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GB" sz="3700" kern="1200"/>
        </a:p>
      </dsp:txBody>
      <dsp:txXfrm>
        <a:off x="2142560" y="954271"/>
        <a:ext cx="1178113" cy="981761"/>
      </dsp:txXfrm>
    </dsp:sp>
    <dsp:sp modelId="{48B90C68-C7C2-4A11-994C-C78BC5883401}">
      <dsp:nvSpPr>
        <dsp:cNvPr id="0" name=""/>
        <dsp:cNvSpPr/>
      </dsp:nvSpPr>
      <dsp:spPr>
        <a:xfrm>
          <a:off x="336120" y="373069"/>
          <a:ext cx="3298717" cy="3298717"/>
        </a:xfrm>
        <a:prstGeom prst="pie">
          <a:avLst>
            <a:gd name="adj1" fmla="val 1800000"/>
            <a:gd name="adj2" fmla="val 90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1121529" y="2513308"/>
        <a:ext cx="1767170" cy="863949"/>
      </dsp:txXfrm>
    </dsp:sp>
    <dsp:sp modelId="{0571B861-F675-4A0A-9E81-9B9C5A6414F6}">
      <dsp:nvSpPr>
        <dsp:cNvPr id="0" name=""/>
        <dsp:cNvSpPr/>
      </dsp:nvSpPr>
      <dsp:spPr>
        <a:xfrm>
          <a:off x="268182" y="255257"/>
          <a:ext cx="3298717" cy="3298717"/>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GB" sz="3700" kern="1200"/>
        </a:p>
      </dsp:txBody>
      <dsp:txXfrm>
        <a:off x="650283" y="954271"/>
        <a:ext cx="1178113" cy="981761"/>
      </dsp:txXfrm>
    </dsp:sp>
    <dsp:sp modelId="{678E6C9E-1590-402B-B35D-7E819CA476E0}">
      <dsp:nvSpPr>
        <dsp:cNvPr id="0" name=""/>
        <dsp:cNvSpPr/>
      </dsp:nvSpPr>
      <dsp:spPr>
        <a:xfrm>
          <a:off x="200123" y="51051"/>
          <a:ext cx="3707130" cy="3707130"/>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91C3A91-77E0-4551-8FB0-135136FAAF71}">
      <dsp:nvSpPr>
        <dsp:cNvPr id="0" name=""/>
        <dsp:cNvSpPr/>
      </dsp:nvSpPr>
      <dsp:spPr>
        <a:xfrm>
          <a:off x="131913" y="168654"/>
          <a:ext cx="3707130" cy="3707130"/>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F0FDEA-10BC-462F-886B-102707048618}">
      <dsp:nvSpPr>
        <dsp:cNvPr id="0" name=""/>
        <dsp:cNvSpPr/>
      </dsp:nvSpPr>
      <dsp:spPr>
        <a:xfrm>
          <a:off x="63703" y="51051"/>
          <a:ext cx="3707130" cy="3707130"/>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9F92B8D-CAB7-326C-8809-B3B0A4EB3889}"/>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B71B682-E497-9C7A-C3A1-C35458231340}"/>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D9822921-1E2D-46E7-97AE-03CEC2FA5C6A}" type="datetimeFigureOut">
              <a:rPr lang="en-GB" smtClean="0"/>
              <a:t>06/02/2026</a:t>
            </a:fld>
            <a:endParaRPr lang="en-GB"/>
          </a:p>
        </p:txBody>
      </p:sp>
      <p:sp>
        <p:nvSpPr>
          <p:cNvPr id="4" name="Footer Placeholder 3">
            <a:extLst>
              <a:ext uri="{FF2B5EF4-FFF2-40B4-BE49-F238E27FC236}">
                <a16:creationId xmlns:a16="http://schemas.microsoft.com/office/drawing/2014/main" id="{B85052DC-4484-2876-93E0-0800C3BD1F05}"/>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80BB636-D89F-7A07-C07C-F31AFB1C572C}"/>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A27EEFB7-87AE-4265-807E-1DDB39AE42BF}" type="slidenum">
              <a:rPr lang="en-GB" smtClean="0"/>
              <a:t>‹#›</a:t>
            </a:fld>
            <a:endParaRPr lang="en-GB"/>
          </a:p>
        </p:txBody>
      </p:sp>
    </p:spTree>
    <p:extLst>
      <p:ext uri="{BB962C8B-B14F-4D97-AF65-F5344CB8AC3E}">
        <p14:creationId xmlns:p14="http://schemas.microsoft.com/office/powerpoint/2010/main" val="542219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F996D36-E84A-3E47-92AA-4E85DDFC4D40}" type="datetimeFigureOut">
              <a:rPr lang="en-GB" smtClean="0"/>
              <a:t>06/02/2026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DB388B80-8D30-174B-9529-003FE2E730AC}" type="slidenum">
              <a:rPr lang="en-GB" smtClean="0"/>
              <a:t>‹#›</a:t>
            </a:fld>
            <a:endParaRPr lang="en-GB"/>
          </a:p>
        </p:txBody>
      </p:sp>
    </p:spTree>
    <p:extLst>
      <p:ext uri="{BB962C8B-B14F-4D97-AF65-F5344CB8AC3E}">
        <p14:creationId xmlns:p14="http://schemas.microsoft.com/office/powerpoint/2010/main" val="305103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B388B80-8D30-174B-9529-003FE2E730AC}" type="slidenum">
              <a:rPr lang="en-GB" smtClean="0"/>
              <a:t>2</a:t>
            </a:fld>
            <a:endParaRPr lang="en-GB"/>
          </a:p>
        </p:txBody>
      </p:sp>
    </p:spTree>
    <p:extLst>
      <p:ext uri="{BB962C8B-B14F-4D97-AF65-F5344CB8AC3E}">
        <p14:creationId xmlns:p14="http://schemas.microsoft.com/office/powerpoint/2010/main" val="116372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8C658-D632-A34D-D939-167DF0607B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63E76-6F8D-9AD9-A90A-DAA2864BBC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28E20-C849-5D74-328D-F6CE3DE37012}"/>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CB5B1698-D7D9-DFF9-748F-9600D49147D9}"/>
              </a:ext>
            </a:extLst>
          </p:cNvPr>
          <p:cNvSpPr>
            <a:spLocks noGrp="1"/>
          </p:cNvSpPr>
          <p:nvPr>
            <p:ph type="sldNum" sz="quarter" idx="5"/>
          </p:nvPr>
        </p:nvSpPr>
        <p:spPr/>
        <p:txBody>
          <a:bodyPr/>
          <a:lstStyle/>
          <a:p>
            <a:fld id="{275FBF7B-C78C-417B-9657-5F8DC2280290}" type="slidenum">
              <a:rPr lang="en-IE" smtClean="0"/>
              <a:t>3</a:t>
            </a:fld>
            <a:endParaRPr lang="en-IE"/>
          </a:p>
        </p:txBody>
      </p:sp>
    </p:spTree>
    <p:extLst>
      <p:ext uri="{BB962C8B-B14F-4D97-AF65-F5344CB8AC3E}">
        <p14:creationId xmlns:p14="http://schemas.microsoft.com/office/powerpoint/2010/main" val="2531764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A938-8C5C-A397-4E7B-F81E20C023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554A0-414E-1242-85B2-F8575521C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A0CE9-16A0-C1E2-36C0-EF43933B96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trike="sngStrike" baseline="0"/>
          </a:p>
        </p:txBody>
      </p:sp>
      <p:sp>
        <p:nvSpPr>
          <p:cNvPr id="4" name="Slide Number Placeholder 3">
            <a:extLst>
              <a:ext uri="{FF2B5EF4-FFF2-40B4-BE49-F238E27FC236}">
                <a16:creationId xmlns:a16="http://schemas.microsoft.com/office/drawing/2014/main" id="{110FD242-E3F8-790B-DFAD-84B39E8D8255}"/>
              </a:ext>
            </a:extLst>
          </p:cNvPr>
          <p:cNvSpPr>
            <a:spLocks noGrp="1"/>
          </p:cNvSpPr>
          <p:nvPr>
            <p:ph type="sldNum" sz="quarter" idx="5"/>
          </p:nvPr>
        </p:nvSpPr>
        <p:spPr/>
        <p:txBody>
          <a:bodyPr/>
          <a:lstStyle/>
          <a:p>
            <a:fld id="{275FBF7B-C78C-417B-9657-5F8DC2280290}" type="slidenum">
              <a:rPr lang="en-IE" smtClean="0"/>
              <a:t>6</a:t>
            </a:fld>
            <a:endParaRPr lang="en-IE"/>
          </a:p>
        </p:txBody>
      </p:sp>
    </p:spTree>
    <p:extLst>
      <p:ext uri="{BB962C8B-B14F-4D97-AF65-F5344CB8AC3E}">
        <p14:creationId xmlns:p14="http://schemas.microsoft.com/office/powerpoint/2010/main" val="3565665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D6A98-90EF-6D7D-E82C-3F265C809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C858EF-18D1-A5D4-D0DB-35858D45B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E0EB2-E990-55EB-36A0-6D52984912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trike="sngStrike" baseline="0"/>
          </a:p>
        </p:txBody>
      </p:sp>
      <p:sp>
        <p:nvSpPr>
          <p:cNvPr id="4" name="Slide Number Placeholder 3">
            <a:extLst>
              <a:ext uri="{FF2B5EF4-FFF2-40B4-BE49-F238E27FC236}">
                <a16:creationId xmlns:a16="http://schemas.microsoft.com/office/drawing/2014/main" id="{066F797E-C756-1064-F048-275555F678ED}"/>
              </a:ext>
            </a:extLst>
          </p:cNvPr>
          <p:cNvSpPr>
            <a:spLocks noGrp="1"/>
          </p:cNvSpPr>
          <p:nvPr>
            <p:ph type="sldNum" sz="quarter" idx="5"/>
          </p:nvPr>
        </p:nvSpPr>
        <p:spPr/>
        <p:txBody>
          <a:bodyPr/>
          <a:lstStyle/>
          <a:p>
            <a:fld id="{275FBF7B-C78C-417B-9657-5F8DC2280290}" type="slidenum">
              <a:rPr lang="en-IE" smtClean="0"/>
              <a:t>7</a:t>
            </a:fld>
            <a:endParaRPr lang="en-IE"/>
          </a:p>
        </p:txBody>
      </p:sp>
    </p:spTree>
    <p:extLst>
      <p:ext uri="{BB962C8B-B14F-4D97-AF65-F5344CB8AC3E}">
        <p14:creationId xmlns:p14="http://schemas.microsoft.com/office/powerpoint/2010/main" val="3055953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382EC-ED01-B9FD-78C7-C692D1906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F0401-5FBA-7BDB-CB46-BA30940F4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91A45-DAC6-02AF-DDA6-F920137A8C50}"/>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DABD6261-4B59-520E-451F-17D174F84438}"/>
              </a:ext>
            </a:extLst>
          </p:cNvPr>
          <p:cNvSpPr>
            <a:spLocks noGrp="1"/>
          </p:cNvSpPr>
          <p:nvPr>
            <p:ph type="sldNum" sz="quarter" idx="5"/>
          </p:nvPr>
        </p:nvSpPr>
        <p:spPr/>
        <p:txBody>
          <a:bodyPr/>
          <a:lstStyle/>
          <a:p>
            <a:fld id="{275FBF7B-C78C-417B-9657-5F8DC2280290}" type="slidenum">
              <a:rPr lang="en-IE" smtClean="0"/>
              <a:t>8</a:t>
            </a:fld>
            <a:endParaRPr lang="en-IE"/>
          </a:p>
        </p:txBody>
      </p:sp>
    </p:spTree>
    <p:extLst>
      <p:ext uri="{BB962C8B-B14F-4D97-AF65-F5344CB8AC3E}">
        <p14:creationId xmlns:p14="http://schemas.microsoft.com/office/powerpoint/2010/main" val="38690175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2CE6-87FF-4AAE-DDA3-E76831C590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64C552-4863-9669-F6AE-B5749202F1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64205-92CE-03DA-6F86-692AF4377850}"/>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4E4E0F62-BF73-6842-C90D-9C663CECF0CB}"/>
              </a:ext>
            </a:extLst>
          </p:cNvPr>
          <p:cNvSpPr>
            <a:spLocks noGrp="1"/>
          </p:cNvSpPr>
          <p:nvPr>
            <p:ph type="sldNum" sz="quarter" idx="5"/>
          </p:nvPr>
        </p:nvSpPr>
        <p:spPr/>
        <p:txBody>
          <a:bodyPr/>
          <a:lstStyle/>
          <a:p>
            <a:fld id="{275FBF7B-C78C-417B-9657-5F8DC2280290}" type="slidenum">
              <a:rPr lang="en-IE" smtClean="0"/>
              <a:t>9</a:t>
            </a:fld>
            <a:endParaRPr lang="en-IE"/>
          </a:p>
        </p:txBody>
      </p:sp>
    </p:spTree>
    <p:extLst>
      <p:ext uri="{BB962C8B-B14F-4D97-AF65-F5344CB8AC3E}">
        <p14:creationId xmlns:p14="http://schemas.microsoft.com/office/powerpoint/2010/main" val="925358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6F053-690C-CE6D-8289-6D94849BD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0FBA0D-64B2-F818-F8A7-92FA5B5A06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1EDCAC-E5E7-587C-593E-036C70D8A637}"/>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FAC6744C-DA9B-6B3A-C826-A2F7322A8B92}"/>
              </a:ext>
            </a:extLst>
          </p:cNvPr>
          <p:cNvSpPr>
            <a:spLocks noGrp="1"/>
          </p:cNvSpPr>
          <p:nvPr>
            <p:ph type="sldNum" sz="quarter" idx="5"/>
          </p:nvPr>
        </p:nvSpPr>
        <p:spPr/>
        <p:txBody>
          <a:bodyPr/>
          <a:lstStyle/>
          <a:p>
            <a:fld id="{275FBF7B-C78C-417B-9657-5F8DC2280290}" type="slidenum">
              <a:rPr lang="en-IE" smtClean="0"/>
              <a:t>10</a:t>
            </a:fld>
            <a:endParaRPr lang="en-IE"/>
          </a:p>
        </p:txBody>
      </p:sp>
    </p:spTree>
    <p:extLst>
      <p:ext uri="{BB962C8B-B14F-4D97-AF65-F5344CB8AC3E}">
        <p14:creationId xmlns:p14="http://schemas.microsoft.com/office/powerpoint/2010/main" val="2454563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0DA14-0FE4-121D-5FCA-AD024ABFE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1EE70-357B-7FBC-29BC-176B69AF6C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48C8A-749B-43B0-7D12-8B72EF08C20E}"/>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2C5F9E10-2AE5-04C5-EFDF-9DDB0268AF27}"/>
              </a:ext>
            </a:extLst>
          </p:cNvPr>
          <p:cNvSpPr>
            <a:spLocks noGrp="1"/>
          </p:cNvSpPr>
          <p:nvPr>
            <p:ph type="sldNum" sz="quarter" idx="5"/>
          </p:nvPr>
        </p:nvSpPr>
        <p:spPr/>
        <p:txBody>
          <a:bodyPr/>
          <a:lstStyle/>
          <a:p>
            <a:fld id="{275FBF7B-C78C-417B-9657-5F8DC2280290}" type="slidenum">
              <a:rPr lang="en-IE" smtClean="0"/>
              <a:t>11</a:t>
            </a:fld>
            <a:endParaRPr lang="en-IE"/>
          </a:p>
        </p:txBody>
      </p:sp>
    </p:spTree>
    <p:extLst>
      <p:ext uri="{BB962C8B-B14F-4D97-AF65-F5344CB8AC3E}">
        <p14:creationId xmlns:p14="http://schemas.microsoft.com/office/powerpoint/2010/main" val="1851741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270BB-DA1A-914E-F4A8-1052FC194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31900E-0932-DA6C-55DA-239982E33E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697E54-9EA7-2515-3B1C-D71721A74646}"/>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36885432-8BCA-6588-7C58-A74FEDB9F52F}"/>
              </a:ext>
            </a:extLst>
          </p:cNvPr>
          <p:cNvSpPr>
            <a:spLocks noGrp="1"/>
          </p:cNvSpPr>
          <p:nvPr>
            <p:ph type="sldNum" sz="quarter" idx="5"/>
          </p:nvPr>
        </p:nvSpPr>
        <p:spPr/>
        <p:txBody>
          <a:bodyPr/>
          <a:lstStyle/>
          <a:p>
            <a:fld id="{275FBF7B-C78C-417B-9657-5F8DC2280290}" type="slidenum">
              <a:rPr lang="en-IE" smtClean="0"/>
              <a:t>12</a:t>
            </a:fld>
            <a:endParaRPr lang="en-IE"/>
          </a:p>
        </p:txBody>
      </p:sp>
    </p:spTree>
    <p:extLst>
      <p:ext uri="{BB962C8B-B14F-4D97-AF65-F5344CB8AC3E}">
        <p14:creationId xmlns:p14="http://schemas.microsoft.com/office/powerpoint/2010/main" val="2013837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DE0F0-316F-47D0-66FE-E06789AC9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F0680-2A18-F707-B7BB-D86CCAA6B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6CAD8A-CD7F-4988-4940-DE507C5174A0}"/>
              </a:ext>
            </a:extLst>
          </p:cNvPr>
          <p:cNvSpPr>
            <a:spLocks noGrp="1"/>
          </p:cNvSpPr>
          <p:nvPr>
            <p:ph type="body" idx="1"/>
          </p:nvPr>
        </p:nvSpPr>
        <p:spPr/>
        <p:txBody>
          <a:bodyPr/>
          <a:lstStyle/>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1"/>
                </a:solidFill>
                <a:ea typeface="+mn-lt"/>
                <a:cs typeface="+mn-lt"/>
              </a:rPr>
              <a:t> </a:t>
            </a:r>
          </a:p>
          <a:p>
            <a:endParaRPr lang="pl-PL"/>
          </a:p>
        </p:txBody>
      </p:sp>
      <p:sp>
        <p:nvSpPr>
          <p:cNvPr id="4" name="Slide Number Placeholder 3">
            <a:extLst>
              <a:ext uri="{FF2B5EF4-FFF2-40B4-BE49-F238E27FC236}">
                <a16:creationId xmlns:a16="http://schemas.microsoft.com/office/drawing/2014/main" id="{9C247D0B-2767-2D46-7FAE-FD692EABBCBC}"/>
              </a:ext>
            </a:extLst>
          </p:cNvPr>
          <p:cNvSpPr>
            <a:spLocks noGrp="1"/>
          </p:cNvSpPr>
          <p:nvPr>
            <p:ph type="sldNum" sz="quarter" idx="5"/>
          </p:nvPr>
        </p:nvSpPr>
        <p:spPr/>
        <p:txBody>
          <a:bodyPr/>
          <a:lstStyle/>
          <a:p>
            <a:fld id="{275FBF7B-C78C-417B-9657-5F8DC2280290}" type="slidenum">
              <a:rPr lang="en-IE" smtClean="0"/>
              <a:t>13</a:t>
            </a:fld>
            <a:endParaRPr lang="en-IE"/>
          </a:p>
        </p:txBody>
      </p:sp>
    </p:spTree>
    <p:extLst>
      <p:ext uri="{BB962C8B-B14F-4D97-AF65-F5344CB8AC3E}">
        <p14:creationId xmlns:p14="http://schemas.microsoft.com/office/powerpoint/2010/main" val="367031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BFE20-13E0-E8BE-2653-B197DDA6F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84549D-55EF-639A-769B-E2A4667E3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A5F33-A322-9075-318E-F830C61E091F}"/>
              </a:ext>
            </a:extLst>
          </p:cNvPr>
          <p:cNvSpPr>
            <a:spLocks noGrp="1"/>
          </p:cNvSpPr>
          <p:nvPr>
            <p:ph type="body" idx="1"/>
          </p:nvPr>
        </p:nvSpPr>
        <p:spPr/>
        <p:txBody>
          <a:bodyPr/>
          <a:lstStyle/>
          <a:p>
            <a:endParaRPr lang="pl-PL"/>
          </a:p>
        </p:txBody>
      </p:sp>
      <p:sp>
        <p:nvSpPr>
          <p:cNvPr id="4" name="Slide Number Placeholder 3">
            <a:extLst>
              <a:ext uri="{FF2B5EF4-FFF2-40B4-BE49-F238E27FC236}">
                <a16:creationId xmlns:a16="http://schemas.microsoft.com/office/drawing/2014/main" id="{66A778DC-72E0-9E3C-E6E1-7D0121565B11}"/>
              </a:ext>
            </a:extLst>
          </p:cNvPr>
          <p:cNvSpPr>
            <a:spLocks noGrp="1"/>
          </p:cNvSpPr>
          <p:nvPr>
            <p:ph type="sldNum" sz="quarter" idx="5"/>
          </p:nvPr>
        </p:nvSpPr>
        <p:spPr/>
        <p:txBody>
          <a:bodyPr/>
          <a:lstStyle/>
          <a:p>
            <a:fld id="{275FBF7B-C78C-417B-9657-5F8DC2280290}" type="slidenum">
              <a:rPr lang="en-IE" smtClean="0"/>
              <a:t>14</a:t>
            </a:fld>
            <a:endParaRPr lang="en-IE"/>
          </a:p>
        </p:txBody>
      </p:sp>
    </p:spTree>
    <p:extLst>
      <p:ext uri="{BB962C8B-B14F-4D97-AF65-F5344CB8AC3E}">
        <p14:creationId xmlns:p14="http://schemas.microsoft.com/office/powerpoint/2010/main" val="290631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74B59-5995-95DC-03D1-99BEF87F6A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5FE52-7E5B-31D0-DFF5-2D4AE3123C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C6650-06C8-C24A-A763-BA8C388A6AB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trike="sngStrike" baseline="0"/>
          </a:p>
        </p:txBody>
      </p:sp>
      <p:sp>
        <p:nvSpPr>
          <p:cNvPr id="4" name="Slide Number Placeholder 3">
            <a:extLst>
              <a:ext uri="{FF2B5EF4-FFF2-40B4-BE49-F238E27FC236}">
                <a16:creationId xmlns:a16="http://schemas.microsoft.com/office/drawing/2014/main" id="{F4B2AD6A-1C3E-7E1A-634C-2F96E5EA817A}"/>
              </a:ext>
            </a:extLst>
          </p:cNvPr>
          <p:cNvSpPr>
            <a:spLocks noGrp="1"/>
          </p:cNvSpPr>
          <p:nvPr>
            <p:ph type="sldNum" sz="quarter" idx="5"/>
          </p:nvPr>
        </p:nvSpPr>
        <p:spPr/>
        <p:txBody>
          <a:bodyPr/>
          <a:lstStyle/>
          <a:p>
            <a:fld id="{275FBF7B-C78C-417B-9657-5F8DC2280290}" type="slidenum">
              <a:rPr lang="en-IE" smtClean="0"/>
              <a:t>15</a:t>
            </a:fld>
            <a:endParaRPr lang="en-IE"/>
          </a:p>
        </p:txBody>
      </p:sp>
    </p:spTree>
    <p:extLst>
      <p:ext uri="{BB962C8B-B14F-4D97-AF65-F5344CB8AC3E}">
        <p14:creationId xmlns:p14="http://schemas.microsoft.com/office/powerpoint/2010/main" val="3536628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9" name="Espace réservé pour une image  13">
            <a:extLst>
              <a:ext uri="{FF2B5EF4-FFF2-40B4-BE49-F238E27FC236}">
                <a16:creationId xmlns:a16="http://schemas.microsoft.com/office/drawing/2014/main" id="{103B4E91-C66E-9AA2-D205-304ECEE4771B}"/>
              </a:ext>
            </a:extLst>
          </p:cNvPr>
          <p:cNvSpPr>
            <a:spLocks noGrp="1"/>
          </p:cNvSpPr>
          <p:nvPr>
            <p:ph type="pic" sz="quarter" idx="11"/>
          </p:nvPr>
        </p:nvSpPr>
        <p:spPr>
          <a:xfrm>
            <a:off x="0" y="0"/>
            <a:ext cx="12192000" cy="4176000"/>
          </a:xfrm>
        </p:spPr>
        <p:txBody>
          <a:bodyPr/>
          <a:lstStyle/>
          <a:p>
            <a:endParaRPr lang="fr-FR"/>
          </a:p>
        </p:txBody>
      </p:sp>
      <p:sp>
        <p:nvSpPr>
          <p:cNvPr id="19" name="Espace réservé du contenu 14">
            <a:extLst>
              <a:ext uri="{FF2B5EF4-FFF2-40B4-BE49-F238E27FC236}">
                <a16:creationId xmlns:a16="http://schemas.microsoft.com/office/drawing/2014/main" id="{6682A836-DC97-5A10-045D-59A20C1CF00A}"/>
              </a:ext>
            </a:extLst>
          </p:cNvPr>
          <p:cNvSpPr>
            <a:spLocks noGrp="1"/>
          </p:cNvSpPr>
          <p:nvPr>
            <p:ph sz="quarter" idx="12" hasCustomPrompt="1"/>
          </p:nvPr>
        </p:nvSpPr>
        <p:spPr>
          <a:xfrm>
            <a:off x="6410325" y="4176000"/>
            <a:ext cx="4833938" cy="2588558"/>
          </a:xfrm>
        </p:spPr>
        <p:txBody>
          <a:bodyPr anchor="ctr"/>
          <a:lstStyle>
            <a:lvl1pPr marL="0" indent="0" algn="r">
              <a:buNone/>
              <a:defRPr sz="4800" b="1">
                <a:solidFill>
                  <a:schemeClr val="accent1"/>
                </a:solidFill>
              </a:defRPr>
            </a:lvl1pPr>
            <a:lvl2pPr marL="742950" indent="-285750">
              <a:buFont typeface="Arial" panose="020B0604020202020204" pitchFamily="34" charset="0"/>
              <a:buChar char="•"/>
              <a:defRPr sz="1800"/>
            </a:lvl2pPr>
          </a:lstStyle>
          <a:p>
            <a:pPr lvl="0"/>
            <a:r>
              <a:rPr lang="fr-FR"/>
              <a:t>TITLE</a:t>
            </a:r>
          </a:p>
        </p:txBody>
      </p:sp>
      <p:pic>
        <p:nvPicPr>
          <p:cNvPr id="3" name="Picture 2" descr="A logo for a financial advisor&#10;&#10;Description automatically generated">
            <a:extLst>
              <a:ext uri="{FF2B5EF4-FFF2-40B4-BE49-F238E27FC236}">
                <a16:creationId xmlns:a16="http://schemas.microsoft.com/office/drawing/2014/main" id="{84DC1DDA-528C-654A-FA44-8F4C7FCB7BF7}"/>
              </a:ext>
            </a:extLst>
          </p:cNvPr>
          <p:cNvPicPr>
            <a:picLocks noChangeAspect="1"/>
          </p:cNvPicPr>
          <p:nvPr userDrawn="1"/>
        </p:nvPicPr>
        <p:blipFill>
          <a:blip r:embed="rId2"/>
          <a:stretch>
            <a:fillRect/>
          </a:stretch>
        </p:blipFill>
        <p:spPr>
          <a:xfrm>
            <a:off x="122006" y="4208394"/>
            <a:ext cx="5340582" cy="2649605"/>
          </a:xfrm>
          <a:prstGeom prst="rect">
            <a:avLst/>
          </a:prstGeom>
        </p:spPr>
      </p:pic>
    </p:spTree>
    <p:extLst>
      <p:ext uri="{BB962C8B-B14F-4D97-AF65-F5344CB8AC3E}">
        <p14:creationId xmlns:p14="http://schemas.microsoft.com/office/powerpoint/2010/main" val="2061512512"/>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FD597-30DC-AC45-B3AA-D3D0FE2AE28D}"/>
              </a:ext>
            </a:extLst>
          </p:cNvPr>
          <p:cNvSpPr>
            <a:spLocks noGrp="1"/>
          </p:cNvSpPr>
          <p:nvPr>
            <p:ph type="title" hasCustomPrompt="1"/>
          </p:nvPr>
        </p:nvSpPr>
        <p:spPr>
          <a:xfrm>
            <a:off x="957133" y="845593"/>
            <a:ext cx="6408738" cy="1507757"/>
          </a:xfrm>
          <a:prstGeom prst="rect">
            <a:avLst/>
          </a:prstGeom>
        </p:spPr>
        <p:txBody>
          <a:bodyPr anchor="t" anchorCtr="0">
            <a:normAutofit/>
          </a:bodyPr>
          <a:lstStyle>
            <a:lvl1pPr>
              <a:defRPr sz="4000"/>
            </a:lvl1pPr>
          </a:lstStyle>
          <a:p>
            <a:r>
              <a:rPr lang="en-GB"/>
              <a:t>TITLE</a:t>
            </a:r>
          </a:p>
        </p:txBody>
      </p:sp>
      <p:sp>
        <p:nvSpPr>
          <p:cNvPr id="3" name="Espace réservé du contenu 14">
            <a:extLst>
              <a:ext uri="{FF2B5EF4-FFF2-40B4-BE49-F238E27FC236}">
                <a16:creationId xmlns:a16="http://schemas.microsoft.com/office/drawing/2014/main" id="{761EAC6C-0F22-4F58-4B25-937C7803A681}"/>
              </a:ext>
            </a:extLst>
          </p:cNvPr>
          <p:cNvSpPr>
            <a:spLocks noGrp="1"/>
          </p:cNvSpPr>
          <p:nvPr>
            <p:ph sz="quarter" idx="12" hasCustomPrompt="1"/>
          </p:nvPr>
        </p:nvSpPr>
        <p:spPr>
          <a:xfrm>
            <a:off x="956974" y="3280157"/>
            <a:ext cx="4833938"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4" name="Espace réservé du contenu 2">
            <a:extLst>
              <a:ext uri="{FF2B5EF4-FFF2-40B4-BE49-F238E27FC236}">
                <a16:creationId xmlns:a16="http://schemas.microsoft.com/office/drawing/2014/main" id="{C5029A20-74F8-42DC-9FD3-873F86C5B2D5}"/>
              </a:ext>
            </a:extLst>
          </p:cNvPr>
          <p:cNvSpPr>
            <a:spLocks noGrp="1"/>
          </p:cNvSpPr>
          <p:nvPr>
            <p:ph sz="quarter" idx="10" hasCustomPrompt="1"/>
          </p:nvPr>
        </p:nvSpPr>
        <p:spPr>
          <a:xfrm>
            <a:off x="957133" y="4194207"/>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pic>
        <p:nvPicPr>
          <p:cNvPr id="9" name="Picture 8" descr="A logo for a financial advisor&#10;&#10;Description automatically generated">
            <a:extLst>
              <a:ext uri="{FF2B5EF4-FFF2-40B4-BE49-F238E27FC236}">
                <a16:creationId xmlns:a16="http://schemas.microsoft.com/office/drawing/2014/main" id="{B58526CD-6408-573A-4072-BF8AE4D853D8}"/>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3210652839"/>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right -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3C1AF6A-7F81-814E-4A61-F2B6A44A20BF}"/>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1">
            <a:extLst>
              <a:ext uri="{FF2B5EF4-FFF2-40B4-BE49-F238E27FC236}">
                <a16:creationId xmlns:a16="http://schemas.microsoft.com/office/drawing/2014/main" id="{BF566E83-A784-5933-7376-B419F3E2231B}"/>
              </a:ext>
            </a:extLst>
          </p:cNvPr>
          <p:cNvSpPr>
            <a:spLocks noGrp="1"/>
          </p:cNvSpPr>
          <p:nvPr>
            <p:ph type="title" hasCustomPrompt="1"/>
          </p:nvPr>
        </p:nvSpPr>
        <p:spPr>
          <a:xfrm>
            <a:off x="947738" y="837599"/>
            <a:ext cx="6408738" cy="1507757"/>
          </a:xfrm>
          <a:prstGeom prst="rect">
            <a:avLst/>
          </a:prstGeom>
        </p:spPr>
        <p:txBody>
          <a:bodyPr anchor="t" anchorCtr="0"/>
          <a:lstStyle>
            <a:lvl1pPr>
              <a:defRPr sz="4000">
                <a:solidFill>
                  <a:schemeClr val="bg1"/>
                </a:solidFill>
              </a:defRPr>
            </a:lvl1pPr>
          </a:lstStyle>
          <a:p>
            <a:r>
              <a:rPr lang="en-GB"/>
              <a:t>TITLE</a:t>
            </a:r>
          </a:p>
        </p:txBody>
      </p:sp>
      <p:sp>
        <p:nvSpPr>
          <p:cNvPr id="9" name="Espace réservé du contenu 14">
            <a:extLst>
              <a:ext uri="{FF2B5EF4-FFF2-40B4-BE49-F238E27FC236}">
                <a16:creationId xmlns:a16="http://schemas.microsoft.com/office/drawing/2014/main" id="{029E0455-9534-3707-A38F-C54CD39B5F8B}"/>
              </a:ext>
            </a:extLst>
          </p:cNvPr>
          <p:cNvSpPr>
            <a:spLocks noGrp="1"/>
          </p:cNvSpPr>
          <p:nvPr>
            <p:ph sz="quarter" idx="12" hasCustomPrompt="1"/>
          </p:nvPr>
        </p:nvSpPr>
        <p:spPr>
          <a:xfrm>
            <a:off x="961956" y="3278953"/>
            <a:ext cx="4833938" cy="643025"/>
          </a:xfrm>
        </p:spPr>
        <p:txBody>
          <a:bodyPr/>
          <a:lstStyle>
            <a:lvl1pPr marL="0" indent="0">
              <a:buNone/>
              <a:defRPr sz="2200">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10" name="Espace réservé du contenu 2">
            <a:extLst>
              <a:ext uri="{FF2B5EF4-FFF2-40B4-BE49-F238E27FC236}">
                <a16:creationId xmlns:a16="http://schemas.microsoft.com/office/drawing/2014/main" id="{0B99DAC0-DDD1-9F7C-847B-E8300C9E5341}"/>
              </a:ext>
            </a:extLst>
          </p:cNvPr>
          <p:cNvSpPr>
            <a:spLocks noGrp="1"/>
          </p:cNvSpPr>
          <p:nvPr>
            <p:ph sz="quarter" idx="10" hasCustomPrompt="1"/>
          </p:nvPr>
        </p:nvSpPr>
        <p:spPr>
          <a:xfrm>
            <a:off x="962115" y="4193003"/>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pic>
        <p:nvPicPr>
          <p:cNvPr id="4" name="Picture 3" descr="A blue and yellow flag with stars and a black background&#10;&#10;Description automatically generated">
            <a:extLst>
              <a:ext uri="{FF2B5EF4-FFF2-40B4-BE49-F238E27FC236}">
                <a16:creationId xmlns:a16="http://schemas.microsoft.com/office/drawing/2014/main" id="{CC624D56-7690-1D63-7147-9860E3FD870D}"/>
              </a:ext>
            </a:extLst>
          </p:cNvPr>
          <p:cNvPicPr>
            <a:picLocks noChangeAspect="1"/>
          </p:cNvPicPr>
          <p:nvPr userDrawn="1"/>
        </p:nvPicPr>
        <p:blipFill>
          <a:blip r:embed="rId2"/>
          <a:stretch>
            <a:fillRect/>
          </a:stretch>
        </p:blipFill>
        <p:spPr>
          <a:xfrm>
            <a:off x="10145900" y="5842876"/>
            <a:ext cx="2046099" cy="1015124"/>
          </a:xfrm>
          <a:prstGeom prst="rect">
            <a:avLst/>
          </a:prstGeom>
        </p:spPr>
      </p:pic>
    </p:spTree>
    <p:extLst>
      <p:ext uri="{BB962C8B-B14F-4D97-AF65-F5344CB8AC3E}">
        <p14:creationId xmlns:p14="http://schemas.microsoft.com/office/powerpoint/2010/main" val="2322386914"/>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 left">
    <p:spTree>
      <p:nvGrpSpPr>
        <p:cNvPr id="1" name=""/>
        <p:cNvGrpSpPr/>
        <p:nvPr/>
      </p:nvGrpSpPr>
      <p:grpSpPr>
        <a:xfrm>
          <a:off x="0" y="0"/>
          <a:ext cx="0" cy="0"/>
          <a:chOff x="0" y="0"/>
          <a:chExt cx="0" cy="0"/>
        </a:xfrm>
      </p:grpSpPr>
      <p:sp>
        <p:nvSpPr>
          <p:cNvPr id="3" name="Espace réservé pour une image  13">
            <a:extLst>
              <a:ext uri="{FF2B5EF4-FFF2-40B4-BE49-F238E27FC236}">
                <a16:creationId xmlns:a16="http://schemas.microsoft.com/office/drawing/2014/main" id="{13AD3334-A732-A8FF-550C-FA05FBB13739}"/>
              </a:ext>
            </a:extLst>
          </p:cNvPr>
          <p:cNvSpPr>
            <a:spLocks noGrp="1"/>
          </p:cNvSpPr>
          <p:nvPr>
            <p:ph type="pic" sz="quarter" idx="11"/>
          </p:nvPr>
        </p:nvSpPr>
        <p:spPr>
          <a:xfrm>
            <a:off x="0" y="0"/>
            <a:ext cx="4511674" cy="6858000"/>
          </a:xfrm>
        </p:spPr>
        <p:txBody>
          <a:bodyPr/>
          <a:lstStyle/>
          <a:p>
            <a:endParaRPr lang="fr-FR"/>
          </a:p>
        </p:txBody>
      </p:sp>
      <p:sp>
        <p:nvSpPr>
          <p:cNvPr id="5" name="Espace réservé du contenu 14">
            <a:extLst>
              <a:ext uri="{FF2B5EF4-FFF2-40B4-BE49-F238E27FC236}">
                <a16:creationId xmlns:a16="http://schemas.microsoft.com/office/drawing/2014/main" id="{DCC6B0A8-7186-A3D1-50E3-04AF56DC5B80}"/>
              </a:ext>
            </a:extLst>
          </p:cNvPr>
          <p:cNvSpPr>
            <a:spLocks noGrp="1"/>
          </p:cNvSpPr>
          <p:nvPr>
            <p:ph sz="quarter" idx="12" hasCustomPrompt="1"/>
          </p:nvPr>
        </p:nvSpPr>
        <p:spPr>
          <a:xfrm>
            <a:off x="4835684" y="3330905"/>
            <a:ext cx="4833938"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6" name="Espace réservé du contenu 2">
            <a:extLst>
              <a:ext uri="{FF2B5EF4-FFF2-40B4-BE49-F238E27FC236}">
                <a16:creationId xmlns:a16="http://schemas.microsoft.com/office/drawing/2014/main" id="{DA642F75-1082-4394-56E9-CE4A7FBD03B7}"/>
              </a:ext>
            </a:extLst>
          </p:cNvPr>
          <p:cNvSpPr>
            <a:spLocks noGrp="1"/>
          </p:cNvSpPr>
          <p:nvPr>
            <p:ph sz="quarter" idx="10" hasCustomPrompt="1"/>
          </p:nvPr>
        </p:nvSpPr>
        <p:spPr>
          <a:xfrm>
            <a:off x="4835684" y="4193990"/>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8" name="Titre 1">
            <a:extLst>
              <a:ext uri="{FF2B5EF4-FFF2-40B4-BE49-F238E27FC236}">
                <a16:creationId xmlns:a16="http://schemas.microsoft.com/office/drawing/2014/main" id="{EE043018-120D-19FB-B29B-80E15DEF605E}"/>
              </a:ext>
            </a:extLst>
          </p:cNvPr>
          <p:cNvSpPr>
            <a:spLocks noGrp="1"/>
          </p:cNvSpPr>
          <p:nvPr>
            <p:ph type="title" hasCustomPrompt="1"/>
          </p:nvPr>
        </p:nvSpPr>
        <p:spPr>
          <a:xfrm>
            <a:off x="4835525" y="845555"/>
            <a:ext cx="4833779" cy="1204730"/>
          </a:xfrm>
        </p:spPr>
        <p:txBody>
          <a:bodyPr anchor="t"/>
          <a:lstStyle>
            <a:lvl1pPr algn="l">
              <a:defRPr sz="4000"/>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A33C5295-FBAB-E6F0-D65B-F436BA2D3331}"/>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290079331"/>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left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435119-A8C9-9368-924B-138643296F02}"/>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Espace réservé pour une image  13">
            <a:extLst>
              <a:ext uri="{FF2B5EF4-FFF2-40B4-BE49-F238E27FC236}">
                <a16:creationId xmlns:a16="http://schemas.microsoft.com/office/drawing/2014/main" id="{13AD3334-A732-A8FF-550C-FA05FBB13739}"/>
              </a:ext>
            </a:extLst>
          </p:cNvPr>
          <p:cNvSpPr>
            <a:spLocks noGrp="1"/>
          </p:cNvSpPr>
          <p:nvPr>
            <p:ph type="pic" sz="quarter" idx="11"/>
          </p:nvPr>
        </p:nvSpPr>
        <p:spPr>
          <a:xfrm>
            <a:off x="0" y="18662"/>
            <a:ext cx="4511674" cy="6858000"/>
          </a:xfrm>
        </p:spPr>
        <p:txBody>
          <a:bodyPr/>
          <a:lstStyle/>
          <a:p>
            <a:endParaRPr lang="fr-FR"/>
          </a:p>
        </p:txBody>
      </p:sp>
      <p:sp>
        <p:nvSpPr>
          <p:cNvPr id="5" name="Espace réservé du contenu 14">
            <a:extLst>
              <a:ext uri="{FF2B5EF4-FFF2-40B4-BE49-F238E27FC236}">
                <a16:creationId xmlns:a16="http://schemas.microsoft.com/office/drawing/2014/main" id="{DCC6B0A8-7186-A3D1-50E3-04AF56DC5B80}"/>
              </a:ext>
            </a:extLst>
          </p:cNvPr>
          <p:cNvSpPr>
            <a:spLocks noGrp="1"/>
          </p:cNvSpPr>
          <p:nvPr>
            <p:ph sz="quarter" idx="12" hasCustomPrompt="1"/>
          </p:nvPr>
        </p:nvSpPr>
        <p:spPr>
          <a:xfrm>
            <a:off x="4835525" y="3336018"/>
            <a:ext cx="4833938" cy="643025"/>
          </a:xfrm>
        </p:spPr>
        <p:txBody>
          <a:bodyPr/>
          <a:lstStyle>
            <a:lvl1pPr marL="0" indent="0">
              <a:buNone/>
              <a:defRPr sz="2200">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6" name="Espace réservé du contenu 2">
            <a:extLst>
              <a:ext uri="{FF2B5EF4-FFF2-40B4-BE49-F238E27FC236}">
                <a16:creationId xmlns:a16="http://schemas.microsoft.com/office/drawing/2014/main" id="{DA642F75-1082-4394-56E9-CE4A7FBD03B7}"/>
              </a:ext>
            </a:extLst>
          </p:cNvPr>
          <p:cNvSpPr>
            <a:spLocks noGrp="1"/>
          </p:cNvSpPr>
          <p:nvPr>
            <p:ph sz="quarter" idx="10" hasCustomPrompt="1"/>
          </p:nvPr>
        </p:nvSpPr>
        <p:spPr>
          <a:xfrm>
            <a:off x="4835525" y="4199103"/>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8" name="Titre 1">
            <a:extLst>
              <a:ext uri="{FF2B5EF4-FFF2-40B4-BE49-F238E27FC236}">
                <a16:creationId xmlns:a16="http://schemas.microsoft.com/office/drawing/2014/main" id="{EE043018-120D-19FB-B29B-80E15DEF605E}"/>
              </a:ext>
            </a:extLst>
          </p:cNvPr>
          <p:cNvSpPr>
            <a:spLocks noGrp="1"/>
          </p:cNvSpPr>
          <p:nvPr>
            <p:ph type="title" hasCustomPrompt="1"/>
          </p:nvPr>
        </p:nvSpPr>
        <p:spPr>
          <a:xfrm>
            <a:off x="4835525" y="836613"/>
            <a:ext cx="4833779" cy="1204730"/>
          </a:xfrm>
        </p:spPr>
        <p:txBody>
          <a:bodyPr anchor="t">
            <a:normAutofit/>
          </a:bodyPr>
          <a:lstStyle>
            <a:lvl1pPr algn="l">
              <a:defRPr sz="4000">
                <a:solidFill>
                  <a:schemeClr val="bg1"/>
                </a:solidFill>
              </a:defRPr>
            </a:lvl1pPr>
          </a:lstStyle>
          <a:p>
            <a:r>
              <a:rPr lang="fr-FR"/>
              <a:t>TITLE</a:t>
            </a:r>
          </a:p>
        </p:txBody>
      </p:sp>
      <p:pic>
        <p:nvPicPr>
          <p:cNvPr id="4" name="Picture 3" descr="A blue and yellow flag with stars and a black background&#10;&#10;Description automatically generated">
            <a:extLst>
              <a:ext uri="{FF2B5EF4-FFF2-40B4-BE49-F238E27FC236}">
                <a16:creationId xmlns:a16="http://schemas.microsoft.com/office/drawing/2014/main" id="{3FA74A74-A647-C35E-6044-E7CB98DCF29F}"/>
              </a:ext>
            </a:extLst>
          </p:cNvPr>
          <p:cNvPicPr>
            <a:picLocks noChangeAspect="1"/>
          </p:cNvPicPr>
          <p:nvPr userDrawn="1"/>
        </p:nvPicPr>
        <p:blipFill>
          <a:blip r:embed="rId2"/>
          <a:stretch>
            <a:fillRect/>
          </a:stretch>
        </p:blipFill>
        <p:spPr>
          <a:xfrm>
            <a:off x="10145900" y="5842876"/>
            <a:ext cx="2046099" cy="1015124"/>
          </a:xfrm>
          <a:prstGeom prst="rect">
            <a:avLst/>
          </a:prstGeom>
        </p:spPr>
      </p:pic>
    </p:spTree>
    <p:extLst>
      <p:ext uri="{BB962C8B-B14F-4D97-AF65-F5344CB8AC3E}">
        <p14:creationId xmlns:p14="http://schemas.microsoft.com/office/powerpoint/2010/main" val="309676652"/>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hoto right">
    <p:spTree>
      <p:nvGrpSpPr>
        <p:cNvPr id="1" name=""/>
        <p:cNvGrpSpPr/>
        <p:nvPr/>
      </p:nvGrpSpPr>
      <p:grpSpPr>
        <a:xfrm>
          <a:off x="0" y="0"/>
          <a:ext cx="0" cy="0"/>
          <a:chOff x="0" y="0"/>
          <a:chExt cx="0" cy="0"/>
        </a:xfrm>
      </p:grpSpPr>
      <p:sp>
        <p:nvSpPr>
          <p:cNvPr id="3" name="Espace réservé pour une image  13">
            <a:extLst>
              <a:ext uri="{FF2B5EF4-FFF2-40B4-BE49-F238E27FC236}">
                <a16:creationId xmlns:a16="http://schemas.microsoft.com/office/drawing/2014/main" id="{13AD3334-A732-A8FF-550C-FA05FBB13739}"/>
              </a:ext>
            </a:extLst>
          </p:cNvPr>
          <p:cNvSpPr>
            <a:spLocks noGrp="1"/>
          </p:cNvSpPr>
          <p:nvPr>
            <p:ph type="pic" sz="quarter" idx="11"/>
          </p:nvPr>
        </p:nvSpPr>
        <p:spPr>
          <a:xfrm>
            <a:off x="7680326" y="0"/>
            <a:ext cx="4511674" cy="6858000"/>
          </a:xfrm>
        </p:spPr>
        <p:txBody>
          <a:bodyPr/>
          <a:lstStyle/>
          <a:p>
            <a:endParaRPr lang="fr-FR"/>
          </a:p>
        </p:txBody>
      </p:sp>
      <p:sp>
        <p:nvSpPr>
          <p:cNvPr id="5" name="Espace réservé du contenu 14">
            <a:extLst>
              <a:ext uri="{FF2B5EF4-FFF2-40B4-BE49-F238E27FC236}">
                <a16:creationId xmlns:a16="http://schemas.microsoft.com/office/drawing/2014/main" id="{DCC6B0A8-7186-A3D1-50E3-04AF56DC5B80}"/>
              </a:ext>
            </a:extLst>
          </p:cNvPr>
          <p:cNvSpPr>
            <a:spLocks noGrp="1"/>
          </p:cNvSpPr>
          <p:nvPr>
            <p:ph sz="quarter" idx="12" hasCustomPrompt="1"/>
          </p:nvPr>
        </p:nvSpPr>
        <p:spPr>
          <a:xfrm>
            <a:off x="948142" y="3280520"/>
            <a:ext cx="4833938"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6" name="Espace réservé du contenu 2">
            <a:extLst>
              <a:ext uri="{FF2B5EF4-FFF2-40B4-BE49-F238E27FC236}">
                <a16:creationId xmlns:a16="http://schemas.microsoft.com/office/drawing/2014/main" id="{DA642F75-1082-4394-56E9-CE4A7FBD03B7}"/>
              </a:ext>
            </a:extLst>
          </p:cNvPr>
          <p:cNvSpPr>
            <a:spLocks noGrp="1"/>
          </p:cNvSpPr>
          <p:nvPr>
            <p:ph sz="quarter" idx="10" hasCustomPrompt="1"/>
          </p:nvPr>
        </p:nvSpPr>
        <p:spPr>
          <a:xfrm>
            <a:off x="948301" y="4193203"/>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8" name="Titre 1">
            <a:extLst>
              <a:ext uri="{FF2B5EF4-FFF2-40B4-BE49-F238E27FC236}">
                <a16:creationId xmlns:a16="http://schemas.microsoft.com/office/drawing/2014/main" id="{EE043018-120D-19FB-B29B-80E15DEF605E}"/>
              </a:ext>
            </a:extLst>
          </p:cNvPr>
          <p:cNvSpPr>
            <a:spLocks noGrp="1"/>
          </p:cNvSpPr>
          <p:nvPr>
            <p:ph type="title" hasCustomPrompt="1"/>
          </p:nvPr>
        </p:nvSpPr>
        <p:spPr>
          <a:xfrm>
            <a:off x="948142" y="836613"/>
            <a:ext cx="4833779" cy="1204730"/>
          </a:xfrm>
        </p:spPr>
        <p:txBody>
          <a:bodyPr anchor="t"/>
          <a:lstStyle>
            <a:lvl1pPr algn="l">
              <a:defRPr sz="4000"/>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16C2780C-565A-D0D9-53DF-80EA3452ECBC}"/>
              </a:ext>
            </a:extLst>
          </p:cNvPr>
          <p:cNvPicPr>
            <a:picLocks noChangeAspect="1"/>
          </p:cNvPicPr>
          <p:nvPr userDrawn="1"/>
        </p:nvPicPr>
        <p:blipFill>
          <a:blip r:embed="rId2"/>
          <a:stretch>
            <a:fillRect/>
          </a:stretch>
        </p:blipFill>
        <p:spPr>
          <a:xfrm>
            <a:off x="5617044" y="5842876"/>
            <a:ext cx="2046099" cy="1015124"/>
          </a:xfrm>
          <a:prstGeom prst="rect">
            <a:avLst/>
          </a:prstGeom>
        </p:spPr>
      </p:pic>
    </p:spTree>
    <p:extLst>
      <p:ext uri="{BB962C8B-B14F-4D97-AF65-F5344CB8AC3E}">
        <p14:creationId xmlns:p14="http://schemas.microsoft.com/office/powerpoint/2010/main" val="2646723899"/>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right -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472FCB-7B71-6843-B5AE-A6EFB9DE3B15}"/>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Espace réservé pour une image  13">
            <a:extLst>
              <a:ext uri="{FF2B5EF4-FFF2-40B4-BE49-F238E27FC236}">
                <a16:creationId xmlns:a16="http://schemas.microsoft.com/office/drawing/2014/main" id="{BECB74CE-42AB-B3D2-222C-F2576810371B}"/>
              </a:ext>
            </a:extLst>
          </p:cNvPr>
          <p:cNvSpPr>
            <a:spLocks noGrp="1"/>
          </p:cNvSpPr>
          <p:nvPr>
            <p:ph type="pic" sz="quarter" idx="11"/>
          </p:nvPr>
        </p:nvSpPr>
        <p:spPr>
          <a:xfrm>
            <a:off x="7680326" y="0"/>
            <a:ext cx="4511674" cy="6858000"/>
          </a:xfrm>
        </p:spPr>
        <p:txBody>
          <a:bodyPr/>
          <a:lstStyle/>
          <a:p>
            <a:endParaRPr lang="fr-FR"/>
          </a:p>
        </p:txBody>
      </p:sp>
      <p:sp>
        <p:nvSpPr>
          <p:cNvPr id="2" name="Espace réservé du contenu 14">
            <a:extLst>
              <a:ext uri="{FF2B5EF4-FFF2-40B4-BE49-F238E27FC236}">
                <a16:creationId xmlns:a16="http://schemas.microsoft.com/office/drawing/2014/main" id="{F23CD08C-2DF2-8339-6277-C5364B4064D2}"/>
              </a:ext>
            </a:extLst>
          </p:cNvPr>
          <p:cNvSpPr>
            <a:spLocks noGrp="1"/>
          </p:cNvSpPr>
          <p:nvPr>
            <p:ph sz="quarter" idx="12" hasCustomPrompt="1"/>
          </p:nvPr>
        </p:nvSpPr>
        <p:spPr>
          <a:xfrm>
            <a:off x="948142" y="3271284"/>
            <a:ext cx="4833938" cy="643025"/>
          </a:xfrm>
        </p:spPr>
        <p:txBody>
          <a:bodyPr/>
          <a:lstStyle>
            <a:lvl1pPr marL="0" indent="0">
              <a:buNone/>
              <a:defRPr sz="2200">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5" name="Espace réservé du contenu 2">
            <a:extLst>
              <a:ext uri="{FF2B5EF4-FFF2-40B4-BE49-F238E27FC236}">
                <a16:creationId xmlns:a16="http://schemas.microsoft.com/office/drawing/2014/main" id="{3CEFC745-1F30-DE5A-6D60-D564795F5815}"/>
              </a:ext>
            </a:extLst>
          </p:cNvPr>
          <p:cNvSpPr>
            <a:spLocks noGrp="1"/>
          </p:cNvSpPr>
          <p:nvPr>
            <p:ph sz="quarter" idx="10" hasCustomPrompt="1"/>
          </p:nvPr>
        </p:nvSpPr>
        <p:spPr>
          <a:xfrm>
            <a:off x="948301" y="4183967"/>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6" name="Titre 1">
            <a:extLst>
              <a:ext uri="{FF2B5EF4-FFF2-40B4-BE49-F238E27FC236}">
                <a16:creationId xmlns:a16="http://schemas.microsoft.com/office/drawing/2014/main" id="{EC35D2DA-97CD-338B-5A51-3EE3941F5E1D}"/>
              </a:ext>
            </a:extLst>
          </p:cNvPr>
          <p:cNvSpPr>
            <a:spLocks noGrp="1"/>
          </p:cNvSpPr>
          <p:nvPr>
            <p:ph type="title" hasCustomPrompt="1"/>
          </p:nvPr>
        </p:nvSpPr>
        <p:spPr>
          <a:xfrm>
            <a:off x="947738" y="836613"/>
            <a:ext cx="4833779" cy="1204730"/>
          </a:xfrm>
        </p:spPr>
        <p:txBody>
          <a:bodyPr anchor="t"/>
          <a:lstStyle>
            <a:lvl1pPr algn="l">
              <a:defRPr sz="4000">
                <a:solidFill>
                  <a:schemeClr val="bg1"/>
                </a:solidFill>
              </a:defRPr>
            </a:lvl1pPr>
          </a:lstStyle>
          <a:p>
            <a:r>
              <a:rPr lang="fr-FR"/>
              <a:t>TITLE</a:t>
            </a:r>
          </a:p>
        </p:txBody>
      </p:sp>
      <p:pic>
        <p:nvPicPr>
          <p:cNvPr id="3" name="Picture 2" descr="A blue and yellow flag with stars and a black background&#10;&#10;Description automatically generated">
            <a:extLst>
              <a:ext uri="{FF2B5EF4-FFF2-40B4-BE49-F238E27FC236}">
                <a16:creationId xmlns:a16="http://schemas.microsoft.com/office/drawing/2014/main" id="{7B536059-AC65-DDA5-92EC-4AD9A22AC413}"/>
              </a:ext>
            </a:extLst>
          </p:cNvPr>
          <p:cNvPicPr>
            <a:picLocks noChangeAspect="1"/>
          </p:cNvPicPr>
          <p:nvPr userDrawn="1"/>
        </p:nvPicPr>
        <p:blipFill>
          <a:blip r:embed="rId2"/>
          <a:stretch>
            <a:fillRect/>
          </a:stretch>
        </p:blipFill>
        <p:spPr>
          <a:xfrm>
            <a:off x="5617042" y="5842876"/>
            <a:ext cx="2046099" cy="1015124"/>
          </a:xfrm>
          <a:prstGeom prst="rect">
            <a:avLst/>
          </a:prstGeom>
        </p:spPr>
      </p:pic>
    </p:spTree>
    <p:extLst>
      <p:ext uri="{BB962C8B-B14F-4D97-AF65-F5344CB8AC3E}">
        <p14:creationId xmlns:p14="http://schemas.microsoft.com/office/powerpoint/2010/main" val="230426401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24" name="Espace réservé du contenu 14">
            <a:extLst>
              <a:ext uri="{FF2B5EF4-FFF2-40B4-BE49-F238E27FC236}">
                <a16:creationId xmlns:a16="http://schemas.microsoft.com/office/drawing/2014/main" id="{5F8CD119-ECC1-5DA9-2319-AEDD9DA5B347}"/>
              </a:ext>
            </a:extLst>
          </p:cNvPr>
          <p:cNvSpPr>
            <a:spLocks noGrp="1"/>
          </p:cNvSpPr>
          <p:nvPr>
            <p:ph sz="quarter" idx="12" hasCustomPrompt="1"/>
          </p:nvPr>
        </p:nvSpPr>
        <p:spPr>
          <a:xfrm>
            <a:off x="1108022" y="1803022"/>
            <a:ext cx="2887820" cy="643025"/>
          </a:xfrm>
        </p:spPr>
        <p:txBody>
          <a:bodyPr/>
          <a:lstStyle>
            <a:lvl1pPr marL="0" indent="0" algn="ctr">
              <a:buNone/>
              <a:defRPr sz="2400" b="1">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29" name="Espace réservé du contenu 14">
            <a:extLst>
              <a:ext uri="{FF2B5EF4-FFF2-40B4-BE49-F238E27FC236}">
                <a16:creationId xmlns:a16="http://schemas.microsoft.com/office/drawing/2014/main" id="{F3FA2C70-BEFD-DFB4-1B11-F90E0A7115FE}"/>
              </a:ext>
            </a:extLst>
          </p:cNvPr>
          <p:cNvSpPr>
            <a:spLocks noGrp="1"/>
          </p:cNvSpPr>
          <p:nvPr>
            <p:ph sz="quarter" idx="16" hasCustomPrompt="1"/>
          </p:nvPr>
        </p:nvSpPr>
        <p:spPr>
          <a:xfrm>
            <a:off x="1108022" y="4936600"/>
            <a:ext cx="2887820" cy="839448"/>
          </a:xfrm>
        </p:spPr>
        <p:txBody>
          <a:bodyPr/>
          <a:lstStyle>
            <a:lvl1pPr marL="0" indent="0" algn="ctr">
              <a:buNone/>
              <a:defRPr sz="1800" b="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1" name="Espace réservé du contenu 14">
            <a:extLst>
              <a:ext uri="{FF2B5EF4-FFF2-40B4-BE49-F238E27FC236}">
                <a16:creationId xmlns:a16="http://schemas.microsoft.com/office/drawing/2014/main" id="{6D72FC44-47FB-9E84-6E25-58AF062BB618}"/>
              </a:ext>
            </a:extLst>
          </p:cNvPr>
          <p:cNvSpPr>
            <a:spLocks noGrp="1"/>
          </p:cNvSpPr>
          <p:nvPr>
            <p:ph sz="quarter" idx="17" hasCustomPrompt="1"/>
          </p:nvPr>
        </p:nvSpPr>
        <p:spPr>
          <a:xfrm>
            <a:off x="4652089" y="1803022"/>
            <a:ext cx="2887820" cy="643025"/>
          </a:xfrm>
        </p:spPr>
        <p:txBody>
          <a:bodyPr/>
          <a:lstStyle>
            <a:lvl1pPr marL="0" indent="0" algn="ctr">
              <a:buNone/>
              <a:defRPr sz="2400" b="1">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3" name="Espace réservé du contenu 14">
            <a:extLst>
              <a:ext uri="{FF2B5EF4-FFF2-40B4-BE49-F238E27FC236}">
                <a16:creationId xmlns:a16="http://schemas.microsoft.com/office/drawing/2014/main" id="{669C82F6-E859-CA8E-5D1D-B845739654F5}"/>
              </a:ext>
            </a:extLst>
          </p:cNvPr>
          <p:cNvSpPr>
            <a:spLocks noGrp="1"/>
          </p:cNvSpPr>
          <p:nvPr>
            <p:ph sz="quarter" idx="19" hasCustomPrompt="1"/>
          </p:nvPr>
        </p:nvSpPr>
        <p:spPr>
          <a:xfrm>
            <a:off x="4652089" y="4936600"/>
            <a:ext cx="2887820" cy="839448"/>
          </a:xfrm>
        </p:spPr>
        <p:txBody>
          <a:bodyPr/>
          <a:lstStyle>
            <a:lvl1pPr marL="0" indent="0" algn="ctr">
              <a:buNone/>
              <a:defRPr sz="1800" b="0">
                <a:solidFill>
                  <a:srgbClr val="114FA0"/>
                </a:solidFill>
              </a:defRPr>
            </a:lvl1pPr>
            <a:lvl2pPr marL="742950" indent="-285750">
              <a:buFont typeface="Arial" panose="020B0604020202020204" pitchFamily="34" charset="0"/>
              <a:buChar char="•"/>
              <a:defRPr sz="1800"/>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35" name="Espace réservé du contenu 14">
            <a:extLst>
              <a:ext uri="{FF2B5EF4-FFF2-40B4-BE49-F238E27FC236}">
                <a16:creationId xmlns:a16="http://schemas.microsoft.com/office/drawing/2014/main" id="{F80F917B-819C-866C-E7C8-D993740F8FEE}"/>
              </a:ext>
            </a:extLst>
          </p:cNvPr>
          <p:cNvSpPr>
            <a:spLocks noGrp="1"/>
          </p:cNvSpPr>
          <p:nvPr>
            <p:ph sz="quarter" idx="20" hasCustomPrompt="1"/>
          </p:nvPr>
        </p:nvSpPr>
        <p:spPr>
          <a:xfrm>
            <a:off x="8196157" y="1803022"/>
            <a:ext cx="2887820" cy="643025"/>
          </a:xfrm>
        </p:spPr>
        <p:txBody>
          <a:bodyPr/>
          <a:lstStyle>
            <a:lvl1pPr marL="0" indent="0" algn="ctr">
              <a:buNone/>
              <a:defRPr sz="2400" b="1">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7" name="Espace réservé du contenu 14">
            <a:extLst>
              <a:ext uri="{FF2B5EF4-FFF2-40B4-BE49-F238E27FC236}">
                <a16:creationId xmlns:a16="http://schemas.microsoft.com/office/drawing/2014/main" id="{56498A4B-CFC1-E11A-5FB5-BB331441EC5C}"/>
              </a:ext>
            </a:extLst>
          </p:cNvPr>
          <p:cNvSpPr>
            <a:spLocks noGrp="1"/>
          </p:cNvSpPr>
          <p:nvPr>
            <p:ph sz="quarter" idx="22" hasCustomPrompt="1"/>
          </p:nvPr>
        </p:nvSpPr>
        <p:spPr>
          <a:xfrm>
            <a:off x="8196157" y="4936600"/>
            <a:ext cx="2887820" cy="839448"/>
          </a:xfrm>
        </p:spPr>
        <p:txBody>
          <a:bodyPr/>
          <a:lstStyle>
            <a:lvl1pPr marL="0" indent="0" algn="ctr">
              <a:buNone/>
              <a:defRPr sz="1800" b="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8" name="Espace réservé du contenu 30">
            <a:extLst>
              <a:ext uri="{FF2B5EF4-FFF2-40B4-BE49-F238E27FC236}">
                <a16:creationId xmlns:a16="http://schemas.microsoft.com/office/drawing/2014/main" id="{6637EEC4-1C51-4E6D-C989-25C285887BE0}"/>
              </a:ext>
            </a:extLst>
          </p:cNvPr>
          <p:cNvSpPr>
            <a:spLocks noGrp="1"/>
          </p:cNvSpPr>
          <p:nvPr>
            <p:ph sz="quarter" idx="33" hasCustomPrompt="1"/>
          </p:nvPr>
        </p:nvSpPr>
        <p:spPr>
          <a:xfrm>
            <a:off x="1690741" y="2904818"/>
            <a:ext cx="1722382"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39" name="Espace réservé du contenu 30">
            <a:extLst>
              <a:ext uri="{FF2B5EF4-FFF2-40B4-BE49-F238E27FC236}">
                <a16:creationId xmlns:a16="http://schemas.microsoft.com/office/drawing/2014/main" id="{445E260B-F493-A6B3-6F3E-6FC967E89AC3}"/>
              </a:ext>
            </a:extLst>
          </p:cNvPr>
          <p:cNvSpPr>
            <a:spLocks noGrp="1"/>
          </p:cNvSpPr>
          <p:nvPr>
            <p:ph sz="quarter" idx="34" hasCustomPrompt="1"/>
          </p:nvPr>
        </p:nvSpPr>
        <p:spPr>
          <a:xfrm>
            <a:off x="1690741" y="3986236"/>
            <a:ext cx="1722382" cy="432014"/>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40" name="Espace réservé du contenu 30">
            <a:extLst>
              <a:ext uri="{FF2B5EF4-FFF2-40B4-BE49-F238E27FC236}">
                <a16:creationId xmlns:a16="http://schemas.microsoft.com/office/drawing/2014/main" id="{381B9222-1ABF-F076-6CA8-F51BDE307FA4}"/>
              </a:ext>
            </a:extLst>
          </p:cNvPr>
          <p:cNvSpPr>
            <a:spLocks noGrp="1"/>
          </p:cNvSpPr>
          <p:nvPr>
            <p:ph sz="quarter" idx="35" hasCustomPrompt="1"/>
          </p:nvPr>
        </p:nvSpPr>
        <p:spPr>
          <a:xfrm>
            <a:off x="5234808" y="2904818"/>
            <a:ext cx="1722382"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41" name="Espace réservé du contenu 30">
            <a:extLst>
              <a:ext uri="{FF2B5EF4-FFF2-40B4-BE49-F238E27FC236}">
                <a16:creationId xmlns:a16="http://schemas.microsoft.com/office/drawing/2014/main" id="{638ACABA-303D-5A4E-455C-A10A562A2D3A}"/>
              </a:ext>
            </a:extLst>
          </p:cNvPr>
          <p:cNvSpPr>
            <a:spLocks noGrp="1"/>
          </p:cNvSpPr>
          <p:nvPr>
            <p:ph sz="quarter" idx="36" hasCustomPrompt="1"/>
          </p:nvPr>
        </p:nvSpPr>
        <p:spPr>
          <a:xfrm>
            <a:off x="5234808" y="3986236"/>
            <a:ext cx="1722382" cy="432014"/>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42" name="Espace réservé du contenu 30">
            <a:extLst>
              <a:ext uri="{FF2B5EF4-FFF2-40B4-BE49-F238E27FC236}">
                <a16:creationId xmlns:a16="http://schemas.microsoft.com/office/drawing/2014/main" id="{FEB31580-A9B8-E6A8-1C84-FC98E64EA1D5}"/>
              </a:ext>
            </a:extLst>
          </p:cNvPr>
          <p:cNvSpPr>
            <a:spLocks noGrp="1"/>
          </p:cNvSpPr>
          <p:nvPr>
            <p:ph sz="quarter" idx="37" hasCustomPrompt="1"/>
          </p:nvPr>
        </p:nvSpPr>
        <p:spPr>
          <a:xfrm>
            <a:off x="8778876" y="2904818"/>
            <a:ext cx="1722382"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43" name="Espace réservé du contenu 30">
            <a:extLst>
              <a:ext uri="{FF2B5EF4-FFF2-40B4-BE49-F238E27FC236}">
                <a16:creationId xmlns:a16="http://schemas.microsoft.com/office/drawing/2014/main" id="{0265D3CF-A8BA-565B-1416-8B2E2760AD03}"/>
              </a:ext>
            </a:extLst>
          </p:cNvPr>
          <p:cNvSpPr>
            <a:spLocks noGrp="1"/>
          </p:cNvSpPr>
          <p:nvPr>
            <p:ph sz="quarter" idx="38" hasCustomPrompt="1"/>
          </p:nvPr>
        </p:nvSpPr>
        <p:spPr>
          <a:xfrm>
            <a:off x="8778876" y="3986236"/>
            <a:ext cx="1722382" cy="432014"/>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5" name="Titre 1">
            <a:extLst>
              <a:ext uri="{FF2B5EF4-FFF2-40B4-BE49-F238E27FC236}">
                <a16:creationId xmlns:a16="http://schemas.microsoft.com/office/drawing/2014/main" id="{67A6DFF2-8134-4969-2C2E-18B443113F82}"/>
              </a:ext>
            </a:extLst>
          </p:cNvPr>
          <p:cNvSpPr>
            <a:spLocks noGrp="1"/>
          </p:cNvSpPr>
          <p:nvPr>
            <p:ph type="title" hasCustomPrompt="1"/>
          </p:nvPr>
        </p:nvSpPr>
        <p:spPr>
          <a:xfrm>
            <a:off x="947738" y="832284"/>
            <a:ext cx="10296525" cy="657413"/>
          </a:xfrm>
        </p:spPr>
        <p:txBody>
          <a:bodyPr anchor="t"/>
          <a:lstStyle>
            <a:lvl1pPr algn="l">
              <a:defRPr sz="4000">
                <a:solidFill>
                  <a:schemeClr val="accent1"/>
                </a:solidFill>
              </a:defRPr>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7F1B2437-C86B-4A30-3BC8-EBEAE1EB4F3E}"/>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3763699888"/>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boxes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25050F0-4F17-F811-B08E-E6380C6E18A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Espace réservé du contenu 14">
            <a:extLst>
              <a:ext uri="{FF2B5EF4-FFF2-40B4-BE49-F238E27FC236}">
                <a16:creationId xmlns:a16="http://schemas.microsoft.com/office/drawing/2014/main" id="{5F8CD119-ECC1-5DA9-2319-AEDD9DA5B347}"/>
              </a:ext>
            </a:extLst>
          </p:cNvPr>
          <p:cNvSpPr>
            <a:spLocks noGrp="1"/>
          </p:cNvSpPr>
          <p:nvPr>
            <p:ph sz="quarter" idx="12" hasCustomPrompt="1"/>
          </p:nvPr>
        </p:nvSpPr>
        <p:spPr>
          <a:xfrm>
            <a:off x="1108022" y="1803022"/>
            <a:ext cx="2887820" cy="643025"/>
          </a:xfrm>
        </p:spPr>
        <p:txBody>
          <a:bodyPr/>
          <a:lstStyle>
            <a:lvl1pPr marL="0" indent="0" algn="ctr">
              <a:buNone/>
              <a:defRPr sz="2400" b="1">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29" name="Espace réservé du contenu 14">
            <a:extLst>
              <a:ext uri="{FF2B5EF4-FFF2-40B4-BE49-F238E27FC236}">
                <a16:creationId xmlns:a16="http://schemas.microsoft.com/office/drawing/2014/main" id="{F3FA2C70-BEFD-DFB4-1B11-F90E0A7115FE}"/>
              </a:ext>
            </a:extLst>
          </p:cNvPr>
          <p:cNvSpPr>
            <a:spLocks noGrp="1"/>
          </p:cNvSpPr>
          <p:nvPr>
            <p:ph sz="quarter" idx="16" hasCustomPrompt="1"/>
          </p:nvPr>
        </p:nvSpPr>
        <p:spPr>
          <a:xfrm>
            <a:off x="1108022" y="4936600"/>
            <a:ext cx="2887820" cy="839448"/>
          </a:xfrm>
        </p:spPr>
        <p:txBody>
          <a:bodyPr/>
          <a:lstStyle>
            <a:lvl1pPr marL="0" indent="0" algn="ctr">
              <a:buNone/>
              <a:defRPr sz="1800" b="0">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1" name="Espace réservé du contenu 14">
            <a:extLst>
              <a:ext uri="{FF2B5EF4-FFF2-40B4-BE49-F238E27FC236}">
                <a16:creationId xmlns:a16="http://schemas.microsoft.com/office/drawing/2014/main" id="{6D72FC44-47FB-9E84-6E25-58AF062BB618}"/>
              </a:ext>
            </a:extLst>
          </p:cNvPr>
          <p:cNvSpPr>
            <a:spLocks noGrp="1"/>
          </p:cNvSpPr>
          <p:nvPr>
            <p:ph sz="quarter" idx="17" hasCustomPrompt="1"/>
          </p:nvPr>
        </p:nvSpPr>
        <p:spPr>
          <a:xfrm>
            <a:off x="4652089" y="1803022"/>
            <a:ext cx="2887820" cy="643025"/>
          </a:xfrm>
        </p:spPr>
        <p:txBody>
          <a:bodyPr/>
          <a:lstStyle>
            <a:lvl1pPr marL="0" indent="0" algn="ctr">
              <a:buNone/>
              <a:defRPr sz="2400" b="1">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3" name="Espace réservé du contenu 14">
            <a:extLst>
              <a:ext uri="{FF2B5EF4-FFF2-40B4-BE49-F238E27FC236}">
                <a16:creationId xmlns:a16="http://schemas.microsoft.com/office/drawing/2014/main" id="{669C82F6-E859-CA8E-5D1D-B845739654F5}"/>
              </a:ext>
            </a:extLst>
          </p:cNvPr>
          <p:cNvSpPr>
            <a:spLocks noGrp="1"/>
          </p:cNvSpPr>
          <p:nvPr>
            <p:ph sz="quarter" idx="19" hasCustomPrompt="1"/>
          </p:nvPr>
        </p:nvSpPr>
        <p:spPr>
          <a:xfrm>
            <a:off x="4652089" y="4936600"/>
            <a:ext cx="2887820" cy="839448"/>
          </a:xfrm>
        </p:spPr>
        <p:txBody>
          <a:bodyPr/>
          <a:lstStyle>
            <a:lvl1pPr marL="0" indent="0" algn="ctr">
              <a:buNone/>
              <a:defRPr sz="1800" b="0">
                <a:solidFill>
                  <a:schemeClr val="bg1"/>
                </a:solidFill>
              </a:defRPr>
            </a:lvl1pPr>
            <a:lvl2pPr marL="742950" indent="-285750">
              <a:buFont typeface="Arial" panose="020B0604020202020204" pitchFamily="34" charset="0"/>
              <a:buChar char="•"/>
              <a:defRPr sz="1800"/>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35" name="Espace réservé du contenu 14">
            <a:extLst>
              <a:ext uri="{FF2B5EF4-FFF2-40B4-BE49-F238E27FC236}">
                <a16:creationId xmlns:a16="http://schemas.microsoft.com/office/drawing/2014/main" id="{F80F917B-819C-866C-E7C8-D993740F8FEE}"/>
              </a:ext>
            </a:extLst>
          </p:cNvPr>
          <p:cNvSpPr>
            <a:spLocks noGrp="1"/>
          </p:cNvSpPr>
          <p:nvPr>
            <p:ph sz="quarter" idx="20" hasCustomPrompt="1"/>
          </p:nvPr>
        </p:nvSpPr>
        <p:spPr>
          <a:xfrm>
            <a:off x="8196157" y="1803022"/>
            <a:ext cx="2887820" cy="643025"/>
          </a:xfrm>
        </p:spPr>
        <p:txBody>
          <a:bodyPr/>
          <a:lstStyle>
            <a:lvl1pPr marL="0" indent="0" algn="ctr">
              <a:buNone/>
              <a:defRPr sz="2400" b="1">
                <a:solidFill>
                  <a:schemeClr val="bg1"/>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37" name="Espace réservé du contenu 14">
            <a:extLst>
              <a:ext uri="{FF2B5EF4-FFF2-40B4-BE49-F238E27FC236}">
                <a16:creationId xmlns:a16="http://schemas.microsoft.com/office/drawing/2014/main" id="{56498A4B-CFC1-E11A-5FB5-BB331441EC5C}"/>
              </a:ext>
            </a:extLst>
          </p:cNvPr>
          <p:cNvSpPr>
            <a:spLocks noGrp="1"/>
          </p:cNvSpPr>
          <p:nvPr>
            <p:ph sz="quarter" idx="22" hasCustomPrompt="1"/>
          </p:nvPr>
        </p:nvSpPr>
        <p:spPr>
          <a:xfrm>
            <a:off x="8196157" y="4936600"/>
            <a:ext cx="2887820" cy="839448"/>
          </a:xfrm>
        </p:spPr>
        <p:txBody>
          <a:bodyPr/>
          <a:lstStyle>
            <a:lvl1pPr marL="0" indent="0" algn="ctr">
              <a:buNone/>
              <a:defRPr sz="1800" b="0">
                <a:solidFill>
                  <a:schemeClr val="bg1"/>
                </a:solidFill>
              </a:defRPr>
            </a:lvl1pPr>
            <a:lvl2pPr marL="742950" indent="-285750">
              <a:buFont typeface="Arial" panose="020B0604020202020204" pitchFamily="34" charset="0"/>
              <a:buChar char="•"/>
              <a:defRPr sz="1800"/>
            </a:lvl2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8" name="Espace réservé du contenu 30">
            <a:extLst>
              <a:ext uri="{FF2B5EF4-FFF2-40B4-BE49-F238E27FC236}">
                <a16:creationId xmlns:a16="http://schemas.microsoft.com/office/drawing/2014/main" id="{1B5819E9-0009-6457-BD4B-2001ACEC0DAB}"/>
              </a:ext>
            </a:extLst>
          </p:cNvPr>
          <p:cNvSpPr>
            <a:spLocks noGrp="1"/>
          </p:cNvSpPr>
          <p:nvPr>
            <p:ph sz="quarter" idx="33" hasCustomPrompt="1"/>
          </p:nvPr>
        </p:nvSpPr>
        <p:spPr>
          <a:xfrm>
            <a:off x="1690741" y="2904818"/>
            <a:ext cx="1722382"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11" name="Espace réservé du contenu 30">
            <a:extLst>
              <a:ext uri="{FF2B5EF4-FFF2-40B4-BE49-F238E27FC236}">
                <a16:creationId xmlns:a16="http://schemas.microsoft.com/office/drawing/2014/main" id="{A97958E6-3F8C-630B-3636-BB2E5A9D30F4}"/>
              </a:ext>
            </a:extLst>
          </p:cNvPr>
          <p:cNvSpPr>
            <a:spLocks noGrp="1"/>
          </p:cNvSpPr>
          <p:nvPr>
            <p:ph sz="quarter" idx="34" hasCustomPrompt="1"/>
          </p:nvPr>
        </p:nvSpPr>
        <p:spPr>
          <a:xfrm>
            <a:off x="1690741" y="3986236"/>
            <a:ext cx="1722382" cy="432014"/>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12" name="Espace réservé du contenu 30">
            <a:extLst>
              <a:ext uri="{FF2B5EF4-FFF2-40B4-BE49-F238E27FC236}">
                <a16:creationId xmlns:a16="http://schemas.microsoft.com/office/drawing/2014/main" id="{8180C347-7144-F252-6B9B-1CC53E7A829C}"/>
              </a:ext>
            </a:extLst>
          </p:cNvPr>
          <p:cNvSpPr>
            <a:spLocks noGrp="1"/>
          </p:cNvSpPr>
          <p:nvPr>
            <p:ph sz="quarter" idx="35" hasCustomPrompt="1"/>
          </p:nvPr>
        </p:nvSpPr>
        <p:spPr>
          <a:xfrm>
            <a:off x="5234808" y="2904818"/>
            <a:ext cx="1722382"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13" name="Espace réservé du contenu 30">
            <a:extLst>
              <a:ext uri="{FF2B5EF4-FFF2-40B4-BE49-F238E27FC236}">
                <a16:creationId xmlns:a16="http://schemas.microsoft.com/office/drawing/2014/main" id="{93878B71-7A55-117D-FEBE-9F751EFD678C}"/>
              </a:ext>
            </a:extLst>
          </p:cNvPr>
          <p:cNvSpPr>
            <a:spLocks noGrp="1"/>
          </p:cNvSpPr>
          <p:nvPr>
            <p:ph sz="quarter" idx="36" hasCustomPrompt="1"/>
          </p:nvPr>
        </p:nvSpPr>
        <p:spPr>
          <a:xfrm>
            <a:off x="5234808" y="3986236"/>
            <a:ext cx="1722382" cy="432014"/>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14" name="Espace réservé du contenu 30">
            <a:extLst>
              <a:ext uri="{FF2B5EF4-FFF2-40B4-BE49-F238E27FC236}">
                <a16:creationId xmlns:a16="http://schemas.microsoft.com/office/drawing/2014/main" id="{06959E87-5F73-54EF-76FC-9754EB84CBB7}"/>
              </a:ext>
            </a:extLst>
          </p:cNvPr>
          <p:cNvSpPr>
            <a:spLocks noGrp="1"/>
          </p:cNvSpPr>
          <p:nvPr>
            <p:ph sz="quarter" idx="37" hasCustomPrompt="1"/>
          </p:nvPr>
        </p:nvSpPr>
        <p:spPr>
          <a:xfrm>
            <a:off x="8778876" y="2904818"/>
            <a:ext cx="1722382"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15" name="Espace réservé du contenu 30">
            <a:extLst>
              <a:ext uri="{FF2B5EF4-FFF2-40B4-BE49-F238E27FC236}">
                <a16:creationId xmlns:a16="http://schemas.microsoft.com/office/drawing/2014/main" id="{2A36658E-C3B6-A80C-2060-4213CD5E53CB}"/>
              </a:ext>
            </a:extLst>
          </p:cNvPr>
          <p:cNvSpPr>
            <a:spLocks noGrp="1"/>
          </p:cNvSpPr>
          <p:nvPr>
            <p:ph sz="quarter" idx="38" hasCustomPrompt="1"/>
          </p:nvPr>
        </p:nvSpPr>
        <p:spPr>
          <a:xfrm>
            <a:off x="8778876" y="3986236"/>
            <a:ext cx="1722382" cy="432014"/>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3" name="Titre 1">
            <a:extLst>
              <a:ext uri="{FF2B5EF4-FFF2-40B4-BE49-F238E27FC236}">
                <a16:creationId xmlns:a16="http://schemas.microsoft.com/office/drawing/2014/main" id="{9C860EDB-AF4A-BADC-906A-71146A56138D}"/>
              </a:ext>
            </a:extLst>
          </p:cNvPr>
          <p:cNvSpPr txBox="1">
            <a:spLocks/>
          </p:cNvSpPr>
          <p:nvPr userDrawn="1"/>
        </p:nvSpPr>
        <p:spPr>
          <a:xfrm>
            <a:off x="947738" y="832284"/>
            <a:ext cx="10296525" cy="657413"/>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b="1" i="0" kern="1200">
                <a:solidFill>
                  <a:schemeClr val="accent1"/>
                </a:solidFill>
                <a:latin typeface="Calibri" panose="020F0502020204030204" pitchFamily="34" charset="0"/>
                <a:ea typeface="Open Sans Extrabold" panose="020B0606030504020204" pitchFamily="34" charset="0"/>
                <a:cs typeface="Calibri" panose="020F0502020204030204" pitchFamily="34" charset="0"/>
              </a:defRPr>
            </a:lvl1pPr>
          </a:lstStyle>
          <a:p>
            <a:pPr algn="l"/>
            <a:endParaRPr lang="fr-FR" sz="4000">
              <a:solidFill>
                <a:schemeClr val="bg1"/>
              </a:solidFill>
            </a:endParaRPr>
          </a:p>
        </p:txBody>
      </p:sp>
      <p:sp>
        <p:nvSpPr>
          <p:cNvPr id="5" name="Titre 1">
            <a:extLst>
              <a:ext uri="{FF2B5EF4-FFF2-40B4-BE49-F238E27FC236}">
                <a16:creationId xmlns:a16="http://schemas.microsoft.com/office/drawing/2014/main" id="{607B2EB8-16CC-1975-36B3-26A2937E8E25}"/>
              </a:ext>
            </a:extLst>
          </p:cNvPr>
          <p:cNvSpPr>
            <a:spLocks noGrp="1"/>
          </p:cNvSpPr>
          <p:nvPr>
            <p:ph type="title" hasCustomPrompt="1"/>
          </p:nvPr>
        </p:nvSpPr>
        <p:spPr>
          <a:xfrm>
            <a:off x="966210" y="858434"/>
            <a:ext cx="10296525" cy="657413"/>
          </a:xfrm>
        </p:spPr>
        <p:txBody>
          <a:bodyPr anchor="t"/>
          <a:lstStyle>
            <a:lvl1pPr algn="l">
              <a:defRPr sz="4000">
                <a:solidFill>
                  <a:schemeClr val="bg1"/>
                </a:solidFill>
              </a:defRPr>
            </a:lvl1pPr>
          </a:lstStyle>
          <a:p>
            <a:r>
              <a:rPr lang="fr-FR"/>
              <a:t>TITLE</a:t>
            </a:r>
          </a:p>
        </p:txBody>
      </p:sp>
      <p:pic>
        <p:nvPicPr>
          <p:cNvPr id="2" name="Picture 1" descr="A blue and yellow flag with stars and a black background&#10;&#10;Description automatically generated">
            <a:extLst>
              <a:ext uri="{FF2B5EF4-FFF2-40B4-BE49-F238E27FC236}">
                <a16:creationId xmlns:a16="http://schemas.microsoft.com/office/drawing/2014/main" id="{F359168D-AE3A-BD31-9773-9522961A0AAC}"/>
              </a:ext>
            </a:extLst>
          </p:cNvPr>
          <p:cNvPicPr>
            <a:picLocks noChangeAspect="1"/>
          </p:cNvPicPr>
          <p:nvPr userDrawn="1"/>
        </p:nvPicPr>
        <p:blipFill>
          <a:blip r:embed="rId2"/>
          <a:stretch>
            <a:fillRect/>
          </a:stretch>
        </p:blipFill>
        <p:spPr>
          <a:xfrm>
            <a:off x="10145900" y="5842876"/>
            <a:ext cx="2046099" cy="1015124"/>
          </a:xfrm>
          <a:prstGeom prst="rect">
            <a:avLst/>
          </a:prstGeom>
        </p:spPr>
      </p:pic>
    </p:spTree>
    <p:extLst>
      <p:ext uri="{BB962C8B-B14F-4D97-AF65-F5344CB8AC3E}">
        <p14:creationId xmlns:p14="http://schemas.microsoft.com/office/powerpoint/2010/main" val="781366902"/>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42" name="Espace réservé du contenu 30">
            <a:extLst>
              <a:ext uri="{FF2B5EF4-FFF2-40B4-BE49-F238E27FC236}">
                <a16:creationId xmlns:a16="http://schemas.microsoft.com/office/drawing/2014/main" id="{3C05E921-2E51-5535-9157-30C232C563AF}"/>
              </a:ext>
            </a:extLst>
          </p:cNvPr>
          <p:cNvSpPr>
            <a:spLocks noGrp="1"/>
          </p:cNvSpPr>
          <p:nvPr>
            <p:ph sz="quarter" idx="23" hasCustomPrompt="1"/>
          </p:nvPr>
        </p:nvSpPr>
        <p:spPr>
          <a:xfrm>
            <a:off x="6223719" y="1793298"/>
            <a:ext cx="2386837" cy="1027504"/>
          </a:xfrm>
        </p:spPr>
        <p:txBody>
          <a:bodyPr/>
          <a:lstStyle>
            <a:lvl1pPr marL="0" indent="0" algn="ctr">
              <a:buNone/>
              <a:defRPr sz="2400" b="1">
                <a:solidFill>
                  <a:schemeClr val="accent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43" name="Espace réservé du contenu 30">
            <a:extLst>
              <a:ext uri="{FF2B5EF4-FFF2-40B4-BE49-F238E27FC236}">
                <a16:creationId xmlns:a16="http://schemas.microsoft.com/office/drawing/2014/main" id="{B04E239A-86BC-F141-42B6-1C13DCEF658D}"/>
              </a:ext>
            </a:extLst>
          </p:cNvPr>
          <p:cNvSpPr>
            <a:spLocks noGrp="1"/>
          </p:cNvSpPr>
          <p:nvPr>
            <p:ph sz="quarter" idx="24" hasCustomPrompt="1"/>
          </p:nvPr>
        </p:nvSpPr>
        <p:spPr>
          <a:xfrm>
            <a:off x="6223718" y="3703533"/>
            <a:ext cx="2386839"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44" name="Espace réservé du contenu 30">
            <a:extLst>
              <a:ext uri="{FF2B5EF4-FFF2-40B4-BE49-F238E27FC236}">
                <a16:creationId xmlns:a16="http://schemas.microsoft.com/office/drawing/2014/main" id="{5119E82B-C6FE-1E7F-FB80-6343B2E281C5}"/>
              </a:ext>
            </a:extLst>
          </p:cNvPr>
          <p:cNvSpPr>
            <a:spLocks noGrp="1"/>
          </p:cNvSpPr>
          <p:nvPr>
            <p:ph sz="quarter" idx="25" hasCustomPrompt="1"/>
          </p:nvPr>
        </p:nvSpPr>
        <p:spPr>
          <a:xfrm>
            <a:off x="6223718" y="4693443"/>
            <a:ext cx="2386839" cy="750375"/>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48" name="Titre 1">
            <a:extLst>
              <a:ext uri="{FF2B5EF4-FFF2-40B4-BE49-F238E27FC236}">
                <a16:creationId xmlns:a16="http://schemas.microsoft.com/office/drawing/2014/main" id="{A4DAF95C-8DAA-EA60-C73B-640528948C5C}"/>
              </a:ext>
            </a:extLst>
          </p:cNvPr>
          <p:cNvSpPr>
            <a:spLocks noGrp="1"/>
          </p:cNvSpPr>
          <p:nvPr>
            <p:ph type="title" hasCustomPrompt="1"/>
          </p:nvPr>
        </p:nvSpPr>
        <p:spPr>
          <a:xfrm>
            <a:off x="947738" y="832284"/>
            <a:ext cx="10296525" cy="657413"/>
          </a:xfrm>
        </p:spPr>
        <p:txBody>
          <a:bodyPr anchor="t"/>
          <a:lstStyle>
            <a:lvl1pPr algn="l">
              <a:defRPr sz="4000">
                <a:solidFill>
                  <a:schemeClr val="accent1"/>
                </a:solidFill>
              </a:defRPr>
            </a:lvl1pPr>
          </a:lstStyle>
          <a:p>
            <a:r>
              <a:rPr lang="fr-FR"/>
              <a:t>TITLE</a:t>
            </a:r>
          </a:p>
        </p:txBody>
      </p:sp>
      <p:sp>
        <p:nvSpPr>
          <p:cNvPr id="7" name="Espace réservé du contenu 30">
            <a:extLst>
              <a:ext uri="{FF2B5EF4-FFF2-40B4-BE49-F238E27FC236}">
                <a16:creationId xmlns:a16="http://schemas.microsoft.com/office/drawing/2014/main" id="{D26D0F5B-2915-F4DB-0161-87CC312F779B}"/>
              </a:ext>
            </a:extLst>
          </p:cNvPr>
          <p:cNvSpPr>
            <a:spLocks noGrp="1"/>
          </p:cNvSpPr>
          <p:nvPr>
            <p:ph sz="quarter" idx="26" hasCustomPrompt="1"/>
          </p:nvPr>
        </p:nvSpPr>
        <p:spPr>
          <a:xfrm>
            <a:off x="8855959" y="1793298"/>
            <a:ext cx="2386837" cy="1027504"/>
          </a:xfrm>
        </p:spPr>
        <p:txBody>
          <a:bodyPr/>
          <a:lstStyle>
            <a:lvl1pPr marL="0" indent="0" algn="ctr">
              <a:buNone/>
              <a:defRPr sz="2400" b="1">
                <a:solidFill>
                  <a:schemeClr val="accent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8" name="Espace réservé du contenu 30">
            <a:extLst>
              <a:ext uri="{FF2B5EF4-FFF2-40B4-BE49-F238E27FC236}">
                <a16:creationId xmlns:a16="http://schemas.microsoft.com/office/drawing/2014/main" id="{14F9D211-1926-D630-D446-4BA6920D046C}"/>
              </a:ext>
            </a:extLst>
          </p:cNvPr>
          <p:cNvSpPr>
            <a:spLocks noGrp="1"/>
          </p:cNvSpPr>
          <p:nvPr>
            <p:ph sz="quarter" idx="27" hasCustomPrompt="1"/>
          </p:nvPr>
        </p:nvSpPr>
        <p:spPr>
          <a:xfrm>
            <a:off x="8855958" y="3703533"/>
            <a:ext cx="2386839"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9" name="Espace réservé du contenu 30">
            <a:extLst>
              <a:ext uri="{FF2B5EF4-FFF2-40B4-BE49-F238E27FC236}">
                <a16:creationId xmlns:a16="http://schemas.microsoft.com/office/drawing/2014/main" id="{69AFD7C7-0C72-38BF-18DA-9A85395E82CD}"/>
              </a:ext>
            </a:extLst>
          </p:cNvPr>
          <p:cNvSpPr>
            <a:spLocks noGrp="1"/>
          </p:cNvSpPr>
          <p:nvPr>
            <p:ph sz="quarter" idx="28" hasCustomPrompt="1"/>
          </p:nvPr>
        </p:nvSpPr>
        <p:spPr>
          <a:xfrm>
            <a:off x="8855958" y="4693443"/>
            <a:ext cx="2386839" cy="750375"/>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12" name="Espace réservé du contenu 30">
            <a:extLst>
              <a:ext uri="{FF2B5EF4-FFF2-40B4-BE49-F238E27FC236}">
                <a16:creationId xmlns:a16="http://schemas.microsoft.com/office/drawing/2014/main" id="{EC81F1A6-507C-7775-4969-28F0CFDB7422}"/>
              </a:ext>
            </a:extLst>
          </p:cNvPr>
          <p:cNvSpPr>
            <a:spLocks noGrp="1"/>
          </p:cNvSpPr>
          <p:nvPr>
            <p:ph sz="quarter" idx="29" hasCustomPrompt="1"/>
          </p:nvPr>
        </p:nvSpPr>
        <p:spPr>
          <a:xfrm>
            <a:off x="3591479" y="1793298"/>
            <a:ext cx="2386837" cy="1027504"/>
          </a:xfrm>
        </p:spPr>
        <p:txBody>
          <a:bodyPr/>
          <a:lstStyle>
            <a:lvl1pPr marL="0" indent="0" algn="ctr">
              <a:buNone/>
              <a:defRPr sz="2400" b="1">
                <a:solidFill>
                  <a:schemeClr val="accent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13" name="Espace réservé du contenu 30">
            <a:extLst>
              <a:ext uri="{FF2B5EF4-FFF2-40B4-BE49-F238E27FC236}">
                <a16:creationId xmlns:a16="http://schemas.microsoft.com/office/drawing/2014/main" id="{DCCEE11A-CD29-8BCD-B64B-BB421D0FCE16}"/>
              </a:ext>
            </a:extLst>
          </p:cNvPr>
          <p:cNvSpPr>
            <a:spLocks noGrp="1"/>
          </p:cNvSpPr>
          <p:nvPr>
            <p:ph sz="quarter" idx="30" hasCustomPrompt="1"/>
          </p:nvPr>
        </p:nvSpPr>
        <p:spPr>
          <a:xfrm>
            <a:off x="3591478" y="3703533"/>
            <a:ext cx="2386839"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14" name="Espace réservé du contenu 30">
            <a:extLst>
              <a:ext uri="{FF2B5EF4-FFF2-40B4-BE49-F238E27FC236}">
                <a16:creationId xmlns:a16="http://schemas.microsoft.com/office/drawing/2014/main" id="{85E93401-7F8C-7D7D-0546-8B1042424B8A}"/>
              </a:ext>
            </a:extLst>
          </p:cNvPr>
          <p:cNvSpPr>
            <a:spLocks noGrp="1"/>
          </p:cNvSpPr>
          <p:nvPr>
            <p:ph sz="quarter" idx="31" hasCustomPrompt="1"/>
          </p:nvPr>
        </p:nvSpPr>
        <p:spPr>
          <a:xfrm>
            <a:off x="3591478" y="4693443"/>
            <a:ext cx="2386839" cy="750375"/>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22" name="Espace réservé du contenu 30">
            <a:extLst>
              <a:ext uri="{FF2B5EF4-FFF2-40B4-BE49-F238E27FC236}">
                <a16:creationId xmlns:a16="http://schemas.microsoft.com/office/drawing/2014/main" id="{00C1B500-7A75-8B88-D4C8-BC36DD949891}"/>
              </a:ext>
            </a:extLst>
          </p:cNvPr>
          <p:cNvSpPr>
            <a:spLocks noGrp="1"/>
          </p:cNvSpPr>
          <p:nvPr>
            <p:ph sz="quarter" idx="32" hasCustomPrompt="1"/>
          </p:nvPr>
        </p:nvSpPr>
        <p:spPr>
          <a:xfrm>
            <a:off x="956240" y="1793298"/>
            <a:ext cx="2386837" cy="1027504"/>
          </a:xfrm>
        </p:spPr>
        <p:txBody>
          <a:bodyPr/>
          <a:lstStyle>
            <a:lvl1pPr marL="0" indent="0" algn="ctr">
              <a:buNone/>
              <a:defRPr sz="2400" b="1">
                <a:solidFill>
                  <a:schemeClr val="accent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23" name="Espace réservé du contenu 30">
            <a:extLst>
              <a:ext uri="{FF2B5EF4-FFF2-40B4-BE49-F238E27FC236}">
                <a16:creationId xmlns:a16="http://schemas.microsoft.com/office/drawing/2014/main" id="{28AEE919-D15B-CAA7-79E6-4231E25D91FF}"/>
              </a:ext>
            </a:extLst>
          </p:cNvPr>
          <p:cNvSpPr>
            <a:spLocks noGrp="1"/>
          </p:cNvSpPr>
          <p:nvPr>
            <p:ph sz="quarter" idx="33" hasCustomPrompt="1"/>
          </p:nvPr>
        </p:nvSpPr>
        <p:spPr>
          <a:xfrm>
            <a:off x="956239" y="3703533"/>
            <a:ext cx="2386839" cy="991447"/>
          </a:xfrm>
        </p:spPr>
        <p:txBody>
          <a:bodyPr/>
          <a:lstStyle>
            <a:lvl1pPr marL="0" indent="0" algn="ctr">
              <a:buNone/>
              <a:defRPr sz="80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24" name="Espace réservé du contenu 30">
            <a:extLst>
              <a:ext uri="{FF2B5EF4-FFF2-40B4-BE49-F238E27FC236}">
                <a16:creationId xmlns:a16="http://schemas.microsoft.com/office/drawing/2014/main" id="{962DA033-1719-50DF-2944-011FEC5E12A5}"/>
              </a:ext>
            </a:extLst>
          </p:cNvPr>
          <p:cNvSpPr>
            <a:spLocks noGrp="1"/>
          </p:cNvSpPr>
          <p:nvPr>
            <p:ph sz="quarter" idx="34" hasCustomPrompt="1"/>
          </p:nvPr>
        </p:nvSpPr>
        <p:spPr>
          <a:xfrm>
            <a:off x="956239" y="4693443"/>
            <a:ext cx="2386839" cy="750375"/>
          </a:xfrm>
        </p:spPr>
        <p:txBody>
          <a:bodyPr/>
          <a:lstStyle>
            <a:lvl1pPr marL="0" indent="0" algn="ctr">
              <a:buNone/>
              <a:defRPr sz="2400" b="0">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pic>
        <p:nvPicPr>
          <p:cNvPr id="3" name="Picture 2" descr="A logo for a financial advisor&#10;&#10;Description automatically generated">
            <a:extLst>
              <a:ext uri="{FF2B5EF4-FFF2-40B4-BE49-F238E27FC236}">
                <a16:creationId xmlns:a16="http://schemas.microsoft.com/office/drawing/2014/main" id="{888FACB9-75D7-54BD-B69C-A1D5EDBDDBFD}"/>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314327018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 boxes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864FEA-2759-5295-A0A5-653C5C54EA79}"/>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a:p>
        </p:txBody>
      </p:sp>
      <p:sp>
        <p:nvSpPr>
          <p:cNvPr id="42" name="Espace réservé du contenu 30">
            <a:extLst>
              <a:ext uri="{FF2B5EF4-FFF2-40B4-BE49-F238E27FC236}">
                <a16:creationId xmlns:a16="http://schemas.microsoft.com/office/drawing/2014/main" id="{3C05E921-2E51-5535-9157-30C232C563AF}"/>
              </a:ext>
            </a:extLst>
          </p:cNvPr>
          <p:cNvSpPr>
            <a:spLocks noGrp="1"/>
          </p:cNvSpPr>
          <p:nvPr>
            <p:ph sz="quarter" idx="23" hasCustomPrompt="1"/>
          </p:nvPr>
        </p:nvSpPr>
        <p:spPr>
          <a:xfrm>
            <a:off x="6223719" y="1718652"/>
            <a:ext cx="2386837" cy="1027504"/>
          </a:xfrm>
        </p:spPr>
        <p:txBody>
          <a:bodyPr/>
          <a:lstStyle>
            <a:lvl1pPr marL="0" indent="0" algn="ctr">
              <a:buNone/>
              <a:defRPr sz="2400" b="1">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43" name="Espace réservé du contenu 30">
            <a:extLst>
              <a:ext uri="{FF2B5EF4-FFF2-40B4-BE49-F238E27FC236}">
                <a16:creationId xmlns:a16="http://schemas.microsoft.com/office/drawing/2014/main" id="{B04E239A-86BC-F141-42B6-1C13DCEF658D}"/>
              </a:ext>
            </a:extLst>
          </p:cNvPr>
          <p:cNvSpPr>
            <a:spLocks noGrp="1"/>
          </p:cNvSpPr>
          <p:nvPr>
            <p:ph sz="quarter" idx="24" hasCustomPrompt="1"/>
          </p:nvPr>
        </p:nvSpPr>
        <p:spPr>
          <a:xfrm>
            <a:off x="6223718" y="3628887"/>
            <a:ext cx="2386839"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44" name="Espace réservé du contenu 30">
            <a:extLst>
              <a:ext uri="{FF2B5EF4-FFF2-40B4-BE49-F238E27FC236}">
                <a16:creationId xmlns:a16="http://schemas.microsoft.com/office/drawing/2014/main" id="{5119E82B-C6FE-1E7F-FB80-6343B2E281C5}"/>
              </a:ext>
            </a:extLst>
          </p:cNvPr>
          <p:cNvSpPr>
            <a:spLocks noGrp="1"/>
          </p:cNvSpPr>
          <p:nvPr>
            <p:ph sz="quarter" idx="25" hasCustomPrompt="1"/>
          </p:nvPr>
        </p:nvSpPr>
        <p:spPr>
          <a:xfrm>
            <a:off x="6223718" y="4618797"/>
            <a:ext cx="2386839" cy="750375"/>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7" name="Espace réservé du contenu 30">
            <a:extLst>
              <a:ext uri="{FF2B5EF4-FFF2-40B4-BE49-F238E27FC236}">
                <a16:creationId xmlns:a16="http://schemas.microsoft.com/office/drawing/2014/main" id="{D26D0F5B-2915-F4DB-0161-87CC312F779B}"/>
              </a:ext>
            </a:extLst>
          </p:cNvPr>
          <p:cNvSpPr>
            <a:spLocks noGrp="1"/>
          </p:cNvSpPr>
          <p:nvPr>
            <p:ph sz="quarter" idx="26" hasCustomPrompt="1"/>
          </p:nvPr>
        </p:nvSpPr>
        <p:spPr>
          <a:xfrm>
            <a:off x="8855959" y="1718652"/>
            <a:ext cx="2386837" cy="1027504"/>
          </a:xfrm>
        </p:spPr>
        <p:txBody>
          <a:bodyPr/>
          <a:lstStyle>
            <a:lvl1pPr marL="0" indent="0" algn="ctr">
              <a:buNone/>
              <a:defRPr sz="2400" b="1">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8" name="Espace réservé du contenu 30">
            <a:extLst>
              <a:ext uri="{FF2B5EF4-FFF2-40B4-BE49-F238E27FC236}">
                <a16:creationId xmlns:a16="http://schemas.microsoft.com/office/drawing/2014/main" id="{14F9D211-1926-D630-D446-4BA6920D046C}"/>
              </a:ext>
            </a:extLst>
          </p:cNvPr>
          <p:cNvSpPr>
            <a:spLocks noGrp="1"/>
          </p:cNvSpPr>
          <p:nvPr>
            <p:ph sz="quarter" idx="27" hasCustomPrompt="1"/>
          </p:nvPr>
        </p:nvSpPr>
        <p:spPr>
          <a:xfrm>
            <a:off x="8855958" y="3628887"/>
            <a:ext cx="2386839"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9" name="Espace réservé du contenu 30">
            <a:extLst>
              <a:ext uri="{FF2B5EF4-FFF2-40B4-BE49-F238E27FC236}">
                <a16:creationId xmlns:a16="http://schemas.microsoft.com/office/drawing/2014/main" id="{69AFD7C7-0C72-38BF-18DA-9A85395E82CD}"/>
              </a:ext>
            </a:extLst>
          </p:cNvPr>
          <p:cNvSpPr>
            <a:spLocks noGrp="1"/>
          </p:cNvSpPr>
          <p:nvPr>
            <p:ph sz="quarter" idx="28" hasCustomPrompt="1"/>
          </p:nvPr>
        </p:nvSpPr>
        <p:spPr>
          <a:xfrm>
            <a:off x="8855958" y="4618797"/>
            <a:ext cx="2386839" cy="750375"/>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12" name="Espace réservé du contenu 30">
            <a:extLst>
              <a:ext uri="{FF2B5EF4-FFF2-40B4-BE49-F238E27FC236}">
                <a16:creationId xmlns:a16="http://schemas.microsoft.com/office/drawing/2014/main" id="{EC81F1A6-507C-7775-4969-28F0CFDB7422}"/>
              </a:ext>
            </a:extLst>
          </p:cNvPr>
          <p:cNvSpPr>
            <a:spLocks noGrp="1"/>
          </p:cNvSpPr>
          <p:nvPr>
            <p:ph sz="quarter" idx="29" hasCustomPrompt="1"/>
          </p:nvPr>
        </p:nvSpPr>
        <p:spPr>
          <a:xfrm>
            <a:off x="3591479" y="1718652"/>
            <a:ext cx="2386837" cy="1027504"/>
          </a:xfrm>
        </p:spPr>
        <p:txBody>
          <a:bodyPr/>
          <a:lstStyle>
            <a:lvl1pPr marL="0" indent="0" algn="ctr">
              <a:buNone/>
              <a:defRPr sz="2400" b="1">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13" name="Espace réservé du contenu 30">
            <a:extLst>
              <a:ext uri="{FF2B5EF4-FFF2-40B4-BE49-F238E27FC236}">
                <a16:creationId xmlns:a16="http://schemas.microsoft.com/office/drawing/2014/main" id="{DCCEE11A-CD29-8BCD-B64B-BB421D0FCE16}"/>
              </a:ext>
            </a:extLst>
          </p:cNvPr>
          <p:cNvSpPr>
            <a:spLocks noGrp="1"/>
          </p:cNvSpPr>
          <p:nvPr>
            <p:ph sz="quarter" idx="30" hasCustomPrompt="1"/>
          </p:nvPr>
        </p:nvSpPr>
        <p:spPr>
          <a:xfrm>
            <a:off x="3591478" y="3628887"/>
            <a:ext cx="2386839"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14" name="Espace réservé du contenu 30">
            <a:extLst>
              <a:ext uri="{FF2B5EF4-FFF2-40B4-BE49-F238E27FC236}">
                <a16:creationId xmlns:a16="http://schemas.microsoft.com/office/drawing/2014/main" id="{85E93401-7F8C-7D7D-0546-8B1042424B8A}"/>
              </a:ext>
            </a:extLst>
          </p:cNvPr>
          <p:cNvSpPr>
            <a:spLocks noGrp="1"/>
          </p:cNvSpPr>
          <p:nvPr>
            <p:ph sz="quarter" idx="31" hasCustomPrompt="1"/>
          </p:nvPr>
        </p:nvSpPr>
        <p:spPr>
          <a:xfrm>
            <a:off x="3591478" y="4618797"/>
            <a:ext cx="2386839" cy="750375"/>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22" name="Espace réservé du contenu 30">
            <a:extLst>
              <a:ext uri="{FF2B5EF4-FFF2-40B4-BE49-F238E27FC236}">
                <a16:creationId xmlns:a16="http://schemas.microsoft.com/office/drawing/2014/main" id="{00C1B500-7A75-8B88-D4C8-BC36DD949891}"/>
              </a:ext>
            </a:extLst>
          </p:cNvPr>
          <p:cNvSpPr>
            <a:spLocks noGrp="1"/>
          </p:cNvSpPr>
          <p:nvPr>
            <p:ph sz="quarter" idx="32" hasCustomPrompt="1"/>
          </p:nvPr>
        </p:nvSpPr>
        <p:spPr>
          <a:xfrm>
            <a:off x="956240" y="1718652"/>
            <a:ext cx="2386837" cy="1027504"/>
          </a:xfrm>
        </p:spPr>
        <p:txBody>
          <a:bodyPr/>
          <a:lstStyle>
            <a:lvl1pPr marL="0" indent="0" algn="ctr">
              <a:buNone/>
              <a:defRPr sz="2400" b="1">
                <a:solidFill>
                  <a:schemeClr val="bg1"/>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23" name="Espace réservé du contenu 30">
            <a:extLst>
              <a:ext uri="{FF2B5EF4-FFF2-40B4-BE49-F238E27FC236}">
                <a16:creationId xmlns:a16="http://schemas.microsoft.com/office/drawing/2014/main" id="{28AEE919-D15B-CAA7-79E6-4231E25D91FF}"/>
              </a:ext>
            </a:extLst>
          </p:cNvPr>
          <p:cNvSpPr>
            <a:spLocks noGrp="1"/>
          </p:cNvSpPr>
          <p:nvPr>
            <p:ph sz="quarter" idx="33" hasCustomPrompt="1"/>
          </p:nvPr>
        </p:nvSpPr>
        <p:spPr>
          <a:xfrm>
            <a:off x="956239" y="3628887"/>
            <a:ext cx="2386839" cy="991447"/>
          </a:xfrm>
        </p:spPr>
        <p:txBody>
          <a:bodyPr/>
          <a:lstStyle>
            <a:lvl1pPr marL="0" indent="0" algn="ctr">
              <a:buNone/>
              <a:defRPr sz="80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a:t>XX</a:t>
            </a:r>
          </a:p>
        </p:txBody>
      </p:sp>
      <p:sp>
        <p:nvSpPr>
          <p:cNvPr id="24" name="Espace réservé du contenu 30">
            <a:extLst>
              <a:ext uri="{FF2B5EF4-FFF2-40B4-BE49-F238E27FC236}">
                <a16:creationId xmlns:a16="http://schemas.microsoft.com/office/drawing/2014/main" id="{962DA033-1719-50DF-2944-011FEC5E12A5}"/>
              </a:ext>
            </a:extLst>
          </p:cNvPr>
          <p:cNvSpPr>
            <a:spLocks noGrp="1"/>
          </p:cNvSpPr>
          <p:nvPr>
            <p:ph sz="quarter" idx="34" hasCustomPrompt="1"/>
          </p:nvPr>
        </p:nvSpPr>
        <p:spPr>
          <a:xfrm>
            <a:off x="956239" y="4618797"/>
            <a:ext cx="2386839" cy="750375"/>
          </a:xfrm>
        </p:spPr>
        <p:txBody>
          <a:bodyPr/>
          <a:lstStyle>
            <a:lvl1pPr marL="0" indent="0" algn="ctr">
              <a:buNone/>
              <a:defRPr sz="2400" b="0">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2" name="Titre 1">
            <a:extLst>
              <a:ext uri="{FF2B5EF4-FFF2-40B4-BE49-F238E27FC236}">
                <a16:creationId xmlns:a16="http://schemas.microsoft.com/office/drawing/2014/main" id="{05D7E8A9-7439-27C1-8EE7-D36C8CCB043F}"/>
              </a:ext>
            </a:extLst>
          </p:cNvPr>
          <p:cNvSpPr>
            <a:spLocks noGrp="1"/>
          </p:cNvSpPr>
          <p:nvPr>
            <p:ph type="title" hasCustomPrompt="1"/>
          </p:nvPr>
        </p:nvSpPr>
        <p:spPr>
          <a:xfrm>
            <a:off x="947738" y="832284"/>
            <a:ext cx="10296525" cy="657413"/>
          </a:xfrm>
        </p:spPr>
        <p:txBody>
          <a:bodyPr anchor="t"/>
          <a:lstStyle>
            <a:lvl1pPr algn="l">
              <a:defRPr sz="4000">
                <a:solidFill>
                  <a:schemeClr val="bg1"/>
                </a:solidFill>
              </a:defRPr>
            </a:lvl1pPr>
          </a:lstStyle>
          <a:p>
            <a:r>
              <a:rPr lang="fr-FR"/>
              <a:t>TITLE</a:t>
            </a:r>
          </a:p>
        </p:txBody>
      </p:sp>
      <p:pic>
        <p:nvPicPr>
          <p:cNvPr id="5" name="Picture 4" descr="A blue and yellow flag with stars and a black background&#10;&#10;Description automatically generated">
            <a:extLst>
              <a:ext uri="{FF2B5EF4-FFF2-40B4-BE49-F238E27FC236}">
                <a16:creationId xmlns:a16="http://schemas.microsoft.com/office/drawing/2014/main" id="{0C5EA28A-393D-316B-D2FB-8CC935179DD9}"/>
              </a:ext>
            </a:extLst>
          </p:cNvPr>
          <p:cNvPicPr>
            <a:picLocks noChangeAspect="1"/>
          </p:cNvPicPr>
          <p:nvPr userDrawn="1"/>
        </p:nvPicPr>
        <p:blipFill>
          <a:blip r:embed="rId2"/>
          <a:stretch>
            <a:fillRect/>
          </a:stretch>
        </p:blipFill>
        <p:spPr>
          <a:xfrm>
            <a:off x="10145900" y="5842876"/>
            <a:ext cx="2046099" cy="1015124"/>
          </a:xfrm>
          <a:prstGeom prst="rect">
            <a:avLst/>
          </a:prstGeom>
        </p:spPr>
      </p:pic>
    </p:spTree>
    <p:extLst>
      <p:ext uri="{BB962C8B-B14F-4D97-AF65-F5344CB8AC3E}">
        <p14:creationId xmlns:p14="http://schemas.microsoft.com/office/powerpoint/2010/main" val="2911726577"/>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4 boxes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C864FEA-2759-5295-A0A5-653C5C54EA79}"/>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GB"/>
          </a:p>
        </p:txBody>
      </p:sp>
      <p:sp>
        <p:nvSpPr>
          <p:cNvPr id="2" name="Titre 1">
            <a:extLst>
              <a:ext uri="{FF2B5EF4-FFF2-40B4-BE49-F238E27FC236}">
                <a16:creationId xmlns:a16="http://schemas.microsoft.com/office/drawing/2014/main" id="{05D7E8A9-7439-27C1-8EE7-D36C8CCB043F}"/>
              </a:ext>
            </a:extLst>
          </p:cNvPr>
          <p:cNvSpPr>
            <a:spLocks noGrp="1"/>
          </p:cNvSpPr>
          <p:nvPr>
            <p:ph type="title" hasCustomPrompt="1"/>
          </p:nvPr>
        </p:nvSpPr>
        <p:spPr>
          <a:xfrm>
            <a:off x="947738" y="832284"/>
            <a:ext cx="10296525" cy="657413"/>
          </a:xfrm>
        </p:spPr>
        <p:txBody>
          <a:bodyPr anchor="t"/>
          <a:lstStyle>
            <a:lvl1pPr algn="l">
              <a:defRPr sz="4000">
                <a:solidFill>
                  <a:schemeClr val="bg1"/>
                </a:solidFill>
              </a:defRPr>
            </a:lvl1pPr>
          </a:lstStyle>
          <a:p>
            <a:r>
              <a:rPr lang="fr-FR"/>
              <a:t>TITLE</a:t>
            </a:r>
          </a:p>
        </p:txBody>
      </p:sp>
      <p:pic>
        <p:nvPicPr>
          <p:cNvPr id="5" name="Picture 4" descr="A blue and yellow flag with stars and a black background&#10;&#10;Description automatically generated">
            <a:extLst>
              <a:ext uri="{FF2B5EF4-FFF2-40B4-BE49-F238E27FC236}">
                <a16:creationId xmlns:a16="http://schemas.microsoft.com/office/drawing/2014/main" id="{50B187D7-B5F1-9B94-2C6A-587914D804F8}"/>
              </a:ext>
            </a:extLst>
          </p:cNvPr>
          <p:cNvPicPr>
            <a:picLocks noChangeAspect="1"/>
          </p:cNvPicPr>
          <p:nvPr userDrawn="1"/>
        </p:nvPicPr>
        <p:blipFill>
          <a:blip r:embed="rId2"/>
          <a:stretch>
            <a:fillRect/>
          </a:stretch>
        </p:blipFill>
        <p:spPr>
          <a:xfrm>
            <a:off x="10145900" y="5842876"/>
            <a:ext cx="2046099" cy="1015124"/>
          </a:xfrm>
          <a:prstGeom prst="rect">
            <a:avLst/>
          </a:prstGeom>
        </p:spPr>
      </p:pic>
    </p:spTree>
    <p:extLst>
      <p:ext uri="{BB962C8B-B14F-4D97-AF65-F5344CB8AC3E}">
        <p14:creationId xmlns:p14="http://schemas.microsoft.com/office/powerpoint/2010/main" val="189573038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lobal">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F5CCC364-0E63-C716-53B7-47481C3F336B}"/>
              </a:ext>
            </a:extLst>
          </p:cNvPr>
          <p:cNvPicPr>
            <a:picLocks noChangeAspect="1"/>
          </p:cNvPicPr>
          <p:nvPr userDrawn="1"/>
        </p:nvPicPr>
        <p:blipFill>
          <a:blip r:embed="rId2"/>
          <a:stretch>
            <a:fillRect/>
          </a:stretch>
        </p:blipFill>
        <p:spPr>
          <a:xfrm>
            <a:off x="7519239" y="807089"/>
            <a:ext cx="3722507" cy="1198647"/>
          </a:xfrm>
          <a:prstGeom prst="rect">
            <a:avLst/>
          </a:prstGeom>
        </p:spPr>
      </p:pic>
      <p:sp>
        <p:nvSpPr>
          <p:cNvPr id="2" name="Espace réservé du contenu 30">
            <a:extLst>
              <a:ext uri="{FF2B5EF4-FFF2-40B4-BE49-F238E27FC236}">
                <a16:creationId xmlns:a16="http://schemas.microsoft.com/office/drawing/2014/main" id="{C37700B5-F899-C331-BA38-828D5F3D6844}"/>
              </a:ext>
            </a:extLst>
          </p:cNvPr>
          <p:cNvSpPr>
            <a:spLocks noGrp="1"/>
          </p:cNvSpPr>
          <p:nvPr>
            <p:ph sz="quarter" idx="12" hasCustomPrompt="1"/>
          </p:nvPr>
        </p:nvSpPr>
        <p:spPr>
          <a:xfrm>
            <a:off x="2018816" y="3739233"/>
            <a:ext cx="3208337" cy="312026"/>
          </a:xfrm>
        </p:spPr>
        <p:txBody>
          <a:bodyPr/>
          <a:lstStyle>
            <a:lvl1pPr marL="0" indent="0" algn="l">
              <a:buNone/>
              <a:defRPr sz="2000" b="1">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4" name="Espace réservé du contenu 35">
            <a:extLst>
              <a:ext uri="{FF2B5EF4-FFF2-40B4-BE49-F238E27FC236}">
                <a16:creationId xmlns:a16="http://schemas.microsoft.com/office/drawing/2014/main" id="{988D6AC2-5819-F030-1E16-1D4FDC0E9E6B}"/>
              </a:ext>
            </a:extLst>
          </p:cNvPr>
          <p:cNvSpPr>
            <a:spLocks noGrp="1"/>
          </p:cNvSpPr>
          <p:nvPr>
            <p:ph sz="quarter" idx="13" hasCustomPrompt="1"/>
          </p:nvPr>
        </p:nvSpPr>
        <p:spPr>
          <a:xfrm>
            <a:off x="947738" y="3362506"/>
            <a:ext cx="995434" cy="993594"/>
          </a:xfrm>
          <a:prstGeom prst="ellipse">
            <a:avLst/>
          </a:prstGeom>
          <a:solidFill>
            <a:srgbClr val="4772B4"/>
          </a:solidFill>
        </p:spPr>
        <p:txBody>
          <a:bodyPr anchor="ct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7" name="Espace réservé du contenu 30">
            <a:extLst>
              <a:ext uri="{FF2B5EF4-FFF2-40B4-BE49-F238E27FC236}">
                <a16:creationId xmlns:a16="http://schemas.microsoft.com/office/drawing/2014/main" id="{5452F2BE-EC51-49EF-1DED-18918D30330E}"/>
              </a:ext>
            </a:extLst>
          </p:cNvPr>
          <p:cNvSpPr>
            <a:spLocks noGrp="1"/>
          </p:cNvSpPr>
          <p:nvPr>
            <p:ph sz="quarter" idx="14" hasCustomPrompt="1"/>
          </p:nvPr>
        </p:nvSpPr>
        <p:spPr>
          <a:xfrm>
            <a:off x="2018816" y="5041200"/>
            <a:ext cx="3208337" cy="312026"/>
          </a:xfrm>
        </p:spPr>
        <p:txBody>
          <a:bodyPr/>
          <a:lstStyle>
            <a:lvl1pPr marL="0" indent="0" algn="l">
              <a:buNone/>
              <a:defRPr sz="2000" b="1">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10" name="Espace réservé du contenu 35">
            <a:extLst>
              <a:ext uri="{FF2B5EF4-FFF2-40B4-BE49-F238E27FC236}">
                <a16:creationId xmlns:a16="http://schemas.microsoft.com/office/drawing/2014/main" id="{FB47FA04-4881-F761-D8C0-2B231CB1C0EC}"/>
              </a:ext>
            </a:extLst>
          </p:cNvPr>
          <p:cNvSpPr>
            <a:spLocks noGrp="1"/>
          </p:cNvSpPr>
          <p:nvPr>
            <p:ph sz="quarter" idx="15" hasCustomPrompt="1"/>
          </p:nvPr>
        </p:nvSpPr>
        <p:spPr>
          <a:xfrm>
            <a:off x="947738" y="4664473"/>
            <a:ext cx="995434" cy="993594"/>
          </a:xfrm>
          <a:prstGeom prst="ellipse">
            <a:avLst/>
          </a:prstGeom>
          <a:solidFill>
            <a:srgbClr val="8DA7D0"/>
          </a:solidFill>
        </p:spPr>
        <p:txBody>
          <a:bodyPr anchor="ctr"/>
          <a:lstStyle>
            <a:lvl1pPr marL="0" indent="0" algn="ctr">
              <a:buNone/>
              <a:defRPr sz="1800">
                <a:solidFill>
                  <a:schemeClr val="bg1"/>
                </a:solidFill>
              </a:defRPr>
            </a:lvl1pPr>
          </a:lstStyle>
          <a:p>
            <a:pPr lvl="0"/>
            <a:r>
              <a:rPr lang="fr-FR" err="1"/>
              <a:t>Text</a:t>
            </a:r>
            <a:endParaRPr lang="fr-FR"/>
          </a:p>
        </p:txBody>
      </p:sp>
      <p:sp>
        <p:nvSpPr>
          <p:cNvPr id="11" name="Espace réservé du contenu 30">
            <a:extLst>
              <a:ext uri="{FF2B5EF4-FFF2-40B4-BE49-F238E27FC236}">
                <a16:creationId xmlns:a16="http://schemas.microsoft.com/office/drawing/2014/main" id="{9395B089-BE0C-7ECC-6599-4713D582322E}"/>
              </a:ext>
            </a:extLst>
          </p:cNvPr>
          <p:cNvSpPr>
            <a:spLocks noGrp="1"/>
          </p:cNvSpPr>
          <p:nvPr>
            <p:ph sz="quarter" idx="10" hasCustomPrompt="1"/>
          </p:nvPr>
        </p:nvSpPr>
        <p:spPr>
          <a:xfrm>
            <a:off x="2021172" y="2460195"/>
            <a:ext cx="3208337" cy="312026"/>
          </a:xfrm>
        </p:spPr>
        <p:txBody>
          <a:bodyPr/>
          <a:lstStyle>
            <a:lvl1pPr marL="0" indent="0" algn="l">
              <a:buNone/>
              <a:defRPr sz="2000" b="1">
                <a:solidFill>
                  <a:srgbClr val="114FA0"/>
                </a:solidFill>
              </a:defRPr>
            </a:lvl1pPr>
            <a:lvl2pPr marL="457200" indent="0">
              <a:buNone/>
              <a:defRPr sz="2400">
                <a:solidFill>
                  <a:srgbClr val="114FA0"/>
                </a:solidFill>
              </a:defRPr>
            </a:lvl2pPr>
            <a:lvl3pPr marL="914400" indent="0">
              <a:buNone/>
              <a:defRPr sz="2400">
                <a:solidFill>
                  <a:srgbClr val="114FA0"/>
                </a:solidFill>
              </a:defRPr>
            </a:lvl3pPr>
            <a:lvl4pPr marL="1371600" indent="0">
              <a:buNone/>
              <a:defRPr sz="2400">
                <a:solidFill>
                  <a:srgbClr val="114FA0"/>
                </a:solidFill>
              </a:defRPr>
            </a:lvl4pPr>
            <a:lvl5pPr marL="1828800" indent="0">
              <a:buNone/>
              <a:defRPr sz="2400">
                <a:solidFill>
                  <a:srgbClr val="114FA0"/>
                </a:solidFill>
              </a:defRPr>
            </a:lvl5pPr>
          </a:lstStyle>
          <a:p>
            <a:pPr lvl="0"/>
            <a:r>
              <a:rPr lang="fr-FR" err="1"/>
              <a:t>Text</a:t>
            </a:r>
            <a:endParaRPr lang="fr-FR"/>
          </a:p>
        </p:txBody>
      </p:sp>
      <p:sp>
        <p:nvSpPr>
          <p:cNvPr id="12" name="Espace réservé du contenu 35">
            <a:extLst>
              <a:ext uri="{FF2B5EF4-FFF2-40B4-BE49-F238E27FC236}">
                <a16:creationId xmlns:a16="http://schemas.microsoft.com/office/drawing/2014/main" id="{B932D69D-C9D9-0E54-AB80-F6BC1544A1D7}"/>
              </a:ext>
            </a:extLst>
          </p:cNvPr>
          <p:cNvSpPr>
            <a:spLocks noGrp="1"/>
          </p:cNvSpPr>
          <p:nvPr>
            <p:ph sz="quarter" idx="11" hasCustomPrompt="1"/>
          </p:nvPr>
        </p:nvSpPr>
        <p:spPr>
          <a:xfrm>
            <a:off x="950094" y="2083468"/>
            <a:ext cx="995434" cy="993594"/>
          </a:xfrm>
          <a:prstGeom prst="ellipse">
            <a:avLst/>
          </a:prstGeom>
          <a:solidFill>
            <a:srgbClr val="114FA0"/>
          </a:solidFill>
        </p:spPr>
        <p:txBody>
          <a:bodyPr anchor="ctr"/>
          <a:lstStyle>
            <a:lvl1pPr marL="0" indent="0" algn="ctr">
              <a:buNone/>
              <a:defRPr sz="1800">
                <a:solidFill>
                  <a:schemeClr val="bg1"/>
                </a:solidFill>
              </a:defRPr>
            </a:lvl1pPr>
          </a:lstStyle>
          <a:p>
            <a:pPr lvl="0"/>
            <a:r>
              <a:rPr lang="fr-FR" err="1"/>
              <a:t>Text</a:t>
            </a:r>
            <a:endParaRPr lang="fr-FR"/>
          </a:p>
        </p:txBody>
      </p:sp>
      <p:sp>
        <p:nvSpPr>
          <p:cNvPr id="15" name="Espace réservé du contenu 14">
            <a:extLst>
              <a:ext uri="{FF2B5EF4-FFF2-40B4-BE49-F238E27FC236}">
                <a16:creationId xmlns:a16="http://schemas.microsoft.com/office/drawing/2014/main" id="{B9BBC8B3-ABDF-755B-70D9-4B054C5C2BE8}"/>
              </a:ext>
            </a:extLst>
          </p:cNvPr>
          <p:cNvSpPr>
            <a:spLocks noGrp="1"/>
          </p:cNvSpPr>
          <p:nvPr>
            <p:ph sz="quarter" idx="16" hasCustomPrompt="1"/>
          </p:nvPr>
        </p:nvSpPr>
        <p:spPr>
          <a:xfrm>
            <a:off x="6407968" y="2521775"/>
            <a:ext cx="4833938"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16" name="Espace réservé du contenu 2">
            <a:extLst>
              <a:ext uri="{FF2B5EF4-FFF2-40B4-BE49-F238E27FC236}">
                <a16:creationId xmlns:a16="http://schemas.microsoft.com/office/drawing/2014/main" id="{7C59A328-2D4A-ED40-8C8B-29CE0EF1E392}"/>
              </a:ext>
            </a:extLst>
          </p:cNvPr>
          <p:cNvSpPr>
            <a:spLocks noGrp="1"/>
          </p:cNvSpPr>
          <p:nvPr>
            <p:ph sz="quarter" idx="17" hasCustomPrompt="1"/>
          </p:nvPr>
        </p:nvSpPr>
        <p:spPr>
          <a:xfrm>
            <a:off x="6407968" y="3384860"/>
            <a:ext cx="4833779" cy="1827398"/>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5" name="Titre 1">
            <a:extLst>
              <a:ext uri="{FF2B5EF4-FFF2-40B4-BE49-F238E27FC236}">
                <a16:creationId xmlns:a16="http://schemas.microsoft.com/office/drawing/2014/main" id="{00F6639A-3965-EDBA-D734-6BF240F3199A}"/>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6" name="Picture 5" descr="A logo for a financial advisor&#10;&#10;Description automatically generated">
            <a:extLst>
              <a:ext uri="{FF2B5EF4-FFF2-40B4-BE49-F238E27FC236}">
                <a16:creationId xmlns:a16="http://schemas.microsoft.com/office/drawing/2014/main" id="{0FF82F99-EAE2-1AC0-64A0-B2C1436DE3DD}"/>
              </a:ext>
            </a:extLst>
          </p:cNvPr>
          <p:cNvPicPr>
            <a:picLocks noChangeAspect="1"/>
          </p:cNvPicPr>
          <p:nvPr userDrawn="1"/>
        </p:nvPicPr>
        <p:blipFill>
          <a:blip r:embed="rId3"/>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3444640538"/>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752A2CEB-58F7-059C-A2DC-6237521BC9FB}"/>
              </a:ext>
            </a:extLst>
          </p:cNvPr>
          <p:cNvGraphicFramePr/>
          <p:nvPr userDrawn="1">
            <p:extLst>
              <p:ext uri="{D42A27DB-BD31-4B8C-83A1-F6EECF244321}">
                <p14:modId xmlns:p14="http://schemas.microsoft.com/office/powerpoint/2010/main" val="974519827"/>
              </p:ext>
            </p:extLst>
          </p:nvPr>
        </p:nvGraphicFramePr>
        <p:xfrm>
          <a:off x="7293624" y="1738142"/>
          <a:ext cx="3970958" cy="3927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Espace réservé du contenu 14">
            <a:extLst>
              <a:ext uri="{FF2B5EF4-FFF2-40B4-BE49-F238E27FC236}">
                <a16:creationId xmlns:a16="http://schemas.microsoft.com/office/drawing/2014/main" id="{76AAC768-EBB3-8855-D233-63053CD0B207}"/>
              </a:ext>
            </a:extLst>
          </p:cNvPr>
          <p:cNvSpPr>
            <a:spLocks noGrp="1"/>
          </p:cNvSpPr>
          <p:nvPr>
            <p:ph sz="quarter" idx="16" hasCustomPrompt="1"/>
          </p:nvPr>
        </p:nvSpPr>
        <p:spPr>
          <a:xfrm>
            <a:off x="947738" y="2094343"/>
            <a:ext cx="5940742"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11" name="Espace réservé du contenu 2">
            <a:extLst>
              <a:ext uri="{FF2B5EF4-FFF2-40B4-BE49-F238E27FC236}">
                <a16:creationId xmlns:a16="http://schemas.microsoft.com/office/drawing/2014/main" id="{E251BB6A-3E35-56AA-6CC5-EBCBB56F7B68}"/>
              </a:ext>
            </a:extLst>
          </p:cNvPr>
          <p:cNvSpPr>
            <a:spLocks noGrp="1"/>
          </p:cNvSpPr>
          <p:nvPr>
            <p:ph sz="quarter" idx="17" hasCustomPrompt="1"/>
          </p:nvPr>
        </p:nvSpPr>
        <p:spPr>
          <a:xfrm>
            <a:off x="947738" y="2957427"/>
            <a:ext cx="5940742" cy="306396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3" name="Titre 1">
            <a:extLst>
              <a:ext uri="{FF2B5EF4-FFF2-40B4-BE49-F238E27FC236}">
                <a16:creationId xmlns:a16="http://schemas.microsoft.com/office/drawing/2014/main" id="{C4BB9E5C-625D-EADD-0ADC-B82DA55A7F3E}"/>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4BF76B4F-1037-DF8D-8B3B-0E51DB6C67F2}"/>
              </a:ext>
            </a:extLst>
          </p:cNvPr>
          <p:cNvPicPr>
            <a:picLocks noChangeAspect="1"/>
          </p:cNvPicPr>
          <p:nvPr userDrawn="1"/>
        </p:nvPicPr>
        <p:blipFill>
          <a:blip r:embed="rId7"/>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423280375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left">
    <p:spTree>
      <p:nvGrpSpPr>
        <p:cNvPr id="1" name=""/>
        <p:cNvGrpSpPr/>
        <p:nvPr/>
      </p:nvGrpSpPr>
      <p:grpSpPr>
        <a:xfrm>
          <a:off x="0" y="0"/>
          <a:ext cx="0" cy="0"/>
          <a:chOff x="0" y="0"/>
          <a:chExt cx="0" cy="0"/>
        </a:xfrm>
      </p:grpSpPr>
      <p:sp>
        <p:nvSpPr>
          <p:cNvPr id="15" name="Espace réservé du contenu 14">
            <a:extLst>
              <a:ext uri="{FF2B5EF4-FFF2-40B4-BE49-F238E27FC236}">
                <a16:creationId xmlns:a16="http://schemas.microsoft.com/office/drawing/2014/main" id="{B9BBC8B3-ABDF-755B-70D9-4B054C5C2BE8}"/>
              </a:ext>
            </a:extLst>
          </p:cNvPr>
          <p:cNvSpPr>
            <a:spLocks noGrp="1"/>
          </p:cNvSpPr>
          <p:nvPr>
            <p:ph sz="quarter" idx="16" hasCustomPrompt="1"/>
          </p:nvPr>
        </p:nvSpPr>
        <p:spPr>
          <a:xfrm>
            <a:off x="947520" y="2098363"/>
            <a:ext cx="6632176"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16" name="Espace réservé du contenu 2">
            <a:extLst>
              <a:ext uri="{FF2B5EF4-FFF2-40B4-BE49-F238E27FC236}">
                <a16:creationId xmlns:a16="http://schemas.microsoft.com/office/drawing/2014/main" id="{7C59A328-2D4A-ED40-8C8B-29CE0EF1E392}"/>
              </a:ext>
            </a:extLst>
          </p:cNvPr>
          <p:cNvSpPr>
            <a:spLocks noGrp="1"/>
          </p:cNvSpPr>
          <p:nvPr>
            <p:ph sz="quarter" idx="17" hasCustomPrompt="1"/>
          </p:nvPr>
        </p:nvSpPr>
        <p:spPr>
          <a:xfrm>
            <a:off x="947520" y="2961447"/>
            <a:ext cx="6631958" cy="306396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5" name="Espace réservé du contenu 2">
            <a:extLst>
              <a:ext uri="{FF2B5EF4-FFF2-40B4-BE49-F238E27FC236}">
                <a16:creationId xmlns:a16="http://schemas.microsoft.com/office/drawing/2014/main" id="{C47C22FC-905D-EAB7-3574-5F802454D721}"/>
              </a:ext>
            </a:extLst>
          </p:cNvPr>
          <p:cNvSpPr>
            <a:spLocks noGrp="1"/>
          </p:cNvSpPr>
          <p:nvPr>
            <p:ph sz="quarter" idx="18" hasCustomPrompt="1"/>
          </p:nvPr>
        </p:nvSpPr>
        <p:spPr>
          <a:xfrm>
            <a:off x="8447192" y="1954259"/>
            <a:ext cx="2499389" cy="1413164"/>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6" name="Espace réservé du contenu 2">
            <a:extLst>
              <a:ext uri="{FF2B5EF4-FFF2-40B4-BE49-F238E27FC236}">
                <a16:creationId xmlns:a16="http://schemas.microsoft.com/office/drawing/2014/main" id="{24C03D6F-E978-8C68-499B-048017B6604C}"/>
              </a:ext>
            </a:extLst>
          </p:cNvPr>
          <p:cNvSpPr>
            <a:spLocks noGrp="1"/>
          </p:cNvSpPr>
          <p:nvPr>
            <p:ph sz="quarter" idx="19" hasCustomPrompt="1"/>
          </p:nvPr>
        </p:nvSpPr>
        <p:spPr>
          <a:xfrm>
            <a:off x="8447191" y="3563905"/>
            <a:ext cx="2499389" cy="191955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4" name="Titre 1">
            <a:extLst>
              <a:ext uri="{FF2B5EF4-FFF2-40B4-BE49-F238E27FC236}">
                <a16:creationId xmlns:a16="http://schemas.microsoft.com/office/drawing/2014/main" id="{3A3E8EC4-E9CA-2883-C9A3-1617AB09F38C}"/>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3" name="Picture 2" descr="A logo for a financial advisor&#10;&#10;Description automatically generated">
            <a:extLst>
              <a:ext uri="{FF2B5EF4-FFF2-40B4-BE49-F238E27FC236}">
                <a16:creationId xmlns:a16="http://schemas.microsoft.com/office/drawing/2014/main" id="{B59FB80E-E4D9-EA4B-C69A-7931C6EDEFC6}"/>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6768059"/>
      </p:ext>
    </p:extLst>
  </p:cSld>
  <p:clrMapOvr>
    <a:masterClrMapping/>
  </p:clrMapOvr>
  <p:extLst>
    <p:ext uri="{DCECCB84-F9BA-43D5-87BE-67443E8EF086}">
      <p15:sldGuideLst xmlns:p15="http://schemas.microsoft.com/office/powerpoint/2012/main">
        <p15:guide id="1" pos="2842" userDrawn="1">
          <p15:clr>
            <a:srgbClr val="FBAE40"/>
          </p15:clr>
        </p15:guide>
        <p15:guide id="2" pos="304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White">
    <p:spTree>
      <p:nvGrpSpPr>
        <p:cNvPr id="1" name=""/>
        <p:cNvGrpSpPr/>
        <p:nvPr/>
      </p:nvGrpSpPr>
      <p:grpSpPr>
        <a:xfrm>
          <a:off x="0" y="0"/>
          <a:ext cx="0" cy="0"/>
          <a:chOff x="0" y="0"/>
          <a:chExt cx="0" cy="0"/>
        </a:xfrm>
      </p:grpSpPr>
      <p:sp>
        <p:nvSpPr>
          <p:cNvPr id="8" name="Espace réservé du contenu 14">
            <a:extLst>
              <a:ext uri="{FF2B5EF4-FFF2-40B4-BE49-F238E27FC236}">
                <a16:creationId xmlns:a16="http://schemas.microsoft.com/office/drawing/2014/main" id="{31A5613A-8B67-6369-B608-01A051DA45AE}"/>
              </a:ext>
            </a:extLst>
          </p:cNvPr>
          <p:cNvSpPr>
            <a:spLocks noGrp="1"/>
          </p:cNvSpPr>
          <p:nvPr>
            <p:ph sz="quarter" idx="16" hasCustomPrompt="1"/>
          </p:nvPr>
        </p:nvSpPr>
        <p:spPr>
          <a:xfrm>
            <a:off x="947738" y="2098352"/>
            <a:ext cx="5940742"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9" name="Espace réservé du contenu 2">
            <a:extLst>
              <a:ext uri="{FF2B5EF4-FFF2-40B4-BE49-F238E27FC236}">
                <a16:creationId xmlns:a16="http://schemas.microsoft.com/office/drawing/2014/main" id="{5F8DD7D8-E952-2BC4-A2C4-1A9DCAA5706D}"/>
              </a:ext>
            </a:extLst>
          </p:cNvPr>
          <p:cNvSpPr>
            <a:spLocks noGrp="1"/>
          </p:cNvSpPr>
          <p:nvPr>
            <p:ph sz="quarter" idx="17" hasCustomPrompt="1"/>
          </p:nvPr>
        </p:nvSpPr>
        <p:spPr>
          <a:xfrm>
            <a:off x="947738" y="2961436"/>
            <a:ext cx="5940742" cy="306396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3" name="Titre 1">
            <a:extLst>
              <a:ext uri="{FF2B5EF4-FFF2-40B4-BE49-F238E27FC236}">
                <a16:creationId xmlns:a16="http://schemas.microsoft.com/office/drawing/2014/main" id="{D664D627-424C-37F5-069C-F1F0D9C31B0F}"/>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F3EDE97B-EA18-333F-ED96-0998933C7CEB}"/>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2602519792"/>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Whit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98024B04-582F-8080-87ED-4C4949441438}"/>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B3DBD763-4E4F-8994-551B-75B64E334C4B}"/>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880365395"/>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Whit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D11968BF-3480-7672-9737-31C6B1FDDCAB}"/>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609F7645-8A0B-92F6-A7AF-38A99AC3CED2}"/>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905693612"/>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White">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CA097A1-3199-4AAF-B166-A02F9898611A}"/>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45EF66EC-5F71-B8D0-A02F-210B4DECFC4A}"/>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2599408724"/>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White">
    <p:spTree>
      <p:nvGrpSpPr>
        <p:cNvPr id="1" name=""/>
        <p:cNvGrpSpPr/>
        <p:nvPr/>
      </p:nvGrpSpPr>
      <p:grpSpPr>
        <a:xfrm>
          <a:off x="0" y="0"/>
          <a:ext cx="0" cy="0"/>
          <a:chOff x="0" y="0"/>
          <a:chExt cx="0" cy="0"/>
        </a:xfrm>
      </p:grpSpPr>
      <p:sp>
        <p:nvSpPr>
          <p:cNvPr id="51" name="Espace réservé du contenu 14">
            <a:extLst>
              <a:ext uri="{FF2B5EF4-FFF2-40B4-BE49-F238E27FC236}">
                <a16:creationId xmlns:a16="http://schemas.microsoft.com/office/drawing/2014/main" id="{5751D364-D5DC-55A2-1816-6A25DBF7470B}"/>
              </a:ext>
            </a:extLst>
          </p:cNvPr>
          <p:cNvSpPr>
            <a:spLocks noGrp="1"/>
          </p:cNvSpPr>
          <p:nvPr>
            <p:ph sz="quarter" idx="16" hasCustomPrompt="1"/>
          </p:nvPr>
        </p:nvSpPr>
        <p:spPr>
          <a:xfrm>
            <a:off x="947738" y="2098360"/>
            <a:ext cx="5335252"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52" name="Espace réservé du contenu 2">
            <a:extLst>
              <a:ext uri="{FF2B5EF4-FFF2-40B4-BE49-F238E27FC236}">
                <a16:creationId xmlns:a16="http://schemas.microsoft.com/office/drawing/2014/main" id="{F3F1A715-A7CD-5E66-2563-4E6E6857734B}"/>
              </a:ext>
            </a:extLst>
          </p:cNvPr>
          <p:cNvSpPr>
            <a:spLocks noGrp="1"/>
          </p:cNvSpPr>
          <p:nvPr>
            <p:ph sz="quarter" idx="17" hasCustomPrompt="1"/>
          </p:nvPr>
        </p:nvSpPr>
        <p:spPr>
          <a:xfrm>
            <a:off x="947738" y="2961444"/>
            <a:ext cx="5335252" cy="306396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3" name="Titre 1">
            <a:extLst>
              <a:ext uri="{FF2B5EF4-FFF2-40B4-BE49-F238E27FC236}">
                <a16:creationId xmlns:a16="http://schemas.microsoft.com/office/drawing/2014/main" id="{3C5E2F2A-FCB4-59DC-A0F6-EB6F0643061E}"/>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4" name="Picture 3" descr="A logo for a financial advisor&#10;&#10;Description automatically generated">
            <a:extLst>
              <a:ext uri="{FF2B5EF4-FFF2-40B4-BE49-F238E27FC236}">
                <a16:creationId xmlns:a16="http://schemas.microsoft.com/office/drawing/2014/main" id="{8828A299-D30C-D2C8-B139-646963EE54E4}"/>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810552157"/>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D56D884F-E547-309C-749D-C693EDC7EA19}"/>
              </a:ext>
            </a:extLst>
          </p:cNvPr>
          <p:cNvSpPr>
            <a:spLocks noGrp="1"/>
          </p:cNvSpPr>
          <p:nvPr>
            <p:ph type="title" hasCustomPrompt="1"/>
          </p:nvPr>
        </p:nvSpPr>
        <p:spPr>
          <a:xfrm>
            <a:off x="947738" y="850756"/>
            <a:ext cx="10296525" cy="657413"/>
          </a:xfrm>
        </p:spPr>
        <p:txBody>
          <a:bodyPr anchor="t">
            <a:normAutofit/>
          </a:bodyPr>
          <a:lstStyle>
            <a:lvl1pPr algn="l">
              <a:defRPr sz="4000">
                <a:solidFill>
                  <a:schemeClr val="accent1"/>
                </a:solidFill>
              </a:defRPr>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EB123F74-031F-7677-A384-0F8EEBC61FA1}"/>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695084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CD91FCE5-8ADB-8555-2497-9609EDBBD7A6}"/>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57A29A8B-51E1-7BE4-8344-30B542A9FA1F}"/>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4965890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B40F1E48-4134-3A6D-72EF-1B47263492CF}"/>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FD85355E-4F90-CCBE-2F40-5CD60B2BA03E}"/>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35158528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Espace réservé du contenu 14">
            <a:extLst>
              <a:ext uri="{FF2B5EF4-FFF2-40B4-BE49-F238E27FC236}">
                <a16:creationId xmlns:a16="http://schemas.microsoft.com/office/drawing/2014/main" id="{7D21A423-895E-AAC1-D779-63B9E5941607}"/>
              </a:ext>
            </a:extLst>
          </p:cNvPr>
          <p:cNvSpPr>
            <a:spLocks noGrp="1"/>
          </p:cNvSpPr>
          <p:nvPr>
            <p:ph sz="quarter" idx="16" hasCustomPrompt="1"/>
          </p:nvPr>
        </p:nvSpPr>
        <p:spPr>
          <a:xfrm>
            <a:off x="947738" y="2098353"/>
            <a:ext cx="5382892" cy="643025"/>
          </a:xfrm>
        </p:spPr>
        <p:txBody>
          <a:bodyPr/>
          <a:lstStyle>
            <a:lvl1pPr marL="0" indent="0">
              <a:buNone/>
              <a:defRPr sz="2200">
                <a:solidFill>
                  <a:srgbClr val="114FA0"/>
                </a:solidFill>
              </a:defRPr>
            </a:lvl1pPr>
            <a:lvl2pPr marL="742950" indent="-285750">
              <a:buFont typeface="Arial" panose="020B0604020202020204" pitchFamily="34" charset="0"/>
              <a:buChar char="•"/>
              <a:defRPr sz="1800"/>
            </a:lvl2pPr>
          </a:lstStyle>
          <a:p>
            <a:pPr lvl="0"/>
            <a:r>
              <a:rPr lang="fr-FR" err="1"/>
              <a:t>Text</a:t>
            </a:r>
            <a:endParaRPr lang="fr-FR"/>
          </a:p>
        </p:txBody>
      </p:sp>
      <p:sp>
        <p:nvSpPr>
          <p:cNvPr id="6" name="Espace réservé du contenu 2">
            <a:extLst>
              <a:ext uri="{FF2B5EF4-FFF2-40B4-BE49-F238E27FC236}">
                <a16:creationId xmlns:a16="http://schemas.microsoft.com/office/drawing/2014/main" id="{DBD726DE-5437-E0F7-6E18-4BDC97C781F3}"/>
              </a:ext>
            </a:extLst>
          </p:cNvPr>
          <p:cNvSpPr>
            <a:spLocks noGrp="1"/>
          </p:cNvSpPr>
          <p:nvPr>
            <p:ph sz="quarter" idx="17" hasCustomPrompt="1"/>
          </p:nvPr>
        </p:nvSpPr>
        <p:spPr>
          <a:xfrm>
            <a:off x="947738" y="2961437"/>
            <a:ext cx="5382715" cy="3063961"/>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err="1"/>
              <a:t>Text</a:t>
            </a:r>
            <a:endParaRPr lang="fr-FR"/>
          </a:p>
        </p:txBody>
      </p:sp>
      <p:sp>
        <p:nvSpPr>
          <p:cNvPr id="7" name="Titre 1">
            <a:extLst>
              <a:ext uri="{FF2B5EF4-FFF2-40B4-BE49-F238E27FC236}">
                <a16:creationId xmlns:a16="http://schemas.microsoft.com/office/drawing/2014/main" id="{AA59057A-6A42-E12B-9CE4-73A1C16B9074}"/>
              </a:ext>
            </a:extLst>
          </p:cNvPr>
          <p:cNvSpPr>
            <a:spLocks noGrp="1"/>
          </p:cNvSpPr>
          <p:nvPr>
            <p:ph type="title" hasCustomPrompt="1"/>
          </p:nvPr>
        </p:nvSpPr>
        <p:spPr>
          <a:xfrm>
            <a:off x="947738" y="832284"/>
            <a:ext cx="10296525" cy="657413"/>
          </a:xfrm>
        </p:spPr>
        <p:txBody>
          <a:bodyPr anchor="t">
            <a:normAutofit/>
          </a:bodyPr>
          <a:lstStyle>
            <a:lvl1pPr algn="l">
              <a:defRPr sz="4000">
                <a:solidFill>
                  <a:schemeClr val="accent1"/>
                </a:solidFill>
              </a:defRPr>
            </a:lvl1pPr>
          </a:lstStyle>
          <a:p>
            <a:r>
              <a:rPr lang="fr-FR"/>
              <a:t>TITLE</a:t>
            </a:r>
          </a:p>
        </p:txBody>
      </p:sp>
      <p:pic>
        <p:nvPicPr>
          <p:cNvPr id="2" name="Picture 1" descr="A logo for a financial advisor&#10;&#10;Description automatically generated">
            <a:extLst>
              <a:ext uri="{FF2B5EF4-FFF2-40B4-BE49-F238E27FC236}">
                <a16:creationId xmlns:a16="http://schemas.microsoft.com/office/drawing/2014/main" id="{30A333C8-4EBE-F602-1F9E-F80B6E6029B4}"/>
              </a:ext>
            </a:extLst>
          </p:cNvPr>
          <p:cNvPicPr>
            <a:picLocks noChangeAspect="1"/>
          </p:cNvPicPr>
          <p:nvPr userDrawn="1"/>
        </p:nvPicPr>
        <p:blipFill>
          <a:blip r:embed="rId2"/>
          <a:stretch>
            <a:fillRect/>
          </a:stretch>
        </p:blipFill>
        <p:spPr>
          <a:xfrm>
            <a:off x="10145901" y="5842876"/>
            <a:ext cx="2046099" cy="1015124"/>
          </a:xfrm>
          <a:prstGeom prst="rect">
            <a:avLst/>
          </a:prstGeom>
        </p:spPr>
      </p:pic>
    </p:spTree>
    <p:extLst>
      <p:ext uri="{BB962C8B-B14F-4D97-AF65-F5344CB8AC3E}">
        <p14:creationId xmlns:p14="http://schemas.microsoft.com/office/powerpoint/2010/main" val="18040042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4" name="Picture 3" descr="A picture containing sky, outdoor, building&#10;&#10;Description automatically generated">
            <a:extLst>
              <a:ext uri="{FF2B5EF4-FFF2-40B4-BE49-F238E27FC236}">
                <a16:creationId xmlns:a16="http://schemas.microsoft.com/office/drawing/2014/main" id="{72286D63-915F-6A62-3DD9-94B68113239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FFE9ABF2-9A17-9E13-5945-F5185291471F}"/>
              </a:ext>
            </a:extLst>
          </p:cNvPr>
          <p:cNvSpPr>
            <a:spLocks noGrp="1"/>
          </p:cNvSpPr>
          <p:nvPr>
            <p:ph type="title"/>
          </p:nvPr>
        </p:nvSpPr>
        <p:spPr>
          <a:xfrm>
            <a:off x="950847" y="2143382"/>
            <a:ext cx="10296525" cy="1426007"/>
          </a:xfrm>
        </p:spPr>
        <p:txBody>
          <a:bodyPr/>
          <a:lstStyle/>
          <a:p>
            <a:pPr algn="ctr"/>
            <a:r>
              <a:rPr lang="en-GB">
                <a:solidFill>
                  <a:schemeClr val="bg1"/>
                </a:solidFill>
              </a:rPr>
              <a:t>THANK YOU</a:t>
            </a:r>
          </a:p>
        </p:txBody>
      </p:sp>
      <p:pic>
        <p:nvPicPr>
          <p:cNvPr id="3" name="Picture 2" descr="A blue and yellow flag with stars and a black background&#10;&#10;Description automatically generated">
            <a:extLst>
              <a:ext uri="{FF2B5EF4-FFF2-40B4-BE49-F238E27FC236}">
                <a16:creationId xmlns:a16="http://schemas.microsoft.com/office/drawing/2014/main" id="{71D2989A-9302-6BD4-DC09-D434DB042F05}"/>
              </a:ext>
            </a:extLst>
          </p:cNvPr>
          <p:cNvPicPr>
            <a:picLocks noChangeAspect="1"/>
          </p:cNvPicPr>
          <p:nvPr userDrawn="1"/>
        </p:nvPicPr>
        <p:blipFill>
          <a:blip r:embed="rId3"/>
          <a:stretch>
            <a:fillRect/>
          </a:stretch>
        </p:blipFill>
        <p:spPr>
          <a:xfrm>
            <a:off x="4465681" y="3569388"/>
            <a:ext cx="3260638" cy="1617689"/>
          </a:xfrm>
          <a:prstGeom prst="rect">
            <a:avLst/>
          </a:prstGeom>
        </p:spPr>
      </p:pic>
    </p:spTree>
    <p:extLst>
      <p:ext uri="{BB962C8B-B14F-4D97-AF65-F5344CB8AC3E}">
        <p14:creationId xmlns:p14="http://schemas.microsoft.com/office/powerpoint/2010/main" val="1885917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7EABB76-2C0D-D647-A157-3E2411412D9C}"/>
              </a:ext>
            </a:extLst>
          </p:cNvPr>
          <p:cNvSpPr>
            <a:spLocks noGrp="1"/>
          </p:cNvSpPr>
          <p:nvPr>
            <p:ph type="body" idx="1"/>
          </p:nvPr>
        </p:nvSpPr>
        <p:spPr>
          <a:xfrm>
            <a:off x="947738" y="1825625"/>
            <a:ext cx="10296525" cy="4351338"/>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F22AFFA-B5AA-7945-B6E2-90F8496D19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57020A-098E-1147-A676-4CB7AACEB201}" type="datetimeFigureOut">
              <a:rPr lang="en-GB" smtClean="0"/>
              <a:t>06/02/2026</a:t>
            </a:fld>
            <a:endParaRPr lang="en-GB"/>
          </a:p>
        </p:txBody>
      </p:sp>
      <p:sp>
        <p:nvSpPr>
          <p:cNvPr id="6" name="Slide Number Placeholder 5">
            <a:extLst>
              <a:ext uri="{FF2B5EF4-FFF2-40B4-BE49-F238E27FC236}">
                <a16:creationId xmlns:a16="http://schemas.microsoft.com/office/drawing/2014/main" id="{DEEECE7F-D315-014E-AD58-6C1227A9DF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6B47B-D32B-C441-B6D4-EE3F7175CE29}" type="slidenum">
              <a:rPr lang="en-GB" smtClean="0"/>
              <a:t>‹#›</a:t>
            </a:fld>
            <a:endParaRPr lang="en-GB"/>
          </a:p>
        </p:txBody>
      </p:sp>
      <p:sp>
        <p:nvSpPr>
          <p:cNvPr id="7" name="Title Placeholder 6">
            <a:extLst>
              <a:ext uri="{FF2B5EF4-FFF2-40B4-BE49-F238E27FC236}">
                <a16:creationId xmlns:a16="http://schemas.microsoft.com/office/drawing/2014/main" id="{248D1368-80EC-0643-89DA-6990B3205C86}"/>
              </a:ext>
            </a:extLst>
          </p:cNvPr>
          <p:cNvSpPr>
            <a:spLocks noGrp="1"/>
          </p:cNvSpPr>
          <p:nvPr>
            <p:ph type="title"/>
          </p:nvPr>
        </p:nvSpPr>
        <p:spPr>
          <a:xfrm>
            <a:off x="947738" y="836613"/>
            <a:ext cx="10296525" cy="854075"/>
          </a:xfrm>
          <a:prstGeom prst="rect">
            <a:avLst/>
          </a:prstGeom>
        </p:spPr>
        <p:txBody>
          <a:bodyPr vert="horz" lIns="91440" tIns="45720" rIns="91440" bIns="45720" rtlCol="0" anchor="ctr">
            <a:normAutofit/>
          </a:bodyPr>
          <a:lstStyle/>
          <a:p>
            <a:r>
              <a:rPr lang="en-GB"/>
              <a:t>CLICK TO EDIT MASTER TITLE STYLE</a:t>
            </a:r>
          </a:p>
        </p:txBody>
      </p:sp>
      <p:sp>
        <p:nvSpPr>
          <p:cNvPr id="8" name="Footer Placeholder 7">
            <a:extLst>
              <a:ext uri="{FF2B5EF4-FFF2-40B4-BE49-F238E27FC236}">
                <a16:creationId xmlns:a16="http://schemas.microsoft.com/office/drawing/2014/main" id="{9CDE5E60-CF6E-9846-85E3-5A96F5B2F7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404114521"/>
      </p:ext>
    </p:extLst>
  </p:cSld>
  <p:clrMap bg1="lt1" tx1="dk1" bg2="lt2" tx2="dk2" accent1="accent1" accent2="accent2" accent3="accent3" accent4="accent4" accent5="accent5" accent6="accent6" hlink="hlink" folHlink="folHlink"/>
  <p:sldLayoutIdLst>
    <p:sldLayoutId id="2147483674" r:id="rId1"/>
    <p:sldLayoutId id="2147483672" r:id="rId2"/>
    <p:sldLayoutId id="2147483660" r:id="rId3"/>
    <p:sldLayoutId id="2147483664" r:id="rId4"/>
    <p:sldLayoutId id="2147483671" r:id="rId5"/>
    <p:sldLayoutId id="2147483667" r:id="rId6"/>
    <p:sldLayoutId id="2147483662" r:id="rId7"/>
    <p:sldLayoutId id="2147483668" r:id="rId8"/>
    <p:sldLayoutId id="2147483669" r:id="rId9"/>
    <p:sldLayoutId id="2147483670" r:id="rId10"/>
    <p:sldLayoutId id="2147483663" r:id="rId11"/>
    <p:sldLayoutId id="2147483685" r:id="rId12"/>
    <p:sldLayoutId id="2147483665" r:id="rId13"/>
    <p:sldLayoutId id="2147483654" r:id="rId14"/>
    <p:sldLayoutId id="2147483666" r:id="rId15"/>
    <p:sldLayoutId id="2147483676" r:id="rId16"/>
    <p:sldLayoutId id="2147483677" r:id="rId17"/>
    <p:sldLayoutId id="2147483678" r:id="rId18"/>
    <p:sldLayoutId id="2147483679" r:id="rId19"/>
    <p:sldLayoutId id="2147483680" r:id="rId20"/>
    <p:sldLayoutId id="2147483655" r:id="rId21"/>
    <p:sldLayoutId id="2147483683" r:id="rId22"/>
    <p:sldLayoutId id="2147483684" r:id="rId23"/>
    <p:sldLayoutId id="2147483682" r:id="rId24"/>
    <p:sldLayoutId id="2147483681" r:id="rId25"/>
  </p:sldLayoutIdLst>
  <p:txStyles>
    <p:titleStyle>
      <a:lvl1pPr algn="l" defTabSz="914400" rtl="0" eaLnBrk="1" latinLnBrk="0" hangingPunct="1">
        <a:lnSpc>
          <a:spcPct val="90000"/>
        </a:lnSpc>
        <a:spcBef>
          <a:spcPct val="0"/>
        </a:spcBef>
        <a:buNone/>
        <a:defRPr sz="4000" b="1" i="0" kern="1200">
          <a:solidFill>
            <a:schemeClr val="accent1"/>
          </a:solidFill>
          <a:latin typeface="Calibri" panose="020F0502020204030204" pitchFamily="34" charset="0"/>
          <a:ea typeface="Open Sans Extrabold" panose="020B0606030504020204" pitchFamily="34" charset="0"/>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597" userDrawn="1">
          <p15:clr>
            <a:srgbClr val="F26B43"/>
          </p15:clr>
        </p15:guide>
        <p15:guide id="3" pos="7083" userDrawn="1">
          <p15:clr>
            <a:srgbClr val="F26B43"/>
          </p15:clr>
        </p15:guide>
        <p15:guide id="5" orient="horz" pos="527" userDrawn="1">
          <p15:clr>
            <a:srgbClr val="F26B43"/>
          </p15:clr>
        </p15:guide>
        <p15:guide id="6" orient="horz" pos="379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jaspers.eib.org/index.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7A00C33E-7A8F-3EF6-F34D-B8BA08D1981D}"/>
              </a:ext>
            </a:extLst>
          </p:cNvPr>
          <p:cNvPicPr>
            <a:picLocks noGrp="1" noChangeAspect="1"/>
          </p:cNvPicPr>
          <p:nvPr>
            <p:ph type="pic" sz="quarter" idx="11"/>
          </p:nvPr>
        </p:nvPicPr>
        <p:blipFill>
          <a:blip r:embed="rId2"/>
          <a:srcRect l="6575"/>
          <a:stretch>
            <a:fillRect/>
          </a:stretch>
        </p:blipFill>
        <p:spPr>
          <a:xfrm>
            <a:off x="20" y="10"/>
            <a:ext cx="12191980" cy="4175990"/>
          </a:xfrm>
          <a:prstGeom prst="rect">
            <a:avLst/>
          </a:prstGeom>
          <a:noFill/>
        </p:spPr>
      </p:pic>
      <p:sp>
        <p:nvSpPr>
          <p:cNvPr id="9" name="Content Placeholder 2">
            <a:extLst>
              <a:ext uri="{FF2B5EF4-FFF2-40B4-BE49-F238E27FC236}">
                <a16:creationId xmlns:a16="http://schemas.microsoft.com/office/drawing/2014/main" id="{097040FE-70DF-34D4-DCDF-35DB251CC27D}"/>
              </a:ext>
            </a:extLst>
          </p:cNvPr>
          <p:cNvSpPr>
            <a:spLocks noGrp="1"/>
          </p:cNvSpPr>
          <p:nvPr>
            <p:ph sz="quarter" idx="12"/>
          </p:nvPr>
        </p:nvSpPr>
        <p:spPr>
          <a:xfrm>
            <a:off x="5662670" y="4176000"/>
            <a:ext cx="5581593" cy="2588558"/>
          </a:xfrm>
        </p:spPr>
        <p:txBody>
          <a:bodyPr anchor="ctr">
            <a:normAutofit/>
          </a:bodyPr>
          <a:lstStyle/>
          <a:p>
            <a:r>
              <a:rPr lang="en-GB" sz="3200">
                <a:solidFill>
                  <a:schemeClr val="tx1"/>
                </a:solidFill>
                <a:ea typeface="+mn-ea"/>
                <a:cs typeface="+mn-cs"/>
              </a:rPr>
              <a:t>Good</a:t>
            </a:r>
            <a:r>
              <a:rPr lang="en-GB" sz="3000" noProof="0">
                <a:latin typeface="Calibri"/>
                <a:ea typeface="Calibri"/>
                <a:cs typeface="Calibri"/>
              </a:rPr>
              <a:t> </a:t>
            </a:r>
            <a:r>
              <a:rPr lang="en-GB" sz="3200">
                <a:solidFill>
                  <a:schemeClr val="tx1"/>
                </a:solidFill>
                <a:ea typeface="+mn-ea"/>
                <a:cs typeface="+mn-cs"/>
              </a:rPr>
              <a:t>practices in preparation of EU co-financed projects </a:t>
            </a:r>
          </a:p>
          <a:p>
            <a:r>
              <a:rPr lang="en-GB" sz="3200">
                <a:solidFill>
                  <a:schemeClr val="tx1"/>
                </a:solidFill>
                <a:ea typeface="+mn-ea"/>
                <a:cs typeface="+mn-cs"/>
              </a:rPr>
              <a:t>February 2026</a:t>
            </a:r>
            <a:endParaRPr lang="en-GB" sz="3200">
              <a:solidFill>
                <a:schemeClr val="tx1"/>
              </a:solidFill>
              <a:ea typeface="Calibri"/>
              <a:cs typeface="Calibri"/>
            </a:endParaRPr>
          </a:p>
        </p:txBody>
      </p:sp>
    </p:spTree>
    <p:extLst>
      <p:ext uri="{BB962C8B-B14F-4D97-AF65-F5344CB8AC3E}">
        <p14:creationId xmlns:p14="http://schemas.microsoft.com/office/powerpoint/2010/main" val="2519376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9E3BD-DE5D-84CB-0F80-4742AA9679BA}"/>
            </a:ext>
          </a:extLst>
        </p:cNvPr>
        <p:cNvGrpSpPr/>
        <p:nvPr/>
      </p:nvGrpSpPr>
      <p:grpSpPr>
        <a:xfrm>
          <a:off x="0" y="0"/>
          <a:ext cx="0" cy="0"/>
          <a:chOff x="0" y="0"/>
          <a:chExt cx="0" cy="0"/>
        </a:xfrm>
      </p:grpSpPr>
      <p:sp>
        <p:nvSpPr>
          <p:cNvPr id="3" name="TextBox 33">
            <a:extLst>
              <a:ext uri="{FF2B5EF4-FFF2-40B4-BE49-F238E27FC236}">
                <a16:creationId xmlns:a16="http://schemas.microsoft.com/office/drawing/2014/main" id="{3802D7B7-7EE4-2547-ED12-8479604DF96D}"/>
              </a:ext>
            </a:extLst>
          </p:cNvPr>
          <p:cNvSpPr txBox="1"/>
          <p:nvPr/>
        </p:nvSpPr>
        <p:spPr>
          <a:xfrm>
            <a:off x="0" y="6611779"/>
            <a:ext cx="1347216" cy="246221"/>
          </a:xfrm>
          <a:prstGeom prst="rect">
            <a:avLst/>
          </a:prstGeom>
          <a:noFill/>
        </p:spPr>
        <p:txBody>
          <a:bodyPr wrap="square" rtlCol="0">
            <a:spAutoFit/>
          </a:bodyPr>
          <a:lstStyle>
            <a:defPPr>
              <a:defRPr lang="en-BE"/>
            </a:defPPr>
            <a:lvl1pPr algn="r">
              <a:defRPr sz="1000">
                <a:solidFill>
                  <a:schemeClr val="accent2">
                    <a:lumMod val="75000"/>
                  </a:schemeClr>
                </a:solidFill>
              </a:defRPr>
            </a:lvl1pPr>
          </a:lstStyle>
          <a:p>
            <a:pPr marL="90170" indent="-90170" algn="l">
              <a:tabLst>
                <a:tab pos="90170" algn="l"/>
              </a:tabLst>
            </a:pPr>
            <a:r>
              <a:rPr lang="fr-LU" sz="1000">
                <a:solidFill>
                  <a:schemeClr val="bg1"/>
                </a:solidFill>
                <a:latin typeface="Aptos" panose="020B0004020202020204" pitchFamily="34" charset="0"/>
              </a:rPr>
              <a:t>© Getty, </a:t>
            </a:r>
            <a:r>
              <a:rPr lang="fr-LU" sz="1000" err="1">
                <a:solidFill>
                  <a:schemeClr val="bg1"/>
                </a:solidFill>
                <a:latin typeface="Aptos" panose="020B0004020202020204" pitchFamily="34" charset="0"/>
              </a:rPr>
              <a:t>Nes</a:t>
            </a:r>
            <a:endParaRPr lang="fr-LU" sz="1000">
              <a:solidFill>
                <a:schemeClr val="bg1"/>
              </a:solidFill>
              <a:latin typeface="Aptos" panose="020B0004020202020204" pitchFamily="34" charset="0"/>
            </a:endParaRPr>
          </a:p>
        </p:txBody>
      </p:sp>
      <p:sp>
        <p:nvSpPr>
          <p:cNvPr id="9" name="ZoneTexte 8">
            <a:extLst>
              <a:ext uri="{FF2B5EF4-FFF2-40B4-BE49-F238E27FC236}">
                <a16:creationId xmlns:a16="http://schemas.microsoft.com/office/drawing/2014/main" id="{3844C43B-EBBE-B245-E3D5-0B5395FBE6A5}"/>
              </a:ext>
            </a:extLst>
          </p:cNvPr>
          <p:cNvSpPr txBox="1"/>
          <p:nvPr/>
        </p:nvSpPr>
        <p:spPr>
          <a:xfrm>
            <a:off x="4835525" y="1495685"/>
            <a:ext cx="6474732" cy="3025444"/>
          </a:xfrm>
          <a:prstGeom prst="rect">
            <a:avLst/>
          </a:prstGeom>
          <a:noFill/>
        </p:spPr>
        <p:txBody>
          <a:bodyPr wrap="square" lIns="91440" tIns="45720" rIns="91440" bIns="45720" anchor="t">
            <a:spAutoFit/>
          </a:bodyPr>
          <a:lstStyle/>
          <a:p>
            <a:pPr marL="215900" indent="-215900">
              <a:lnSpc>
                <a:spcPct val="90000"/>
              </a:lnSpc>
              <a:spcAft>
                <a:spcPts val="600"/>
              </a:spcAft>
              <a:buClr>
                <a:srgbClr val="0D2D59"/>
              </a:buClr>
              <a:buFont typeface="Arial" panose="020B0604020202020204" pitchFamily="34" charset="0"/>
              <a:buChar char="•"/>
            </a:pPr>
            <a:r>
              <a:rPr lang="en-GB" sz="3200"/>
              <a:t>Objectives of the presentation</a:t>
            </a:r>
          </a:p>
          <a:p>
            <a:pPr marL="215900" indent="-215900">
              <a:lnSpc>
                <a:spcPct val="90000"/>
              </a:lnSpc>
              <a:spcAft>
                <a:spcPts val="600"/>
              </a:spcAft>
              <a:buClr>
                <a:srgbClr val="0D2D59"/>
              </a:buClr>
              <a:buFont typeface="Arial" panose="020B0604020202020204" pitchFamily="34" charset="0"/>
              <a:buChar char="•"/>
            </a:pPr>
            <a:r>
              <a:rPr lang="pl-PL" sz="3200"/>
              <a:t>EIB </a:t>
            </a:r>
            <a:r>
              <a:rPr lang="en-GB" sz="3200"/>
              <a:t>A</a:t>
            </a:r>
            <a:r>
              <a:rPr lang="pl-PL" sz="3200"/>
              <a:t>dvisory – short introduction</a:t>
            </a:r>
          </a:p>
          <a:p>
            <a:pPr marL="215900" indent="-215900">
              <a:lnSpc>
                <a:spcPct val="90000"/>
              </a:lnSpc>
              <a:spcAft>
                <a:spcPts val="600"/>
              </a:spcAft>
              <a:buClr>
                <a:srgbClr val="0D2D59"/>
              </a:buClr>
              <a:buFont typeface="Arial" panose="020B0604020202020204" pitchFamily="34" charset="0"/>
              <a:buChar char="•"/>
            </a:pPr>
            <a:r>
              <a:rPr lang="pl-PL" sz="3200"/>
              <a:t>Lessons learnt</a:t>
            </a:r>
            <a:r>
              <a:rPr lang="sv-SE" sz="3200"/>
              <a:t> </a:t>
            </a:r>
            <a:endParaRPr lang="pl-PL" sz="3200"/>
          </a:p>
          <a:p>
            <a:pPr marL="215900" indent="-215900">
              <a:lnSpc>
                <a:spcPct val="90000"/>
              </a:lnSpc>
              <a:spcAft>
                <a:spcPts val="600"/>
              </a:spcAft>
              <a:buClr>
                <a:srgbClr val="0D2D59"/>
              </a:buClr>
              <a:buFont typeface="Arial" panose="020B0604020202020204" pitchFamily="34" charset="0"/>
              <a:buChar char="•"/>
            </a:pPr>
            <a:r>
              <a:rPr lang="en-GB" sz="3200"/>
              <a:t>Q&amp;A</a:t>
            </a:r>
            <a:endParaRPr lang="pl-PL" sz="3200"/>
          </a:p>
          <a:p>
            <a:pPr marL="215900" indent="-215900">
              <a:lnSpc>
                <a:spcPct val="90000"/>
              </a:lnSpc>
              <a:spcAft>
                <a:spcPts val="600"/>
              </a:spcAft>
              <a:buClr>
                <a:srgbClr val="0D2D59"/>
              </a:buClr>
              <a:buFont typeface="Arial" panose="020B0604020202020204" pitchFamily="34" charset="0"/>
              <a:buChar char="•"/>
            </a:pPr>
            <a:endParaRPr lang="en-GB" sz="2800">
              <a:solidFill>
                <a:srgbClr val="0D2D59"/>
              </a:solidFill>
              <a:ea typeface="Calibri" panose="020F0502020204030204"/>
              <a:cs typeface="Calibri" panose="020F0502020204030204"/>
            </a:endParaRPr>
          </a:p>
          <a:p>
            <a:pPr marL="215900" indent="-215900">
              <a:lnSpc>
                <a:spcPct val="90000"/>
              </a:lnSpc>
              <a:spcAft>
                <a:spcPts val="600"/>
              </a:spcAft>
              <a:buFont typeface="Arial" panose="020B0604020202020204" pitchFamily="34" charset="0"/>
              <a:buChar char="•"/>
            </a:pPr>
            <a:endParaRPr lang="en-GB" sz="2800">
              <a:solidFill>
                <a:srgbClr val="0D2D59"/>
              </a:solidFill>
              <a:ea typeface="Calibri" panose="020F0502020204030204"/>
              <a:cs typeface="Calibri" panose="020F0502020204030204"/>
            </a:endParaRPr>
          </a:p>
        </p:txBody>
      </p:sp>
      <p:sp>
        <p:nvSpPr>
          <p:cNvPr id="6" name="Espace réservé du numéro de diapositive 3">
            <a:extLst>
              <a:ext uri="{FF2B5EF4-FFF2-40B4-BE49-F238E27FC236}">
                <a16:creationId xmlns:a16="http://schemas.microsoft.com/office/drawing/2014/main" id="{45F5A381-5E86-FB75-D2CC-C238439ABD7E}"/>
              </a:ext>
            </a:extLst>
          </p:cNvPr>
          <p:cNvSpPr>
            <a:spLocks noGrp="1"/>
          </p:cNvSpPr>
          <p:nvPr>
            <p:ph type="sldNum" sz="quarter" idx="4294967295"/>
          </p:nvPr>
        </p:nvSpPr>
        <p:spPr>
          <a:xfrm>
            <a:off x="0" y="6356350"/>
            <a:ext cx="2743200" cy="365125"/>
          </a:xfrm>
        </p:spPr>
        <p:txBody>
          <a:bodyPr/>
          <a:lstStyle/>
          <a:p>
            <a:fld id="{7D66B47B-D32B-C441-B6D4-EE3F7175CE29}" type="slidenum">
              <a:rPr lang="en-GB" smtClean="0"/>
              <a:pPr/>
              <a:t>2</a:t>
            </a:fld>
            <a:endParaRPr lang="en-GB"/>
          </a:p>
        </p:txBody>
      </p:sp>
      <p:pic>
        <p:nvPicPr>
          <p:cNvPr id="2" name="Picture Placeholder 17" descr="A hand holding a smartphone&#10;&#10;Description automatically generated">
            <a:extLst>
              <a:ext uri="{FF2B5EF4-FFF2-40B4-BE49-F238E27FC236}">
                <a16:creationId xmlns:a16="http://schemas.microsoft.com/office/drawing/2014/main" id="{65828E12-43B5-8E7B-2CA9-98EF718036F8}"/>
              </a:ext>
            </a:extLst>
          </p:cNvPr>
          <p:cNvPicPr>
            <a:picLocks noChangeAspect="1"/>
          </p:cNvPicPr>
          <p:nvPr/>
        </p:nvPicPr>
        <p:blipFill>
          <a:blip r:embed="rId3"/>
          <a:srcRect l="17106" r="17106"/>
          <a:stretch>
            <a:fillRect/>
          </a:stretch>
        </p:blipFill>
        <p:spPr>
          <a:xfrm>
            <a:off x="0" y="0"/>
            <a:ext cx="4521200" cy="6872477"/>
          </a:xfrm>
          <a:prstGeom prst="rect">
            <a:avLst/>
          </a:prstGeom>
        </p:spPr>
      </p:pic>
    </p:spTree>
    <p:extLst>
      <p:ext uri="{BB962C8B-B14F-4D97-AF65-F5344CB8AC3E}">
        <p14:creationId xmlns:p14="http://schemas.microsoft.com/office/powerpoint/2010/main" val="3155770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C56B7-B87E-60C2-D8D3-71F718466F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3A49D4-23F6-40E4-5441-1EBEE8F5D4F8}"/>
              </a:ext>
            </a:extLst>
          </p:cNvPr>
          <p:cNvSpPr>
            <a:spLocks noGrp="1"/>
          </p:cNvSpPr>
          <p:nvPr>
            <p:ph type="title"/>
          </p:nvPr>
        </p:nvSpPr>
        <p:spPr>
          <a:xfrm>
            <a:off x="4958594" y="216365"/>
            <a:ext cx="6785851" cy="724350"/>
          </a:xfrm>
        </p:spPr>
        <p:txBody>
          <a:bodyPr>
            <a:normAutofit fontScale="90000"/>
          </a:bodyPr>
          <a:lstStyle/>
          <a:p>
            <a:r>
              <a:rPr lang="en-US" sz="3200"/>
              <a:t>Why this presentation? </a:t>
            </a:r>
            <a:br>
              <a:rPr lang="en-US" sz="3200"/>
            </a:br>
            <a:br>
              <a:rPr lang="en-US" sz="3200"/>
            </a:br>
            <a:endParaRPr lang="en-GB" sz="3200">
              <a:solidFill>
                <a:schemeClr val="accent1">
                  <a:lumMod val="60000"/>
                  <a:lumOff val="40000"/>
                </a:schemeClr>
              </a:solidFill>
            </a:endParaRPr>
          </a:p>
        </p:txBody>
      </p:sp>
      <p:graphicFrame>
        <p:nvGraphicFramePr>
          <p:cNvPr id="5" name="Table 14">
            <a:extLst>
              <a:ext uri="{FF2B5EF4-FFF2-40B4-BE49-F238E27FC236}">
                <a16:creationId xmlns:a16="http://schemas.microsoft.com/office/drawing/2014/main" id="{C6E9A941-A47D-A499-41D3-4BE0CD038BC3}"/>
              </a:ext>
            </a:extLst>
          </p:cNvPr>
          <p:cNvGraphicFramePr>
            <a:graphicFrameLocks/>
          </p:cNvGraphicFramePr>
          <p:nvPr>
            <p:extLst>
              <p:ext uri="{D42A27DB-BD31-4B8C-83A1-F6EECF244321}">
                <p14:modId xmlns:p14="http://schemas.microsoft.com/office/powerpoint/2010/main" val="2548642509"/>
              </p:ext>
            </p:extLst>
          </p:nvPr>
        </p:nvGraphicFramePr>
        <p:xfrm>
          <a:off x="4627728" y="731520"/>
          <a:ext cx="7564272" cy="5394960"/>
        </p:xfrm>
        <a:graphic>
          <a:graphicData uri="http://schemas.openxmlformats.org/drawingml/2006/table">
            <a:tbl>
              <a:tblPr firstRow="1" bandRow="1">
                <a:tableStyleId>{3B4B98B0-60AC-42C2-AFA5-B58CD77FA1E5}</a:tableStyleId>
              </a:tblPr>
              <a:tblGrid>
                <a:gridCol w="1452320">
                  <a:extLst>
                    <a:ext uri="{9D8B030D-6E8A-4147-A177-3AD203B41FA5}">
                      <a16:colId xmlns:a16="http://schemas.microsoft.com/office/drawing/2014/main" val="2657449356"/>
                    </a:ext>
                  </a:extLst>
                </a:gridCol>
                <a:gridCol w="6111952">
                  <a:extLst>
                    <a:ext uri="{9D8B030D-6E8A-4147-A177-3AD203B41FA5}">
                      <a16:colId xmlns:a16="http://schemas.microsoft.com/office/drawing/2014/main" val="1128972410"/>
                    </a:ext>
                  </a:extLst>
                </a:gridCol>
              </a:tblGrid>
              <a:tr h="1285225">
                <a:tc>
                  <a:txBody>
                    <a:bodyPr/>
                    <a:lstStyle/>
                    <a:p>
                      <a:pPr algn="ctr"/>
                      <a:r>
                        <a:rPr lang="en-GB" sz="1600" b="1"/>
                        <a:t>Many challenges</a:t>
                      </a:r>
                    </a:p>
                  </a:txBody>
                  <a:tcPr anchor="ctr"/>
                </a:tc>
                <a:tc>
                  <a:txBody>
                    <a:bodyPr/>
                    <a:lstStyle/>
                    <a:p>
                      <a:pPr algn="just"/>
                      <a:endParaRPr lang="en-GB" sz="1600" b="0">
                        <a:solidFill>
                          <a:schemeClr val="tx1"/>
                        </a:solidFill>
                        <a:ea typeface="+mn-lt"/>
                        <a:cs typeface="+mn-lt"/>
                      </a:endParaRPr>
                    </a:p>
                    <a:p>
                      <a:pPr marL="171450" indent="-171450" algn="just">
                        <a:buFont typeface="Arial" panose="020B0604020202020204" pitchFamily="34" charset="0"/>
                        <a:buChar char="•"/>
                      </a:pPr>
                      <a:r>
                        <a:rPr lang="en-GB" sz="1600" b="0">
                          <a:solidFill>
                            <a:schemeClr val="tx1"/>
                          </a:solidFill>
                          <a:ea typeface="+mn-lt"/>
                          <a:cs typeface="+mn-lt"/>
                        </a:rPr>
                        <a:t>Ambitious new STEP context (maximizing use of different EU funds)</a:t>
                      </a:r>
                    </a:p>
                    <a:p>
                      <a:pPr marL="171450" indent="-171450" algn="just">
                        <a:buFont typeface="Arial" panose="020B0604020202020204" pitchFamily="34" charset="0"/>
                        <a:buChar char="•"/>
                      </a:pPr>
                      <a:r>
                        <a:rPr lang="en-GB" sz="1600" b="0">
                          <a:solidFill>
                            <a:schemeClr val="tx1"/>
                          </a:solidFill>
                          <a:ea typeface="+mn-lt"/>
                          <a:cs typeface="+mn-lt"/>
                        </a:rPr>
                        <a:t>Good projects but insufficiently presented</a:t>
                      </a:r>
                    </a:p>
                    <a:p>
                      <a:pPr marL="171450" indent="-171450" algn="just">
                        <a:buFont typeface="Arial" panose="020B0604020202020204" pitchFamily="34" charset="0"/>
                        <a:buChar char="•"/>
                      </a:pPr>
                      <a:r>
                        <a:rPr lang="en-GB" sz="1600" b="0">
                          <a:solidFill>
                            <a:schemeClr val="tx1"/>
                          </a:solidFill>
                          <a:ea typeface="+mn-lt"/>
                          <a:cs typeface="+mn-lt"/>
                        </a:rPr>
                        <a:t>Not all projects are relevant or mature (grant chasing)</a:t>
                      </a:r>
                    </a:p>
                    <a:p>
                      <a:pPr marL="171450" indent="-171450" algn="just">
                        <a:buFont typeface="Arial" panose="020B0604020202020204" pitchFamily="34" charset="0"/>
                        <a:buChar char="•"/>
                      </a:pPr>
                      <a:endParaRPr lang="en-GB" sz="1600" b="0">
                        <a:solidFill>
                          <a:schemeClr val="tx1"/>
                        </a:solidFill>
                        <a:ea typeface="+mn-lt"/>
                        <a:cs typeface="+mn-lt"/>
                      </a:endParaRPr>
                    </a:p>
                    <a:p>
                      <a:pPr algn="just"/>
                      <a:endParaRPr lang="en-GB" sz="1600" b="0">
                        <a:solidFill>
                          <a:schemeClr val="tx1"/>
                        </a:solidFill>
                        <a:ea typeface="+mn-lt"/>
                        <a:cs typeface="+mn-lt"/>
                      </a:endParaRPr>
                    </a:p>
                  </a:txBody>
                  <a:tcPr/>
                </a:tc>
                <a:extLst>
                  <a:ext uri="{0D108BD9-81ED-4DB2-BD59-A6C34878D82A}">
                    <a16:rowId xmlns:a16="http://schemas.microsoft.com/office/drawing/2014/main" val="415393276"/>
                  </a:ext>
                </a:extLst>
              </a:tr>
              <a:tr h="16780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Objectives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Help to improve the overall quality of an application, make it competitive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Clarify the expectations of key areas of an application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Encourage to screen out/not submit project that are not relevant/mature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Help to avoid common mistakes based on previous experience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6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166136">
                <a:tc>
                  <a:txBody>
                    <a:bodyPr/>
                    <a:lstStyle/>
                    <a:p>
                      <a:pPr algn="l"/>
                      <a:r>
                        <a:rPr lang="en-GB" sz="1600" b="1"/>
                        <a:t>JASPERS role</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6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Sharing of JASPERS experience and lessons learnt from other calls related to EU mandates and EU grant funding, specifically innovation and digitalisation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kern="1200">
                          <a:solidFill>
                            <a:schemeClr val="tx1"/>
                          </a:solidFill>
                          <a:effectLst/>
                          <a:latin typeface="+mn-lt"/>
                          <a:ea typeface="+mn-ea"/>
                          <a:cs typeface="+mn-cs"/>
                        </a:rPr>
                        <a:t>Experience shows that a well motivated project has a higher chance of approval and has an increased chance of long-term sustainability</a:t>
                      </a:r>
                    </a:p>
                    <a:p>
                      <a:pPr marL="0" indent="0">
                        <a:buFont typeface="Arial" panose="020B0604020202020204" pitchFamily="34" charset="0"/>
                        <a:buNone/>
                      </a:pPr>
                      <a:endParaRPr lang="en-US" sz="1600" b="1"/>
                    </a:p>
                  </a:txBody>
                  <a:tcPr/>
                </a:tc>
                <a:extLst>
                  <a:ext uri="{0D108BD9-81ED-4DB2-BD59-A6C34878D82A}">
                    <a16:rowId xmlns:a16="http://schemas.microsoft.com/office/drawing/2014/main" val="1387881812"/>
                  </a:ext>
                </a:extLst>
              </a:tr>
            </a:tbl>
          </a:graphicData>
        </a:graphic>
      </p:graphicFrame>
      <p:pic>
        <p:nvPicPr>
          <p:cNvPr id="6" name="Picture 5">
            <a:extLst>
              <a:ext uri="{FF2B5EF4-FFF2-40B4-BE49-F238E27FC236}">
                <a16:creationId xmlns:a16="http://schemas.microsoft.com/office/drawing/2014/main" id="{EEE1F2B2-C7D2-E74A-C05C-B25027350311}"/>
              </a:ext>
            </a:extLst>
          </p:cNvPr>
          <p:cNvPicPr>
            <a:picLocks noChangeAspect="1"/>
          </p:cNvPicPr>
          <p:nvPr/>
        </p:nvPicPr>
        <p:blipFill>
          <a:blip r:embed="rId3"/>
          <a:stretch>
            <a:fillRect/>
          </a:stretch>
        </p:blipFill>
        <p:spPr>
          <a:xfrm>
            <a:off x="4911181" y="2764704"/>
            <a:ext cx="999831" cy="993734"/>
          </a:xfrm>
          <a:prstGeom prst="rect">
            <a:avLst/>
          </a:prstGeom>
        </p:spPr>
      </p:pic>
      <p:pic>
        <p:nvPicPr>
          <p:cNvPr id="7" name="Picture 6">
            <a:extLst>
              <a:ext uri="{FF2B5EF4-FFF2-40B4-BE49-F238E27FC236}">
                <a16:creationId xmlns:a16="http://schemas.microsoft.com/office/drawing/2014/main" id="{C948E6A5-258F-B017-9494-A0B31D061446}"/>
              </a:ext>
            </a:extLst>
          </p:cNvPr>
          <p:cNvPicPr>
            <a:picLocks noChangeAspect="1"/>
          </p:cNvPicPr>
          <p:nvPr/>
        </p:nvPicPr>
        <p:blipFill>
          <a:blip r:embed="rId4"/>
          <a:stretch>
            <a:fillRect/>
          </a:stretch>
        </p:blipFill>
        <p:spPr>
          <a:xfrm>
            <a:off x="0" y="0"/>
            <a:ext cx="4529214" cy="6858000"/>
          </a:xfrm>
          <a:prstGeom prst="rect">
            <a:avLst/>
          </a:prstGeom>
        </p:spPr>
      </p:pic>
    </p:spTree>
    <p:extLst>
      <p:ext uri="{BB962C8B-B14F-4D97-AF65-F5344CB8AC3E}">
        <p14:creationId xmlns:p14="http://schemas.microsoft.com/office/powerpoint/2010/main" val="2092718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6AA2B-33BE-6C9A-D6C5-76F498F0CFCA}"/>
              </a:ext>
            </a:extLst>
          </p:cNvPr>
          <p:cNvSpPr>
            <a:spLocks noGrp="1"/>
          </p:cNvSpPr>
          <p:nvPr>
            <p:ph type="title"/>
          </p:nvPr>
        </p:nvSpPr>
        <p:spPr>
          <a:xfrm>
            <a:off x="226575" y="763022"/>
            <a:ext cx="11480258" cy="1017631"/>
          </a:xfrm>
        </p:spPr>
        <p:txBody>
          <a:bodyPr vert="horz" lIns="91440" tIns="45720" rIns="91440" bIns="45720" rtlCol="0" anchor="t">
            <a:normAutofit/>
          </a:bodyPr>
          <a:lstStyle/>
          <a:p>
            <a:r>
              <a:rPr lang="en-GB" sz="3600">
                <a:latin typeface="Myriad Pro"/>
              </a:rPr>
              <a:t>EIB Advisory: the project support tool of the EIB</a:t>
            </a:r>
          </a:p>
        </p:txBody>
      </p:sp>
      <p:sp>
        <p:nvSpPr>
          <p:cNvPr id="3" name="Content Placeholder 2">
            <a:extLst>
              <a:ext uri="{FF2B5EF4-FFF2-40B4-BE49-F238E27FC236}">
                <a16:creationId xmlns:a16="http://schemas.microsoft.com/office/drawing/2014/main" id="{EB980AA3-2B2B-D6FF-CE18-73F0DBDC841B}"/>
              </a:ext>
            </a:extLst>
          </p:cNvPr>
          <p:cNvSpPr>
            <a:spLocks noGrp="1"/>
          </p:cNvSpPr>
          <p:nvPr>
            <p:ph sz="quarter" idx="12"/>
          </p:nvPr>
        </p:nvSpPr>
        <p:spPr>
          <a:xfrm>
            <a:off x="962108" y="3722083"/>
            <a:ext cx="2975810" cy="643025"/>
          </a:xfrm>
        </p:spPr>
        <p:txBody>
          <a:bodyPr vert="horz" lIns="91440" tIns="45720" rIns="91440" bIns="45720" rtlCol="0" anchor="t">
            <a:noAutofit/>
          </a:bodyPr>
          <a:lstStyle/>
          <a:p>
            <a:pPr algn="ctr"/>
            <a:r>
              <a:rPr lang="en-GB" sz="2400" b="1">
                <a:solidFill>
                  <a:schemeClr val="tx1"/>
                </a:solidFill>
                <a:effectLst/>
                <a:ea typeface="Aptos" panose="020B0004020202020204" pitchFamily="34" charset="0"/>
                <a:cs typeface="Aptos" panose="020B0004020202020204" pitchFamily="34" charset="0"/>
              </a:rPr>
              <a:t>What is EIB advisory?</a:t>
            </a:r>
            <a:r>
              <a:rPr lang="en-GB" sz="2400">
                <a:solidFill>
                  <a:schemeClr val="tx1"/>
                </a:solidFill>
                <a:effectLst/>
                <a:ea typeface="Aptos" panose="020B0004020202020204" pitchFamily="34" charset="0"/>
                <a:cs typeface="Aptos" panose="020B0004020202020204" pitchFamily="34" charset="0"/>
              </a:rPr>
              <a:t> </a:t>
            </a:r>
          </a:p>
          <a:p>
            <a:pPr algn="ctr"/>
            <a:r>
              <a:rPr lang="en-GB" sz="1800">
                <a:solidFill>
                  <a:schemeClr val="tx1"/>
                </a:solidFill>
                <a:effectLst/>
                <a:ea typeface="Aptos" panose="020B0004020202020204" pitchFamily="34" charset="0"/>
                <a:cs typeface="Aptos" panose="020B0004020202020204" pitchFamily="34" charset="0"/>
              </a:rPr>
              <a:t>EIB Advisory staff offer </a:t>
            </a:r>
            <a:r>
              <a:rPr lang="en-GB" sz="1800" b="1">
                <a:solidFill>
                  <a:schemeClr val="accent1"/>
                </a:solidFill>
                <a:effectLst/>
                <a:ea typeface="Aptos" panose="020B0004020202020204" pitchFamily="34" charset="0"/>
                <a:cs typeface="Aptos" panose="020B0004020202020204" pitchFamily="34" charset="0"/>
              </a:rPr>
              <a:t>expert guidance that helps businesses</a:t>
            </a:r>
            <a:r>
              <a:rPr lang="en-GB" sz="1800" b="1">
                <a:solidFill>
                  <a:schemeClr val="accent1"/>
                </a:solidFill>
                <a:ea typeface="Aptos" panose="020B0004020202020204" pitchFamily="34" charset="0"/>
                <a:cs typeface="Aptos" panose="020B0004020202020204" pitchFamily="34" charset="0"/>
              </a:rPr>
              <a:t>,</a:t>
            </a:r>
            <a:r>
              <a:rPr lang="en-GB" sz="1800" b="1">
                <a:solidFill>
                  <a:schemeClr val="accent1"/>
                </a:solidFill>
                <a:effectLst/>
                <a:ea typeface="Aptos" panose="020B0004020202020204" pitchFamily="34" charset="0"/>
                <a:cs typeface="Aptos" panose="020B0004020202020204" pitchFamily="34" charset="0"/>
              </a:rPr>
              <a:t> </a:t>
            </a:r>
            <a:r>
              <a:rPr lang="en-GB" sz="1800" b="1">
                <a:solidFill>
                  <a:schemeClr val="accent1"/>
                </a:solidFill>
                <a:ea typeface="Aptos" panose="020B0004020202020204" pitchFamily="34" charset="0"/>
                <a:cs typeface="Aptos" panose="020B0004020202020204" pitchFamily="34" charset="0"/>
              </a:rPr>
              <a:t>financial intermediaries and </a:t>
            </a:r>
            <a:r>
              <a:rPr lang="en-GB" sz="1800" b="1">
                <a:solidFill>
                  <a:schemeClr val="accent1"/>
                </a:solidFill>
                <a:effectLst/>
                <a:ea typeface="Aptos" panose="020B0004020202020204" pitchFamily="34" charset="0"/>
                <a:cs typeface="Aptos" panose="020B0004020202020204" pitchFamily="34" charset="0"/>
              </a:rPr>
              <a:t>public </a:t>
            </a:r>
            <a:r>
              <a:rPr lang="en-GB" sz="1800" b="1">
                <a:solidFill>
                  <a:schemeClr val="accent1"/>
                </a:solidFill>
                <a:ea typeface="Aptos" panose="020B0004020202020204" pitchFamily="34" charset="0"/>
                <a:cs typeface="Aptos" panose="020B0004020202020204" pitchFamily="34" charset="0"/>
              </a:rPr>
              <a:t>administrations </a:t>
            </a:r>
            <a:r>
              <a:rPr lang="en-GB" sz="1800" b="1">
                <a:solidFill>
                  <a:schemeClr val="accent1"/>
                </a:solidFill>
                <a:effectLst/>
                <a:ea typeface="Aptos" panose="020B0004020202020204" pitchFamily="34" charset="0"/>
                <a:cs typeface="Aptos" panose="020B0004020202020204" pitchFamily="34" charset="0"/>
              </a:rPr>
              <a:t>make </a:t>
            </a:r>
            <a:r>
              <a:rPr lang="en-GB" sz="1800" b="1">
                <a:solidFill>
                  <a:schemeClr val="accent1"/>
                </a:solidFill>
                <a:ea typeface="Aptos" panose="020B0004020202020204" pitchFamily="34" charset="0"/>
                <a:cs typeface="Aptos" panose="020B0004020202020204" pitchFamily="34" charset="0"/>
              </a:rPr>
              <a:t>better </a:t>
            </a:r>
            <a:r>
              <a:rPr lang="en-GB" sz="1800" b="1">
                <a:solidFill>
                  <a:schemeClr val="accent1"/>
                </a:solidFill>
                <a:effectLst/>
                <a:ea typeface="Aptos" panose="020B0004020202020204" pitchFamily="34" charset="0"/>
                <a:cs typeface="Aptos" panose="020B0004020202020204" pitchFamily="34" charset="0"/>
              </a:rPr>
              <a:t>investment decisions </a:t>
            </a:r>
            <a:r>
              <a:rPr lang="en-GB" sz="1800">
                <a:solidFill>
                  <a:schemeClr val="tx1"/>
                </a:solidFill>
                <a:effectLst/>
                <a:ea typeface="Aptos" panose="020B0004020202020204" pitchFamily="34" charset="0"/>
                <a:cs typeface="Aptos" panose="020B0004020202020204" pitchFamily="34" charset="0"/>
              </a:rPr>
              <a:t>and get access to </a:t>
            </a:r>
            <a:r>
              <a:rPr lang="en-GB" sz="1800">
                <a:solidFill>
                  <a:schemeClr val="tx1"/>
                </a:solidFill>
                <a:ea typeface="Aptos" panose="020B0004020202020204" pitchFamily="34" charset="0"/>
                <a:cs typeface="Aptos" panose="020B0004020202020204" pitchFamily="34" charset="0"/>
              </a:rPr>
              <a:t>better financing</a:t>
            </a:r>
            <a:r>
              <a:rPr lang="en-GB" sz="1800">
                <a:solidFill>
                  <a:schemeClr val="tx1"/>
                </a:solidFill>
                <a:effectLst/>
                <a:ea typeface="Aptos" panose="020B0004020202020204" pitchFamily="34" charset="0"/>
                <a:cs typeface="Aptos" panose="020B0004020202020204" pitchFamily="34" charset="0"/>
              </a:rPr>
              <a:t>.</a:t>
            </a:r>
          </a:p>
        </p:txBody>
      </p:sp>
      <p:sp>
        <p:nvSpPr>
          <p:cNvPr id="7" name="Oval 6">
            <a:extLst>
              <a:ext uri="{FF2B5EF4-FFF2-40B4-BE49-F238E27FC236}">
                <a16:creationId xmlns:a16="http://schemas.microsoft.com/office/drawing/2014/main" id="{2E7BFFA7-1E8F-FEDB-B393-DAA5EF4E71FF}"/>
              </a:ext>
            </a:extLst>
          </p:cNvPr>
          <p:cNvSpPr/>
          <p:nvPr/>
        </p:nvSpPr>
        <p:spPr>
          <a:xfrm>
            <a:off x="1756956" y="2251614"/>
            <a:ext cx="1209040" cy="120904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B01AB084-6138-E464-D102-B39407453D5C}"/>
              </a:ext>
            </a:extLst>
          </p:cNvPr>
          <p:cNvSpPr txBox="1"/>
          <p:nvPr/>
        </p:nvSpPr>
        <p:spPr>
          <a:xfrm>
            <a:off x="8461366" y="3722083"/>
            <a:ext cx="2902782" cy="2031325"/>
          </a:xfrm>
          <a:prstGeom prst="rect">
            <a:avLst/>
          </a:prstGeom>
        </p:spPr>
        <p:txBody>
          <a:bodyPr vert="horz" lIns="91440" tIns="45720" rIns="91440" bIns="45720" rtlCol="0" anchor="t">
            <a:noAutofit/>
          </a:bodyPr>
          <a:lstStyle>
            <a:defPPr>
              <a:defRPr lang="en-BE"/>
            </a:defPPr>
            <a:lvl1pPr indent="0" algn="ctr">
              <a:lnSpc>
                <a:spcPct val="90000"/>
              </a:lnSpc>
              <a:spcBef>
                <a:spcPts val="1000"/>
              </a:spcBef>
              <a:buFont typeface="Arial" panose="020B0604020202020204" pitchFamily="34" charset="0"/>
              <a:buNone/>
              <a:defRPr b="1" i="1">
                <a:effectLst/>
                <a:latin typeface="Aptos" panose="020B0004020202020204" pitchFamily="34" charset="0"/>
                <a:ea typeface="Aptos" panose="020B0004020202020204" pitchFamily="34" charset="0"/>
                <a:cs typeface="Aptos" panose="020B0004020202020204" pitchFamily="34" charset="0"/>
              </a:defRPr>
            </a:lvl1pPr>
            <a:lvl2pPr marL="742950" indent="-28575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ea typeface="Open Sans" panose="020B0606030504020204" pitchFamily="34" charset="0"/>
                <a:cs typeface="Open Sans" panose="020B0606030504020204" pitchFamily="34" charset="0"/>
              </a:defRPr>
            </a:lvl3pPr>
            <a:lvl4pPr marL="1600200" indent="-22860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4pPr>
            <a:lvl5pPr marL="2057400" indent="-22860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000000"/>
                </a:solidFill>
                <a:effectLst/>
                <a:uLnTx/>
                <a:uFillTx/>
                <a:latin typeface="Calibri" panose="020F0502020204030204"/>
              </a:rPr>
              <a:t>How does it work?</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Calibri" panose="020F0502020204030204"/>
              </a:rPr>
              <a:t>We help investment happen in three ways: </a:t>
            </a:r>
            <a:r>
              <a:rPr kumimoji="0" lang="en-GB" sz="1800" b="1" i="0" u="none" strike="noStrike" kern="1200" cap="none" spc="0" normalizeH="0" baseline="0" noProof="0">
                <a:ln>
                  <a:noFill/>
                </a:ln>
                <a:solidFill>
                  <a:srgbClr val="164193"/>
                </a:solidFill>
                <a:effectLst/>
                <a:uLnTx/>
                <a:uFillTx/>
                <a:latin typeface="Calibri" panose="020F0502020204030204"/>
              </a:rPr>
              <a:t>project support, market development and capacity building</a:t>
            </a:r>
            <a:r>
              <a:rPr kumimoji="0" lang="en-GB" sz="1800" b="0" i="0" u="none" strike="noStrike" kern="1200" cap="none" spc="0" normalizeH="0" baseline="0" noProof="0">
                <a:ln>
                  <a:noFill/>
                </a:ln>
                <a:solidFill>
                  <a:srgbClr val="000000"/>
                </a:solidFill>
                <a:effectLst/>
                <a:uLnTx/>
                <a:uFillTx/>
                <a:latin typeface="Calibri" panose="020F0502020204030204"/>
              </a:rPr>
              <a:t>.</a:t>
            </a:r>
          </a:p>
        </p:txBody>
      </p:sp>
      <p:sp>
        <p:nvSpPr>
          <p:cNvPr id="8" name="Oval 7">
            <a:extLst>
              <a:ext uri="{FF2B5EF4-FFF2-40B4-BE49-F238E27FC236}">
                <a16:creationId xmlns:a16="http://schemas.microsoft.com/office/drawing/2014/main" id="{13153E65-0F21-9941-E2D7-77D6F4EC4BCA}"/>
              </a:ext>
            </a:extLst>
          </p:cNvPr>
          <p:cNvSpPr/>
          <p:nvPr/>
        </p:nvSpPr>
        <p:spPr>
          <a:xfrm>
            <a:off x="9099971" y="2194723"/>
            <a:ext cx="1209040" cy="120904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Graphic 12" descr="Blueprint with solid fill">
            <a:extLst>
              <a:ext uri="{FF2B5EF4-FFF2-40B4-BE49-F238E27FC236}">
                <a16:creationId xmlns:a16="http://schemas.microsoft.com/office/drawing/2014/main" id="{42BE0E87-80D4-0F0A-1F4D-07BCD408F7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24665" y="2366529"/>
            <a:ext cx="759651" cy="759651"/>
          </a:xfrm>
          <a:prstGeom prst="rect">
            <a:avLst/>
          </a:prstGeom>
        </p:spPr>
      </p:pic>
      <p:sp>
        <p:nvSpPr>
          <p:cNvPr id="9" name="Oval 8">
            <a:extLst>
              <a:ext uri="{FF2B5EF4-FFF2-40B4-BE49-F238E27FC236}">
                <a16:creationId xmlns:a16="http://schemas.microsoft.com/office/drawing/2014/main" id="{FE8D8747-7C05-1327-AB16-228299AC1163}"/>
              </a:ext>
            </a:extLst>
          </p:cNvPr>
          <p:cNvSpPr/>
          <p:nvPr/>
        </p:nvSpPr>
        <p:spPr>
          <a:xfrm>
            <a:off x="5491480" y="2255683"/>
            <a:ext cx="1209040" cy="1209040"/>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D049DF1F-2FFB-E734-F586-E92E93AA5900}"/>
              </a:ext>
            </a:extLst>
          </p:cNvPr>
          <p:cNvSpPr txBox="1"/>
          <p:nvPr/>
        </p:nvSpPr>
        <p:spPr>
          <a:xfrm>
            <a:off x="4608095" y="3722083"/>
            <a:ext cx="3183094" cy="2600905"/>
          </a:xfrm>
          <a:prstGeom prst="rect">
            <a:avLst/>
          </a:prstGeom>
        </p:spPr>
        <p:txBody>
          <a:bodyPr vert="horz" lIns="91440" tIns="45720" rIns="91440" bIns="45720" rtlCol="0" anchor="t">
            <a:noAutofit/>
          </a:bodyPr>
          <a:lstStyle>
            <a:lvl1pPr indent="0" algn="ctr">
              <a:lnSpc>
                <a:spcPct val="90000"/>
              </a:lnSpc>
              <a:spcBef>
                <a:spcPts val="1000"/>
              </a:spcBef>
              <a:buFont typeface="Arial" panose="020B0604020202020204" pitchFamily="34" charset="0"/>
              <a:buNone/>
              <a:defRPr b="1" i="1">
                <a:effectLst/>
                <a:latin typeface="Aptos" panose="020B0004020202020204" pitchFamily="34" charset="0"/>
                <a:ea typeface="Aptos" panose="020B0004020202020204" pitchFamily="34" charset="0"/>
                <a:cs typeface="Aptos" panose="020B0004020202020204" pitchFamily="34" charset="0"/>
              </a:defRPr>
            </a:lvl1pPr>
            <a:lvl2pPr marL="742950" indent="-28575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2pPr>
            <a:lvl3pPr marL="1143000" indent="-228600">
              <a:lnSpc>
                <a:spcPct val="90000"/>
              </a:lnSpc>
              <a:spcBef>
                <a:spcPts val="500"/>
              </a:spcBef>
              <a:buFont typeface="Arial" panose="020B0604020202020204" pitchFamily="34" charset="0"/>
              <a:buChar char="•"/>
              <a:defRPr sz="2000">
                <a:ea typeface="Open Sans" panose="020B0606030504020204" pitchFamily="34" charset="0"/>
                <a:cs typeface="Open Sans" panose="020B0606030504020204" pitchFamily="34" charset="0"/>
              </a:defRPr>
            </a:lvl3pPr>
            <a:lvl4pPr marL="1600200" indent="-22860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4pPr>
            <a:lvl5pPr marL="2057400" indent="-228600">
              <a:lnSpc>
                <a:spcPct val="90000"/>
              </a:lnSpc>
              <a:spcBef>
                <a:spcPts val="500"/>
              </a:spcBef>
              <a:buFont typeface="Arial" panose="020B0604020202020204" pitchFamily="34" charset="0"/>
              <a:buChar char="•"/>
              <a:defRPr>
                <a:ea typeface="Open Sans" panose="020B0606030504020204" pitchFamily="34" charset="0"/>
                <a:cs typeface="Open Sans" panose="020B0606030504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000000"/>
                </a:solidFill>
                <a:effectLst/>
                <a:uLnTx/>
                <a:uFillTx/>
                <a:latin typeface="Calibri" panose="020F0502020204030204"/>
              </a:rPr>
              <a:t>Why does it matter?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Calibri" panose="020F0502020204030204"/>
              </a:rPr>
              <a:t>Tailored solutions to client’s needs. This increases the </a:t>
            </a:r>
            <a:r>
              <a:rPr kumimoji="0" lang="en-GB" sz="1800" b="1" i="0" u="none" strike="noStrike" kern="1200" cap="none" spc="0" normalizeH="0" baseline="0" noProof="0">
                <a:ln>
                  <a:noFill/>
                </a:ln>
                <a:solidFill>
                  <a:srgbClr val="164193"/>
                </a:solidFill>
                <a:effectLst/>
                <a:uLnTx/>
                <a:uFillTx/>
                <a:latin typeface="Calibri" panose="020F0502020204030204"/>
              </a:rPr>
              <a:t>impact of our involvement </a:t>
            </a:r>
            <a:r>
              <a:rPr kumimoji="0" lang="en-GB" sz="1800" b="0" i="0" u="none" strike="noStrike" kern="1200" cap="none" spc="0" normalizeH="0" baseline="0" noProof="0">
                <a:ln>
                  <a:noFill/>
                </a:ln>
                <a:solidFill>
                  <a:srgbClr val="000000"/>
                </a:solidFill>
                <a:effectLst/>
                <a:uLnTx/>
                <a:uFillTx/>
                <a:latin typeface="Calibri" panose="020F0502020204030204"/>
              </a:rPr>
              <a:t>and the likelihood of a project’s success. Several initiatives under one umbrella (JASPERS, Target, ELENA, PASSA, Innovation Fund etc.)</a:t>
            </a:r>
          </a:p>
        </p:txBody>
      </p:sp>
      <p:pic>
        <p:nvPicPr>
          <p:cNvPr id="15" name="Graphic 14" descr="Excellent with solid fill">
            <a:extLst>
              <a:ext uri="{FF2B5EF4-FFF2-40B4-BE49-F238E27FC236}">
                <a16:creationId xmlns:a16="http://schemas.microsoft.com/office/drawing/2014/main" id="{18F5FB3A-3119-051A-114F-5C3421C5DD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16175" y="2448628"/>
            <a:ext cx="759651" cy="759651"/>
          </a:xfrm>
          <a:prstGeom prst="rect">
            <a:avLst/>
          </a:prstGeom>
        </p:spPr>
      </p:pic>
      <p:pic>
        <p:nvPicPr>
          <p:cNvPr id="21" name="Graphic 20" descr="Bullseye with solid fill">
            <a:extLst>
              <a:ext uri="{FF2B5EF4-FFF2-40B4-BE49-F238E27FC236}">
                <a16:creationId xmlns:a16="http://schemas.microsoft.com/office/drawing/2014/main" id="{FE4B4AB1-08A7-AA57-A077-81207324FA5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81650" y="2476308"/>
            <a:ext cx="759651" cy="759651"/>
          </a:xfrm>
          <a:prstGeom prst="rect">
            <a:avLst/>
          </a:prstGeom>
        </p:spPr>
      </p:pic>
    </p:spTree>
    <p:extLst>
      <p:ext uri="{BB962C8B-B14F-4D97-AF65-F5344CB8AC3E}">
        <p14:creationId xmlns:p14="http://schemas.microsoft.com/office/powerpoint/2010/main" val="2965830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6096C-D223-1EBB-7D55-05CD83EC8A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48BE0-3849-4D73-D2F3-A60A3BF45C0B}"/>
              </a:ext>
            </a:extLst>
          </p:cNvPr>
          <p:cNvSpPr>
            <a:spLocks noGrp="1"/>
          </p:cNvSpPr>
          <p:nvPr>
            <p:ph type="title"/>
          </p:nvPr>
        </p:nvSpPr>
        <p:spPr>
          <a:xfrm>
            <a:off x="898365" y="750309"/>
            <a:ext cx="11061551" cy="1046715"/>
          </a:xfrm>
        </p:spPr>
        <p:txBody>
          <a:bodyPr vert="horz" lIns="91440" tIns="45720" rIns="91440" bIns="45720" rtlCol="0" anchor="t" anchorCtr="0">
            <a:normAutofit/>
          </a:bodyPr>
          <a:lstStyle/>
          <a:p>
            <a:r>
              <a:rPr lang="en-GB" sz="3200">
                <a:latin typeface="Myriad Pro"/>
              </a:rPr>
              <a:t>Support to the eight core strategic priorities</a:t>
            </a:r>
            <a:endParaRPr lang="en-US" sz="3200">
              <a:latin typeface="Myriad Pro"/>
            </a:endParaRPr>
          </a:p>
        </p:txBody>
      </p:sp>
      <p:grpSp>
        <p:nvGrpSpPr>
          <p:cNvPr id="29" name="Group 28">
            <a:extLst>
              <a:ext uri="{FF2B5EF4-FFF2-40B4-BE49-F238E27FC236}">
                <a16:creationId xmlns:a16="http://schemas.microsoft.com/office/drawing/2014/main" id="{2A0C162C-C4AC-FE14-ECD8-88F6A66931B0}"/>
              </a:ext>
            </a:extLst>
          </p:cNvPr>
          <p:cNvGrpSpPr/>
          <p:nvPr/>
        </p:nvGrpSpPr>
        <p:grpSpPr>
          <a:xfrm>
            <a:off x="754433" y="1457954"/>
            <a:ext cx="10681297" cy="4458097"/>
            <a:chOff x="735142" y="1867824"/>
            <a:chExt cx="10681297" cy="4069545"/>
          </a:xfrm>
        </p:grpSpPr>
        <p:pic>
          <p:nvPicPr>
            <p:cNvPr id="13" name="Graphic 12" descr="Blueprint with solid fill">
              <a:extLst>
                <a:ext uri="{FF2B5EF4-FFF2-40B4-BE49-F238E27FC236}">
                  <a16:creationId xmlns:a16="http://schemas.microsoft.com/office/drawing/2014/main" id="{1456422B-85E4-9044-BEF0-3022998470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06327" y="2366529"/>
              <a:ext cx="759651" cy="759651"/>
            </a:xfrm>
            <a:prstGeom prst="rect">
              <a:avLst/>
            </a:prstGeom>
          </p:spPr>
        </p:pic>
        <p:pic>
          <p:nvPicPr>
            <p:cNvPr id="15" name="Graphic 14" descr="Excellent with solid fill">
              <a:extLst>
                <a:ext uri="{FF2B5EF4-FFF2-40B4-BE49-F238E27FC236}">
                  <a16:creationId xmlns:a16="http://schemas.microsoft.com/office/drawing/2014/main" id="{E92D07C6-D94A-8A42-CA51-67871ED9AA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16175" y="2448628"/>
              <a:ext cx="759651" cy="759651"/>
            </a:xfrm>
            <a:prstGeom prst="rect">
              <a:avLst/>
            </a:prstGeom>
          </p:spPr>
        </p:pic>
        <p:pic>
          <p:nvPicPr>
            <p:cNvPr id="21" name="Graphic 20" descr="Bullseye with solid fill">
              <a:extLst>
                <a:ext uri="{FF2B5EF4-FFF2-40B4-BE49-F238E27FC236}">
                  <a16:creationId xmlns:a16="http://schemas.microsoft.com/office/drawing/2014/main" id="{9167B346-7077-41F9-A7AB-3D14329059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05662" y="2476308"/>
              <a:ext cx="759651" cy="759651"/>
            </a:xfrm>
            <a:prstGeom prst="rect">
              <a:avLst/>
            </a:prstGeom>
          </p:spPr>
        </p:pic>
        <p:pic>
          <p:nvPicPr>
            <p:cNvPr id="14" name="Picture 13" descr="A blue logo with black text">
              <a:extLst>
                <a:ext uri="{FF2B5EF4-FFF2-40B4-BE49-F238E27FC236}">
                  <a16:creationId xmlns:a16="http://schemas.microsoft.com/office/drawing/2014/main" id="{49BABEC7-D6C8-FD0F-C62F-5F179A6332B8}"/>
                </a:ext>
              </a:extLst>
            </p:cNvPr>
            <p:cNvPicPr>
              <a:picLocks noChangeAspect="1"/>
            </p:cNvPicPr>
            <p:nvPr/>
          </p:nvPicPr>
          <p:blipFill>
            <a:blip r:embed="rId8"/>
            <a:srcRect l="-1" r="94202" b="55693"/>
            <a:stretch/>
          </p:blipFill>
          <p:spPr>
            <a:xfrm>
              <a:off x="1551482" y="1867824"/>
              <a:ext cx="894446" cy="1019264"/>
            </a:xfrm>
            <a:prstGeom prst="rect">
              <a:avLst/>
            </a:prstGeom>
            <a:ln>
              <a:noFill/>
            </a:ln>
          </p:spPr>
        </p:pic>
        <p:sp>
          <p:nvSpPr>
            <p:cNvPr id="3" name="TextBox 2">
              <a:extLst>
                <a:ext uri="{FF2B5EF4-FFF2-40B4-BE49-F238E27FC236}">
                  <a16:creationId xmlns:a16="http://schemas.microsoft.com/office/drawing/2014/main" id="{4E41D611-4BB7-FFAF-5409-2FF01BEF04FE}"/>
                </a:ext>
              </a:extLst>
            </p:cNvPr>
            <p:cNvSpPr txBox="1"/>
            <p:nvPr/>
          </p:nvSpPr>
          <p:spPr>
            <a:xfrm>
              <a:off x="955025" y="3062651"/>
              <a:ext cx="2019848"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00000"/>
                  </a:solidFill>
                  <a:effectLst/>
                  <a:uLnTx/>
                  <a:uFillTx/>
                  <a:latin typeface="Calibri" panose="020F0502020204030204"/>
                  <a:ea typeface="+mn-ea"/>
                  <a:cs typeface="+mn-cs"/>
                </a:rPr>
                <a:t>Climate action</a:t>
              </a:r>
            </a:p>
          </p:txBody>
        </p:sp>
        <p:sp>
          <p:nvSpPr>
            <p:cNvPr id="4" name="TextBox 3">
              <a:extLst>
                <a:ext uri="{FF2B5EF4-FFF2-40B4-BE49-F238E27FC236}">
                  <a16:creationId xmlns:a16="http://schemas.microsoft.com/office/drawing/2014/main" id="{E3179C2F-D8CA-02C4-E600-EA4057B5527B}"/>
                </a:ext>
              </a:extLst>
            </p:cNvPr>
            <p:cNvSpPr txBox="1"/>
            <p:nvPr/>
          </p:nvSpPr>
          <p:spPr>
            <a:xfrm>
              <a:off x="3299545" y="3029068"/>
              <a:ext cx="2435550" cy="109571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Digitalisation and technological innovation</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sp>
          <p:nvSpPr>
            <p:cNvPr id="5" name="TextBox 4">
              <a:extLst>
                <a:ext uri="{FF2B5EF4-FFF2-40B4-BE49-F238E27FC236}">
                  <a16:creationId xmlns:a16="http://schemas.microsoft.com/office/drawing/2014/main" id="{FF83D1A5-CB1C-0131-51B8-6527A56D8053}"/>
                </a:ext>
              </a:extLst>
            </p:cNvPr>
            <p:cNvSpPr txBox="1"/>
            <p:nvPr/>
          </p:nvSpPr>
          <p:spPr>
            <a:xfrm>
              <a:off x="6480903" y="3103094"/>
              <a:ext cx="1662495" cy="997379"/>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ts val="255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Security and defence</a:t>
              </a:r>
            </a:p>
          </p:txBody>
        </p:sp>
        <p:sp>
          <p:nvSpPr>
            <p:cNvPr id="6" name="TextBox 5">
              <a:extLst>
                <a:ext uri="{FF2B5EF4-FFF2-40B4-BE49-F238E27FC236}">
                  <a16:creationId xmlns:a16="http://schemas.microsoft.com/office/drawing/2014/main" id="{D7C0C9F8-3CDA-1685-2222-BA15C1BDFFB6}"/>
                </a:ext>
              </a:extLst>
            </p:cNvPr>
            <p:cNvSpPr txBox="1"/>
            <p:nvPr/>
          </p:nvSpPr>
          <p:spPr>
            <a:xfrm>
              <a:off x="9186915" y="3003817"/>
              <a:ext cx="2152627" cy="75857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A modern cohesion policy</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pic>
          <p:nvPicPr>
            <p:cNvPr id="8" name="Picture 7">
              <a:extLst>
                <a:ext uri="{FF2B5EF4-FFF2-40B4-BE49-F238E27FC236}">
                  <a16:creationId xmlns:a16="http://schemas.microsoft.com/office/drawing/2014/main" id="{D271D788-9C14-21E7-8BDC-D0E156D5DEBA}"/>
                </a:ext>
              </a:extLst>
            </p:cNvPr>
            <p:cNvPicPr>
              <a:picLocks noChangeAspect="1"/>
            </p:cNvPicPr>
            <p:nvPr/>
          </p:nvPicPr>
          <p:blipFill>
            <a:blip r:embed="rId9"/>
            <a:srcRect r="86788" b="-3018"/>
            <a:stretch/>
          </p:blipFill>
          <p:spPr>
            <a:xfrm>
              <a:off x="1340584" y="4106710"/>
              <a:ext cx="1128458" cy="1046714"/>
            </a:xfrm>
            <a:prstGeom prst="rect">
              <a:avLst/>
            </a:prstGeom>
          </p:spPr>
        </p:pic>
        <p:pic>
          <p:nvPicPr>
            <p:cNvPr id="9" name="Picture 8" descr="A blue logo with black text">
              <a:extLst>
                <a:ext uri="{FF2B5EF4-FFF2-40B4-BE49-F238E27FC236}">
                  <a16:creationId xmlns:a16="http://schemas.microsoft.com/office/drawing/2014/main" id="{E6400DA7-C34C-6D9E-996D-AF201AE18C5E}"/>
                </a:ext>
              </a:extLst>
            </p:cNvPr>
            <p:cNvPicPr>
              <a:picLocks noChangeAspect="1"/>
            </p:cNvPicPr>
            <p:nvPr/>
          </p:nvPicPr>
          <p:blipFill>
            <a:blip r:embed="rId8"/>
            <a:srcRect l="25820" t="5693" r="66116" b="50000"/>
            <a:stretch/>
          </p:blipFill>
          <p:spPr>
            <a:xfrm>
              <a:off x="3997643" y="2043468"/>
              <a:ext cx="1047237" cy="858178"/>
            </a:xfrm>
            <a:prstGeom prst="rect">
              <a:avLst/>
            </a:prstGeom>
            <a:ln>
              <a:noFill/>
            </a:ln>
          </p:spPr>
        </p:pic>
        <p:pic>
          <p:nvPicPr>
            <p:cNvPr id="11" name="Picture 10" descr="A blue logo with black text">
              <a:extLst>
                <a:ext uri="{FF2B5EF4-FFF2-40B4-BE49-F238E27FC236}">
                  <a16:creationId xmlns:a16="http://schemas.microsoft.com/office/drawing/2014/main" id="{31708918-46C8-CA77-CCA3-0F7DA3C8B818}"/>
                </a:ext>
              </a:extLst>
            </p:cNvPr>
            <p:cNvPicPr>
              <a:picLocks noChangeAspect="1"/>
            </p:cNvPicPr>
            <p:nvPr/>
          </p:nvPicPr>
          <p:blipFill>
            <a:blip r:embed="rId8"/>
            <a:srcRect l="51609" t="5693" r="40327" b="50000"/>
            <a:stretch/>
          </p:blipFill>
          <p:spPr>
            <a:xfrm>
              <a:off x="6674378" y="2075720"/>
              <a:ext cx="1232430" cy="1009938"/>
            </a:xfrm>
            <a:prstGeom prst="rect">
              <a:avLst/>
            </a:prstGeom>
            <a:ln>
              <a:noFill/>
            </a:ln>
          </p:spPr>
        </p:pic>
        <p:pic>
          <p:nvPicPr>
            <p:cNvPr id="16" name="Picture 15" descr="A blue logo with black text">
              <a:extLst>
                <a:ext uri="{FF2B5EF4-FFF2-40B4-BE49-F238E27FC236}">
                  <a16:creationId xmlns:a16="http://schemas.microsoft.com/office/drawing/2014/main" id="{B3663D55-B599-69C4-87E7-735B3B6381BD}"/>
                </a:ext>
              </a:extLst>
            </p:cNvPr>
            <p:cNvPicPr>
              <a:picLocks noChangeAspect="1"/>
            </p:cNvPicPr>
            <p:nvPr/>
          </p:nvPicPr>
          <p:blipFill>
            <a:blip r:embed="rId8"/>
            <a:srcRect l="77146" t="5002" r="14790" b="50691"/>
            <a:stretch/>
          </p:blipFill>
          <p:spPr>
            <a:xfrm>
              <a:off x="9592768" y="2123331"/>
              <a:ext cx="927004" cy="759651"/>
            </a:xfrm>
            <a:prstGeom prst="rect">
              <a:avLst/>
            </a:prstGeom>
            <a:ln>
              <a:noFill/>
            </a:ln>
          </p:spPr>
        </p:pic>
        <p:pic>
          <p:nvPicPr>
            <p:cNvPr id="17" name="Picture 16">
              <a:extLst>
                <a:ext uri="{FF2B5EF4-FFF2-40B4-BE49-F238E27FC236}">
                  <a16:creationId xmlns:a16="http://schemas.microsoft.com/office/drawing/2014/main" id="{26CCDB56-F42C-FB5D-DA59-2EADA3A18453}"/>
                </a:ext>
              </a:extLst>
            </p:cNvPr>
            <p:cNvPicPr>
              <a:picLocks noChangeAspect="1"/>
            </p:cNvPicPr>
            <p:nvPr/>
          </p:nvPicPr>
          <p:blipFill>
            <a:blip r:embed="rId9"/>
            <a:srcRect l="30764" t="-3329" r="56024" b="310"/>
            <a:stretch/>
          </p:blipFill>
          <p:spPr>
            <a:xfrm>
              <a:off x="3893008" y="4183794"/>
              <a:ext cx="1128458" cy="1046714"/>
            </a:xfrm>
            <a:prstGeom prst="rect">
              <a:avLst/>
            </a:prstGeom>
          </p:spPr>
        </p:pic>
        <p:pic>
          <p:nvPicPr>
            <p:cNvPr id="18" name="Picture 17">
              <a:extLst>
                <a:ext uri="{FF2B5EF4-FFF2-40B4-BE49-F238E27FC236}">
                  <a16:creationId xmlns:a16="http://schemas.microsoft.com/office/drawing/2014/main" id="{AC3C1781-62B6-0F8E-E1D1-E06FB012072B}"/>
                </a:ext>
              </a:extLst>
            </p:cNvPr>
            <p:cNvPicPr>
              <a:picLocks noChangeAspect="1"/>
            </p:cNvPicPr>
            <p:nvPr/>
          </p:nvPicPr>
          <p:blipFill>
            <a:blip r:embed="rId9"/>
            <a:srcRect l="59841" t="1617" r="26947" b="-4636"/>
            <a:stretch/>
          </p:blipFill>
          <p:spPr>
            <a:xfrm>
              <a:off x="6867546" y="4252963"/>
              <a:ext cx="1128458" cy="1046714"/>
            </a:xfrm>
            <a:prstGeom prst="rect">
              <a:avLst/>
            </a:prstGeom>
          </p:spPr>
        </p:pic>
        <p:pic>
          <p:nvPicPr>
            <p:cNvPr id="19" name="Picture 18">
              <a:extLst>
                <a:ext uri="{FF2B5EF4-FFF2-40B4-BE49-F238E27FC236}">
                  <a16:creationId xmlns:a16="http://schemas.microsoft.com/office/drawing/2014/main" id="{A34B99F6-5632-EC28-7F80-5AFD27CF2972}"/>
                </a:ext>
              </a:extLst>
            </p:cNvPr>
            <p:cNvPicPr>
              <a:picLocks noChangeAspect="1"/>
            </p:cNvPicPr>
            <p:nvPr/>
          </p:nvPicPr>
          <p:blipFill>
            <a:blip r:embed="rId9"/>
            <a:srcRect l="90097" t="22" r="-3309" b="-3040"/>
            <a:stretch/>
          </p:blipFill>
          <p:spPr>
            <a:xfrm>
              <a:off x="9606327" y="4140378"/>
              <a:ext cx="1128458" cy="1046714"/>
            </a:xfrm>
            <a:prstGeom prst="rect">
              <a:avLst/>
            </a:prstGeom>
          </p:spPr>
        </p:pic>
        <p:sp>
          <p:nvSpPr>
            <p:cNvPr id="22" name="TextBox 21">
              <a:extLst>
                <a:ext uri="{FF2B5EF4-FFF2-40B4-BE49-F238E27FC236}">
                  <a16:creationId xmlns:a16="http://schemas.microsoft.com/office/drawing/2014/main" id="{34994399-DE6B-F844-4DA2-FAB7AAE587CF}"/>
                </a:ext>
              </a:extLst>
            </p:cNvPr>
            <p:cNvSpPr txBox="1"/>
            <p:nvPr/>
          </p:nvSpPr>
          <p:spPr>
            <a:xfrm>
              <a:off x="735142" y="5208644"/>
              <a:ext cx="2527126" cy="69301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ts val="255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Agriculture and bioeconomy</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sp>
          <p:nvSpPr>
            <p:cNvPr id="24" name="TextBox 23">
              <a:extLst>
                <a:ext uri="{FF2B5EF4-FFF2-40B4-BE49-F238E27FC236}">
                  <a16:creationId xmlns:a16="http://schemas.microsoft.com/office/drawing/2014/main" id="{5F1F59BE-EF77-39FA-73AA-539366EB45F6}"/>
                </a:ext>
              </a:extLst>
            </p:cNvPr>
            <p:cNvSpPr txBox="1"/>
            <p:nvPr/>
          </p:nvSpPr>
          <p:spPr>
            <a:xfrm>
              <a:off x="3414093" y="5108347"/>
              <a:ext cx="2164636" cy="75857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Social infrastructure</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sp>
          <p:nvSpPr>
            <p:cNvPr id="26" name="TextBox 25">
              <a:extLst>
                <a:ext uri="{FF2B5EF4-FFF2-40B4-BE49-F238E27FC236}">
                  <a16:creationId xmlns:a16="http://schemas.microsoft.com/office/drawing/2014/main" id="{88D271C8-D338-1F8F-1C4B-457FA315F91F}"/>
                </a:ext>
              </a:extLst>
            </p:cNvPr>
            <p:cNvSpPr txBox="1"/>
            <p:nvPr/>
          </p:nvSpPr>
          <p:spPr>
            <a:xfrm>
              <a:off x="6057644" y="5178799"/>
              <a:ext cx="2877702" cy="75857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High-impact global investment</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sp>
          <p:nvSpPr>
            <p:cNvPr id="28" name="TextBox 27">
              <a:extLst>
                <a:ext uri="{FF2B5EF4-FFF2-40B4-BE49-F238E27FC236}">
                  <a16:creationId xmlns:a16="http://schemas.microsoft.com/office/drawing/2014/main" id="{1B12E68D-4E5F-21EE-894B-DD589344A1D7}"/>
                </a:ext>
              </a:extLst>
            </p:cNvPr>
            <p:cNvSpPr txBox="1"/>
            <p:nvPr/>
          </p:nvSpPr>
          <p:spPr>
            <a:xfrm>
              <a:off x="9052307" y="5103313"/>
              <a:ext cx="2364132" cy="75857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E2031"/>
                  </a:solidFill>
                  <a:effectLst/>
                  <a:uLnTx/>
                  <a:uFillTx/>
                  <a:latin typeface="Calibri"/>
                  <a:ea typeface="Calibri"/>
                  <a:cs typeface="Calibri"/>
                </a:rPr>
                <a:t>Capital markets union</a:t>
              </a:r>
              <a:endParaRPr kumimoji="0" lang="en-GB" sz="2400" b="0" i="0" u="none" strike="noStrike" kern="1200" cap="none" spc="0" normalizeH="0" baseline="0" noProof="0">
                <a:ln>
                  <a:noFill/>
                </a:ln>
                <a:solidFill>
                  <a:srgbClr val="000000"/>
                </a:solidFill>
                <a:effectLst/>
                <a:uLnTx/>
                <a:uFillTx/>
                <a:latin typeface="Calibri"/>
                <a:ea typeface="Calibri"/>
                <a:cs typeface="Calibri"/>
              </a:endParaRPr>
            </a:p>
          </p:txBody>
        </p:sp>
      </p:grpSp>
    </p:spTree>
    <p:extLst>
      <p:ext uri="{BB962C8B-B14F-4D97-AF65-F5344CB8AC3E}">
        <p14:creationId xmlns:p14="http://schemas.microsoft.com/office/powerpoint/2010/main" val="3835825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9F88A-D176-4B1D-F651-096A30B74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E5BC10-7C3D-DC5C-DF5A-011F07DFAE3C}"/>
              </a:ext>
            </a:extLst>
          </p:cNvPr>
          <p:cNvSpPr>
            <a:spLocks noGrp="1"/>
          </p:cNvSpPr>
          <p:nvPr>
            <p:ph type="title"/>
          </p:nvPr>
        </p:nvSpPr>
        <p:spPr>
          <a:xfrm>
            <a:off x="4898523" y="372085"/>
            <a:ext cx="6901591" cy="796713"/>
          </a:xfrm>
        </p:spPr>
        <p:txBody>
          <a:bodyPr>
            <a:normAutofit fontScale="90000"/>
          </a:bodyPr>
          <a:lstStyle/>
          <a:p>
            <a:r>
              <a:rPr lang="en-GB" sz="4000">
                <a:solidFill>
                  <a:srgbClr val="164193"/>
                </a:solidFill>
                <a:latin typeface="Calibri"/>
                <a:ea typeface="Calibri"/>
                <a:cs typeface="Calibri"/>
              </a:rPr>
              <a:t>JASPERS – key arm of EIB Advisory</a:t>
            </a:r>
            <a:br>
              <a:rPr lang="en-GB" sz="4000">
                <a:solidFill>
                  <a:srgbClr val="164193"/>
                </a:solidFill>
                <a:latin typeface="Calibri"/>
                <a:ea typeface="Calibri"/>
                <a:cs typeface="Calibri"/>
              </a:rPr>
            </a:br>
            <a:r>
              <a:rPr lang="en-GB" sz="4000">
                <a:solidFill>
                  <a:schemeClr val="accent1">
                    <a:lumMod val="60000"/>
                    <a:lumOff val="40000"/>
                  </a:schemeClr>
                </a:solidFill>
                <a:latin typeface="Calibri"/>
                <a:ea typeface="Calibri"/>
                <a:cs typeface="Calibri"/>
              </a:rPr>
              <a:t> </a:t>
            </a:r>
            <a:endParaRPr lang="en-GB">
              <a:solidFill>
                <a:schemeClr val="accent1">
                  <a:lumMod val="60000"/>
                  <a:lumOff val="40000"/>
                </a:schemeClr>
              </a:solidFill>
            </a:endParaRPr>
          </a:p>
        </p:txBody>
      </p:sp>
      <p:cxnSp>
        <p:nvCxnSpPr>
          <p:cNvPr id="7" name="Straight Connector 6">
            <a:extLst>
              <a:ext uri="{FF2B5EF4-FFF2-40B4-BE49-F238E27FC236}">
                <a16:creationId xmlns:a16="http://schemas.microsoft.com/office/drawing/2014/main" id="{CF03036D-26B8-E3CE-1B45-BC02A0C907AE}"/>
              </a:ext>
            </a:extLst>
          </p:cNvPr>
          <p:cNvCxnSpPr>
            <a:cxnSpLocks/>
          </p:cNvCxnSpPr>
          <p:nvPr/>
        </p:nvCxnSpPr>
        <p:spPr>
          <a:xfrm>
            <a:off x="4958593" y="984985"/>
            <a:ext cx="663104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ZoneTexte 8">
            <a:extLst>
              <a:ext uri="{FF2B5EF4-FFF2-40B4-BE49-F238E27FC236}">
                <a16:creationId xmlns:a16="http://schemas.microsoft.com/office/drawing/2014/main" id="{8AF8054B-C79F-940F-E262-AE3A527076C7}"/>
              </a:ext>
            </a:extLst>
          </p:cNvPr>
          <p:cNvSpPr txBox="1"/>
          <p:nvPr/>
        </p:nvSpPr>
        <p:spPr>
          <a:xfrm>
            <a:off x="4835525" y="1168798"/>
            <a:ext cx="6901590" cy="5207579"/>
          </a:xfrm>
          <a:prstGeom prst="rect">
            <a:avLst/>
          </a:prstGeom>
          <a:noFill/>
        </p:spPr>
        <p:txBody>
          <a:bodyPr wrap="square" lIns="91440" tIns="45720" rIns="91440" bIns="45720" anchor="t">
            <a:spAutoFit/>
          </a:bodyPr>
          <a:lstStyle/>
          <a:p>
            <a:pPr marL="215900" indent="-215900">
              <a:lnSpc>
                <a:spcPct val="90000"/>
              </a:lnSpc>
              <a:spcAft>
                <a:spcPts val="600"/>
              </a:spcAft>
              <a:buClr>
                <a:srgbClr val="0D2D59"/>
              </a:buClr>
              <a:buFont typeface="Arial" panose="020B0604020202020204" pitchFamily="34" charset="0"/>
              <a:buChar char="•"/>
            </a:pPr>
            <a:r>
              <a:rPr lang="en-GB" sz="2400">
                <a:hlinkClick r:id="rId3"/>
              </a:rPr>
              <a:t>JASPERS - Joint Assistance to Support Projects in European Regions</a:t>
            </a:r>
            <a:endParaRPr lang="en-GB" sz="2400"/>
          </a:p>
          <a:p>
            <a:pPr marL="215900" indent="-215900">
              <a:lnSpc>
                <a:spcPct val="90000"/>
              </a:lnSpc>
              <a:spcAft>
                <a:spcPts val="600"/>
              </a:spcAft>
              <a:buClr>
                <a:srgbClr val="0D2D59"/>
              </a:buClr>
              <a:buFont typeface="Arial" panose="020B0604020202020204" pitchFamily="34" charset="0"/>
              <a:buChar char="•"/>
            </a:pPr>
            <a:r>
              <a:rPr lang="en-GB" sz="2400"/>
              <a:t>Integral part of the EIB Advisory portfolio since 2025</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JASPERS – a partnership between EC and EIB, active since 2006</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Mandate co-financed from ESIF, JTF (REGIO), CEF (MOVE) + IPAIII/Ukraine (ENEST) + EIB contribution</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Advisory cover the full project preparation cycle -  upstream support and strategy development, project preparation and support to implementation  </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Includes capacity building and knowledge sharing - JASPERS Knowledge and Networking platform</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100+ staff in 6 different locations (HQ in Luxembourg)</a:t>
            </a:r>
            <a:endParaRPr lang="en-GB" sz="2400">
              <a:ea typeface="Calibri"/>
              <a:cs typeface="Calibri"/>
            </a:endParaRPr>
          </a:p>
        </p:txBody>
      </p:sp>
      <p:pic>
        <p:nvPicPr>
          <p:cNvPr id="3" name="Picture Placeholder 6">
            <a:extLst>
              <a:ext uri="{FF2B5EF4-FFF2-40B4-BE49-F238E27FC236}">
                <a16:creationId xmlns:a16="http://schemas.microsoft.com/office/drawing/2014/main" id="{8676B521-7C55-351D-DA83-C93DADBDBB7E}"/>
              </a:ext>
            </a:extLst>
          </p:cNvPr>
          <p:cNvPicPr>
            <a:picLocks noChangeAspect="1"/>
          </p:cNvPicPr>
          <p:nvPr/>
        </p:nvPicPr>
        <p:blipFill>
          <a:blip r:embed="rId4"/>
          <a:srcRect t="7" b="7"/>
          <a:stretch>
            <a:fillRect/>
          </a:stretch>
        </p:blipFill>
        <p:spPr>
          <a:xfrm>
            <a:off x="0" y="0"/>
            <a:ext cx="4511674" cy="6858000"/>
          </a:xfrm>
          <a:prstGeom prst="rect">
            <a:avLst/>
          </a:prstGeom>
        </p:spPr>
      </p:pic>
    </p:spTree>
    <p:extLst>
      <p:ext uri="{BB962C8B-B14F-4D97-AF65-F5344CB8AC3E}">
        <p14:creationId xmlns:p14="http://schemas.microsoft.com/office/powerpoint/2010/main" val="2833372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9988A-6BB1-BF9C-6A0C-BFAE6F20B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0C9DC-343B-F839-1214-ECCB1147BD94}"/>
              </a:ext>
            </a:extLst>
          </p:cNvPr>
          <p:cNvSpPr>
            <a:spLocks noGrp="1"/>
          </p:cNvSpPr>
          <p:nvPr>
            <p:ph type="title"/>
          </p:nvPr>
        </p:nvSpPr>
        <p:spPr>
          <a:xfrm>
            <a:off x="4898523" y="372085"/>
            <a:ext cx="6514167" cy="796713"/>
          </a:xfrm>
        </p:spPr>
        <p:txBody>
          <a:bodyPr>
            <a:normAutofit fontScale="90000"/>
          </a:bodyPr>
          <a:lstStyle/>
          <a:p>
            <a:r>
              <a:rPr lang="en-GB">
                <a:solidFill>
                  <a:srgbClr val="164193"/>
                </a:solidFill>
                <a:latin typeface="Calibri"/>
                <a:ea typeface="Calibri"/>
                <a:cs typeface="Calibri"/>
              </a:rPr>
              <a:t>Our approach</a:t>
            </a:r>
            <a:br>
              <a:rPr lang="en-GB" sz="4000">
                <a:solidFill>
                  <a:srgbClr val="164193"/>
                </a:solidFill>
                <a:latin typeface="Calibri"/>
                <a:ea typeface="Calibri"/>
                <a:cs typeface="Calibri"/>
              </a:rPr>
            </a:br>
            <a:r>
              <a:rPr lang="en-GB" sz="4000">
                <a:solidFill>
                  <a:schemeClr val="accent1">
                    <a:lumMod val="60000"/>
                    <a:lumOff val="40000"/>
                  </a:schemeClr>
                </a:solidFill>
                <a:latin typeface="Calibri"/>
                <a:ea typeface="Calibri"/>
                <a:cs typeface="Calibri"/>
              </a:rPr>
              <a:t> </a:t>
            </a:r>
            <a:endParaRPr lang="en-GB">
              <a:solidFill>
                <a:schemeClr val="accent1">
                  <a:lumMod val="60000"/>
                  <a:lumOff val="40000"/>
                </a:schemeClr>
              </a:solidFill>
            </a:endParaRPr>
          </a:p>
        </p:txBody>
      </p:sp>
      <p:cxnSp>
        <p:nvCxnSpPr>
          <p:cNvPr id="7" name="Straight Connector 6">
            <a:extLst>
              <a:ext uri="{FF2B5EF4-FFF2-40B4-BE49-F238E27FC236}">
                <a16:creationId xmlns:a16="http://schemas.microsoft.com/office/drawing/2014/main" id="{F703F0C9-B033-A575-B304-313F0C1EA202}"/>
              </a:ext>
            </a:extLst>
          </p:cNvPr>
          <p:cNvCxnSpPr>
            <a:cxnSpLocks/>
          </p:cNvCxnSpPr>
          <p:nvPr/>
        </p:nvCxnSpPr>
        <p:spPr>
          <a:xfrm>
            <a:off x="4958593" y="984985"/>
            <a:ext cx="663104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ZoneTexte 8">
            <a:extLst>
              <a:ext uri="{FF2B5EF4-FFF2-40B4-BE49-F238E27FC236}">
                <a16:creationId xmlns:a16="http://schemas.microsoft.com/office/drawing/2014/main" id="{A6A929BC-6425-E4D6-B6F9-7705271ABA25}"/>
              </a:ext>
            </a:extLst>
          </p:cNvPr>
          <p:cNvSpPr txBox="1"/>
          <p:nvPr/>
        </p:nvSpPr>
        <p:spPr>
          <a:xfrm>
            <a:off x="4835524" y="1168798"/>
            <a:ext cx="7350074" cy="5306068"/>
          </a:xfrm>
          <a:prstGeom prst="rect">
            <a:avLst/>
          </a:prstGeom>
          <a:noFill/>
        </p:spPr>
        <p:txBody>
          <a:bodyPr wrap="square" lIns="91440" tIns="45720" rIns="91440" bIns="45720" anchor="t">
            <a:spAutoFit/>
          </a:bodyPr>
          <a:lstStyle/>
          <a:p>
            <a:pPr marL="215900" indent="-215900">
              <a:lnSpc>
                <a:spcPct val="90000"/>
              </a:lnSpc>
              <a:spcAft>
                <a:spcPts val="600"/>
              </a:spcAft>
              <a:buClr>
                <a:srgbClr val="0D2D59"/>
              </a:buClr>
              <a:buFont typeface="Arial" panose="020B0604020202020204" pitchFamily="34" charset="0"/>
              <a:buChar char="•"/>
            </a:pPr>
            <a:r>
              <a:rPr lang="en-GB" sz="2400"/>
              <a:t>Focus will be on key sections in an Application  – where the detail of the information is usually insufficient </a:t>
            </a:r>
          </a:p>
          <a:p>
            <a:pPr marL="215900" indent="-215900">
              <a:lnSpc>
                <a:spcPct val="90000"/>
              </a:lnSpc>
              <a:spcAft>
                <a:spcPts val="600"/>
              </a:spcAft>
              <a:buClr>
                <a:srgbClr val="0D2D59"/>
              </a:buClr>
              <a:buFont typeface="Arial" panose="020B0604020202020204" pitchFamily="34" charset="0"/>
              <a:buChar char="•"/>
            </a:pPr>
            <a:r>
              <a:rPr lang="en-GB" sz="2400"/>
              <a:t>Baseline will be a standard project Feasibility Study, aligned with the Business plan for the Call</a:t>
            </a:r>
            <a:endParaRPr lang="en-GB" sz="24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JASPERS view and lessons-learnt based on EIB advisory involvement in: </a:t>
            </a:r>
            <a:endParaRPr lang="en-GB" sz="2400">
              <a:ea typeface="Calibri"/>
              <a:cs typeface="Calibri"/>
            </a:endParaRPr>
          </a:p>
          <a:p>
            <a:pPr marL="673100" lvl="1" indent="-215900">
              <a:lnSpc>
                <a:spcPct val="90000"/>
              </a:lnSpc>
              <a:spcAft>
                <a:spcPts val="600"/>
              </a:spcAft>
              <a:buClr>
                <a:srgbClr val="0D2D59"/>
              </a:buClr>
              <a:buFont typeface="Arial" panose="020B0604020202020204" pitchFamily="34" charset="0"/>
              <a:buChar char="•"/>
            </a:pPr>
            <a:r>
              <a:rPr lang="en-GB" sz="2000"/>
              <a:t>Preparation and screening of STEP-calls and health projects in Romania (Innovation)</a:t>
            </a:r>
            <a:endParaRPr lang="en-GB" sz="2000">
              <a:ea typeface="Calibri"/>
              <a:cs typeface="Calibri"/>
            </a:endParaRPr>
          </a:p>
          <a:p>
            <a:pPr marL="673100" lvl="1" indent="-215900">
              <a:lnSpc>
                <a:spcPct val="90000"/>
              </a:lnSpc>
              <a:spcAft>
                <a:spcPts val="600"/>
              </a:spcAft>
              <a:buClr>
                <a:srgbClr val="0D2D59"/>
              </a:buClr>
              <a:buFont typeface="Arial" panose="020B0604020202020204" pitchFamily="34" charset="0"/>
              <a:buChar char="•"/>
            </a:pPr>
            <a:r>
              <a:rPr lang="en-GB" sz="2000"/>
              <a:t>STEP activities in Poland</a:t>
            </a:r>
            <a:endParaRPr lang="en-GB" sz="2000">
              <a:ea typeface="Calibri"/>
              <a:cs typeface="Calibri"/>
            </a:endParaRPr>
          </a:p>
          <a:p>
            <a:pPr marL="673100" lvl="1" indent="-215900">
              <a:lnSpc>
                <a:spcPct val="90000"/>
              </a:lnSpc>
              <a:spcAft>
                <a:spcPts val="600"/>
              </a:spcAft>
              <a:buClr>
                <a:srgbClr val="0D2D59"/>
              </a:buClr>
              <a:buFont typeface="Arial,Sans-Serif" panose="020B0604020202020204" pitchFamily="34" charset="0"/>
              <a:buChar char="•"/>
            </a:pPr>
            <a:r>
              <a:rPr lang="en-GB" sz="2000"/>
              <a:t>Just Transition Fund Calls in the Czech Republic, including RDI and innovation in Usti</a:t>
            </a:r>
            <a:endParaRPr lang="en-US" sz="2000">
              <a:ea typeface="Calibri"/>
              <a:cs typeface="Calibri"/>
            </a:endParaRPr>
          </a:p>
          <a:p>
            <a:pPr marL="215900" indent="-215900">
              <a:lnSpc>
                <a:spcPct val="90000"/>
              </a:lnSpc>
              <a:spcAft>
                <a:spcPts val="600"/>
              </a:spcAft>
              <a:buClr>
                <a:srgbClr val="0D2D59"/>
              </a:buClr>
              <a:buFont typeface="Arial" panose="020B0604020202020204" pitchFamily="34" charset="0"/>
              <a:buChar char="•"/>
            </a:pPr>
            <a:r>
              <a:rPr lang="en-GB" sz="2400"/>
              <a:t>Calls financed through ERDF in different member states</a:t>
            </a:r>
            <a:endParaRPr lang="en-GB" sz="2400">
              <a:ea typeface="Calibri"/>
              <a:cs typeface="Calibri"/>
            </a:endParaRPr>
          </a:p>
          <a:p>
            <a:pPr>
              <a:lnSpc>
                <a:spcPct val="90000"/>
              </a:lnSpc>
              <a:spcAft>
                <a:spcPts val="600"/>
              </a:spcAft>
              <a:buClr>
                <a:srgbClr val="0D2D59"/>
              </a:buClr>
            </a:pPr>
            <a:r>
              <a:rPr lang="en-GB" sz="1600"/>
              <a:t>Note 1: State Aid and Environmental issues will not be treated in any detail here</a:t>
            </a:r>
            <a:endParaRPr lang="en-GB" sz="1600">
              <a:ea typeface="Calibri"/>
              <a:cs typeface="Calibri"/>
            </a:endParaRPr>
          </a:p>
          <a:p>
            <a:pPr>
              <a:lnSpc>
                <a:spcPct val="90000"/>
              </a:lnSpc>
              <a:spcAft>
                <a:spcPts val="600"/>
              </a:spcAft>
              <a:buClr>
                <a:srgbClr val="0D2D59"/>
              </a:buClr>
            </a:pPr>
            <a:r>
              <a:rPr lang="en-GB" sz="1600"/>
              <a:t>Note 2: It might seem obvious what information should be provided. But guidelines are often general, resulting lack in detail, inconsistencies and varying levels of quality between applications (even good projects)</a:t>
            </a:r>
            <a:endParaRPr lang="en-GB" sz="1600">
              <a:ea typeface="Calibri"/>
              <a:cs typeface="Calibri"/>
            </a:endParaRPr>
          </a:p>
        </p:txBody>
      </p:sp>
      <p:pic>
        <p:nvPicPr>
          <p:cNvPr id="4" name="Picture 3">
            <a:extLst>
              <a:ext uri="{FF2B5EF4-FFF2-40B4-BE49-F238E27FC236}">
                <a16:creationId xmlns:a16="http://schemas.microsoft.com/office/drawing/2014/main" id="{19C8A590-3ECD-9E40-E7AC-184EF7401A75}"/>
              </a:ext>
            </a:extLst>
          </p:cNvPr>
          <p:cNvPicPr>
            <a:picLocks noChangeAspect="1"/>
          </p:cNvPicPr>
          <p:nvPr/>
        </p:nvPicPr>
        <p:blipFill>
          <a:blip r:embed="rId3"/>
          <a:stretch>
            <a:fillRect/>
          </a:stretch>
        </p:blipFill>
        <p:spPr>
          <a:xfrm>
            <a:off x="6402" y="0"/>
            <a:ext cx="4511040" cy="6858000"/>
          </a:xfrm>
          <a:prstGeom prst="rect">
            <a:avLst/>
          </a:prstGeom>
        </p:spPr>
      </p:pic>
    </p:spTree>
    <p:extLst>
      <p:ext uri="{BB962C8B-B14F-4D97-AF65-F5344CB8AC3E}">
        <p14:creationId xmlns:p14="http://schemas.microsoft.com/office/powerpoint/2010/main" val="35361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5817-B140-6996-D203-012A35132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035B4-246F-4D7D-9BAA-CF4A44888840}"/>
              </a:ext>
            </a:extLst>
          </p:cNvPr>
          <p:cNvSpPr>
            <a:spLocks noGrp="1"/>
          </p:cNvSpPr>
          <p:nvPr>
            <p:ph type="title"/>
          </p:nvPr>
        </p:nvSpPr>
        <p:spPr>
          <a:xfrm>
            <a:off x="2589164" y="184985"/>
            <a:ext cx="6785851" cy="724350"/>
          </a:xfrm>
        </p:spPr>
        <p:txBody>
          <a:bodyPr>
            <a:normAutofit/>
          </a:bodyPr>
          <a:lstStyle/>
          <a:p>
            <a:pPr algn="ctr"/>
            <a:r>
              <a:rPr lang="en-US" sz="3200"/>
              <a:t>Summary of the Project</a:t>
            </a:r>
            <a:endParaRPr lang="en-GB" sz="3200">
              <a:solidFill>
                <a:schemeClr val="accent1">
                  <a:lumMod val="60000"/>
                  <a:lumOff val="40000"/>
                </a:schemeClr>
              </a:solidFill>
            </a:endParaRPr>
          </a:p>
        </p:txBody>
      </p:sp>
      <p:graphicFrame>
        <p:nvGraphicFramePr>
          <p:cNvPr id="5" name="Table 14">
            <a:extLst>
              <a:ext uri="{FF2B5EF4-FFF2-40B4-BE49-F238E27FC236}">
                <a16:creationId xmlns:a16="http://schemas.microsoft.com/office/drawing/2014/main" id="{23083E36-E13E-C31C-EE47-FCAF739AAB7E}"/>
              </a:ext>
            </a:extLst>
          </p:cNvPr>
          <p:cNvGraphicFramePr>
            <a:graphicFrameLocks/>
          </p:cNvGraphicFramePr>
          <p:nvPr>
            <p:extLst>
              <p:ext uri="{D42A27DB-BD31-4B8C-83A1-F6EECF244321}">
                <p14:modId xmlns:p14="http://schemas.microsoft.com/office/powerpoint/2010/main" val="2811247220"/>
              </p:ext>
            </p:extLst>
          </p:nvPr>
        </p:nvGraphicFramePr>
        <p:xfrm>
          <a:off x="320375" y="909335"/>
          <a:ext cx="11644646" cy="4854536"/>
        </p:xfrm>
        <a:graphic>
          <a:graphicData uri="http://schemas.openxmlformats.org/drawingml/2006/table">
            <a:tbl>
              <a:tblPr firstRow="1" bandRow="1">
                <a:tableStyleId>{3B4B98B0-60AC-42C2-AFA5-B58CD77FA1E5}</a:tableStyleId>
              </a:tblPr>
              <a:tblGrid>
                <a:gridCol w="1341564">
                  <a:extLst>
                    <a:ext uri="{9D8B030D-6E8A-4147-A177-3AD203B41FA5}">
                      <a16:colId xmlns:a16="http://schemas.microsoft.com/office/drawing/2014/main" val="2657449356"/>
                    </a:ext>
                  </a:extLst>
                </a:gridCol>
                <a:gridCol w="10303082">
                  <a:extLst>
                    <a:ext uri="{9D8B030D-6E8A-4147-A177-3AD203B41FA5}">
                      <a16:colId xmlns:a16="http://schemas.microsoft.com/office/drawing/2014/main" val="1128972410"/>
                    </a:ext>
                  </a:extLst>
                </a:gridCol>
              </a:tblGrid>
              <a:tr h="966186">
                <a:tc>
                  <a:txBody>
                    <a:bodyPr/>
                    <a:lstStyle/>
                    <a:p>
                      <a:pPr algn="l"/>
                      <a:r>
                        <a:rPr lang="en-GB" sz="1600" b="1"/>
                        <a:t>Purpose</a:t>
                      </a:r>
                    </a:p>
                  </a:txBody>
                  <a:tcPr anchor="ctr"/>
                </a:tc>
                <a:tc>
                  <a:txBody>
                    <a:bodyPr/>
                    <a:lstStyle/>
                    <a:p>
                      <a:pPr algn="just"/>
                      <a:r>
                        <a:rPr lang="en-GB" sz="1500" b="0">
                          <a:solidFill>
                            <a:schemeClr val="tx1"/>
                          </a:solidFill>
                          <a:ea typeface="+mn-lt"/>
                          <a:cs typeface="+mn-lt"/>
                        </a:rPr>
                        <a:t>To give an Executive </a:t>
                      </a:r>
                      <a:r>
                        <a:rPr lang="en-GB" sz="1500" b="1">
                          <a:solidFill>
                            <a:schemeClr val="tx1"/>
                          </a:solidFill>
                          <a:ea typeface="+mn-lt"/>
                          <a:cs typeface="+mn-lt"/>
                        </a:rPr>
                        <a:t>summary of the main points from consecutive sections</a:t>
                      </a:r>
                      <a:r>
                        <a:rPr lang="en-GB" sz="1500" b="0">
                          <a:solidFill>
                            <a:schemeClr val="tx1"/>
                          </a:solidFill>
                          <a:ea typeface="+mn-lt"/>
                          <a:cs typeface="+mn-lt"/>
                        </a:rPr>
                        <a:t> in the Business proposal. This will set the scene and give the Evaluator a general. </a:t>
                      </a:r>
                    </a:p>
                    <a:p>
                      <a:pPr algn="just"/>
                      <a:endParaRPr lang="en-GB" sz="1500" b="0">
                        <a:solidFill>
                          <a:schemeClr val="tx1"/>
                        </a:solidFill>
                        <a:ea typeface="+mn-lt"/>
                        <a:cs typeface="+mn-lt"/>
                      </a:endParaRPr>
                    </a:p>
                    <a:p>
                      <a:pPr algn="just"/>
                      <a:r>
                        <a:rPr lang="en-GB" sz="1500" b="0">
                          <a:solidFill>
                            <a:schemeClr val="tx1"/>
                          </a:solidFill>
                          <a:ea typeface="+mn-lt"/>
                          <a:cs typeface="+mn-lt"/>
                        </a:rPr>
                        <a:t>Understanding of the rationale and scope of the project proposal. </a:t>
                      </a:r>
                    </a:p>
                    <a:p>
                      <a:pPr algn="just"/>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Keep it </a:t>
                      </a:r>
                      <a:r>
                        <a:rPr lang="en-GB" sz="1500" b="1" i="0" kern="1200">
                          <a:solidFill>
                            <a:schemeClr val="tx1"/>
                          </a:solidFill>
                          <a:effectLst/>
                          <a:latin typeface="+mn-lt"/>
                          <a:ea typeface="+mn-ea"/>
                          <a:cs typeface="+mn-cs"/>
                        </a:rPr>
                        <a:t>concise</a:t>
                      </a:r>
                      <a:r>
                        <a:rPr lang="en-GB" sz="1500" b="0" i="0" kern="1200">
                          <a:solidFill>
                            <a:schemeClr val="tx1"/>
                          </a:solidFill>
                          <a:effectLst/>
                          <a:latin typeface="+mn-lt"/>
                          <a:ea typeface="+mn-ea"/>
                          <a:cs typeface="+mn-cs"/>
                        </a:rPr>
                        <a:t> and to the point, with limited details (these will be in the body text)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What is the project about (technical scope in brief)? Expected outcome/result? Put yourself in the shoes of the Evaluator. If you cannot explain easily what you want to an outsider, they cannot be expected to understand.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Rationale</a:t>
                      </a:r>
                      <a:r>
                        <a:rPr lang="en-GB" sz="1500" b="0" i="0" kern="1200">
                          <a:solidFill>
                            <a:schemeClr val="tx1"/>
                          </a:solidFill>
                          <a:effectLst/>
                          <a:latin typeface="+mn-lt"/>
                          <a:ea typeface="+mn-ea"/>
                          <a:cs typeface="+mn-cs"/>
                        </a:rPr>
                        <a:t> of the project. What is the innovative nature that makes it unique or complementary OR what strategic dependencies it addresses and what is the expected result. In Czechia and in the EU.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State the location(s) of the project, the Applicant and any other stakeholders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Total project cost. Mention if VAT is included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Be sure to mention requested grant amount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Incomplete Executive summary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Typically missing what the project de facto concerns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Often only general description of project ideas, with focus more on regulatory demand than research or commercial drivers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No or limited description of project stakeholders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Lack in description of principal project components and project cost (VAT often missed)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500" b="0" i="0" kern="1200">
                        <a:solidFill>
                          <a:schemeClr val="tx1"/>
                        </a:solidFill>
                        <a:effectLst/>
                        <a:highlight>
                          <a:srgbClr val="FFFF00"/>
                        </a:highligh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2479256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C5AD6-B85A-0741-981B-141D6D4A5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CFE5A-D6D7-4127-92E4-095DEAE31E9A}"/>
              </a:ext>
            </a:extLst>
          </p:cNvPr>
          <p:cNvSpPr>
            <a:spLocks noGrp="1"/>
          </p:cNvSpPr>
          <p:nvPr>
            <p:ph type="title"/>
          </p:nvPr>
        </p:nvSpPr>
        <p:spPr>
          <a:xfrm>
            <a:off x="1067912" y="184985"/>
            <a:ext cx="8590021" cy="724350"/>
          </a:xfrm>
        </p:spPr>
        <p:txBody>
          <a:bodyPr>
            <a:normAutofit/>
          </a:bodyPr>
          <a:lstStyle/>
          <a:p>
            <a:pPr algn="ctr"/>
            <a:r>
              <a:rPr lang="en-US" sz="3200"/>
              <a:t>Demand Analysis</a:t>
            </a:r>
            <a:endParaRPr lang="en-GB" sz="3200">
              <a:solidFill>
                <a:schemeClr val="accent1">
                  <a:lumMod val="60000"/>
                  <a:lumOff val="40000"/>
                </a:schemeClr>
              </a:solidFill>
            </a:endParaRPr>
          </a:p>
        </p:txBody>
      </p:sp>
      <p:graphicFrame>
        <p:nvGraphicFramePr>
          <p:cNvPr id="5" name="Table 14">
            <a:extLst>
              <a:ext uri="{FF2B5EF4-FFF2-40B4-BE49-F238E27FC236}">
                <a16:creationId xmlns:a16="http://schemas.microsoft.com/office/drawing/2014/main" id="{F51E4033-17C3-9ED0-6274-C5F568CF33C5}"/>
              </a:ext>
            </a:extLst>
          </p:cNvPr>
          <p:cNvGraphicFramePr>
            <a:graphicFrameLocks/>
          </p:cNvGraphicFramePr>
          <p:nvPr>
            <p:extLst>
              <p:ext uri="{D42A27DB-BD31-4B8C-83A1-F6EECF244321}">
                <p14:modId xmlns:p14="http://schemas.microsoft.com/office/powerpoint/2010/main" val="275582414"/>
              </p:ext>
            </p:extLst>
          </p:nvPr>
        </p:nvGraphicFramePr>
        <p:xfrm>
          <a:off x="320375" y="909335"/>
          <a:ext cx="11644646" cy="5949666"/>
        </p:xfrm>
        <a:graphic>
          <a:graphicData uri="http://schemas.openxmlformats.org/drawingml/2006/table">
            <a:tbl>
              <a:tblPr firstRow="1" bandRow="1">
                <a:tableStyleId>{3B4B98B0-60AC-42C2-AFA5-B58CD77FA1E5}</a:tableStyleId>
              </a:tblPr>
              <a:tblGrid>
                <a:gridCol w="1341564">
                  <a:extLst>
                    <a:ext uri="{9D8B030D-6E8A-4147-A177-3AD203B41FA5}">
                      <a16:colId xmlns:a16="http://schemas.microsoft.com/office/drawing/2014/main" val="2657449356"/>
                    </a:ext>
                  </a:extLst>
                </a:gridCol>
                <a:gridCol w="10303082">
                  <a:extLst>
                    <a:ext uri="{9D8B030D-6E8A-4147-A177-3AD203B41FA5}">
                      <a16:colId xmlns:a16="http://schemas.microsoft.com/office/drawing/2014/main" val="1128972410"/>
                    </a:ext>
                  </a:extLst>
                </a:gridCol>
              </a:tblGrid>
              <a:tr h="966186">
                <a:tc>
                  <a:txBody>
                    <a:bodyPr/>
                    <a:lstStyle/>
                    <a:p>
                      <a:pPr algn="l"/>
                      <a:r>
                        <a:rPr lang="en-GB" sz="1600" b="1"/>
                        <a:t>Purpose</a:t>
                      </a:r>
                    </a:p>
                  </a:txBody>
                  <a:tcPr anchor="ctr"/>
                </a:tc>
                <a:tc>
                  <a:txBody>
                    <a:bodyPr/>
                    <a:lstStyle/>
                    <a:p>
                      <a:pPr algn="just"/>
                      <a:r>
                        <a:rPr lang="en-GB" sz="1500" b="0">
                          <a:solidFill>
                            <a:schemeClr val="tx1"/>
                          </a:solidFill>
                          <a:ea typeface="+mn-lt"/>
                          <a:cs typeface="+mn-lt"/>
                        </a:rPr>
                        <a:t>A sound analysis of the </a:t>
                      </a:r>
                      <a:r>
                        <a:rPr lang="en-GB" sz="1500" b="1">
                          <a:solidFill>
                            <a:schemeClr val="tx1"/>
                          </a:solidFill>
                          <a:ea typeface="+mn-lt"/>
                          <a:cs typeface="+mn-lt"/>
                        </a:rPr>
                        <a:t>market and the demand drivers is a </a:t>
                      </a:r>
                      <a:r>
                        <a:rPr lang="en-GB" sz="1500" b="1" u="sng">
                          <a:solidFill>
                            <a:schemeClr val="tx1"/>
                          </a:solidFill>
                          <a:ea typeface="+mn-lt"/>
                          <a:cs typeface="+mn-lt"/>
                        </a:rPr>
                        <a:t>crucial</a:t>
                      </a:r>
                      <a:r>
                        <a:rPr lang="en-GB" sz="1500" b="1">
                          <a:solidFill>
                            <a:schemeClr val="tx1"/>
                          </a:solidFill>
                          <a:ea typeface="+mn-lt"/>
                          <a:cs typeface="+mn-lt"/>
                        </a:rPr>
                        <a:t> </a:t>
                      </a:r>
                      <a:r>
                        <a:rPr lang="en-GB" sz="1500" b="0">
                          <a:solidFill>
                            <a:schemeClr val="tx1"/>
                          </a:solidFill>
                          <a:ea typeface="+mn-lt"/>
                          <a:cs typeface="+mn-lt"/>
                        </a:rPr>
                        <a:t>element for any project application, regardless of size. </a:t>
                      </a:r>
                    </a:p>
                    <a:p>
                      <a:pPr algn="just"/>
                      <a:r>
                        <a:rPr lang="en-GB" sz="1500" b="0">
                          <a:solidFill>
                            <a:schemeClr val="tx1"/>
                          </a:solidFill>
                          <a:ea typeface="+mn-lt"/>
                          <a:cs typeface="+mn-lt"/>
                        </a:rPr>
                        <a:t>The demand analysis leads to the scope of the project and the justification of its cost. </a:t>
                      </a:r>
                    </a:p>
                    <a:p>
                      <a:pPr algn="just"/>
                      <a:r>
                        <a:rPr lang="en-GB" sz="1500" b="0">
                          <a:solidFill>
                            <a:schemeClr val="tx1"/>
                          </a:solidFill>
                          <a:ea typeface="+mn-lt"/>
                          <a:cs typeface="+mn-lt"/>
                        </a:rPr>
                        <a:t>Business Proposal Demand might be spread out in several sections, so be aware to avoid unnecessary repetitions.</a:t>
                      </a: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Current demand </a:t>
                      </a:r>
                      <a:r>
                        <a:rPr lang="en-GB" sz="1500" b="0" i="0" kern="1200">
                          <a:solidFill>
                            <a:schemeClr val="tx1"/>
                          </a:solidFill>
                          <a:effectLst/>
                          <a:latin typeface="+mn-lt"/>
                          <a:ea typeface="+mn-ea"/>
                          <a:cs typeface="+mn-cs"/>
                        </a:rPr>
                        <a:t>(policy drivers and market situation)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A short explanation should be given on national and EU-level policies that are the rationale for project. Reference EU strategic technologies priorities.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If a market potential is a driver, it is important to explain what the current market is. </a:t>
                      </a:r>
                      <a:r>
                        <a:rPr lang="en-GB" sz="1500" b="1" i="0" kern="1200">
                          <a:solidFill>
                            <a:schemeClr val="tx1"/>
                          </a:solidFill>
                          <a:effectLst/>
                          <a:latin typeface="+mn-lt"/>
                          <a:ea typeface="+mn-ea"/>
                          <a:cs typeface="+mn-cs"/>
                        </a:rPr>
                        <a:t>Market gap filled</a:t>
                      </a:r>
                      <a:r>
                        <a:rPr lang="en-GB" sz="1500" b="0" i="0" kern="1200">
                          <a:solidFill>
                            <a:schemeClr val="tx1"/>
                          </a:solidFill>
                          <a:effectLst/>
                          <a:latin typeface="+mn-lt"/>
                          <a:ea typeface="+mn-ea"/>
                          <a:cs typeface="+mn-cs"/>
                        </a:rPr>
                        <a:t>, in EU, but as relevant also outside of EU?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Size and type of competition? Market shares? If this information is not given it is difficult to justify the innovative nature, or the market potential. For STEP projects, competition should also be assessed against global strategic rivals to demonstrate European technological resilience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Future demand</a:t>
                      </a:r>
                      <a:r>
                        <a:rPr lang="en-GB" sz="1500" b="0" i="0" kern="1200">
                          <a:solidFill>
                            <a:schemeClr val="tx1"/>
                          </a:solidFill>
                          <a:effectLst/>
                          <a:latin typeface="+mn-lt"/>
                          <a:ea typeface="+mn-ea"/>
                          <a:cs typeface="+mn-cs"/>
                        </a:rPr>
                        <a:t> (research and/or commercial expectations)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On the basis of current market situation, demonstrate potential future volumes. Demonstrate market potential for innovative projects/ contributions to EU technological sovereignty and reduction of external dependencies.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Provide quantified data, and justification behind estimations. Ideally through benchmarks.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Information on the existing market often general and lacks competitive analysis (also from other EU countries).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Projects often anchor their future demand for deliverables only on the alignment with EU, national, and regional strategies.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Estimations of future uptake and use are frequently described qualitatively only, with few concrete figures on market size, growth rates, or customer segmentation. Solid benchmark data and references often missing.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Lack of a gap analysis leaves uncertainty on actual commercialisation volumes (especially where private partners are involved).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Letters of intent and MoU are often mentioned but facts on actual signed agreements and commitments are lacking.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500" b="0" i="0" kern="1200">
                          <a:solidFill>
                            <a:schemeClr val="tx1"/>
                          </a:solidFill>
                          <a:effectLst/>
                          <a:latin typeface="+mn-lt"/>
                          <a:ea typeface="+mn-ea"/>
                          <a:cs typeface="+mn-cs"/>
                        </a:rPr>
                        <a:t>This adds a speculative element.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1339129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0081F-8145-4017-2E87-50B1BCF626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477CF-CB26-A4A2-D1E6-4C0B81B7EF70}"/>
              </a:ext>
            </a:extLst>
          </p:cNvPr>
          <p:cNvSpPr>
            <a:spLocks noGrp="1"/>
          </p:cNvSpPr>
          <p:nvPr>
            <p:ph type="title"/>
          </p:nvPr>
        </p:nvSpPr>
        <p:spPr>
          <a:xfrm>
            <a:off x="1067912" y="184985"/>
            <a:ext cx="8590021" cy="724350"/>
          </a:xfrm>
        </p:spPr>
        <p:txBody>
          <a:bodyPr>
            <a:normAutofit/>
          </a:bodyPr>
          <a:lstStyle/>
          <a:p>
            <a:pPr algn="ctr"/>
            <a:r>
              <a:rPr lang="en-US" sz="3200"/>
              <a:t>Technical Scope	</a:t>
            </a:r>
            <a:endParaRPr lang="en-GB" sz="3200">
              <a:solidFill>
                <a:schemeClr val="accent1">
                  <a:lumMod val="60000"/>
                  <a:lumOff val="40000"/>
                </a:schemeClr>
              </a:solidFill>
            </a:endParaRPr>
          </a:p>
        </p:txBody>
      </p:sp>
      <p:graphicFrame>
        <p:nvGraphicFramePr>
          <p:cNvPr id="5" name="Table 14">
            <a:extLst>
              <a:ext uri="{FF2B5EF4-FFF2-40B4-BE49-F238E27FC236}">
                <a16:creationId xmlns:a16="http://schemas.microsoft.com/office/drawing/2014/main" id="{3ABFE951-DA04-AB1E-1A80-3EAADFE54DFC}"/>
              </a:ext>
            </a:extLst>
          </p:cNvPr>
          <p:cNvGraphicFramePr>
            <a:graphicFrameLocks/>
          </p:cNvGraphicFramePr>
          <p:nvPr>
            <p:extLst>
              <p:ext uri="{D42A27DB-BD31-4B8C-83A1-F6EECF244321}">
                <p14:modId xmlns:p14="http://schemas.microsoft.com/office/powerpoint/2010/main" val="2798141336"/>
              </p:ext>
            </p:extLst>
          </p:nvPr>
        </p:nvGraphicFramePr>
        <p:xfrm>
          <a:off x="320375" y="909335"/>
          <a:ext cx="11644646" cy="5760720"/>
        </p:xfrm>
        <a:graphic>
          <a:graphicData uri="http://schemas.openxmlformats.org/drawingml/2006/table">
            <a:tbl>
              <a:tblPr firstRow="1" bandRow="1">
                <a:tableStyleId>{3B4B98B0-60AC-42C2-AFA5-B58CD77FA1E5}</a:tableStyleId>
              </a:tblPr>
              <a:tblGrid>
                <a:gridCol w="1317651">
                  <a:extLst>
                    <a:ext uri="{9D8B030D-6E8A-4147-A177-3AD203B41FA5}">
                      <a16:colId xmlns:a16="http://schemas.microsoft.com/office/drawing/2014/main" val="2657449356"/>
                    </a:ext>
                  </a:extLst>
                </a:gridCol>
                <a:gridCol w="10326995">
                  <a:extLst>
                    <a:ext uri="{9D8B030D-6E8A-4147-A177-3AD203B41FA5}">
                      <a16:colId xmlns:a16="http://schemas.microsoft.com/office/drawing/2014/main" val="1128972410"/>
                    </a:ext>
                  </a:extLst>
                </a:gridCol>
              </a:tblGrid>
              <a:tr h="533385">
                <a:tc>
                  <a:txBody>
                    <a:bodyPr/>
                    <a:lstStyle/>
                    <a:p>
                      <a:pPr algn="l"/>
                      <a:r>
                        <a:rPr lang="en-GB" sz="1600" b="1"/>
                        <a:t>Purpose</a:t>
                      </a:r>
                    </a:p>
                  </a:txBody>
                  <a:tcPr anchor="ctr"/>
                </a:tc>
                <a:tc>
                  <a:txBody>
                    <a:bodyPr/>
                    <a:lstStyle/>
                    <a:p>
                      <a:pPr algn="just"/>
                      <a:r>
                        <a:rPr lang="en-GB" sz="1500" b="0">
                          <a:solidFill>
                            <a:schemeClr val="tx1"/>
                          </a:solidFill>
                          <a:ea typeface="+mn-lt"/>
                          <a:cs typeface="+mn-lt"/>
                        </a:rPr>
                        <a:t>To </a:t>
                      </a:r>
                      <a:r>
                        <a:rPr lang="en-GB" sz="1500" b="1">
                          <a:solidFill>
                            <a:schemeClr val="tx1"/>
                          </a:solidFill>
                          <a:ea typeface="+mn-lt"/>
                          <a:cs typeface="+mn-lt"/>
                        </a:rPr>
                        <a:t>explain the technology</a:t>
                      </a:r>
                      <a:r>
                        <a:rPr lang="en-GB" sz="1500" b="0">
                          <a:solidFill>
                            <a:schemeClr val="tx1"/>
                          </a:solidFill>
                          <a:ea typeface="+mn-lt"/>
                          <a:cs typeface="+mn-lt"/>
                        </a:rPr>
                        <a:t> or field of technology or research that the project wants to develop or manufacture, as well as the size, scope and location.</a:t>
                      </a:r>
                    </a:p>
                    <a:p>
                      <a:pPr algn="just"/>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Clear and detailed description of the technology of the project. Avoid jargon and use layman's terms, if possible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A basic Multi-Criteria-Analysis is recommended. Or – at minimum - the decision process explained how the chosen technology/project was decided upon.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Eligibility link. For instance, if a project is  as “Innovative” it should be explained why it is so (incremental vs. breakthrough technology).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a:solidFill>
                            <a:schemeClr val="tx1"/>
                          </a:solidFill>
                        </a:rPr>
                        <a:t>Approach for developing the project. </a:t>
                      </a:r>
                      <a:r>
                        <a:rPr lang="en-GB" sz="1500" b="1">
                          <a:solidFill>
                            <a:schemeClr val="tx1"/>
                          </a:solidFill>
                        </a:rPr>
                        <a:t>Key technical steps during implementation</a:t>
                      </a:r>
                      <a:r>
                        <a:rPr lang="en-GB" sz="1500">
                          <a:solidFill>
                            <a:schemeClr val="tx1"/>
                          </a:solidFil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Description of key components of the project (hardware, software, infrastructure/construction) to be purchased and deployed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Current TRL, target TRL and TRL for different components.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Indicators of success </a:t>
                      </a:r>
                      <a:r>
                        <a:rPr lang="en-GB" sz="1500" b="0" i="0" kern="1200">
                          <a:solidFill>
                            <a:schemeClr val="tx1"/>
                          </a:solidFill>
                          <a:effectLst/>
                          <a:latin typeface="+mn-lt"/>
                          <a:ea typeface="+mn-ea"/>
                          <a:cs typeface="+mn-cs"/>
                        </a:rPr>
                        <a:t>(prototypes, pilot, commercialisation, IPR etc.). Contributions to EU tech sovereignty, such as secured IPR or EU‑based industrial uptake.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While most projects appear technically feasible,  technical descriptions often remain high-level, with insufficient detail on specific methodologies, equipment specifications, or implementation steps. Gives a speculative element.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Often a lack of description of methodology of how technical activities will be structured (research areas, testing, prototyping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Some projects have very broad or ambitious scopes (many sub-projects, multiple technologies, lack of coherence), which may challenge effective management and timely delivery.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Incoherence between planned activities and required resources (staffing, equipment, facilities).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Ownership structure of equipment, in particular after completion often unclear. Can be an issue due to EU-funding rules.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Lack of description of commercialisation potential and scaling beyond pilot phase. Development for the future, next phases?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2754553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9E48-13F6-33B6-E519-8127624A96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348F34-828C-607D-EE87-60031060C7C7}"/>
              </a:ext>
            </a:extLst>
          </p:cNvPr>
          <p:cNvSpPr>
            <a:spLocks noGrp="1"/>
          </p:cNvSpPr>
          <p:nvPr>
            <p:ph type="title"/>
          </p:nvPr>
        </p:nvSpPr>
        <p:spPr>
          <a:xfrm>
            <a:off x="1067912" y="184985"/>
            <a:ext cx="8590021" cy="724350"/>
          </a:xfrm>
        </p:spPr>
        <p:txBody>
          <a:bodyPr>
            <a:normAutofit/>
          </a:bodyPr>
          <a:lstStyle/>
          <a:p>
            <a:pPr algn="ctr"/>
            <a:r>
              <a:rPr lang="en-US" sz="3200"/>
              <a:t>Institutional</a:t>
            </a:r>
            <a:r>
              <a:rPr lang="en-US" sz="3200">
                <a:solidFill>
                  <a:schemeClr val="accent1">
                    <a:lumMod val="60000"/>
                    <a:lumOff val="40000"/>
                  </a:schemeClr>
                </a:solidFill>
              </a:rPr>
              <a:t> </a:t>
            </a:r>
            <a:r>
              <a:rPr lang="en-US" sz="3200"/>
              <a:t>set-up</a:t>
            </a:r>
            <a:endParaRPr lang="en-GB" sz="3200"/>
          </a:p>
        </p:txBody>
      </p:sp>
      <p:graphicFrame>
        <p:nvGraphicFramePr>
          <p:cNvPr id="5" name="Table 14">
            <a:extLst>
              <a:ext uri="{FF2B5EF4-FFF2-40B4-BE49-F238E27FC236}">
                <a16:creationId xmlns:a16="http://schemas.microsoft.com/office/drawing/2014/main" id="{B94A4CB9-2D0B-3F89-BFD5-2C929FE7E131}"/>
              </a:ext>
            </a:extLst>
          </p:cNvPr>
          <p:cNvGraphicFramePr>
            <a:graphicFrameLocks/>
          </p:cNvGraphicFramePr>
          <p:nvPr>
            <p:extLst>
              <p:ext uri="{D42A27DB-BD31-4B8C-83A1-F6EECF244321}">
                <p14:modId xmlns:p14="http://schemas.microsoft.com/office/powerpoint/2010/main" val="882191013"/>
              </p:ext>
            </p:extLst>
          </p:nvPr>
        </p:nvGraphicFramePr>
        <p:xfrm>
          <a:off x="320375" y="909335"/>
          <a:ext cx="11644646" cy="4846320"/>
        </p:xfrm>
        <a:graphic>
          <a:graphicData uri="http://schemas.openxmlformats.org/drawingml/2006/table">
            <a:tbl>
              <a:tblPr firstRow="1" bandRow="1">
                <a:tableStyleId>{3B4B98B0-60AC-42C2-AFA5-B58CD77FA1E5}</a:tableStyleId>
              </a:tblPr>
              <a:tblGrid>
                <a:gridCol w="1317651">
                  <a:extLst>
                    <a:ext uri="{9D8B030D-6E8A-4147-A177-3AD203B41FA5}">
                      <a16:colId xmlns:a16="http://schemas.microsoft.com/office/drawing/2014/main" val="2657449356"/>
                    </a:ext>
                  </a:extLst>
                </a:gridCol>
                <a:gridCol w="10326995">
                  <a:extLst>
                    <a:ext uri="{9D8B030D-6E8A-4147-A177-3AD203B41FA5}">
                      <a16:colId xmlns:a16="http://schemas.microsoft.com/office/drawing/2014/main" val="1128972410"/>
                    </a:ext>
                  </a:extLst>
                </a:gridCol>
              </a:tblGrid>
              <a:tr h="567252">
                <a:tc>
                  <a:txBody>
                    <a:bodyPr/>
                    <a:lstStyle/>
                    <a:p>
                      <a:pPr algn="l"/>
                      <a:r>
                        <a:rPr lang="en-GB" sz="1600" b="1"/>
                        <a:t>Purpose</a:t>
                      </a:r>
                    </a:p>
                  </a:txBody>
                  <a:tcPr anchor="ctr"/>
                </a:tc>
                <a:tc>
                  <a:txBody>
                    <a:bodyPr/>
                    <a:lstStyle/>
                    <a:p>
                      <a:pPr marL="0" indent="0" algn="just">
                        <a:buFont typeface="Arial" panose="020B0604020202020204" pitchFamily="34" charset="0"/>
                        <a:buNone/>
                      </a:pPr>
                      <a:r>
                        <a:rPr lang="en-GB" sz="1500" b="0">
                          <a:solidFill>
                            <a:schemeClr val="tx1"/>
                          </a:solidFill>
                          <a:ea typeface="+mn-lt"/>
                          <a:cs typeface="+mn-lt"/>
                        </a:rPr>
                        <a:t>To give a clear idea </a:t>
                      </a:r>
                      <a:r>
                        <a:rPr lang="en-GB" sz="1500" b="1">
                          <a:solidFill>
                            <a:schemeClr val="tx1"/>
                          </a:solidFill>
                          <a:ea typeface="+mn-lt"/>
                          <a:cs typeface="+mn-lt"/>
                        </a:rPr>
                        <a:t>how the project will be organized</a:t>
                      </a:r>
                      <a:r>
                        <a:rPr lang="en-GB" sz="1500" b="0">
                          <a:solidFill>
                            <a:schemeClr val="tx1"/>
                          </a:solidFill>
                          <a:ea typeface="+mn-lt"/>
                          <a:cs typeface="+mn-lt"/>
                        </a:rPr>
                        <a:t>; who the different stakeholder (applicant and partners) are in the project. What their roles are, their previous experience in the sector of the project and </a:t>
                      </a:r>
                      <a:r>
                        <a:rPr lang="en-GB" sz="1500" b="1">
                          <a:solidFill>
                            <a:schemeClr val="tx1"/>
                          </a:solidFill>
                          <a:ea typeface="+mn-lt"/>
                          <a:cs typeface="+mn-lt"/>
                        </a:rPr>
                        <a:t>the rationale for their involvement</a:t>
                      </a:r>
                      <a:r>
                        <a:rPr lang="en-GB" sz="1500" b="0">
                          <a:solidFill>
                            <a:schemeClr val="tx1"/>
                          </a:solidFill>
                          <a:ea typeface="+mn-lt"/>
                          <a:cs typeface="+mn-lt"/>
                        </a:rPr>
                        <a:t>.</a:t>
                      </a:r>
                    </a:p>
                    <a:p>
                      <a:pPr marL="0" indent="0" algn="just">
                        <a:buFont typeface="Arial" panose="020B0604020202020204" pitchFamily="34" charset="0"/>
                        <a:buNone/>
                      </a:pPr>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Names of all counterparts, locations, main contact points, basic company/institutional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Demonstration of </a:t>
                      </a:r>
                      <a:r>
                        <a:rPr lang="en-GB" sz="1500" b="1" i="0" kern="1200">
                          <a:solidFill>
                            <a:schemeClr val="tx1"/>
                          </a:solidFill>
                          <a:effectLst/>
                          <a:latin typeface="+mn-lt"/>
                          <a:ea typeface="+mn-ea"/>
                          <a:cs typeface="+mn-cs"/>
                        </a:rPr>
                        <a:t>the roles of stakeholders during different phases </a:t>
                      </a:r>
                      <a:r>
                        <a:rPr lang="en-GB" sz="1500" b="0" i="0" kern="1200">
                          <a:solidFill>
                            <a:schemeClr val="tx1"/>
                          </a:solidFill>
                          <a:effectLst/>
                          <a:latin typeface="+mn-lt"/>
                          <a:ea typeface="+mn-ea"/>
                          <a:cs typeface="+mn-cs"/>
                        </a:rPr>
                        <a:t>of the project (financial, administrative, research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The </a:t>
                      </a:r>
                      <a:r>
                        <a:rPr lang="en-GB" sz="1500" b="1" i="0" kern="1200">
                          <a:solidFill>
                            <a:schemeClr val="tx1"/>
                          </a:solidFill>
                          <a:effectLst/>
                          <a:latin typeface="+mn-lt"/>
                          <a:ea typeface="+mn-ea"/>
                          <a:cs typeface="+mn-cs"/>
                        </a:rPr>
                        <a:t>governance structure </a:t>
                      </a:r>
                      <a:r>
                        <a:rPr lang="en-GB" sz="1500" b="0" i="0" kern="1200">
                          <a:solidFill>
                            <a:schemeClr val="tx1"/>
                          </a:solidFill>
                          <a:effectLst/>
                          <a:latin typeface="+mn-lt"/>
                          <a:ea typeface="+mn-ea"/>
                          <a:cs typeface="+mn-cs"/>
                        </a:rPr>
                        <a:t>during the implementation phase of the project (steering committees, monitoring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A clear outline of the </a:t>
                      </a:r>
                      <a:r>
                        <a:rPr lang="en-GB" sz="1500" b="1" i="0" kern="1200">
                          <a:solidFill>
                            <a:schemeClr val="tx1"/>
                          </a:solidFill>
                          <a:effectLst/>
                          <a:latin typeface="+mn-lt"/>
                          <a:ea typeface="+mn-ea"/>
                          <a:cs typeface="+mn-cs"/>
                        </a:rPr>
                        <a:t>resources from each stakeholder involved in the project</a:t>
                      </a:r>
                      <a:r>
                        <a:rPr lang="en-GB" sz="1500" b="0" i="0" kern="1200">
                          <a:solidFill>
                            <a:schemeClr val="tx1"/>
                          </a:solidFill>
                          <a:effectLst/>
                          <a:latin typeface="+mn-lt"/>
                          <a:ea typeface="+mn-ea"/>
                          <a:cs typeface="+mn-cs"/>
                        </a:rPr>
                        <a:t>, to what extent and during which phase of the project.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Handling of project results </a:t>
                      </a:r>
                      <a:r>
                        <a:rPr lang="en-GB" sz="1500" b="0" i="0" kern="1200">
                          <a:solidFill>
                            <a:schemeClr val="tx1"/>
                          </a:solidFill>
                          <a:effectLst/>
                          <a:latin typeface="+mn-lt"/>
                          <a:ea typeface="+mn-ea"/>
                          <a:cs typeface="+mn-cs"/>
                        </a:rPr>
                        <a:t>(IPR, prototypes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Description of </a:t>
                      </a:r>
                      <a:r>
                        <a:rPr lang="en-GB" sz="1500" b="1" i="0" kern="1200">
                          <a:solidFill>
                            <a:schemeClr val="tx1"/>
                          </a:solidFill>
                          <a:effectLst/>
                          <a:latin typeface="+mn-lt"/>
                          <a:ea typeface="+mn-ea"/>
                          <a:cs typeface="+mn-cs"/>
                        </a:rPr>
                        <a:t>approach for the commercialisation phase </a:t>
                      </a:r>
                      <a:r>
                        <a:rPr lang="en-GB" sz="1500" b="0" i="0" kern="1200">
                          <a:solidFill>
                            <a:schemeClr val="tx1"/>
                          </a:solidFill>
                          <a:effectLst/>
                          <a:latin typeface="+mn-lt"/>
                          <a:ea typeface="+mn-ea"/>
                          <a:cs typeface="+mn-cs"/>
                        </a:rPr>
                        <a:t>(if applicable) of the project results.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Lack of realistic picture of resource availability and coordination mechanisms (i.e. missing description of project stakeholders, their unclear roles in the project, information lacking to demonstrate availability of sufficient human resources/expertise and from which project partners and in which point in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Universities often presented as partners in a project, which helps reinforcing the innovation and research aspect. However, their contribution often appears rather as consultancy services (external expertise), lacking  evidence of any role in the commercialisation phase of the project. Puts in question the partner role.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Mapping of organisational structures are often missing (composition of management and project teams)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Handling of IPR, ownership and strategies for operation and commercialisation often insufficient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1979649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8B20A-2605-AE7E-0BF8-309F73384F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871EFC-6B1C-6B94-B993-B3E89625809C}"/>
              </a:ext>
            </a:extLst>
          </p:cNvPr>
          <p:cNvSpPr>
            <a:spLocks noGrp="1"/>
          </p:cNvSpPr>
          <p:nvPr>
            <p:ph type="title"/>
          </p:nvPr>
        </p:nvSpPr>
        <p:spPr>
          <a:xfrm>
            <a:off x="1067912" y="184985"/>
            <a:ext cx="8590021" cy="724350"/>
          </a:xfrm>
        </p:spPr>
        <p:txBody>
          <a:bodyPr>
            <a:normAutofit/>
          </a:bodyPr>
          <a:lstStyle/>
          <a:p>
            <a:pPr algn="ctr"/>
            <a:r>
              <a:rPr lang="en-US" sz="3200"/>
              <a:t>Implementation schedule</a:t>
            </a:r>
            <a:endParaRPr lang="en-GB" sz="3200"/>
          </a:p>
        </p:txBody>
      </p:sp>
      <p:graphicFrame>
        <p:nvGraphicFramePr>
          <p:cNvPr id="5" name="Table 14">
            <a:extLst>
              <a:ext uri="{FF2B5EF4-FFF2-40B4-BE49-F238E27FC236}">
                <a16:creationId xmlns:a16="http://schemas.microsoft.com/office/drawing/2014/main" id="{227DB3D0-E20D-4182-C13E-77450FACF1C0}"/>
              </a:ext>
            </a:extLst>
          </p:cNvPr>
          <p:cNvGraphicFramePr>
            <a:graphicFrameLocks/>
          </p:cNvGraphicFramePr>
          <p:nvPr>
            <p:extLst>
              <p:ext uri="{D42A27DB-BD31-4B8C-83A1-F6EECF244321}">
                <p14:modId xmlns:p14="http://schemas.microsoft.com/office/powerpoint/2010/main" val="3899139368"/>
              </p:ext>
            </p:extLst>
          </p:nvPr>
        </p:nvGraphicFramePr>
        <p:xfrm>
          <a:off x="320375" y="909335"/>
          <a:ext cx="11644646" cy="4846320"/>
        </p:xfrm>
        <a:graphic>
          <a:graphicData uri="http://schemas.openxmlformats.org/drawingml/2006/table">
            <a:tbl>
              <a:tblPr firstRow="1" bandRow="1">
                <a:tableStyleId>{3B4B98B0-60AC-42C2-AFA5-B58CD77FA1E5}</a:tableStyleId>
              </a:tblPr>
              <a:tblGrid>
                <a:gridCol w="1317651">
                  <a:extLst>
                    <a:ext uri="{9D8B030D-6E8A-4147-A177-3AD203B41FA5}">
                      <a16:colId xmlns:a16="http://schemas.microsoft.com/office/drawing/2014/main" val="2657449356"/>
                    </a:ext>
                  </a:extLst>
                </a:gridCol>
                <a:gridCol w="10326995">
                  <a:extLst>
                    <a:ext uri="{9D8B030D-6E8A-4147-A177-3AD203B41FA5}">
                      <a16:colId xmlns:a16="http://schemas.microsoft.com/office/drawing/2014/main" val="1128972410"/>
                    </a:ext>
                  </a:extLst>
                </a:gridCol>
              </a:tblGrid>
              <a:tr h="729812">
                <a:tc>
                  <a:txBody>
                    <a:bodyPr/>
                    <a:lstStyle/>
                    <a:p>
                      <a:pPr algn="l"/>
                      <a:r>
                        <a:rPr lang="en-GB" sz="1600" b="1"/>
                        <a:t>Purpose</a:t>
                      </a:r>
                    </a:p>
                  </a:txBody>
                  <a:tcPr anchor="ctr"/>
                </a:tc>
                <a:tc>
                  <a:txBody>
                    <a:bodyPr/>
                    <a:lstStyle/>
                    <a:p>
                      <a:pPr algn="just"/>
                      <a:r>
                        <a:rPr lang="sv-SE" sz="1500" b="0">
                          <a:solidFill>
                            <a:schemeClr val="tx1"/>
                          </a:solidFill>
                          <a:ea typeface="+mn-lt"/>
                          <a:cs typeface="+mn-lt"/>
                        </a:rPr>
                        <a:t>The </a:t>
                      </a:r>
                      <a:r>
                        <a:rPr lang="en-GB" sz="1500" b="0">
                          <a:solidFill>
                            <a:schemeClr val="tx1"/>
                          </a:solidFill>
                          <a:ea typeface="+mn-lt"/>
                          <a:cs typeface="+mn-lt"/>
                        </a:rPr>
                        <a:t>implementation schedule should outline the specific steps, timelines, and responsibilities required for the project delivery. Provides </a:t>
                      </a:r>
                      <a:r>
                        <a:rPr lang="en-GB" sz="1500" b="1">
                          <a:solidFill>
                            <a:schemeClr val="tx1"/>
                          </a:solidFill>
                          <a:ea typeface="+mn-lt"/>
                          <a:cs typeface="+mn-lt"/>
                        </a:rPr>
                        <a:t>clarity and accountability on project progress </a:t>
                      </a:r>
                      <a:r>
                        <a:rPr lang="en-GB" sz="1500" b="0">
                          <a:solidFill>
                            <a:schemeClr val="tx1"/>
                          </a:solidFill>
                          <a:ea typeface="+mn-lt"/>
                          <a:cs typeface="+mn-lt"/>
                        </a:rPr>
                        <a:t>and enables to take actions in case of delays.  </a:t>
                      </a:r>
                    </a:p>
                    <a:p>
                      <a:pPr algn="just"/>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noProof="0">
                          <a:solidFill>
                            <a:schemeClr val="tx1"/>
                          </a:solidFill>
                          <a:effectLst/>
                          <a:latin typeface="+mn-lt"/>
                          <a:ea typeface="+mn-ea"/>
                          <a:cs typeface="+mn-cs"/>
                        </a:rPr>
                        <a:t>A GANTT chart </a:t>
                      </a:r>
                      <a:r>
                        <a:rPr lang="en-GB" sz="1500" b="0" i="0" kern="1200" noProof="0">
                          <a:solidFill>
                            <a:schemeClr val="tx1"/>
                          </a:solidFill>
                          <a:effectLst/>
                          <a:latin typeface="+mn-lt"/>
                          <a:ea typeface="+mn-ea"/>
                          <a:cs typeface="+mn-cs"/>
                        </a:rPr>
                        <a:t>is preferable for the overall timeline (most common)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noProof="0">
                          <a:solidFill>
                            <a:schemeClr val="tx1"/>
                          </a:solidFill>
                          <a:effectLst/>
                          <a:latin typeface="+mn-lt"/>
                          <a:ea typeface="+mn-ea"/>
                          <a:cs typeface="+mn-cs"/>
                        </a:rPr>
                        <a:t>The schedule should show the </a:t>
                      </a:r>
                      <a:r>
                        <a:rPr lang="en-GB" sz="1500" b="1" i="0" kern="1200" noProof="0">
                          <a:solidFill>
                            <a:schemeClr val="tx1"/>
                          </a:solidFill>
                          <a:effectLst/>
                          <a:latin typeface="+mn-lt"/>
                          <a:ea typeface="+mn-ea"/>
                          <a:cs typeface="+mn-cs"/>
                        </a:rPr>
                        <a:t>different subtasks during different project phases </a:t>
                      </a:r>
                      <a:r>
                        <a:rPr lang="en-GB" sz="1500" b="0" i="0" kern="1200" noProof="0">
                          <a:solidFill>
                            <a:schemeClr val="tx1"/>
                          </a:solidFill>
                          <a:effectLst/>
                          <a:latin typeface="+mn-lt"/>
                          <a:ea typeface="+mn-ea"/>
                          <a:cs typeface="+mn-cs"/>
                        </a:rPr>
                        <a:t>(Preparation and Implementation). Typically, this would cover project management, research activities, procurement, installation, testing and delivery.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noProof="0">
                          <a:solidFill>
                            <a:schemeClr val="tx1"/>
                          </a:solidFill>
                          <a:effectLst/>
                          <a:latin typeface="+mn-lt"/>
                          <a:ea typeface="+mn-ea"/>
                          <a:cs typeface="+mn-cs"/>
                        </a:rPr>
                        <a:t>Each subtask should be allocated </a:t>
                      </a:r>
                      <a:r>
                        <a:rPr lang="en-GB" sz="1500" b="1" i="0" kern="1200" noProof="0">
                          <a:solidFill>
                            <a:schemeClr val="tx1"/>
                          </a:solidFill>
                          <a:effectLst/>
                          <a:latin typeface="+mn-lt"/>
                          <a:ea typeface="+mn-ea"/>
                          <a:cs typeface="+mn-cs"/>
                        </a:rPr>
                        <a:t>start/end date, milestones, responsible parties and dependencies </a:t>
                      </a:r>
                      <a:r>
                        <a:rPr lang="en-GB" sz="1500" b="0" i="0" kern="1200" noProof="0">
                          <a:solidFill>
                            <a:schemeClr val="tx1"/>
                          </a:solidFill>
                          <a:effectLst/>
                          <a:latin typeface="+mn-lt"/>
                          <a:ea typeface="+mn-ea"/>
                          <a:cs typeface="+mn-cs"/>
                        </a:rPr>
                        <a:t>on other tasks.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noProof="0">
                          <a:solidFill>
                            <a:schemeClr val="tx1"/>
                          </a:solidFill>
                          <a:effectLst/>
                          <a:latin typeface="+mn-lt"/>
                          <a:ea typeface="+mn-ea"/>
                          <a:cs typeface="+mn-cs"/>
                        </a:rPr>
                        <a:t>Specifically for some activities, like research packages, </a:t>
                      </a:r>
                      <a:r>
                        <a:rPr lang="en-GB" sz="1500" b="1" i="0" kern="1200" noProof="0">
                          <a:solidFill>
                            <a:schemeClr val="tx1"/>
                          </a:solidFill>
                          <a:effectLst/>
                          <a:latin typeface="+mn-lt"/>
                          <a:ea typeface="+mn-ea"/>
                          <a:cs typeface="+mn-cs"/>
                        </a:rPr>
                        <a:t>separate tables can be provided</a:t>
                      </a:r>
                      <a:r>
                        <a:rPr lang="en-GB" sz="1500" b="0" i="0" kern="1200" noProof="0">
                          <a:solidFill>
                            <a:schemeClr val="tx1"/>
                          </a:solidFill>
                          <a:effectLst/>
                          <a:latin typeface="+mn-lt"/>
                          <a:ea typeface="+mn-ea"/>
                          <a:cs typeface="+mn-cs"/>
                        </a:rPr>
                        <a:t>, describing the different activities and the timing of the research teams.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500" b="0" i="0" kern="1200">
                          <a:solidFill>
                            <a:schemeClr val="tx1"/>
                          </a:solidFill>
                          <a:effectLst/>
                          <a:latin typeface="+mn-lt"/>
                          <a:ea typeface="+mn-ea"/>
                          <a:cs typeface="+mn-cs"/>
                        </a:rPr>
                        <a:t>Implementation schedules are often kept at a very high level, lacking any detail.  It suggests that there is no real awareness of complexities of the projects or the delays that can occur.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500" b="0" i="0" kern="1200">
                          <a:solidFill>
                            <a:schemeClr val="tx1"/>
                          </a:solidFill>
                          <a:effectLst/>
                          <a:latin typeface="+mn-lt"/>
                          <a:ea typeface="+mn-ea"/>
                          <a:cs typeface="+mn-cs"/>
                        </a:rPr>
                        <a:t>There is a tendency of time-optimism. Evidence of </a:t>
                      </a:r>
                      <a:r>
                        <a:rPr lang="sv-SE" sz="1500" b="1" i="0" kern="1200">
                          <a:solidFill>
                            <a:schemeClr val="tx1"/>
                          </a:solidFill>
                          <a:effectLst/>
                          <a:latin typeface="+mn-lt"/>
                          <a:ea typeface="+mn-ea"/>
                          <a:cs typeface="+mn-cs"/>
                        </a:rPr>
                        <a:t>time contingencies </a:t>
                      </a:r>
                      <a:r>
                        <a:rPr lang="sv-SE" sz="1500" b="0" i="0" kern="1200">
                          <a:solidFill>
                            <a:schemeClr val="tx1"/>
                          </a:solidFill>
                          <a:effectLst/>
                          <a:latin typeface="+mn-lt"/>
                          <a:ea typeface="+mn-ea"/>
                          <a:cs typeface="+mn-cs"/>
                        </a:rPr>
                        <a:t>that can counter for delays are often ignored.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500" b="0" i="0" kern="1200">
                          <a:solidFill>
                            <a:schemeClr val="tx1"/>
                          </a:solidFill>
                          <a:effectLst/>
                          <a:latin typeface="+mn-lt"/>
                          <a:ea typeface="+mn-ea"/>
                          <a:cs typeface="+mn-cs"/>
                        </a:rPr>
                        <a:t>The timelines are not updated before final submission of applications: that they are already outdated before the start of project.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500" b="0" i="0" kern="1200">
                          <a:solidFill>
                            <a:schemeClr val="tx1"/>
                          </a:solidFill>
                          <a:effectLst/>
                          <a:latin typeface="+mn-lt"/>
                          <a:ea typeface="+mn-ea"/>
                          <a:cs typeface="+mn-cs"/>
                        </a:rPr>
                        <a:t>Frequent reasons for delays are often ignored in the time planning. This notably concerns: procurement, construction and recruitment (availability of resources).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500" b="0" i="0" kern="1200">
                          <a:solidFill>
                            <a:schemeClr val="tx1"/>
                          </a:solidFill>
                          <a:effectLst/>
                          <a:latin typeface="+mn-lt"/>
                          <a:ea typeface="+mn-ea"/>
                          <a:cs typeface="+mn-cs"/>
                        </a:rPr>
                        <a:t>A general comment: projects are rarely delivered in time. It is not expected to provide a full time schedule at the time of application. However, it should be sufficently detailed to demonstrate how the project activities will be delivered and that assumptions are reasonable.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4059236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FE36-BAA3-F4EE-629A-1FB3A87678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865FF-4231-BDD9-8C54-CB2986D5A39E}"/>
              </a:ext>
            </a:extLst>
          </p:cNvPr>
          <p:cNvSpPr>
            <a:spLocks noGrp="1"/>
          </p:cNvSpPr>
          <p:nvPr>
            <p:ph type="title"/>
          </p:nvPr>
        </p:nvSpPr>
        <p:spPr>
          <a:xfrm>
            <a:off x="1067912" y="184985"/>
            <a:ext cx="8590021" cy="724350"/>
          </a:xfrm>
        </p:spPr>
        <p:txBody>
          <a:bodyPr>
            <a:normAutofit/>
          </a:bodyPr>
          <a:lstStyle/>
          <a:p>
            <a:pPr algn="ctr"/>
            <a:r>
              <a:rPr lang="en-US" sz="3200"/>
              <a:t>Budget and financial analysis</a:t>
            </a:r>
            <a:endParaRPr lang="en-GB" sz="3200"/>
          </a:p>
        </p:txBody>
      </p:sp>
      <p:graphicFrame>
        <p:nvGraphicFramePr>
          <p:cNvPr id="5" name="Table 14">
            <a:extLst>
              <a:ext uri="{FF2B5EF4-FFF2-40B4-BE49-F238E27FC236}">
                <a16:creationId xmlns:a16="http://schemas.microsoft.com/office/drawing/2014/main" id="{7B5B1CD9-8B27-0103-3B96-9E57632572CA}"/>
              </a:ext>
            </a:extLst>
          </p:cNvPr>
          <p:cNvGraphicFramePr>
            <a:graphicFrameLocks/>
          </p:cNvGraphicFramePr>
          <p:nvPr>
            <p:extLst>
              <p:ext uri="{D42A27DB-BD31-4B8C-83A1-F6EECF244321}">
                <p14:modId xmlns:p14="http://schemas.microsoft.com/office/powerpoint/2010/main" val="400525509"/>
              </p:ext>
            </p:extLst>
          </p:nvPr>
        </p:nvGraphicFramePr>
        <p:xfrm>
          <a:off x="320375" y="909335"/>
          <a:ext cx="11644646" cy="5532120"/>
        </p:xfrm>
        <a:graphic>
          <a:graphicData uri="http://schemas.openxmlformats.org/drawingml/2006/table">
            <a:tbl>
              <a:tblPr firstRow="1" bandRow="1">
                <a:tableStyleId>{3B4B98B0-60AC-42C2-AFA5-B58CD77FA1E5}</a:tableStyleId>
              </a:tblPr>
              <a:tblGrid>
                <a:gridCol w="1317651">
                  <a:extLst>
                    <a:ext uri="{9D8B030D-6E8A-4147-A177-3AD203B41FA5}">
                      <a16:colId xmlns:a16="http://schemas.microsoft.com/office/drawing/2014/main" val="2657449356"/>
                    </a:ext>
                  </a:extLst>
                </a:gridCol>
                <a:gridCol w="10326995">
                  <a:extLst>
                    <a:ext uri="{9D8B030D-6E8A-4147-A177-3AD203B41FA5}">
                      <a16:colId xmlns:a16="http://schemas.microsoft.com/office/drawing/2014/main" val="1128972410"/>
                    </a:ext>
                  </a:extLst>
                </a:gridCol>
              </a:tblGrid>
              <a:tr h="986324">
                <a:tc>
                  <a:txBody>
                    <a:bodyPr/>
                    <a:lstStyle/>
                    <a:p>
                      <a:pPr algn="l"/>
                      <a:r>
                        <a:rPr lang="en-GB" sz="1600" b="1"/>
                        <a:t>Purpose</a:t>
                      </a:r>
                    </a:p>
                  </a:txBody>
                  <a:tcPr anchor="ctr"/>
                </a:tc>
                <a:tc>
                  <a:txBody>
                    <a:bodyPr/>
                    <a:lstStyle/>
                    <a:p>
                      <a:pPr algn="just"/>
                      <a:r>
                        <a:rPr lang="en-GB" sz="1500" b="0">
                          <a:solidFill>
                            <a:schemeClr val="tx1"/>
                          </a:solidFill>
                          <a:ea typeface="+mn-lt"/>
                          <a:cs typeface="+mn-lt"/>
                        </a:rPr>
                        <a:t>Its purpose is to confirm that the project represents </a:t>
                      </a:r>
                      <a:r>
                        <a:rPr lang="en-GB" sz="1500" b="1">
                          <a:solidFill>
                            <a:schemeClr val="tx1"/>
                          </a:solidFill>
                          <a:ea typeface="+mn-lt"/>
                          <a:cs typeface="+mn-lt"/>
                        </a:rPr>
                        <a:t>good value for EU money</a:t>
                      </a:r>
                      <a:r>
                        <a:rPr lang="en-GB" sz="1500" b="0">
                          <a:solidFill>
                            <a:schemeClr val="tx1"/>
                          </a:solidFill>
                          <a:ea typeface="+mn-lt"/>
                          <a:cs typeface="+mn-lt"/>
                        </a:rPr>
                        <a:t>. </a:t>
                      </a:r>
                    </a:p>
                    <a:p>
                      <a:pPr algn="just"/>
                      <a:r>
                        <a:rPr lang="en-GB" sz="1500" b="0">
                          <a:solidFill>
                            <a:schemeClr val="tx1"/>
                          </a:solidFill>
                          <a:ea typeface="+mn-lt"/>
                          <a:cs typeface="+mn-lt"/>
                        </a:rPr>
                        <a:t>Verify that </a:t>
                      </a:r>
                      <a:r>
                        <a:rPr lang="en-GB" sz="1500" b="1">
                          <a:solidFill>
                            <a:schemeClr val="tx1"/>
                          </a:solidFill>
                          <a:ea typeface="+mn-lt"/>
                          <a:cs typeface="+mn-lt"/>
                        </a:rPr>
                        <a:t>the project is realistically costed</a:t>
                      </a:r>
                      <a:r>
                        <a:rPr lang="en-GB" sz="1500" b="0">
                          <a:solidFill>
                            <a:schemeClr val="tx1"/>
                          </a:solidFill>
                          <a:ea typeface="+mn-lt"/>
                          <a:cs typeface="+mn-lt"/>
                        </a:rPr>
                        <a:t>, </a:t>
                      </a:r>
                      <a:r>
                        <a:rPr lang="en-GB" sz="1500" b="1">
                          <a:solidFill>
                            <a:schemeClr val="tx1"/>
                          </a:solidFill>
                          <a:ea typeface="+mn-lt"/>
                          <a:cs typeface="+mn-lt"/>
                        </a:rPr>
                        <a:t>aligned with its objectives and planned activities</a:t>
                      </a:r>
                      <a:r>
                        <a:rPr lang="en-GB" sz="1500" b="0">
                          <a:solidFill>
                            <a:schemeClr val="tx1"/>
                          </a:solidFill>
                          <a:ea typeface="+mn-lt"/>
                          <a:cs typeface="+mn-lt"/>
                        </a:rPr>
                        <a:t>, and </a:t>
                      </a:r>
                      <a:r>
                        <a:rPr lang="en-GB" sz="1500" b="1">
                          <a:solidFill>
                            <a:schemeClr val="tx1"/>
                          </a:solidFill>
                          <a:ea typeface="+mn-lt"/>
                          <a:cs typeface="+mn-lt"/>
                        </a:rPr>
                        <a:t>financially sustainable</a:t>
                      </a:r>
                      <a:r>
                        <a:rPr lang="en-GB" sz="1500" b="0">
                          <a:solidFill>
                            <a:schemeClr val="tx1"/>
                          </a:solidFill>
                          <a:ea typeface="+mn-lt"/>
                          <a:cs typeface="+mn-lt"/>
                        </a:rPr>
                        <a:t>. </a:t>
                      </a:r>
                    </a:p>
                    <a:p>
                      <a:pPr algn="just"/>
                      <a:r>
                        <a:rPr lang="en-GB" sz="1500" b="0">
                          <a:solidFill>
                            <a:schemeClr val="tx1"/>
                          </a:solidFill>
                          <a:ea typeface="+mn-lt"/>
                          <a:cs typeface="+mn-lt"/>
                        </a:rPr>
                        <a:t>This section should demonstrate that all resources and expenditures are clearly identified, justified and necessary, in line with market norms, with a transparent distinction between eligible and ineligible costs. </a:t>
                      </a:r>
                    </a:p>
                    <a:p>
                      <a:pPr algn="just"/>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4908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Present relevant : CAPEX, OPEX, revenues, sources of financing.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Main </a:t>
                      </a:r>
                      <a:r>
                        <a:rPr lang="en-GB" sz="1500" b="1" i="0" kern="1200">
                          <a:solidFill>
                            <a:schemeClr val="tx1"/>
                          </a:solidFill>
                          <a:effectLst/>
                          <a:latin typeface="+mn-lt"/>
                          <a:ea typeface="+mn-ea"/>
                          <a:cs typeface="+mn-cs"/>
                        </a:rPr>
                        <a:t>assumptions behind the cost calculations</a:t>
                      </a:r>
                      <a:r>
                        <a:rPr lang="en-GB" sz="1500" b="0" i="0" kern="1200">
                          <a:solidFill>
                            <a:schemeClr val="tx1"/>
                          </a:solidFill>
                          <a:effectLst/>
                          <a:latin typeface="+mn-lt"/>
                          <a:ea typeface="+mn-ea"/>
                          <a:cs typeface="+mn-cs"/>
                        </a:rPr>
                        <a:t> (benchmarking, market offers, assumptions, references to work packages). Provide accompanying calculations </a:t>
                      </a:r>
                      <a:r>
                        <a:rPr lang="en-GB" sz="1500" b="0" i="0" u="none" kern="1200">
                          <a:solidFill>
                            <a:schemeClr val="tx1"/>
                          </a:solidFill>
                          <a:effectLst/>
                          <a:latin typeface="+mn-lt"/>
                          <a:ea typeface="+mn-ea"/>
                          <a:cs typeface="+mn-cs"/>
                        </a:rPr>
                        <a:t>(e.g. in Excel form).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Information of which costs are eligible / not eligible, provide information if prices are with or without VAT.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Describe main assumptions behind </a:t>
                      </a:r>
                      <a:r>
                        <a:rPr lang="en-GB" sz="1500" b="1" i="0" kern="1200">
                          <a:solidFill>
                            <a:schemeClr val="tx1"/>
                          </a:solidFill>
                          <a:effectLst/>
                          <a:latin typeface="+mn-lt"/>
                          <a:ea typeface="+mn-ea"/>
                          <a:cs typeface="+mn-cs"/>
                        </a:rPr>
                        <a:t>revenues projections </a:t>
                      </a:r>
                      <a:r>
                        <a:rPr lang="en-GB" sz="1500" b="0" i="0" kern="1200">
                          <a:solidFill>
                            <a:schemeClr val="tx1"/>
                          </a:solidFill>
                          <a:effectLst/>
                          <a:latin typeface="+mn-lt"/>
                          <a:ea typeface="+mn-ea"/>
                          <a:cs typeface="+mn-cs"/>
                        </a:rPr>
                        <a:t>=&gt; </a:t>
                      </a:r>
                      <a:r>
                        <a:rPr lang="en-GB" sz="1500" b="1" i="0" kern="1200">
                          <a:solidFill>
                            <a:schemeClr val="tx1"/>
                          </a:solidFill>
                          <a:effectLst/>
                          <a:latin typeface="+mn-lt"/>
                          <a:ea typeface="+mn-ea"/>
                          <a:cs typeface="+mn-cs"/>
                        </a:rPr>
                        <a:t>this should be aligned with demand/market analysis</a:t>
                      </a:r>
                      <a:r>
                        <a:rPr lang="en-GB" sz="1500" b="0" i="0" kern="120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State the requested grant amount and the overall financing structure (own financing, grants, loans (offers)).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Provide evidence for project’s </a:t>
                      </a:r>
                      <a:r>
                        <a:rPr lang="en-GB" sz="1500" b="1" i="0" kern="1200">
                          <a:solidFill>
                            <a:schemeClr val="tx1"/>
                          </a:solidFill>
                          <a:effectLst/>
                          <a:latin typeface="+mn-lt"/>
                          <a:ea typeface="+mn-ea"/>
                          <a:cs typeface="+mn-cs"/>
                        </a:rPr>
                        <a:t>financial sustainability beyond implementation phase </a:t>
                      </a:r>
                      <a:r>
                        <a:rPr lang="en-GB" sz="1500" b="0" i="0" kern="1200">
                          <a:solidFill>
                            <a:schemeClr val="tx1"/>
                          </a:solidFill>
                          <a:effectLst/>
                          <a:latin typeface="+mn-lt"/>
                          <a:ea typeface="+mn-ea"/>
                          <a:cs typeface="+mn-cs"/>
                        </a:rPr>
                        <a:t>(reference to company’s financial capacity, letters of intent for future collaboration, demonstrate experience with grant financing, etc.)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500" b="0" i="0" u="sng"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A structured split of investment vs. non‑investment costs is usually present, with separate tables for equipment, personnel, and service. Cost tables often aligned with major project phases or work packages.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Common weakness is lack of benchmark and justification of cost elements, often for human resources, which tend to be on higher end.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Underestimated costs with no contingencies foreseen.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Lack of information whether VAT is included in cost estimates, making true total cost uncertain.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Applications often lack quantified post‑grant revenue models or cash‑flow assumptions, undermining long‑term viability once EU financing ends.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highlight>
                          <a:srgbClr val="FFFF00"/>
                        </a:highligh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2814931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CCCB85C-2B4E-ABF9-D9C1-93B6FD6577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4CD41-4324-29C1-BCEE-E1974AE47848}"/>
              </a:ext>
            </a:extLst>
          </p:cNvPr>
          <p:cNvSpPr>
            <a:spLocks noGrp="1"/>
          </p:cNvSpPr>
          <p:nvPr>
            <p:ph type="title"/>
          </p:nvPr>
        </p:nvSpPr>
        <p:spPr>
          <a:xfrm>
            <a:off x="1067912" y="184985"/>
            <a:ext cx="8590021" cy="724350"/>
          </a:xfrm>
        </p:spPr>
        <p:txBody>
          <a:bodyPr>
            <a:normAutofit/>
          </a:bodyPr>
          <a:lstStyle/>
          <a:p>
            <a:pPr algn="ctr"/>
            <a:r>
              <a:rPr lang="en-US" sz="3200"/>
              <a:t>Project</a:t>
            </a:r>
            <a:r>
              <a:rPr lang="en-US" sz="3200">
                <a:solidFill>
                  <a:schemeClr val="accent1">
                    <a:lumMod val="60000"/>
                    <a:lumOff val="40000"/>
                  </a:schemeClr>
                </a:solidFill>
              </a:rPr>
              <a:t> </a:t>
            </a:r>
            <a:r>
              <a:rPr lang="en-US" sz="3200"/>
              <a:t>risks</a:t>
            </a:r>
            <a:r>
              <a:rPr lang="en-US" sz="3200">
                <a:solidFill>
                  <a:schemeClr val="accent1">
                    <a:lumMod val="60000"/>
                    <a:lumOff val="40000"/>
                  </a:schemeClr>
                </a:solidFill>
              </a:rPr>
              <a:t> </a:t>
            </a:r>
            <a:r>
              <a:rPr lang="en-US" sz="3200"/>
              <a:t>analysis</a:t>
            </a:r>
            <a:endParaRPr lang="en-GB" sz="3200"/>
          </a:p>
        </p:txBody>
      </p:sp>
      <p:graphicFrame>
        <p:nvGraphicFramePr>
          <p:cNvPr id="5" name="Table 14">
            <a:extLst>
              <a:ext uri="{FF2B5EF4-FFF2-40B4-BE49-F238E27FC236}">
                <a16:creationId xmlns:a16="http://schemas.microsoft.com/office/drawing/2014/main" id="{AC685332-6F2F-DAE3-6934-0D388FDC512C}"/>
              </a:ext>
            </a:extLst>
          </p:cNvPr>
          <p:cNvGraphicFramePr>
            <a:graphicFrameLocks/>
          </p:cNvGraphicFramePr>
          <p:nvPr>
            <p:extLst>
              <p:ext uri="{D42A27DB-BD31-4B8C-83A1-F6EECF244321}">
                <p14:modId xmlns:p14="http://schemas.microsoft.com/office/powerpoint/2010/main" val="741997095"/>
              </p:ext>
            </p:extLst>
          </p:nvPr>
        </p:nvGraphicFramePr>
        <p:xfrm>
          <a:off x="320375" y="1088301"/>
          <a:ext cx="11644646" cy="5303520"/>
        </p:xfrm>
        <a:graphic>
          <a:graphicData uri="http://schemas.openxmlformats.org/drawingml/2006/table">
            <a:tbl>
              <a:tblPr firstRow="1" bandRow="1">
                <a:tableStyleId>{3B4B98B0-60AC-42C2-AFA5-B58CD77FA1E5}</a:tableStyleId>
              </a:tblPr>
              <a:tblGrid>
                <a:gridCol w="1317651">
                  <a:extLst>
                    <a:ext uri="{9D8B030D-6E8A-4147-A177-3AD203B41FA5}">
                      <a16:colId xmlns:a16="http://schemas.microsoft.com/office/drawing/2014/main" val="2657449356"/>
                    </a:ext>
                  </a:extLst>
                </a:gridCol>
                <a:gridCol w="10326995">
                  <a:extLst>
                    <a:ext uri="{9D8B030D-6E8A-4147-A177-3AD203B41FA5}">
                      <a16:colId xmlns:a16="http://schemas.microsoft.com/office/drawing/2014/main" val="1128972410"/>
                    </a:ext>
                  </a:extLst>
                </a:gridCol>
              </a:tblGrid>
              <a:tr h="966186">
                <a:tc>
                  <a:txBody>
                    <a:bodyPr/>
                    <a:lstStyle/>
                    <a:p>
                      <a:pPr algn="l"/>
                      <a:r>
                        <a:rPr lang="en-GB" sz="1600" b="1"/>
                        <a:t>Purpose</a:t>
                      </a:r>
                    </a:p>
                  </a:txBody>
                  <a:tcPr anchor="ctr"/>
                </a:tc>
                <a:tc>
                  <a:txBody>
                    <a:bodyPr/>
                    <a:lstStyle/>
                    <a:p>
                      <a:pPr algn="just"/>
                      <a:r>
                        <a:rPr lang="en-GB" sz="1500" b="0">
                          <a:solidFill>
                            <a:schemeClr val="tx1"/>
                          </a:solidFill>
                          <a:ea typeface="+mn-lt"/>
                          <a:cs typeface="+mn-lt"/>
                        </a:rPr>
                        <a:t>Risk analysis serves to demonstrate that the applicant has considered all relevant </a:t>
                      </a:r>
                      <a:r>
                        <a:rPr lang="pl-PL" sz="1500" b="0">
                          <a:solidFill>
                            <a:schemeClr val="tx1"/>
                          </a:solidFill>
                          <a:ea typeface="+mn-lt"/>
                          <a:cs typeface="+mn-lt"/>
                        </a:rPr>
                        <a:t>risk of the project</a:t>
                      </a:r>
                      <a:r>
                        <a:rPr lang="en-GB" sz="1500" b="0">
                          <a:solidFill>
                            <a:schemeClr val="tx1"/>
                          </a:solidFill>
                          <a:ea typeface="+mn-lt"/>
                          <a:cs typeface="+mn-lt"/>
                        </a:rPr>
                        <a:t> and has designed credible and proportionate measures to </a:t>
                      </a:r>
                      <a:r>
                        <a:rPr lang="en-GB" sz="1500" b="1">
                          <a:solidFill>
                            <a:schemeClr val="tx1"/>
                          </a:solidFill>
                          <a:ea typeface="+mn-lt"/>
                          <a:cs typeface="+mn-lt"/>
                        </a:rPr>
                        <a:t>minimise their impact</a:t>
                      </a:r>
                      <a:r>
                        <a:rPr lang="en-GB" sz="1500" b="0">
                          <a:solidFill>
                            <a:schemeClr val="tx1"/>
                          </a:solidFill>
                          <a:ea typeface="+mn-lt"/>
                          <a:cs typeface="+mn-lt"/>
                        </a:rPr>
                        <a:t>. </a:t>
                      </a:r>
                      <a:endParaRPr lang="pl-PL" sz="1500" b="0">
                        <a:solidFill>
                          <a:schemeClr val="tx1"/>
                        </a:solidFill>
                        <a:ea typeface="+mn-lt"/>
                        <a:cs typeface="+mn-lt"/>
                      </a:endParaRPr>
                    </a:p>
                    <a:p>
                      <a:pPr algn="just"/>
                      <a:endParaRPr lang="pl-PL" sz="1500" b="0">
                        <a:solidFill>
                          <a:schemeClr val="tx1"/>
                        </a:solidFill>
                        <a:ea typeface="+mn-lt"/>
                        <a:cs typeface="+mn-lt"/>
                      </a:endParaRPr>
                    </a:p>
                    <a:p>
                      <a:pPr algn="just"/>
                      <a:r>
                        <a:rPr lang="en-GB" sz="1500" b="0">
                          <a:solidFill>
                            <a:schemeClr val="tx1"/>
                          </a:solidFill>
                          <a:ea typeface="+mn-lt"/>
                          <a:cs typeface="+mn-lt"/>
                        </a:rPr>
                        <a:t>This includes verifying how risks may affect implementation, timelines, cost estimates, and the achievement of project results. </a:t>
                      </a:r>
                    </a:p>
                    <a:p>
                      <a:pPr algn="just"/>
                      <a:endParaRPr lang="en-GB" sz="1500" b="0">
                        <a:solidFill>
                          <a:schemeClr val="tx1"/>
                        </a:solidFill>
                        <a:ea typeface="+mn-lt"/>
                        <a:cs typeface="+mn-lt"/>
                      </a:endParaRPr>
                    </a:p>
                  </a:txBody>
                  <a:tcPr/>
                </a:tc>
                <a:extLst>
                  <a:ext uri="{0D108BD9-81ED-4DB2-BD59-A6C34878D82A}">
                    <a16:rowId xmlns:a16="http://schemas.microsoft.com/office/drawing/2014/main" val="415393276"/>
                  </a:ext>
                </a:extLst>
              </a:tr>
              <a:tr h="1389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kern="1200">
                          <a:solidFill>
                            <a:srgbClr val="000000"/>
                          </a:solidFill>
                          <a:latin typeface="+mn-lt"/>
                          <a:ea typeface="+mn-ea"/>
                          <a:cs typeface="+mn-cs"/>
                        </a:rPr>
                        <a:t>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kern="1200">
                        <a:solidFill>
                          <a:srgbClr val="000000"/>
                        </a:solidFill>
                        <a:latin typeface="+mn-lt"/>
                        <a:ea typeface="+mn-ea"/>
                        <a:cs typeface="+mn-cs"/>
                      </a:endParaRP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1" i="0" kern="1200">
                          <a:solidFill>
                            <a:schemeClr val="tx1"/>
                          </a:solidFill>
                          <a:effectLst/>
                          <a:latin typeface="+mn-lt"/>
                          <a:ea typeface="+mn-ea"/>
                          <a:cs typeface="+mn-cs"/>
                        </a:rPr>
                        <a:t>Risk matrix </a:t>
                      </a:r>
                      <a:r>
                        <a:rPr lang="en-GB" sz="1500" b="0" i="0" kern="1200">
                          <a:solidFill>
                            <a:schemeClr val="tx1"/>
                          </a:solidFill>
                          <a:effectLst/>
                          <a:latin typeface="+mn-lt"/>
                          <a:ea typeface="+mn-ea"/>
                          <a:cs typeface="+mn-cs"/>
                        </a:rPr>
                        <a:t>should be provided.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500" b="1" i="0" kern="1200">
                          <a:solidFill>
                            <a:schemeClr val="tx1"/>
                          </a:solidFill>
                          <a:effectLst/>
                          <a:latin typeface="+mn-lt"/>
                          <a:ea typeface="+mn-ea"/>
                          <a:cs typeface="+mn-cs"/>
                        </a:rPr>
                        <a:t>Comprehensive Identification of </a:t>
                      </a:r>
                      <a:r>
                        <a:rPr lang="en-GB" sz="1500" b="1" i="0" kern="1200">
                          <a:solidFill>
                            <a:schemeClr val="tx1"/>
                          </a:solidFill>
                          <a:effectLst/>
                          <a:latin typeface="+mn-lt"/>
                          <a:ea typeface="+mn-ea"/>
                          <a:cs typeface="+mn-cs"/>
                        </a:rPr>
                        <a:t>r</a:t>
                      </a:r>
                      <a:r>
                        <a:rPr lang="pl-PL" sz="1500" b="1" i="0" kern="1200">
                          <a:solidFill>
                            <a:schemeClr val="tx1"/>
                          </a:solidFill>
                          <a:effectLst/>
                          <a:latin typeface="+mn-lt"/>
                          <a:ea typeface="+mn-ea"/>
                          <a:cs typeface="+mn-cs"/>
                        </a:rPr>
                        <a:t>isks </a:t>
                      </a:r>
                      <a:r>
                        <a:rPr lang="en-GB" sz="1500" b="0" i="0" kern="1200">
                          <a:solidFill>
                            <a:schemeClr val="tx1"/>
                          </a:solidFill>
                          <a:effectLst/>
                          <a:latin typeface="+mn-lt"/>
                          <a:ea typeface="+mn-ea"/>
                          <a:cs typeface="+mn-cs"/>
                        </a:rPr>
                        <a:t>areas should be identified </a:t>
                      </a:r>
                      <a:r>
                        <a:rPr lang="pl-PL" sz="1500" b="0" i="0" kern="1200">
                          <a:solidFill>
                            <a:schemeClr val="tx1"/>
                          </a:solidFill>
                          <a:effectLst/>
                          <a:latin typeface="+mn-lt"/>
                          <a:ea typeface="+mn-ea"/>
                          <a:cs typeface="+mn-cs"/>
                        </a:rPr>
                        <a:t>(as relevant: technical, implementation, market and commercialization, financial, operational, institutional, external (regulatory, supply chain,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500" b="0" i="0" kern="1200">
                          <a:solidFill>
                            <a:schemeClr val="tx1"/>
                          </a:solidFill>
                          <a:effectLst/>
                          <a:latin typeface="+mn-lt"/>
                          <a:ea typeface="+mn-ea"/>
                          <a:cs typeface="+mn-cs"/>
                        </a:rPr>
                        <a:t>Qualitative risk assessement </a:t>
                      </a:r>
                      <a:r>
                        <a:rPr lang="pl-PL" sz="1500" b="1" i="0" kern="1200">
                          <a:solidFill>
                            <a:schemeClr val="tx1"/>
                          </a:solidFill>
                          <a:effectLst/>
                          <a:latin typeface="+mn-lt"/>
                          <a:ea typeface="+mn-ea"/>
                          <a:cs typeface="+mn-cs"/>
                        </a:rPr>
                        <a:t>(likelihood and impact), </a:t>
                      </a:r>
                      <a:r>
                        <a:rPr lang="pl-PL" sz="1500" b="0" i="0" kern="1200">
                          <a:solidFill>
                            <a:schemeClr val="tx1"/>
                          </a:solidFill>
                          <a:effectLst/>
                          <a:latin typeface="+mn-lt"/>
                          <a:ea typeface="+mn-ea"/>
                          <a:cs typeface="+mn-cs"/>
                        </a:rPr>
                        <a:t>simple scenario analysis</a:t>
                      </a:r>
                      <a:r>
                        <a:rPr lang="en-GB" sz="1500" b="0" i="0" kern="1200">
                          <a:solidFill>
                            <a:schemeClr val="tx1"/>
                          </a:solidFill>
                          <a:effectLst/>
                          <a:latin typeface="+mn-lt"/>
                          <a:ea typeface="+mn-ea"/>
                          <a:cs typeface="+mn-cs"/>
                        </a:rPr>
                        <a:t> is sufficient.</a:t>
                      </a:r>
                      <a:endParaRPr lang="pl-PL" sz="15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500" b="0" i="0" kern="1200">
                          <a:solidFill>
                            <a:schemeClr val="tx1"/>
                          </a:solidFill>
                          <a:effectLst/>
                          <a:latin typeface="+mn-lt"/>
                          <a:ea typeface="+mn-ea"/>
                          <a:cs typeface="+mn-cs"/>
                        </a:rPr>
                        <a:t>Risk </a:t>
                      </a:r>
                      <a:r>
                        <a:rPr lang="pl-PL" sz="1500" b="1" i="0" kern="1200">
                          <a:solidFill>
                            <a:schemeClr val="tx1"/>
                          </a:solidFill>
                          <a:effectLst/>
                          <a:latin typeface="+mn-lt"/>
                          <a:ea typeface="+mn-ea"/>
                          <a:cs typeface="+mn-cs"/>
                        </a:rPr>
                        <a:t>mitigation measures </a:t>
                      </a:r>
                      <a:r>
                        <a:rPr lang="pl-PL" sz="1500" b="0" i="0" kern="1200">
                          <a:solidFill>
                            <a:schemeClr val="tx1"/>
                          </a:solidFill>
                          <a:effectLst/>
                          <a:latin typeface="+mn-lt"/>
                          <a:ea typeface="+mn-ea"/>
                          <a:cs typeface="+mn-cs"/>
                        </a:rPr>
                        <a:t>(show how mitigation reduces probability or impact)</a:t>
                      </a:r>
                      <a:r>
                        <a:rPr lang="en-GB" sz="1500" b="0" i="0" kern="1200">
                          <a:solidFill>
                            <a:schemeClr val="tx1"/>
                          </a:solidFill>
                          <a:effectLst/>
                          <a:latin typeface="+mn-lt"/>
                          <a:ea typeface="+mn-ea"/>
                          <a:cs typeface="+mn-cs"/>
                        </a:rPr>
                        <a:t>.</a:t>
                      </a:r>
                      <a:endParaRPr lang="pl-PL" sz="15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500" b="1" i="0" kern="1200">
                          <a:solidFill>
                            <a:schemeClr val="tx1"/>
                          </a:solidFill>
                          <a:effectLst/>
                          <a:latin typeface="+mn-lt"/>
                          <a:ea typeface="+mn-ea"/>
                          <a:cs typeface="+mn-cs"/>
                        </a:rPr>
                        <a:t>Monitoring and Risk Management system</a:t>
                      </a:r>
                      <a:r>
                        <a:rPr lang="en-GB" sz="1500" b="0" i="0" kern="1200">
                          <a:solidFill>
                            <a:schemeClr val="tx1"/>
                          </a:solidFill>
                          <a:effectLst/>
                          <a:latin typeface="+mn-lt"/>
                          <a:ea typeface="+mn-ea"/>
                          <a:cs typeface="+mn-cs"/>
                        </a:rPr>
                        <a:t>. </a:t>
                      </a:r>
                      <a:endParaRPr lang="pl-PL" sz="1500" b="0" i="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865352959"/>
                  </a:ext>
                </a:extLst>
              </a:tr>
              <a:tr h="1471256">
                <a:tc>
                  <a:txBody>
                    <a:bodyPr/>
                    <a:lstStyle/>
                    <a:p>
                      <a:pPr algn="l"/>
                      <a:r>
                        <a:rPr lang="en-GB" sz="1600" b="1"/>
                        <a:t>Common observations</a:t>
                      </a:r>
                    </a:p>
                  </a:txBody>
                  <a:tcPr anchor="ct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500" b="0" i="0" kern="1200">
                          <a:solidFill>
                            <a:schemeClr val="tx1"/>
                          </a:solidFill>
                          <a:effectLst/>
                          <a:latin typeface="+mn-lt"/>
                          <a:ea typeface="+mn-ea"/>
                          <a:cs typeface="+mn-cs"/>
                        </a:rPr>
                        <a:t>M</a:t>
                      </a:r>
                      <a:r>
                        <a:rPr lang="en-GB" sz="1500" b="0" i="0" kern="1200">
                          <a:solidFill>
                            <a:schemeClr val="tx1"/>
                          </a:solidFill>
                          <a:effectLst/>
                          <a:latin typeface="+mn-lt"/>
                          <a:ea typeface="+mn-ea"/>
                          <a:cs typeface="+mn-cs"/>
                        </a:rPr>
                        <a:t>any innovative, smaller projects and research undertakings are inherently risky. </a:t>
                      </a:r>
                      <a:endParaRPr lang="pl-PL" sz="1500" b="0">
                        <a:solidFill>
                          <a:srgbClr val="FF0000"/>
                        </a:solidFill>
                        <a:ea typeface="+mn-lt"/>
                        <a:cs typeface="+mn-l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Risk analysis are often high-level and far from exhaustive. This puts in question if applicant is aware of all complexities of the project.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Key risk areas are often not properly identified, lower demand, delays in implementation, cost overruns, lack of specialized researchers.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When identified, probability of key risks to occur tend to be underestimated and scored too low (optimistic).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For projects that involves construction or the installation of equipment on premises, there is often lack of risk mitigation, especially in case of delays caused by procurement and permitting</a:t>
                      </a:r>
                      <a:r>
                        <a:rPr lang="en-GB" sz="1500" b="0" i="0" kern="1200">
                          <a:solidFill>
                            <a:srgbClr val="00B050"/>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500" b="0" i="0" kern="1200">
                          <a:solidFill>
                            <a:schemeClr val="tx1"/>
                          </a:solidFill>
                          <a:effectLst/>
                          <a:latin typeface="+mn-lt"/>
                          <a:ea typeface="+mn-ea"/>
                          <a:cs typeface="+mn-cs"/>
                        </a:rPr>
                        <a:t>Mitigating measures are often not clearly defined or not exhaustive.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500" b="0" i="0" kern="1200">
                        <a:solidFill>
                          <a:schemeClr val="tx1"/>
                        </a:solidFill>
                        <a:effectLst/>
                        <a:latin typeface="+mn-lt"/>
                        <a:ea typeface="+mn-ea"/>
                        <a:cs typeface="+mn-cs"/>
                      </a:endParaRPr>
                    </a:p>
                  </a:txBody>
                  <a:tcPr/>
                </a:tc>
                <a:extLst>
                  <a:ext uri="{0D108BD9-81ED-4DB2-BD59-A6C34878D82A}">
                    <a16:rowId xmlns:a16="http://schemas.microsoft.com/office/drawing/2014/main" val="1387881812"/>
                  </a:ext>
                </a:extLst>
              </a:tr>
            </a:tbl>
          </a:graphicData>
        </a:graphic>
      </p:graphicFrame>
    </p:spTree>
    <p:extLst>
      <p:ext uri="{BB962C8B-B14F-4D97-AF65-F5344CB8AC3E}">
        <p14:creationId xmlns:p14="http://schemas.microsoft.com/office/powerpoint/2010/main" val="19004691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79C4C-5963-D7A3-3F63-460F32CA8F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264458-92E3-091A-8766-6B1FBE36EF23}"/>
              </a:ext>
            </a:extLst>
          </p:cNvPr>
          <p:cNvSpPr>
            <a:spLocks noGrp="1"/>
          </p:cNvSpPr>
          <p:nvPr>
            <p:ph type="title"/>
          </p:nvPr>
        </p:nvSpPr>
        <p:spPr>
          <a:xfrm>
            <a:off x="4898523" y="372085"/>
            <a:ext cx="6514167" cy="796713"/>
          </a:xfrm>
        </p:spPr>
        <p:txBody>
          <a:bodyPr>
            <a:normAutofit fontScale="90000"/>
          </a:bodyPr>
          <a:lstStyle/>
          <a:p>
            <a:r>
              <a:rPr lang="pl-PL" sz="4000">
                <a:solidFill>
                  <a:srgbClr val="164193"/>
                </a:solidFill>
                <a:latin typeface="Calibri"/>
                <a:ea typeface="Calibri"/>
                <a:cs typeface="Calibri"/>
              </a:rPr>
              <a:t>Key take-aways</a:t>
            </a:r>
            <a:br>
              <a:rPr lang="en-GB" sz="4000">
                <a:solidFill>
                  <a:srgbClr val="164193"/>
                </a:solidFill>
                <a:latin typeface="Calibri"/>
                <a:ea typeface="Calibri"/>
                <a:cs typeface="Calibri"/>
              </a:rPr>
            </a:br>
            <a:r>
              <a:rPr lang="en-GB" sz="4000">
                <a:solidFill>
                  <a:schemeClr val="accent1">
                    <a:lumMod val="60000"/>
                    <a:lumOff val="40000"/>
                  </a:schemeClr>
                </a:solidFill>
                <a:latin typeface="Calibri"/>
                <a:ea typeface="Calibri"/>
                <a:cs typeface="Calibri"/>
              </a:rPr>
              <a:t> </a:t>
            </a:r>
            <a:endParaRPr lang="en-GB">
              <a:solidFill>
                <a:schemeClr val="accent1">
                  <a:lumMod val="60000"/>
                  <a:lumOff val="40000"/>
                </a:schemeClr>
              </a:solidFill>
            </a:endParaRPr>
          </a:p>
        </p:txBody>
      </p:sp>
      <p:cxnSp>
        <p:nvCxnSpPr>
          <p:cNvPr id="7" name="Straight Connector 6">
            <a:extLst>
              <a:ext uri="{FF2B5EF4-FFF2-40B4-BE49-F238E27FC236}">
                <a16:creationId xmlns:a16="http://schemas.microsoft.com/office/drawing/2014/main" id="{E6C91D49-D6B1-B001-EE93-FED6EA3C31F2}"/>
              </a:ext>
            </a:extLst>
          </p:cNvPr>
          <p:cNvCxnSpPr>
            <a:cxnSpLocks/>
          </p:cNvCxnSpPr>
          <p:nvPr/>
        </p:nvCxnSpPr>
        <p:spPr>
          <a:xfrm>
            <a:off x="4958593" y="984985"/>
            <a:ext cx="663104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ZoneTexte 8">
            <a:extLst>
              <a:ext uri="{FF2B5EF4-FFF2-40B4-BE49-F238E27FC236}">
                <a16:creationId xmlns:a16="http://schemas.microsoft.com/office/drawing/2014/main" id="{2C3E0E72-D950-FFE0-7767-270D8A9FD473}"/>
              </a:ext>
            </a:extLst>
          </p:cNvPr>
          <p:cNvSpPr txBox="1"/>
          <p:nvPr/>
        </p:nvSpPr>
        <p:spPr>
          <a:xfrm>
            <a:off x="4835525" y="1168798"/>
            <a:ext cx="6474732" cy="5386090"/>
          </a:xfrm>
          <a:prstGeom prst="rect">
            <a:avLst/>
          </a:prstGeom>
          <a:noFill/>
        </p:spPr>
        <p:txBody>
          <a:bodyPr wrap="square" lIns="91440" tIns="45720" rIns="91440" bIns="45720" anchor="t">
            <a:spAutoFit/>
          </a:bodyPr>
          <a:lstStyle/>
          <a:p>
            <a:pPr marL="215900" indent="-215900">
              <a:lnSpc>
                <a:spcPct val="90000"/>
              </a:lnSpc>
              <a:spcAft>
                <a:spcPts val="600"/>
              </a:spcAft>
              <a:buClr>
                <a:srgbClr val="0D2D59"/>
              </a:buClr>
              <a:buFont typeface="Arial" panose="020B0604020202020204" pitchFamily="34" charset="0"/>
              <a:buChar char="•"/>
            </a:pPr>
            <a:r>
              <a:rPr lang="en-GB" sz="2400"/>
              <a:t>High quality projects present a solid and mature design, and clearly communicate their rationale, scope, organisational structure and impact. </a:t>
            </a:r>
            <a:endParaRPr lang="pl-PL" sz="2400"/>
          </a:p>
          <a:p>
            <a:pPr marL="215900" indent="-215900">
              <a:lnSpc>
                <a:spcPct val="90000"/>
              </a:lnSpc>
              <a:spcAft>
                <a:spcPts val="600"/>
              </a:spcAft>
              <a:buClr>
                <a:srgbClr val="0D2D59"/>
              </a:buClr>
              <a:buFont typeface="Arial" panose="020B0604020202020204" pitchFamily="34" charset="0"/>
              <a:buChar char="•"/>
            </a:pPr>
            <a:r>
              <a:rPr lang="pl-PL" sz="2400"/>
              <a:t>Market analysis is the </a:t>
            </a:r>
            <a:r>
              <a:rPr lang="en-GB" sz="2400"/>
              <a:t>KEY</a:t>
            </a:r>
            <a:r>
              <a:rPr lang="pl-PL" sz="2400"/>
              <a:t> to determine the project scope (technical aspects) and its future impact</a:t>
            </a:r>
            <a:r>
              <a:rPr lang="en-GB" sz="2400"/>
              <a:t> and viability</a:t>
            </a:r>
            <a:r>
              <a:rPr lang="pl-PL" sz="2400"/>
              <a:t>.</a:t>
            </a:r>
            <a:r>
              <a:rPr lang="en-GB" sz="2400"/>
              <a:t> The benchmark is the current market situation.</a:t>
            </a:r>
            <a:endParaRPr lang="pl-PL" sz="2400"/>
          </a:p>
          <a:p>
            <a:pPr marL="215900" indent="-215900">
              <a:lnSpc>
                <a:spcPct val="90000"/>
              </a:lnSpc>
              <a:spcAft>
                <a:spcPts val="600"/>
              </a:spcAft>
              <a:buClr>
                <a:srgbClr val="0D2D59"/>
              </a:buClr>
              <a:buFont typeface="Arial" panose="020B0604020202020204" pitchFamily="34" charset="0"/>
              <a:buChar char="•"/>
            </a:pPr>
            <a:r>
              <a:rPr lang="pl-PL" sz="2400"/>
              <a:t>Provide evidence for your </a:t>
            </a:r>
            <a:r>
              <a:rPr lang="en-GB" sz="2400"/>
              <a:t>assumptions, </a:t>
            </a:r>
            <a:r>
              <a:rPr lang="pl-PL" sz="2400"/>
              <a:t>argumentations and data</a:t>
            </a:r>
            <a:r>
              <a:rPr lang="en-GB" sz="2400"/>
              <a:t>. Avoid speculation</a:t>
            </a:r>
          </a:p>
          <a:p>
            <a:pPr marL="215900" indent="-215900">
              <a:lnSpc>
                <a:spcPct val="90000"/>
              </a:lnSpc>
              <a:spcAft>
                <a:spcPts val="600"/>
              </a:spcAft>
              <a:buClr>
                <a:srgbClr val="0D2D59"/>
              </a:buClr>
              <a:buFont typeface="Arial" panose="020B0604020202020204" pitchFamily="34" charset="0"/>
              <a:buChar char="•"/>
            </a:pPr>
            <a:r>
              <a:rPr lang="en-GB" sz="2400"/>
              <a:t>Well‑motivated, clearly structured projects score higher in evaluation but also have greater long‑term sustainability</a:t>
            </a:r>
          </a:p>
          <a:p>
            <a:pPr marL="215900" indent="-215900">
              <a:lnSpc>
                <a:spcPct val="90000"/>
              </a:lnSpc>
              <a:spcAft>
                <a:spcPts val="600"/>
              </a:spcAft>
              <a:buClr>
                <a:srgbClr val="0D2D59"/>
              </a:buClr>
              <a:buFont typeface="Arial" panose="020B0604020202020204" pitchFamily="34" charset="0"/>
              <a:buChar char="•"/>
            </a:pPr>
            <a:r>
              <a:rPr lang="en-GB" sz="2400"/>
              <a:t>Put yourselves in the shoes of the evaluator. Does the project fulfil eligibility criteria? Would you finance this project?</a:t>
            </a:r>
          </a:p>
        </p:txBody>
      </p:sp>
      <p:pic>
        <p:nvPicPr>
          <p:cNvPr id="6" name="Picture 5" descr="A group of people holding hands together&#10;&#10;AI-generated content may be incorrect.">
            <a:extLst>
              <a:ext uri="{FF2B5EF4-FFF2-40B4-BE49-F238E27FC236}">
                <a16:creationId xmlns:a16="http://schemas.microsoft.com/office/drawing/2014/main" id="{D08A2EFC-D987-F2F5-29D3-0CE2F3061ABA}"/>
              </a:ext>
            </a:extLst>
          </p:cNvPr>
          <p:cNvPicPr>
            <a:picLocks noChangeAspect="1"/>
          </p:cNvPicPr>
          <p:nvPr/>
        </p:nvPicPr>
        <p:blipFill>
          <a:blip r:embed="rId3"/>
          <a:stretch>
            <a:fillRect/>
          </a:stretch>
        </p:blipFill>
        <p:spPr>
          <a:xfrm>
            <a:off x="0" y="0"/>
            <a:ext cx="4572000" cy="6858000"/>
          </a:xfrm>
          <a:prstGeom prst="rect">
            <a:avLst/>
          </a:prstGeom>
        </p:spPr>
      </p:pic>
    </p:spTree>
    <p:extLst>
      <p:ext uri="{BB962C8B-B14F-4D97-AF65-F5344CB8AC3E}">
        <p14:creationId xmlns:p14="http://schemas.microsoft.com/office/powerpoint/2010/main" val="1758137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C8EE0-6D4D-C4C2-FE69-B87FA2D3A01D}"/>
            </a:ext>
          </a:extLst>
        </p:cNvPr>
        <p:cNvGrpSpPr/>
        <p:nvPr/>
      </p:nvGrpSpPr>
      <p:grpSpPr>
        <a:xfrm>
          <a:off x="0" y="0"/>
          <a:ext cx="0" cy="0"/>
          <a:chOff x="0" y="0"/>
          <a:chExt cx="0" cy="0"/>
        </a:xfrm>
      </p:grpSpPr>
      <p:pic>
        <p:nvPicPr>
          <p:cNvPr id="4" name="Picture 3" descr="A picture containing sky, outdoor, building&#10;&#10;Description automatically generated">
            <a:extLst>
              <a:ext uri="{FF2B5EF4-FFF2-40B4-BE49-F238E27FC236}">
                <a16:creationId xmlns:a16="http://schemas.microsoft.com/office/drawing/2014/main" id="{C1E2568E-43EC-3A24-EAEE-B5DED040A44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06152A7-10E4-FAA9-1955-8B669C0389AB}"/>
              </a:ext>
            </a:extLst>
          </p:cNvPr>
          <p:cNvSpPr>
            <a:spLocks noGrp="1"/>
          </p:cNvSpPr>
          <p:nvPr>
            <p:ph type="title"/>
          </p:nvPr>
        </p:nvSpPr>
        <p:spPr>
          <a:xfrm>
            <a:off x="801834" y="2937225"/>
            <a:ext cx="10296525" cy="1426007"/>
          </a:xfrm>
        </p:spPr>
        <p:txBody>
          <a:bodyPr>
            <a:normAutofit fontScale="90000"/>
          </a:bodyPr>
          <a:lstStyle/>
          <a:p>
            <a:r>
              <a:rPr lang="en-GB" sz="3600">
                <a:solidFill>
                  <a:schemeClr val="tx1"/>
                </a:solidFill>
              </a:rPr>
              <a:t>Contact details:</a:t>
            </a:r>
            <a:br>
              <a:rPr lang="en-GB" sz="3600">
                <a:solidFill>
                  <a:schemeClr val="tx1"/>
                </a:solidFill>
              </a:rPr>
            </a:br>
            <a:br>
              <a:rPr lang="en-GB">
                <a:solidFill>
                  <a:schemeClr val="tx1"/>
                </a:solidFill>
              </a:rPr>
            </a:br>
            <a:r>
              <a:rPr lang="en-GB" sz="1800">
                <a:solidFill>
                  <a:schemeClr val="tx1"/>
                </a:solidFill>
              </a:rPr>
              <a:t>Joanna Knast-Braczkowska, Small Business and Innovation Advisory (j.knast@eib.org)</a:t>
            </a:r>
            <a:br>
              <a:rPr lang="en-GB" sz="1800">
                <a:solidFill>
                  <a:schemeClr val="tx1"/>
                </a:solidFill>
              </a:rPr>
            </a:br>
            <a:r>
              <a:rPr lang="en-GB" sz="1800">
                <a:solidFill>
                  <a:schemeClr val="tx1"/>
                </a:solidFill>
              </a:rPr>
              <a:t>Michael Schaller, Small Business and Innovation Advisory (m.schaller@eib.org)</a:t>
            </a:r>
            <a:br>
              <a:rPr lang="en-GB" sz="1800">
                <a:solidFill>
                  <a:schemeClr val="tx1"/>
                </a:solidFill>
              </a:rPr>
            </a:br>
            <a:endParaRPr lang="en-GB" sz="1800">
              <a:solidFill>
                <a:schemeClr val="tx1"/>
              </a:solidFill>
            </a:endParaRPr>
          </a:p>
        </p:txBody>
      </p:sp>
      <p:pic>
        <p:nvPicPr>
          <p:cNvPr id="6" name="Image 5">
            <a:extLst>
              <a:ext uri="{FF2B5EF4-FFF2-40B4-BE49-F238E27FC236}">
                <a16:creationId xmlns:a16="http://schemas.microsoft.com/office/drawing/2014/main" id="{E7475162-2293-51AB-6F66-36BEAD356542}"/>
              </a:ext>
            </a:extLst>
          </p:cNvPr>
          <p:cNvPicPr>
            <a:picLocks noChangeAspect="1"/>
          </p:cNvPicPr>
          <p:nvPr/>
        </p:nvPicPr>
        <p:blipFill rotWithShape="1">
          <a:blip r:embed="rId3"/>
          <a:srcRect l="19468"/>
          <a:stretch/>
        </p:blipFill>
        <p:spPr>
          <a:xfrm>
            <a:off x="10205316" y="5315361"/>
            <a:ext cx="1467234" cy="1542639"/>
          </a:xfrm>
          <a:prstGeom prst="rect">
            <a:avLst/>
          </a:prstGeom>
        </p:spPr>
      </p:pic>
      <p:sp>
        <p:nvSpPr>
          <p:cNvPr id="3" name="Title 1">
            <a:extLst>
              <a:ext uri="{FF2B5EF4-FFF2-40B4-BE49-F238E27FC236}">
                <a16:creationId xmlns:a16="http://schemas.microsoft.com/office/drawing/2014/main" id="{34D6F969-978D-C20C-3210-9D93873F7B5A}"/>
              </a:ext>
            </a:extLst>
          </p:cNvPr>
          <p:cNvSpPr txBox="1">
            <a:spLocks/>
          </p:cNvSpPr>
          <p:nvPr/>
        </p:nvSpPr>
        <p:spPr>
          <a:xfrm>
            <a:off x="913594" y="671070"/>
            <a:ext cx="10296525" cy="14260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accent1"/>
                </a:solidFill>
                <a:latin typeface="Calibri" panose="020F0502020204030204" pitchFamily="34" charset="0"/>
                <a:ea typeface="Open Sans Extrabold" panose="020B0606030504020204" pitchFamily="34" charset="0"/>
                <a:cs typeface="Calibri" panose="020F0502020204030204" pitchFamily="34" charset="0"/>
              </a:defRPr>
            </a:lvl1pPr>
          </a:lstStyle>
          <a:p>
            <a:pPr algn="ctr"/>
            <a:r>
              <a:rPr lang="en-GB">
                <a:solidFill>
                  <a:schemeClr val="bg1"/>
                </a:solidFill>
              </a:rPr>
              <a:t>THANK YOU!</a:t>
            </a:r>
          </a:p>
        </p:txBody>
      </p:sp>
    </p:spTree>
    <p:extLst>
      <p:ext uri="{BB962C8B-B14F-4D97-AF65-F5344CB8AC3E}">
        <p14:creationId xmlns:p14="http://schemas.microsoft.com/office/powerpoint/2010/main" val="3799882159"/>
      </p:ext>
    </p:extLst>
  </p:cSld>
  <p:clrMapOvr>
    <a:masterClrMapping/>
  </p:clrMapOvr>
</p:sld>
</file>

<file path=ppt/theme/theme1.xml><?xml version="1.0" encoding="utf-8"?>
<a:theme xmlns:a="http://schemas.openxmlformats.org/drawingml/2006/main" name="Office Theme">
  <a:themeElements>
    <a:clrScheme name="Personnalisé 1">
      <a:dk1>
        <a:srgbClr val="000000"/>
      </a:dk1>
      <a:lt1>
        <a:srgbClr val="FFFFFF"/>
      </a:lt1>
      <a:dk2>
        <a:srgbClr val="44546A"/>
      </a:dk2>
      <a:lt2>
        <a:srgbClr val="E7E6E6"/>
      </a:lt2>
      <a:accent1>
        <a:srgbClr val="164193"/>
      </a:accent1>
      <a:accent2>
        <a:srgbClr val="B6B6B6"/>
      </a:accent2>
      <a:accent3>
        <a:srgbClr val="DCDCDC"/>
      </a:accent3>
      <a:accent4>
        <a:srgbClr val="FFE012"/>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19050">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nalisé 1">
    <a:dk1>
      <a:srgbClr val="000000"/>
    </a:dk1>
    <a:lt1>
      <a:srgbClr val="FFFFFF"/>
    </a:lt1>
    <a:dk2>
      <a:srgbClr val="44546A"/>
    </a:dk2>
    <a:lt2>
      <a:srgbClr val="E7E6E6"/>
    </a:lt2>
    <a:accent1>
      <a:srgbClr val="164193"/>
    </a:accent1>
    <a:accent2>
      <a:srgbClr val="B6B6B6"/>
    </a:accent2>
    <a:accent3>
      <a:srgbClr val="DCDCDC"/>
    </a:accent3>
    <a:accent4>
      <a:srgbClr val="FFE012"/>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C4ABC6571FD0C4E8288F09C20C6E588" ma:contentTypeVersion="3" ma:contentTypeDescription="Create a new document." ma:contentTypeScope="" ma:versionID="714d7e126d1cff77064c54e3bba7b21b">
  <xsd:schema xmlns:xsd="http://www.w3.org/2001/XMLSchema" xmlns:xs="http://www.w3.org/2001/XMLSchema" xmlns:p="http://schemas.microsoft.com/office/2006/metadata/properties" xmlns:ns2="26e67960-3c72-4329-8eb1-bf79d75e149b" targetNamespace="http://schemas.microsoft.com/office/2006/metadata/properties" ma:root="true" ma:fieldsID="48430f9eaeee2a19ef462bc0ed82edfe" ns2:_="">
    <xsd:import namespace="26e67960-3c72-4329-8eb1-bf79d75e149b"/>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e67960-3c72-4329-8eb1-bf79d75e14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0DCF0A-5BDF-432B-99C0-EEFCE729D8FF}">
  <ds:schemaRefs>
    <ds:schemaRef ds:uri="26e67960-3c72-4329-8eb1-bf79d75e14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219791A-DC2C-4719-B493-5E653A5D78E1}">
  <ds:schemaRefs>
    <ds:schemaRef ds:uri="26e67960-3c72-4329-8eb1-bf79d75e149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E9DB4E5-F8A0-437F-99F8-AEF9E59FB2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16</Slides>
  <Notes>12</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Why this presentation?   </vt:lpstr>
      <vt:lpstr>EIB Advisory: the project support tool of the EIB</vt:lpstr>
      <vt:lpstr>Support to the eight core strategic priorities</vt:lpstr>
      <vt:lpstr>JASPERS – key arm of EIB Advisory  </vt:lpstr>
      <vt:lpstr>Our approach  </vt:lpstr>
      <vt:lpstr>Summary of the Project</vt:lpstr>
      <vt:lpstr>Demand Analysis</vt:lpstr>
      <vt:lpstr>Technical Scope </vt:lpstr>
      <vt:lpstr>Institutional set-up</vt:lpstr>
      <vt:lpstr>Implementation schedule</vt:lpstr>
      <vt:lpstr>Budget and financial analysis</vt:lpstr>
      <vt:lpstr>Project risks analysis</vt:lpstr>
      <vt:lpstr>Key take-aways  </vt:lpstr>
      <vt:lpstr>Contact details:  Joanna Knast-Braczkowska, Small Business and Innovation Advisory (j.knast@eib.org) Michael Schaller, Small Business and Innovation Advisory (m.schaller@eib.org)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Benoit Goossens</dc:creator>
  <cp:revision>2</cp:revision>
  <cp:lastPrinted>2025-10-21T08:54:59Z</cp:lastPrinted>
  <dcterms:created xsi:type="dcterms:W3CDTF">2022-01-18T09:00:45Z</dcterms:created>
  <dcterms:modified xsi:type="dcterms:W3CDTF">2026-02-06T11:24:10Z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0x010100AC4ABC6571FD0C4E8288F09C20C6E588</vt:lpwstr>
  </property>
  <property fmtid="{D5CDD505-2E9C-101B-9397-08002B2CF9AE}" pid="3" name="MediaServiceImageTags">
    <vt:lpwstr/>
  </property>
  <property fmtid="{D5CDD505-2E9C-101B-9397-08002B2CF9AE}" pid="4" name="MSIP_Label_9b5154d6-21c1-415b-b061-7427a4708b37_Enabled">
    <vt:lpwstr>true</vt:lpwstr>
  </property>
  <property fmtid="{D5CDD505-2E9C-101B-9397-08002B2CF9AE}" pid="5" name="MSIP_Label_9b5154d6-21c1-415b-b061-7427a4708b37_SetDate">
    <vt:lpwstr>2025-07-03T20:44:23Z</vt:lpwstr>
  </property>
  <property fmtid="{D5CDD505-2E9C-101B-9397-08002B2CF9AE}" pid="6" name="MSIP_Label_9b5154d6-21c1-415b-b061-7427a4708b37_Method">
    <vt:lpwstr>Standard</vt:lpwstr>
  </property>
  <property fmtid="{D5CDD505-2E9C-101B-9397-08002B2CF9AE}" pid="7" name="MSIP_Label_9b5154d6-21c1-415b-b061-7427a4708b37_Name">
    <vt:lpwstr>Default Corporate Use</vt:lpwstr>
  </property>
  <property fmtid="{D5CDD505-2E9C-101B-9397-08002B2CF9AE}" pid="8" name="MSIP_Label_9b5154d6-21c1-415b-b061-7427a4708b37_SiteId">
    <vt:lpwstr>0b96d5d2-d153-4370-a2c7-8a926f24c8a1</vt:lpwstr>
  </property>
  <property fmtid="{D5CDD505-2E9C-101B-9397-08002B2CF9AE}" pid="9" name="MSIP_Label_9b5154d6-21c1-415b-b061-7427a4708b37_ActionId">
    <vt:lpwstr>18670968-808d-415c-94ee-5b08d7935119</vt:lpwstr>
  </property>
  <property fmtid="{D5CDD505-2E9C-101B-9397-08002B2CF9AE}" pid="10" name="MSIP_Label_9b5154d6-21c1-415b-b061-7427a4708b37_ContentBits">
    <vt:lpwstr>0</vt:lpwstr>
  </property>
</Properties>
</file>