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4" r:id="rId2"/>
    <p:sldMasterId id="2147483915" r:id="rId3"/>
    <p:sldMasterId id="2147484976" r:id="rId4"/>
    <p:sldMasterId id="2147485206" r:id="rId5"/>
  </p:sldMasterIdLst>
  <p:notesMasterIdLst>
    <p:notesMasterId r:id="rId30"/>
  </p:notesMasterIdLst>
  <p:handoutMasterIdLst>
    <p:handoutMasterId r:id="rId31"/>
  </p:handoutMasterIdLst>
  <p:sldIdLst>
    <p:sldId id="682" r:id="rId6"/>
    <p:sldId id="585" r:id="rId7"/>
    <p:sldId id="554" r:id="rId8"/>
    <p:sldId id="659" r:id="rId9"/>
    <p:sldId id="679" r:id="rId10"/>
    <p:sldId id="666" r:id="rId11"/>
    <p:sldId id="667" r:id="rId12"/>
    <p:sldId id="675" r:id="rId13"/>
    <p:sldId id="676" r:id="rId14"/>
    <p:sldId id="677" r:id="rId15"/>
    <p:sldId id="678" r:id="rId16"/>
    <p:sldId id="668" r:id="rId17"/>
    <p:sldId id="670" r:id="rId18"/>
    <p:sldId id="669" r:id="rId19"/>
    <p:sldId id="680" r:id="rId20"/>
    <p:sldId id="671" r:id="rId21"/>
    <p:sldId id="674" r:id="rId22"/>
    <p:sldId id="672" r:id="rId23"/>
    <p:sldId id="673" r:id="rId24"/>
    <p:sldId id="661" r:id="rId25"/>
    <p:sldId id="663" r:id="rId26"/>
    <p:sldId id="662" r:id="rId27"/>
    <p:sldId id="664" r:id="rId28"/>
    <p:sldId id="683" r:id="rId29"/>
  </p:sldIdLst>
  <p:sldSz cx="12192000" cy="6858000"/>
  <p:notesSz cx="6797675" cy="9926638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1" userDrawn="1">
          <p15:clr>
            <a:srgbClr val="A4A3A4"/>
          </p15:clr>
        </p15:guide>
        <p15:guide id="2" orient="horz" pos="3843" userDrawn="1">
          <p15:clr>
            <a:srgbClr val="A4A3A4"/>
          </p15:clr>
        </p15:guide>
        <p15:guide id="3" orient="horz" pos="3562" userDrawn="1">
          <p15:clr>
            <a:srgbClr val="A4A3A4"/>
          </p15:clr>
        </p15:guide>
        <p15:guide id="4" pos="7308" userDrawn="1">
          <p15:clr>
            <a:srgbClr val="A4A3A4"/>
          </p15:clr>
        </p15:guide>
        <p15:guide id="5" pos="373" userDrawn="1">
          <p15:clr>
            <a:srgbClr val="A4A3A4"/>
          </p15:clr>
        </p15:guide>
        <p15:guide id="6" pos="2328" userDrawn="1">
          <p15:clr>
            <a:srgbClr val="A4A3A4"/>
          </p15:clr>
        </p15:guide>
        <p15:guide id="7" pos="1949" userDrawn="1">
          <p15:clr>
            <a:srgbClr val="A4A3A4"/>
          </p15:clr>
        </p15:guide>
        <p15:guide id="8" pos="4276" userDrawn="1">
          <p15:clr>
            <a:srgbClr val="A4A3A4"/>
          </p15:clr>
        </p15:guide>
        <p15:guide id="9" pos="3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nzel Robert" initials="WR" lastIdx="1" clrIdx="0">
    <p:extLst>
      <p:ext uri="{19B8F6BF-5375-455C-9EA6-DF929625EA0E}">
        <p15:presenceInfo xmlns:p15="http://schemas.microsoft.com/office/powerpoint/2012/main" userId="S::wenzel@mpo.cz::df2915a7-60a3-4d27-9fc2-a185205c19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B5EA"/>
    <a:srgbClr val="EC0202"/>
    <a:srgbClr val="004B8D"/>
    <a:srgbClr val="369E1A"/>
    <a:srgbClr val="E30B0B"/>
    <a:srgbClr val="AC0866"/>
    <a:srgbClr val="FF3399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Střední styl 1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46F890A9-2807-4EBB-B81D-B2AA78EC7F39}" styleName="Tmavý styl 2 – zvýraznění 5/zvýraznění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89348" autoAdjust="0"/>
  </p:normalViewPr>
  <p:slideViewPr>
    <p:cSldViewPr snapToGrid="0" snapToObjects="1">
      <p:cViewPr varScale="1">
        <p:scale>
          <a:sx n="111" d="100"/>
          <a:sy n="111" d="100"/>
        </p:scale>
        <p:origin x="826" y="86"/>
      </p:cViewPr>
      <p:guideLst>
        <p:guide orient="horz" pos="281"/>
        <p:guide orient="horz" pos="3843"/>
        <p:guide orient="horz" pos="3562"/>
        <p:guide pos="7308"/>
        <p:guide pos="373"/>
        <p:guide pos="2328"/>
        <p:guide pos="1949"/>
        <p:guide pos="4276"/>
        <p:guide pos="39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11760"/>
    </p:cViewPr>
  </p:sorterViewPr>
  <p:notesViewPr>
    <p:cSldViewPr snapToGrid="0" snapToObjects="1">
      <p:cViewPr varScale="1">
        <p:scale>
          <a:sx n="59" d="100"/>
          <a:sy n="59" d="100"/>
        </p:scale>
        <p:origin x="-1757" y="-6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89" cy="496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9428402"/>
            <a:ext cx="2946189" cy="496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899" y="9428402"/>
            <a:ext cx="2946189" cy="496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A8DB4F2-0A91-472A-A732-A95A3E4A17D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10107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89" cy="496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899" y="0"/>
            <a:ext cx="2946189" cy="496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3EFB207-AB99-459C-B5BD-64A88646DEE8}" type="datetimeFigureOut">
              <a:rPr lang="cs-CZ"/>
              <a:pPr>
                <a:defRPr/>
              </a:pPr>
              <a:t>09.02.2026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788"/>
            <a:ext cx="5438140" cy="446667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9428402"/>
            <a:ext cx="2946189" cy="496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899" y="9428402"/>
            <a:ext cx="2946189" cy="496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BF92818-8D4D-4551-8897-5406D51B9CC6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613190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60BDDA-8E2B-4061-8BE0-CED46ED9403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231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F92818-8D4D-4551-8897-5406D51B9CC6}" type="slidenum">
              <a:rPr lang="cs-CZ" smtClean="0"/>
              <a:pPr>
                <a:defRPr/>
              </a:pPr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57258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F92818-8D4D-4551-8897-5406D51B9CC6}" type="slidenum">
              <a:rPr lang="cs-CZ" smtClean="0"/>
              <a:pPr>
                <a:defRPr/>
              </a:pPr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35636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F92818-8D4D-4551-8897-5406D51B9CC6}" type="slidenum">
              <a:rPr lang="cs-CZ" smtClean="0"/>
              <a:pPr>
                <a:defRPr/>
              </a:pPr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33107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gif"/><Relationship Id="rId4" Type="http://schemas.openxmlformats.org/officeDocument/2006/relationships/image" Target="../media/image6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emf"/><Relationship Id="rId4" Type="http://schemas.openxmlformats.org/officeDocument/2006/relationships/image" Target="../media/image5.w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gi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gi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gi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gi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21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3.svg"/><Relationship Id="rId7" Type="http://schemas.openxmlformats.org/officeDocument/2006/relationships/image" Target="../media/image25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Relationship Id="rId9" Type="http://schemas.openxmlformats.org/officeDocument/2006/relationships/image" Target="../media/image15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1 - úvod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7"/>
          <p:cNvSpPr/>
          <p:nvPr userDrawn="1"/>
        </p:nvSpPr>
        <p:spPr>
          <a:xfrm>
            <a:off x="6468533" y="2844800"/>
            <a:ext cx="5723467" cy="401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latin typeface="Calibri" pitchFamily="34" charset="0"/>
            </a:endParaRPr>
          </a:p>
        </p:txBody>
      </p:sp>
      <p:sp>
        <p:nvSpPr>
          <p:cNvPr id="5" name="Obdélník 8"/>
          <p:cNvSpPr/>
          <p:nvPr userDrawn="1"/>
        </p:nvSpPr>
        <p:spPr>
          <a:xfrm>
            <a:off x="0" y="5654676"/>
            <a:ext cx="3094567" cy="1203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latin typeface="Calibri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68" y="5807076"/>
            <a:ext cx="2264833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152" y="3636963"/>
            <a:ext cx="5403849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92667" y="446089"/>
            <a:ext cx="10989733" cy="492443"/>
          </a:xfrm>
        </p:spPr>
        <p:txBody>
          <a:bodyPr lIns="0" tIns="0" rIns="0" bIns="0" anchor="t">
            <a:spAutoFit/>
          </a:bodyPr>
          <a:lstStyle>
            <a:lvl1pPr algn="l">
              <a:defRPr sz="3200">
                <a:solidFill>
                  <a:srgbClr val="004B8D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92667" y="957407"/>
            <a:ext cx="10989733" cy="684803"/>
          </a:xfrm>
        </p:spPr>
        <p:txBody>
          <a:bodyPr lIns="0" tIns="342900" rIns="0" bIns="0">
            <a:spAutoFit/>
          </a:bodyPr>
          <a:lstStyle>
            <a:lvl1pPr marL="0" indent="0" algn="l">
              <a:buNone/>
              <a:defRPr sz="2200">
                <a:solidFill>
                  <a:srgbClr val="004B8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lze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4182915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1 - text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11"/>
          <p:cNvSpPr/>
          <p:nvPr userDrawn="1"/>
        </p:nvSpPr>
        <p:spPr>
          <a:xfrm>
            <a:off x="0" y="1"/>
            <a:ext cx="12192000" cy="6100763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latin typeface="Calibri" pitchFamily="34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88150" y="446088"/>
            <a:ext cx="4813300" cy="369332"/>
          </a:xfrm>
        </p:spPr>
        <p:txBody>
          <a:bodyPr lIns="0" tIns="0" rIns="0" bIns="0" anchor="t">
            <a:spAutoFit/>
          </a:bodyPr>
          <a:lstStyle>
            <a:lvl1pPr algn="l">
              <a:defRPr sz="2400">
                <a:solidFill>
                  <a:srgbClr val="B9E0F7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symbol pro text 8"/>
          <p:cNvSpPr>
            <a:spLocks noGrp="1"/>
          </p:cNvSpPr>
          <p:nvPr>
            <p:ph type="body" sz="quarter" idx="13"/>
          </p:nvPr>
        </p:nvSpPr>
        <p:spPr>
          <a:xfrm>
            <a:off x="6788152" y="815421"/>
            <a:ext cx="4794249" cy="4839255"/>
          </a:xfrm>
        </p:spPr>
        <p:txBody>
          <a:bodyPr lIns="0" tIns="360000" rIns="0" bIns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231383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1 - 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11"/>
          <p:cNvSpPr/>
          <p:nvPr userDrawn="1"/>
        </p:nvSpPr>
        <p:spPr>
          <a:xfrm>
            <a:off x="0" y="1"/>
            <a:ext cx="12192000" cy="6100763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latin typeface="Calibri" pitchFamily="34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2667" y="446088"/>
            <a:ext cx="11008783" cy="369332"/>
          </a:xfrm>
        </p:spPr>
        <p:txBody>
          <a:bodyPr lIns="0" tIns="0" rIns="0" bIns="0" anchor="t">
            <a:spAutoFit/>
          </a:bodyPr>
          <a:lstStyle>
            <a:lvl1pPr algn="l">
              <a:defRPr sz="2400">
                <a:solidFill>
                  <a:srgbClr val="B9E0F7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10"/>
          </p:nvPr>
        </p:nvSpPr>
        <p:spPr>
          <a:xfrm>
            <a:off x="592667" y="815975"/>
            <a:ext cx="11008784" cy="48387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07382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1 - bez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1"/>
          <p:cNvSpPr/>
          <p:nvPr userDrawn="1"/>
        </p:nvSpPr>
        <p:spPr>
          <a:xfrm>
            <a:off x="0" y="1"/>
            <a:ext cx="12192000" cy="6100763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001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2 - text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11"/>
          <p:cNvSpPr/>
          <p:nvPr userDrawn="1"/>
        </p:nvSpPr>
        <p:spPr>
          <a:xfrm>
            <a:off x="0" y="-73025"/>
            <a:ext cx="12192000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0" y="5975350"/>
            <a:ext cx="12192000" cy="88265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6" name="Picture 8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1" y="6169025"/>
            <a:ext cx="389466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D:\3 Projekty\MPO\prezentace OPPI\podklady\OPPI-white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1" y="6173789"/>
            <a:ext cx="2097617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34" y="6100763"/>
            <a:ext cx="165735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ástupný symbol pro text 8"/>
          <p:cNvSpPr>
            <a:spLocks noGrp="1"/>
          </p:cNvSpPr>
          <p:nvPr>
            <p:ph type="body" sz="quarter" idx="13"/>
          </p:nvPr>
        </p:nvSpPr>
        <p:spPr>
          <a:xfrm>
            <a:off x="623391" y="596586"/>
            <a:ext cx="10945216" cy="5230056"/>
          </a:xfrm>
        </p:spPr>
        <p:txBody>
          <a:bodyPr lIns="0" tIns="360000" rIns="0" bIns="0"/>
          <a:lstStyle>
            <a:lvl1pPr marL="285750" marR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charset="0"/>
              <a:buBlip>
                <a:blip r:embed="rId5"/>
              </a:buBlip>
              <a:tabLst/>
              <a:defRPr sz="2400">
                <a:solidFill>
                  <a:srgbClr val="004B8D"/>
                </a:solidFill>
              </a:defRPr>
            </a:lvl1pPr>
            <a:lvl2pPr marL="742950" indent="-285750" algn="just">
              <a:buFont typeface="Wingdings" pitchFamily="2" charset="2"/>
              <a:buChar char="Ø"/>
              <a:defRPr sz="2000">
                <a:solidFill>
                  <a:srgbClr val="004B8D"/>
                </a:solidFill>
              </a:defRPr>
            </a:lvl2pPr>
            <a:lvl3pPr algn="just">
              <a:defRPr sz="1800">
                <a:solidFill>
                  <a:srgbClr val="004B8D"/>
                </a:solidFill>
              </a:defRPr>
            </a:lvl3pPr>
            <a:lvl4pPr>
              <a:defRPr sz="1600">
                <a:solidFill>
                  <a:srgbClr val="004B8D"/>
                </a:solidFill>
              </a:defRPr>
            </a:lvl4pPr>
            <a:lvl5pPr>
              <a:defRPr sz="1200">
                <a:solidFill>
                  <a:srgbClr val="004B8D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Nadpis 1"/>
          <p:cNvSpPr>
            <a:spLocks noGrp="1"/>
          </p:cNvSpPr>
          <p:nvPr>
            <p:ph type="title"/>
          </p:nvPr>
        </p:nvSpPr>
        <p:spPr>
          <a:xfrm>
            <a:off x="623391" y="339763"/>
            <a:ext cx="11200012" cy="430887"/>
          </a:xfrm>
        </p:spPr>
        <p:txBody>
          <a:bodyPr lIns="0" tIns="0" rIns="0" bIns="0" anchor="t">
            <a:spAutoFit/>
          </a:bodyPr>
          <a:lstStyle>
            <a:lvl1pPr algn="l">
              <a:defRPr sz="2800" b="1">
                <a:solidFill>
                  <a:srgbClr val="13B5EA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85138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2667" y="446089"/>
            <a:ext cx="10989733" cy="554037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92667" y="1000125"/>
            <a:ext cx="10989733" cy="465455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078930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2 - bez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11"/>
          <p:cNvSpPr/>
          <p:nvPr userDrawn="1"/>
        </p:nvSpPr>
        <p:spPr>
          <a:xfrm>
            <a:off x="0" y="1"/>
            <a:ext cx="12192000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4" name="Rectangle 7"/>
          <p:cNvSpPr/>
          <p:nvPr userDrawn="1"/>
        </p:nvSpPr>
        <p:spPr>
          <a:xfrm>
            <a:off x="0" y="5975350"/>
            <a:ext cx="12192000" cy="88265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5" name="Picture 5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1" y="6169025"/>
            <a:ext cx="389466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D:\3 Projekty\MPO\prezentace OPPI\podklady\OPPI-white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1" y="6173789"/>
            <a:ext cx="2097617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34" y="6100763"/>
            <a:ext cx="165735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623391" y="339763"/>
            <a:ext cx="11200012" cy="430887"/>
          </a:xfrm>
        </p:spPr>
        <p:txBody>
          <a:bodyPr lIns="0" tIns="0" rIns="0" bIns="0" anchor="t">
            <a:spAutoFit/>
          </a:bodyPr>
          <a:lstStyle>
            <a:lvl1pPr algn="l">
              <a:defRPr sz="2800" b="1">
                <a:solidFill>
                  <a:srgbClr val="13B5EA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6842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2 - úvod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10"/>
          <p:cNvSpPr/>
          <p:nvPr userDrawn="1"/>
        </p:nvSpPr>
        <p:spPr>
          <a:xfrm>
            <a:off x="6468533" y="2844800"/>
            <a:ext cx="5723467" cy="401320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latin typeface="Calibri" pitchFamily="34" charset="0"/>
            </a:endParaRPr>
          </a:p>
        </p:txBody>
      </p:sp>
      <p:sp>
        <p:nvSpPr>
          <p:cNvPr id="5" name="Obdélník 8"/>
          <p:cNvSpPr/>
          <p:nvPr userDrawn="1"/>
        </p:nvSpPr>
        <p:spPr>
          <a:xfrm>
            <a:off x="0" y="5654676"/>
            <a:ext cx="3094567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latin typeface="Calibri" pitchFamily="34" charset="0"/>
            </a:endParaRPr>
          </a:p>
        </p:txBody>
      </p:sp>
      <p:sp>
        <p:nvSpPr>
          <p:cNvPr id="6" name="Rectangle 8"/>
          <p:cNvSpPr/>
          <p:nvPr userDrawn="1"/>
        </p:nvSpPr>
        <p:spPr>
          <a:xfrm>
            <a:off x="3094568" y="6021388"/>
            <a:ext cx="2899833" cy="83661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latin typeface="Calibri" pitchFamily="34" charset="0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852" y="2759075"/>
            <a:ext cx="5403849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1" y="6169025"/>
            <a:ext cx="389466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D:\3 Projekty\MPO\prezentace OPPI\podklady\OPPI-white.wmf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1" y="6173789"/>
            <a:ext cx="2097617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34" y="6100763"/>
            <a:ext cx="165735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23392" y="428349"/>
            <a:ext cx="11200011" cy="553998"/>
          </a:xfrm>
        </p:spPr>
        <p:txBody>
          <a:bodyPr lIns="0" tIns="0" rIns="0" bIns="0" anchor="t">
            <a:spAutoFit/>
          </a:bodyPr>
          <a:lstStyle>
            <a:lvl1pPr algn="l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14380" y="2265410"/>
            <a:ext cx="10760041" cy="777136"/>
          </a:xfrm>
        </p:spPr>
        <p:txBody>
          <a:bodyPr lIns="0" tIns="342900" rIns="0" bIns="0">
            <a:sp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lze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666365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 - text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11"/>
          <p:cNvSpPr/>
          <p:nvPr userDrawn="1"/>
        </p:nvSpPr>
        <p:spPr>
          <a:xfrm>
            <a:off x="0" y="-73025"/>
            <a:ext cx="12192000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latin typeface="Calibri" pitchFamily="34" charset="0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0" y="5975350"/>
            <a:ext cx="12192000" cy="88265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latin typeface="Calibri" pitchFamily="34" charset="0"/>
            </a:endParaRPr>
          </a:p>
        </p:txBody>
      </p:sp>
      <p:pic>
        <p:nvPicPr>
          <p:cNvPr id="6" name="Picture 8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1" y="6169025"/>
            <a:ext cx="389466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34" y="6100763"/>
            <a:ext cx="165735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ástupný symbol pro text 8"/>
          <p:cNvSpPr>
            <a:spLocks noGrp="1"/>
          </p:cNvSpPr>
          <p:nvPr>
            <p:ph type="body" sz="quarter" idx="13"/>
          </p:nvPr>
        </p:nvSpPr>
        <p:spPr>
          <a:xfrm>
            <a:off x="623392" y="893135"/>
            <a:ext cx="10945216" cy="4761540"/>
          </a:xfrm>
        </p:spPr>
        <p:txBody>
          <a:bodyPr lIns="0" tIns="360000" rIns="0" bIns="0"/>
          <a:lstStyle>
            <a:lvl1pPr marL="285750" marR="0" indent="-285750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charset="0"/>
              <a:buBlip>
                <a:blip r:embed="rId4"/>
              </a:buBlip>
              <a:tabLst/>
              <a:defRPr sz="2400">
                <a:solidFill>
                  <a:srgbClr val="004B8D"/>
                </a:solidFill>
              </a:defRPr>
            </a:lvl1pPr>
            <a:lvl2pPr marL="742950" indent="-285750" algn="just">
              <a:buFont typeface="Wingdings" pitchFamily="2" charset="2"/>
              <a:buChar char="Ø"/>
              <a:defRPr sz="2000">
                <a:solidFill>
                  <a:srgbClr val="004B8D"/>
                </a:solidFill>
              </a:defRPr>
            </a:lvl2pPr>
            <a:lvl3pPr algn="just">
              <a:defRPr sz="1800">
                <a:solidFill>
                  <a:srgbClr val="004B8D"/>
                </a:solidFill>
              </a:defRPr>
            </a:lvl3pPr>
            <a:lvl4pPr>
              <a:defRPr sz="1600">
                <a:solidFill>
                  <a:srgbClr val="004B8D"/>
                </a:solidFill>
              </a:defRPr>
            </a:lvl4pPr>
            <a:lvl5pPr>
              <a:defRPr sz="1200">
                <a:solidFill>
                  <a:srgbClr val="004B8D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Nadpis 1"/>
          <p:cNvSpPr>
            <a:spLocks noGrp="1"/>
          </p:cNvSpPr>
          <p:nvPr>
            <p:ph type="title"/>
          </p:nvPr>
        </p:nvSpPr>
        <p:spPr>
          <a:xfrm>
            <a:off x="623391" y="339763"/>
            <a:ext cx="11200012" cy="430887"/>
          </a:xfrm>
        </p:spPr>
        <p:txBody>
          <a:bodyPr lIns="0" tIns="0" rIns="0" bIns="0" anchor="t">
            <a:spAutoFit/>
          </a:bodyPr>
          <a:lstStyle>
            <a:lvl1pPr algn="l">
              <a:defRPr sz="2800" b="1">
                <a:solidFill>
                  <a:srgbClr val="13B5EA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569508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 - 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11"/>
          <p:cNvSpPr/>
          <p:nvPr userDrawn="1"/>
        </p:nvSpPr>
        <p:spPr>
          <a:xfrm>
            <a:off x="0" y="1"/>
            <a:ext cx="12192000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latin typeface="Calibri" pitchFamily="34" charset="0"/>
            </a:endParaRPr>
          </a:p>
        </p:txBody>
      </p:sp>
      <p:sp>
        <p:nvSpPr>
          <p:cNvPr id="6" name="Rectangle 7"/>
          <p:cNvSpPr/>
          <p:nvPr userDrawn="1"/>
        </p:nvSpPr>
        <p:spPr>
          <a:xfrm>
            <a:off x="0" y="5975350"/>
            <a:ext cx="12192000" cy="88265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latin typeface="Calibri" pitchFamily="34" charset="0"/>
            </a:endParaRPr>
          </a:p>
        </p:txBody>
      </p:sp>
      <p:pic>
        <p:nvPicPr>
          <p:cNvPr id="7" name="Picture 5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1" y="6169025"/>
            <a:ext cx="389466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34" y="6100763"/>
            <a:ext cx="165735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sz="quarter" idx="10"/>
          </p:nvPr>
        </p:nvSpPr>
        <p:spPr>
          <a:xfrm>
            <a:off x="623392" y="908720"/>
            <a:ext cx="10945216" cy="4745955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2" name="Nadpis 1"/>
          <p:cNvSpPr>
            <a:spLocks noGrp="1"/>
          </p:cNvSpPr>
          <p:nvPr>
            <p:ph type="title"/>
          </p:nvPr>
        </p:nvSpPr>
        <p:spPr>
          <a:xfrm>
            <a:off x="623391" y="339763"/>
            <a:ext cx="11200012" cy="430887"/>
          </a:xfrm>
        </p:spPr>
        <p:txBody>
          <a:bodyPr lIns="0" tIns="0" rIns="0" bIns="0" anchor="t">
            <a:spAutoFit/>
          </a:bodyPr>
          <a:lstStyle>
            <a:lvl1pPr algn="l">
              <a:defRPr sz="2800" b="1">
                <a:solidFill>
                  <a:srgbClr val="13B5EA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259918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 - bez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11"/>
          <p:cNvSpPr/>
          <p:nvPr userDrawn="1"/>
        </p:nvSpPr>
        <p:spPr>
          <a:xfrm>
            <a:off x="0" y="1"/>
            <a:ext cx="12192000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latin typeface="Calibri" pitchFamily="34" charset="0"/>
            </a:endParaRPr>
          </a:p>
        </p:txBody>
      </p:sp>
      <p:sp>
        <p:nvSpPr>
          <p:cNvPr id="4" name="Rectangle 7"/>
          <p:cNvSpPr/>
          <p:nvPr userDrawn="1"/>
        </p:nvSpPr>
        <p:spPr>
          <a:xfrm>
            <a:off x="0" y="5975350"/>
            <a:ext cx="12192000" cy="88265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latin typeface="Calibri" pitchFamily="34" charset="0"/>
            </a:endParaRPr>
          </a:p>
        </p:txBody>
      </p:sp>
      <p:pic>
        <p:nvPicPr>
          <p:cNvPr id="5" name="Picture 5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1" y="6169025"/>
            <a:ext cx="389466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34" y="6100763"/>
            <a:ext cx="165735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623391" y="339763"/>
            <a:ext cx="11200012" cy="430887"/>
          </a:xfrm>
        </p:spPr>
        <p:txBody>
          <a:bodyPr lIns="0" tIns="0" rIns="0" bIns="0" anchor="t">
            <a:spAutoFit/>
          </a:bodyPr>
          <a:lstStyle>
            <a:lvl1pPr algn="l">
              <a:defRPr sz="2800" b="1">
                <a:solidFill>
                  <a:srgbClr val="13B5EA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090065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2 - text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11"/>
          <p:cNvSpPr/>
          <p:nvPr userDrawn="1"/>
        </p:nvSpPr>
        <p:spPr>
          <a:xfrm>
            <a:off x="0" y="-73025"/>
            <a:ext cx="12192000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0" y="5975350"/>
            <a:ext cx="12192000" cy="88265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6" name="Picture 8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1" y="6169025"/>
            <a:ext cx="389466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34" y="6100763"/>
            <a:ext cx="165735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ástupný symbol pro text 8"/>
          <p:cNvSpPr>
            <a:spLocks noGrp="1"/>
          </p:cNvSpPr>
          <p:nvPr>
            <p:ph type="body" sz="quarter" idx="13"/>
          </p:nvPr>
        </p:nvSpPr>
        <p:spPr>
          <a:xfrm>
            <a:off x="623391" y="596586"/>
            <a:ext cx="10945216" cy="5230056"/>
          </a:xfrm>
        </p:spPr>
        <p:txBody>
          <a:bodyPr lIns="0" tIns="360000" rIns="0" bIns="0"/>
          <a:lstStyle>
            <a:lvl1pPr marL="285750" marR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charset="0"/>
              <a:buBlip>
                <a:blip r:embed="rId4"/>
              </a:buBlip>
              <a:tabLst/>
              <a:defRPr sz="2400">
                <a:solidFill>
                  <a:srgbClr val="004B8D"/>
                </a:solidFill>
              </a:defRPr>
            </a:lvl1pPr>
            <a:lvl2pPr marL="742950" indent="-285750" algn="just">
              <a:buFont typeface="Wingdings" pitchFamily="2" charset="2"/>
              <a:buChar char="Ø"/>
              <a:defRPr sz="2000">
                <a:solidFill>
                  <a:srgbClr val="004B8D"/>
                </a:solidFill>
              </a:defRPr>
            </a:lvl2pPr>
            <a:lvl3pPr algn="just">
              <a:defRPr sz="1800">
                <a:solidFill>
                  <a:srgbClr val="004B8D"/>
                </a:solidFill>
              </a:defRPr>
            </a:lvl3pPr>
            <a:lvl4pPr>
              <a:defRPr sz="1600">
                <a:solidFill>
                  <a:srgbClr val="004B8D"/>
                </a:solidFill>
              </a:defRPr>
            </a:lvl4pPr>
            <a:lvl5pPr>
              <a:defRPr sz="1200">
                <a:solidFill>
                  <a:srgbClr val="004B8D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Nadpis 1"/>
          <p:cNvSpPr>
            <a:spLocks noGrp="1"/>
          </p:cNvSpPr>
          <p:nvPr>
            <p:ph type="title"/>
          </p:nvPr>
        </p:nvSpPr>
        <p:spPr>
          <a:xfrm>
            <a:off x="623391" y="339763"/>
            <a:ext cx="11200012" cy="430887"/>
          </a:xfrm>
        </p:spPr>
        <p:txBody>
          <a:bodyPr lIns="0" tIns="0" rIns="0" bIns="0" anchor="t">
            <a:spAutoFit/>
          </a:bodyPr>
          <a:lstStyle>
            <a:lvl1pPr algn="l">
              <a:defRPr sz="2800" b="1">
                <a:solidFill>
                  <a:srgbClr val="13B5EA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851388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2 - bez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11"/>
          <p:cNvSpPr/>
          <p:nvPr userDrawn="1"/>
        </p:nvSpPr>
        <p:spPr>
          <a:xfrm>
            <a:off x="0" y="1"/>
            <a:ext cx="12192000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4" name="Rectangle 7"/>
          <p:cNvSpPr/>
          <p:nvPr userDrawn="1"/>
        </p:nvSpPr>
        <p:spPr>
          <a:xfrm>
            <a:off x="0" y="5975350"/>
            <a:ext cx="12192000" cy="88265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5" name="Picture 5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1" y="6169025"/>
            <a:ext cx="389466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34" y="6100763"/>
            <a:ext cx="165735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623391" y="339763"/>
            <a:ext cx="11200012" cy="430887"/>
          </a:xfrm>
        </p:spPr>
        <p:txBody>
          <a:bodyPr lIns="0" tIns="0" rIns="0" bIns="0" anchor="t">
            <a:spAutoFit/>
          </a:bodyPr>
          <a:lstStyle>
            <a:lvl1pPr algn="l">
              <a:defRPr sz="2800" b="1">
                <a:solidFill>
                  <a:srgbClr val="13B5EA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6842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2 - úvod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10"/>
          <p:cNvSpPr/>
          <p:nvPr userDrawn="1"/>
        </p:nvSpPr>
        <p:spPr>
          <a:xfrm>
            <a:off x="6468533" y="2844800"/>
            <a:ext cx="5723467" cy="401320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" name="Obdélník 8"/>
          <p:cNvSpPr/>
          <p:nvPr userDrawn="1"/>
        </p:nvSpPr>
        <p:spPr>
          <a:xfrm>
            <a:off x="0" y="5654676"/>
            <a:ext cx="3094567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6" name="Rectangle 8"/>
          <p:cNvSpPr/>
          <p:nvPr userDrawn="1"/>
        </p:nvSpPr>
        <p:spPr>
          <a:xfrm>
            <a:off x="3094568" y="6021388"/>
            <a:ext cx="2899833" cy="83661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852" y="2759075"/>
            <a:ext cx="5403849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1" y="6169025"/>
            <a:ext cx="389466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34" y="6100763"/>
            <a:ext cx="165735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ovéPole 10"/>
          <p:cNvSpPr txBox="1">
            <a:spLocks noChangeArrowheads="1"/>
          </p:cNvSpPr>
          <p:nvPr userDrawn="1"/>
        </p:nvSpPr>
        <p:spPr bwMode="auto">
          <a:xfrm>
            <a:off x="624417" y="5267325"/>
            <a:ext cx="246413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cs-CZ" sz="2000">
                <a:solidFill>
                  <a:prstClr val="white"/>
                </a:solidFill>
              </a:rPr>
              <a:t>29. listopadu, Praha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23392" y="428349"/>
            <a:ext cx="11200011" cy="553998"/>
          </a:xfrm>
        </p:spPr>
        <p:txBody>
          <a:bodyPr lIns="0" tIns="0" rIns="0" bIns="0" anchor="t">
            <a:spAutoFit/>
          </a:bodyPr>
          <a:lstStyle>
            <a:lvl1pPr algn="l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14380" y="2265410"/>
            <a:ext cx="10760041" cy="777136"/>
          </a:xfrm>
        </p:spPr>
        <p:txBody>
          <a:bodyPr lIns="0" tIns="342900" rIns="0" bIns="0">
            <a:sp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45093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 - text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11"/>
          <p:cNvSpPr/>
          <p:nvPr userDrawn="1"/>
        </p:nvSpPr>
        <p:spPr>
          <a:xfrm>
            <a:off x="0" y="-73025"/>
            <a:ext cx="12192000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0" y="5975350"/>
            <a:ext cx="12192000" cy="88265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6" name="Picture 8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1" y="6169025"/>
            <a:ext cx="389466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34" y="6100763"/>
            <a:ext cx="165735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ástupný symbol pro text 8"/>
          <p:cNvSpPr>
            <a:spLocks noGrp="1"/>
          </p:cNvSpPr>
          <p:nvPr>
            <p:ph type="body" sz="quarter" idx="13"/>
          </p:nvPr>
        </p:nvSpPr>
        <p:spPr>
          <a:xfrm>
            <a:off x="623392" y="893135"/>
            <a:ext cx="10945216" cy="4761540"/>
          </a:xfrm>
        </p:spPr>
        <p:txBody>
          <a:bodyPr lIns="0" tIns="360000" rIns="0" bIns="0"/>
          <a:lstStyle>
            <a:lvl1pPr marL="285750" marR="0" indent="-285750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charset="0"/>
              <a:buBlip>
                <a:blip r:embed="rId4"/>
              </a:buBlip>
              <a:tabLst/>
              <a:defRPr sz="2400">
                <a:solidFill>
                  <a:srgbClr val="004B8D"/>
                </a:solidFill>
              </a:defRPr>
            </a:lvl1pPr>
            <a:lvl2pPr marL="742950" indent="-285750" algn="just">
              <a:buFont typeface="Wingdings" pitchFamily="2" charset="2"/>
              <a:buChar char="Ø"/>
              <a:defRPr sz="2000">
                <a:solidFill>
                  <a:srgbClr val="004B8D"/>
                </a:solidFill>
              </a:defRPr>
            </a:lvl2pPr>
            <a:lvl3pPr algn="just">
              <a:defRPr sz="1800">
                <a:solidFill>
                  <a:srgbClr val="004B8D"/>
                </a:solidFill>
              </a:defRPr>
            </a:lvl3pPr>
            <a:lvl4pPr>
              <a:defRPr sz="1600">
                <a:solidFill>
                  <a:srgbClr val="004B8D"/>
                </a:solidFill>
              </a:defRPr>
            </a:lvl4pPr>
            <a:lvl5pPr>
              <a:defRPr sz="1200">
                <a:solidFill>
                  <a:srgbClr val="004B8D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Nadpis 1"/>
          <p:cNvSpPr>
            <a:spLocks noGrp="1"/>
          </p:cNvSpPr>
          <p:nvPr>
            <p:ph type="title"/>
          </p:nvPr>
        </p:nvSpPr>
        <p:spPr>
          <a:xfrm>
            <a:off x="623391" y="339763"/>
            <a:ext cx="11200012" cy="430887"/>
          </a:xfrm>
        </p:spPr>
        <p:txBody>
          <a:bodyPr lIns="0" tIns="0" rIns="0" bIns="0" anchor="t">
            <a:spAutoFit/>
          </a:bodyPr>
          <a:lstStyle>
            <a:lvl1pPr algn="l">
              <a:defRPr sz="2800" b="1">
                <a:solidFill>
                  <a:srgbClr val="13B5EA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3461457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 - 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11"/>
          <p:cNvSpPr/>
          <p:nvPr userDrawn="1"/>
        </p:nvSpPr>
        <p:spPr>
          <a:xfrm>
            <a:off x="0" y="1"/>
            <a:ext cx="12192000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6" name="Rectangle 7"/>
          <p:cNvSpPr/>
          <p:nvPr userDrawn="1"/>
        </p:nvSpPr>
        <p:spPr>
          <a:xfrm>
            <a:off x="0" y="5975350"/>
            <a:ext cx="12192000" cy="88265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7" name="Picture 5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1" y="6169025"/>
            <a:ext cx="389466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34" y="6100763"/>
            <a:ext cx="165735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sz="quarter" idx="10"/>
          </p:nvPr>
        </p:nvSpPr>
        <p:spPr>
          <a:xfrm>
            <a:off x="623392" y="908720"/>
            <a:ext cx="10945216" cy="4745955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2" name="Nadpis 1"/>
          <p:cNvSpPr>
            <a:spLocks noGrp="1"/>
          </p:cNvSpPr>
          <p:nvPr>
            <p:ph type="title"/>
          </p:nvPr>
        </p:nvSpPr>
        <p:spPr>
          <a:xfrm>
            <a:off x="623391" y="339763"/>
            <a:ext cx="11200012" cy="430887"/>
          </a:xfrm>
        </p:spPr>
        <p:txBody>
          <a:bodyPr lIns="0" tIns="0" rIns="0" bIns="0" anchor="t">
            <a:spAutoFit/>
          </a:bodyPr>
          <a:lstStyle>
            <a:lvl1pPr algn="l">
              <a:defRPr sz="2800" b="1">
                <a:solidFill>
                  <a:srgbClr val="13B5EA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0475893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 - bez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11"/>
          <p:cNvSpPr/>
          <p:nvPr userDrawn="1"/>
        </p:nvSpPr>
        <p:spPr>
          <a:xfrm>
            <a:off x="0" y="1"/>
            <a:ext cx="12192000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4" name="Rectangle 7"/>
          <p:cNvSpPr/>
          <p:nvPr userDrawn="1"/>
        </p:nvSpPr>
        <p:spPr>
          <a:xfrm>
            <a:off x="0" y="5975350"/>
            <a:ext cx="12192000" cy="88265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5" name="Picture 5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1" y="6169025"/>
            <a:ext cx="389466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34" y="6100763"/>
            <a:ext cx="165735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623391" y="339763"/>
            <a:ext cx="11200012" cy="430887"/>
          </a:xfrm>
        </p:spPr>
        <p:txBody>
          <a:bodyPr lIns="0" tIns="0" rIns="0" bIns="0" anchor="t">
            <a:spAutoFit/>
          </a:bodyPr>
          <a:lstStyle>
            <a:lvl1pPr algn="l">
              <a:defRPr sz="2800" b="1">
                <a:solidFill>
                  <a:srgbClr val="13B5EA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5091355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2 - úvod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10"/>
          <p:cNvSpPr/>
          <p:nvPr userDrawn="1"/>
        </p:nvSpPr>
        <p:spPr>
          <a:xfrm>
            <a:off x="6468533" y="2844800"/>
            <a:ext cx="5723467" cy="401320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" name="Obdélník 8"/>
          <p:cNvSpPr/>
          <p:nvPr userDrawn="1"/>
        </p:nvSpPr>
        <p:spPr>
          <a:xfrm>
            <a:off x="0" y="5654676"/>
            <a:ext cx="3094567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6" name="Rectangle 8"/>
          <p:cNvSpPr/>
          <p:nvPr userDrawn="1"/>
        </p:nvSpPr>
        <p:spPr>
          <a:xfrm>
            <a:off x="3094568" y="6021388"/>
            <a:ext cx="2899833" cy="83661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852" y="2759075"/>
            <a:ext cx="5403849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1" y="6169025"/>
            <a:ext cx="389466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34" y="6100763"/>
            <a:ext cx="165735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ovéPole 10"/>
          <p:cNvSpPr txBox="1">
            <a:spLocks noChangeArrowheads="1"/>
          </p:cNvSpPr>
          <p:nvPr userDrawn="1"/>
        </p:nvSpPr>
        <p:spPr bwMode="auto">
          <a:xfrm>
            <a:off x="624418" y="5267325"/>
            <a:ext cx="28328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cs-CZ" sz="2000" dirty="0">
                <a:solidFill>
                  <a:prstClr val="white"/>
                </a:solidFill>
              </a:rPr>
              <a:t>18. května 2012, Praha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23392" y="428349"/>
            <a:ext cx="11200011" cy="553998"/>
          </a:xfrm>
        </p:spPr>
        <p:txBody>
          <a:bodyPr lIns="0" tIns="0" rIns="0" bIns="0" anchor="t">
            <a:spAutoFit/>
          </a:bodyPr>
          <a:lstStyle>
            <a:lvl1pPr algn="l"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14380" y="2265410"/>
            <a:ext cx="10760041" cy="777136"/>
          </a:xfrm>
        </p:spPr>
        <p:txBody>
          <a:bodyPr lIns="0" tIns="342900" rIns="0" bIns="0">
            <a:sp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08742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 - text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11"/>
          <p:cNvSpPr/>
          <p:nvPr userDrawn="1"/>
        </p:nvSpPr>
        <p:spPr>
          <a:xfrm>
            <a:off x="0" y="-73025"/>
            <a:ext cx="12192000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5" name="Rectangle 7"/>
          <p:cNvSpPr/>
          <p:nvPr userDrawn="1"/>
        </p:nvSpPr>
        <p:spPr>
          <a:xfrm>
            <a:off x="0" y="5975350"/>
            <a:ext cx="12192000" cy="88265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6" name="Picture 8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1" y="6169025"/>
            <a:ext cx="389466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34" y="6100763"/>
            <a:ext cx="165735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ástupný symbol pro text 8"/>
          <p:cNvSpPr>
            <a:spLocks noGrp="1"/>
          </p:cNvSpPr>
          <p:nvPr>
            <p:ph type="body" sz="quarter" idx="13"/>
          </p:nvPr>
        </p:nvSpPr>
        <p:spPr>
          <a:xfrm>
            <a:off x="623391" y="596586"/>
            <a:ext cx="10945216" cy="5230056"/>
          </a:xfrm>
        </p:spPr>
        <p:txBody>
          <a:bodyPr lIns="0" tIns="360000" rIns="0" bIns="0"/>
          <a:lstStyle>
            <a:lvl1pPr marL="285750" marR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charset="0"/>
              <a:buBlip>
                <a:blip r:embed="rId4"/>
              </a:buBlip>
              <a:tabLst/>
              <a:defRPr sz="2400">
                <a:solidFill>
                  <a:srgbClr val="004B8D"/>
                </a:solidFill>
              </a:defRPr>
            </a:lvl1pPr>
            <a:lvl2pPr marL="742950" indent="-285750" algn="just">
              <a:buFont typeface="Wingdings" pitchFamily="2" charset="2"/>
              <a:buChar char="Ø"/>
              <a:defRPr sz="2000">
                <a:solidFill>
                  <a:srgbClr val="004B8D"/>
                </a:solidFill>
              </a:defRPr>
            </a:lvl2pPr>
            <a:lvl3pPr algn="just">
              <a:defRPr sz="1800">
                <a:solidFill>
                  <a:srgbClr val="004B8D"/>
                </a:solidFill>
              </a:defRPr>
            </a:lvl3pPr>
            <a:lvl4pPr>
              <a:defRPr sz="1600">
                <a:solidFill>
                  <a:srgbClr val="004B8D"/>
                </a:solidFill>
              </a:defRPr>
            </a:lvl4pPr>
            <a:lvl5pPr>
              <a:defRPr sz="1200">
                <a:solidFill>
                  <a:srgbClr val="004B8D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Nadpis 1"/>
          <p:cNvSpPr>
            <a:spLocks noGrp="1"/>
          </p:cNvSpPr>
          <p:nvPr>
            <p:ph type="title"/>
          </p:nvPr>
        </p:nvSpPr>
        <p:spPr>
          <a:xfrm>
            <a:off x="623391" y="339763"/>
            <a:ext cx="11200012" cy="430887"/>
          </a:xfrm>
        </p:spPr>
        <p:txBody>
          <a:bodyPr lIns="0" tIns="0" rIns="0" bIns="0" anchor="t">
            <a:spAutoFit/>
          </a:bodyPr>
          <a:lstStyle>
            <a:lvl1pPr algn="l">
              <a:defRPr sz="2800" b="1">
                <a:solidFill>
                  <a:srgbClr val="13B5EA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851388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 - 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11"/>
          <p:cNvSpPr/>
          <p:nvPr userDrawn="1"/>
        </p:nvSpPr>
        <p:spPr>
          <a:xfrm>
            <a:off x="0" y="1"/>
            <a:ext cx="12192000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6" name="Rectangle 7"/>
          <p:cNvSpPr/>
          <p:nvPr userDrawn="1"/>
        </p:nvSpPr>
        <p:spPr>
          <a:xfrm>
            <a:off x="0" y="5975350"/>
            <a:ext cx="12192000" cy="88265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7" name="Picture 5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1" y="6169025"/>
            <a:ext cx="389466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34" y="6100763"/>
            <a:ext cx="165735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sz="quarter" idx="10"/>
          </p:nvPr>
        </p:nvSpPr>
        <p:spPr>
          <a:xfrm>
            <a:off x="623392" y="908720"/>
            <a:ext cx="10945216" cy="4745955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2" name="Nadpis 1"/>
          <p:cNvSpPr>
            <a:spLocks noGrp="1"/>
          </p:cNvSpPr>
          <p:nvPr>
            <p:ph type="title"/>
          </p:nvPr>
        </p:nvSpPr>
        <p:spPr>
          <a:xfrm>
            <a:off x="623391" y="339763"/>
            <a:ext cx="11200012" cy="430887"/>
          </a:xfrm>
        </p:spPr>
        <p:txBody>
          <a:bodyPr lIns="0" tIns="0" rIns="0" bIns="0" anchor="t">
            <a:spAutoFit/>
          </a:bodyPr>
          <a:lstStyle>
            <a:lvl1pPr algn="l">
              <a:defRPr sz="2800" b="1">
                <a:solidFill>
                  <a:srgbClr val="13B5EA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8573352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 - bez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11"/>
          <p:cNvSpPr/>
          <p:nvPr userDrawn="1"/>
        </p:nvSpPr>
        <p:spPr>
          <a:xfrm>
            <a:off x="0" y="1"/>
            <a:ext cx="12192000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4" name="Rectangle 7"/>
          <p:cNvSpPr/>
          <p:nvPr userDrawn="1"/>
        </p:nvSpPr>
        <p:spPr>
          <a:xfrm>
            <a:off x="0" y="5975350"/>
            <a:ext cx="12192000" cy="88265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prstClr val="white"/>
              </a:solidFill>
              <a:latin typeface="Calibri" pitchFamily="34" charset="0"/>
            </a:endParaRPr>
          </a:p>
        </p:txBody>
      </p:sp>
      <p:pic>
        <p:nvPicPr>
          <p:cNvPr id="5" name="Picture 5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1" y="6169025"/>
            <a:ext cx="389466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234" y="6100763"/>
            <a:ext cx="165735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623391" y="339763"/>
            <a:ext cx="11200012" cy="430887"/>
          </a:xfrm>
        </p:spPr>
        <p:txBody>
          <a:bodyPr lIns="0" tIns="0" rIns="0" bIns="0" anchor="t">
            <a:spAutoFit/>
          </a:bodyPr>
          <a:lstStyle>
            <a:lvl1pPr algn="l">
              <a:defRPr sz="2800" b="1">
                <a:solidFill>
                  <a:srgbClr val="13B5EA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68421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2667" y="446089"/>
            <a:ext cx="10989733" cy="554037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92667" y="1000125"/>
            <a:ext cx="10989733" cy="465455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0789304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491CFC4D-B28B-A53C-892F-944C177F1C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747" y="0"/>
            <a:ext cx="12209929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92668" y="446091"/>
            <a:ext cx="10989733" cy="461665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92668" y="1061640"/>
            <a:ext cx="10989733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9F75790A-2673-F768-DC58-1B86E98BA730}"/>
              </a:ext>
            </a:extLst>
          </p:cNvPr>
          <p:cNvSpPr txBox="1">
            <a:spLocks/>
          </p:cNvSpPr>
          <p:nvPr userDrawn="1"/>
        </p:nvSpPr>
        <p:spPr>
          <a:xfrm>
            <a:off x="592668" y="446091"/>
            <a:ext cx="10989733" cy="4616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000"/>
              <a:t>Kliknutím lze upravit styl.</a:t>
            </a:r>
            <a:endParaRPr lang="cs-CZ" sz="3000" dirty="0"/>
          </a:p>
        </p:txBody>
      </p:sp>
      <p:sp>
        <p:nvSpPr>
          <p:cNvPr id="6" name="Podnadpis 2">
            <a:extLst>
              <a:ext uri="{FF2B5EF4-FFF2-40B4-BE49-F238E27FC236}">
                <a16:creationId xmlns:a16="http://schemas.microsoft.com/office/drawing/2014/main" id="{1309D1D7-E340-39EC-BB6B-25997E9D2A95}"/>
              </a:ext>
            </a:extLst>
          </p:cNvPr>
          <p:cNvSpPr txBox="1">
            <a:spLocks/>
          </p:cNvSpPr>
          <p:nvPr userDrawn="1"/>
        </p:nvSpPr>
        <p:spPr>
          <a:xfrm>
            <a:off x="592668" y="1061640"/>
            <a:ext cx="10989733" cy="1800000"/>
          </a:xfrm>
          <a:prstGeom prst="rect">
            <a:avLst/>
          </a:prstGeom>
        </p:spPr>
        <p:txBody>
          <a:bodyPr vert="horz" wrap="square" lIns="0" tIns="27000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100"/>
              <a:t>Kliknutím můžete upravit styl předlohy.</a:t>
            </a:r>
            <a:endParaRPr lang="cs-CZ" sz="210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8E5790A-C409-7339-ADE5-B83AD697D1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70864" y="-1"/>
            <a:ext cx="1021136" cy="6858001"/>
          </a:xfrm>
          <a:prstGeom prst="rect">
            <a:avLst/>
          </a:prstGeom>
        </p:spPr>
      </p:pic>
      <p:sp>
        <p:nvSpPr>
          <p:cNvPr id="13" name="Obdélník 6">
            <a:extLst>
              <a:ext uri="{FF2B5EF4-FFF2-40B4-BE49-F238E27FC236}">
                <a16:creationId xmlns:a16="http://schemas.microsoft.com/office/drawing/2014/main" id="{9787E163-5BFB-B94C-5B61-B79B767119C8}"/>
              </a:ext>
            </a:extLst>
          </p:cNvPr>
          <p:cNvSpPr/>
          <p:nvPr userDrawn="1"/>
        </p:nvSpPr>
        <p:spPr>
          <a:xfrm>
            <a:off x="2" y="-1"/>
            <a:ext cx="12191999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0000" rIns="0" bIns="0" rtlCol="0" anchor="ctr"/>
          <a:lstStyle/>
          <a:p>
            <a:pPr algn="ctr"/>
            <a:endParaRPr lang="cs-CZ" sz="1350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3828C5D-2658-D870-BE67-7B2A366CA9D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1079" y="0"/>
            <a:ext cx="11062644" cy="68738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CFA88AA-20DC-6A2B-A72A-A3E0EAECA73C}"/>
              </a:ext>
            </a:extLst>
          </p:cNvPr>
          <p:cNvSpPr/>
          <p:nvPr userDrawn="1"/>
        </p:nvSpPr>
        <p:spPr>
          <a:xfrm>
            <a:off x="6432402" y="5286777"/>
            <a:ext cx="3825623" cy="740536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Grafický objekt 2">
            <a:extLst>
              <a:ext uri="{FF2B5EF4-FFF2-40B4-BE49-F238E27FC236}">
                <a16:creationId xmlns:a16="http://schemas.microsoft.com/office/drawing/2014/main" id="{2397D85C-119E-9D33-1115-F2EB71F6A09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r="31104"/>
          <a:stretch>
            <a:fillRect/>
          </a:stretch>
        </p:blipFill>
        <p:spPr>
          <a:xfrm>
            <a:off x="7135993" y="5945359"/>
            <a:ext cx="2242659" cy="46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8575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491CFC4D-B28B-A53C-892F-944C177F1C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747" y="0"/>
            <a:ext cx="12209929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92668" y="446091"/>
            <a:ext cx="10989733" cy="461665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92668" y="1061640"/>
            <a:ext cx="10989733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9F75790A-2673-F768-DC58-1B86E98BA730}"/>
              </a:ext>
            </a:extLst>
          </p:cNvPr>
          <p:cNvSpPr txBox="1">
            <a:spLocks/>
          </p:cNvSpPr>
          <p:nvPr userDrawn="1"/>
        </p:nvSpPr>
        <p:spPr>
          <a:xfrm>
            <a:off x="592668" y="446091"/>
            <a:ext cx="10989733" cy="4616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000"/>
              <a:t>Kliknutím lze upravit styl.</a:t>
            </a:r>
            <a:endParaRPr lang="cs-CZ" sz="3000" dirty="0"/>
          </a:p>
        </p:txBody>
      </p:sp>
      <p:sp>
        <p:nvSpPr>
          <p:cNvPr id="6" name="Podnadpis 2">
            <a:extLst>
              <a:ext uri="{FF2B5EF4-FFF2-40B4-BE49-F238E27FC236}">
                <a16:creationId xmlns:a16="http://schemas.microsoft.com/office/drawing/2014/main" id="{1309D1D7-E340-39EC-BB6B-25997E9D2A95}"/>
              </a:ext>
            </a:extLst>
          </p:cNvPr>
          <p:cNvSpPr txBox="1">
            <a:spLocks/>
          </p:cNvSpPr>
          <p:nvPr userDrawn="1"/>
        </p:nvSpPr>
        <p:spPr>
          <a:xfrm>
            <a:off x="592668" y="1061640"/>
            <a:ext cx="10989733" cy="1800000"/>
          </a:xfrm>
          <a:prstGeom prst="rect">
            <a:avLst/>
          </a:prstGeom>
        </p:spPr>
        <p:txBody>
          <a:bodyPr vert="horz" wrap="square" lIns="0" tIns="27000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100" dirty="0"/>
              <a:t>Kliknutím můžete upravit styl předlohy.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8E5790A-C409-7339-ADE5-B83AD697D1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70864" y="-1"/>
            <a:ext cx="1021136" cy="6858001"/>
          </a:xfrm>
          <a:prstGeom prst="rect">
            <a:avLst/>
          </a:prstGeom>
        </p:spPr>
      </p:pic>
      <p:sp>
        <p:nvSpPr>
          <p:cNvPr id="13" name="Obdélník 6">
            <a:extLst>
              <a:ext uri="{FF2B5EF4-FFF2-40B4-BE49-F238E27FC236}">
                <a16:creationId xmlns:a16="http://schemas.microsoft.com/office/drawing/2014/main" id="{9787E163-5BFB-B94C-5B61-B79B767119C8}"/>
              </a:ext>
            </a:extLst>
          </p:cNvPr>
          <p:cNvSpPr/>
          <p:nvPr userDrawn="1"/>
        </p:nvSpPr>
        <p:spPr>
          <a:xfrm>
            <a:off x="2" y="-1"/>
            <a:ext cx="12191999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0000" rIns="0" bIns="0" rtlCol="0" anchor="ctr"/>
          <a:lstStyle/>
          <a:p>
            <a:pPr algn="ctr"/>
            <a:endParaRPr lang="cs-CZ" sz="135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4FC7A02-7040-8E2B-9839-4D24997343A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1244" y="-15878"/>
            <a:ext cx="6310005" cy="687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5302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26F26A07-CCD9-A2CD-7841-F72E1E5CF6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748" y="0"/>
            <a:ext cx="12209929" cy="6858000"/>
          </a:xfrm>
          <a:prstGeom prst="rect">
            <a:avLst/>
          </a:prstGeom>
        </p:spPr>
      </p:pic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20F1E102-DB4A-2E69-B603-D048D4860C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91663" y="2616994"/>
            <a:ext cx="2395820" cy="1624012"/>
          </a:xfrm>
          <a:prstGeom prst="rect">
            <a:avLst/>
          </a:prstGeom>
        </p:spPr>
      </p:pic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4D290325-46DB-4306-1771-69C6159ECE5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71843" y="2962140"/>
            <a:ext cx="3495427" cy="78158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89C846C8-56B5-0C84-A711-92C46EF733F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75276" y="-1"/>
            <a:ext cx="1021136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912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F861BD25-A7DD-BFED-0ECB-0AAED3DA5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6893" y="0"/>
            <a:ext cx="12358893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152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80187828-6932-1EAC-FCFF-408068FB79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747" y="0"/>
            <a:ext cx="12209929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DE4C9ADF-F666-31D2-E15A-9DA05373E47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62399" y="-1"/>
            <a:ext cx="1021136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2956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1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4EC2171-FDB9-C89D-7062-F269F082CD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2001" y="0"/>
            <a:ext cx="6295431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92668" y="446091"/>
            <a:ext cx="10989733" cy="461665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92668" y="1061640"/>
            <a:ext cx="10989733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9F75790A-2673-F768-DC58-1B86E98BA730}"/>
              </a:ext>
            </a:extLst>
          </p:cNvPr>
          <p:cNvSpPr txBox="1">
            <a:spLocks/>
          </p:cNvSpPr>
          <p:nvPr userDrawn="1"/>
        </p:nvSpPr>
        <p:spPr>
          <a:xfrm>
            <a:off x="592668" y="446091"/>
            <a:ext cx="10989733" cy="4616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000"/>
              <a:t>Kliknutím lze upravit styl.</a:t>
            </a:r>
            <a:endParaRPr lang="cs-CZ" sz="3000" dirty="0"/>
          </a:p>
        </p:txBody>
      </p:sp>
      <p:sp>
        <p:nvSpPr>
          <p:cNvPr id="6" name="Podnadpis 2">
            <a:extLst>
              <a:ext uri="{FF2B5EF4-FFF2-40B4-BE49-F238E27FC236}">
                <a16:creationId xmlns:a16="http://schemas.microsoft.com/office/drawing/2014/main" id="{1309D1D7-E340-39EC-BB6B-25997E9D2A95}"/>
              </a:ext>
            </a:extLst>
          </p:cNvPr>
          <p:cNvSpPr txBox="1">
            <a:spLocks/>
          </p:cNvSpPr>
          <p:nvPr userDrawn="1"/>
        </p:nvSpPr>
        <p:spPr>
          <a:xfrm>
            <a:off x="592668" y="1061640"/>
            <a:ext cx="10989733" cy="1800000"/>
          </a:xfrm>
          <a:prstGeom prst="rect">
            <a:avLst/>
          </a:prstGeom>
        </p:spPr>
        <p:txBody>
          <a:bodyPr vert="horz" wrap="square" lIns="0" tIns="27000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100"/>
              <a:t>Kliknutím můžete upravit styl předlohy.</a:t>
            </a:r>
            <a:endParaRPr lang="cs-CZ" sz="2100" dirty="0"/>
          </a:p>
        </p:txBody>
      </p:sp>
    </p:spTree>
    <p:extLst>
      <p:ext uri="{BB962C8B-B14F-4D97-AF65-F5344CB8AC3E}">
        <p14:creationId xmlns:p14="http://schemas.microsoft.com/office/powerpoint/2010/main" val="13485548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2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8FCF5D93-98B9-55C6-FC61-F815A5B5C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2002" y="0"/>
            <a:ext cx="6299999" cy="686297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92668" y="446091"/>
            <a:ext cx="10989733" cy="461665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92668" y="1061640"/>
            <a:ext cx="10989733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9F75790A-2673-F768-DC58-1B86E98BA730}"/>
              </a:ext>
            </a:extLst>
          </p:cNvPr>
          <p:cNvSpPr txBox="1">
            <a:spLocks/>
          </p:cNvSpPr>
          <p:nvPr userDrawn="1"/>
        </p:nvSpPr>
        <p:spPr>
          <a:xfrm>
            <a:off x="592668" y="446091"/>
            <a:ext cx="10989733" cy="46166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000"/>
              <a:t>Kliknutím lze upravit styl.</a:t>
            </a:r>
            <a:endParaRPr lang="cs-CZ" sz="3000" dirty="0"/>
          </a:p>
        </p:txBody>
      </p:sp>
      <p:sp>
        <p:nvSpPr>
          <p:cNvPr id="6" name="Podnadpis 2">
            <a:extLst>
              <a:ext uri="{FF2B5EF4-FFF2-40B4-BE49-F238E27FC236}">
                <a16:creationId xmlns:a16="http://schemas.microsoft.com/office/drawing/2014/main" id="{1309D1D7-E340-39EC-BB6B-25997E9D2A95}"/>
              </a:ext>
            </a:extLst>
          </p:cNvPr>
          <p:cNvSpPr txBox="1">
            <a:spLocks/>
          </p:cNvSpPr>
          <p:nvPr userDrawn="1"/>
        </p:nvSpPr>
        <p:spPr>
          <a:xfrm>
            <a:off x="592668" y="1061640"/>
            <a:ext cx="10989733" cy="1800000"/>
          </a:xfrm>
          <a:prstGeom prst="rect">
            <a:avLst/>
          </a:prstGeom>
        </p:spPr>
        <p:txBody>
          <a:bodyPr vert="horz" wrap="square" lIns="0" tIns="27000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100"/>
              <a:t>Kliknutím můžete upravit styl předlohy.</a:t>
            </a:r>
            <a:endParaRPr lang="cs-CZ" sz="2100" dirty="0"/>
          </a:p>
        </p:txBody>
      </p:sp>
    </p:spTree>
    <p:extLst>
      <p:ext uri="{BB962C8B-B14F-4D97-AF65-F5344CB8AC3E}">
        <p14:creationId xmlns:p14="http://schemas.microsoft.com/office/powerpoint/2010/main" val="30401426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3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966EA22-A81E-B9C2-2E46-6227AEE4E0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2001" y="0"/>
            <a:ext cx="62954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026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4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1ACDB2E-FF5F-9F15-E343-7BA8FDF346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2001" y="0"/>
            <a:ext cx="62954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3183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5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2C75B2F3-26F3-C8BF-A70F-D1009B87D6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2001" y="0"/>
            <a:ext cx="62954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451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N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95C2415-6455-613D-1493-33AB001536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2002" y="0"/>
            <a:ext cx="62954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245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ecný slid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592668" y="1000089"/>
            <a:ext cx="10989733" cy="4654589"/>
          </a:xfrm>
        </p:spPr>
        <p:txBody>
          <a:bodyPr/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3B8E4C-EDFF-E2E1-FAB0-E6E21B4BD6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6302189"/>
            <a:ext cx="12192000" cy="55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733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ecný slide - graf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88151" y="446091"/>
            <a:ext cx="4813300" cy="323165"/>
          </a:xfrm>
        </p:spPr>
        <p:txBody>
          <a:bodyPr lIns="0" tIns="0" rIns="0" bIns="0" anchor="t" anchorCtr="0">
            <a:spAutoFit/>
          </a:bodyPr>
          <a:lstStyle>
            <a:lvl1pPr algn="l">
              <a:defRPr sz="2100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592668" y="446091"/>
            <a:ext cx="5604933" cy="52085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6788151" y="876975"/>
            <a:ext cx="4813300" cy="47777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FFF8886-6B6A-4DB2-E9D4-6973484A62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6302189"/>
            <a:ext cx="12192000" cy="55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604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ecný slide - 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592667" y="1000088"/>
            <a:ext cx="11008784" cy="465458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0B56A95-B616-4EF0-5D80-EBD59372AE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6302189"/>
            <a:ext cx="12192000" cy="55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9260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_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B4EE302A-6A20-07D0-8B24-FFD387176898}"/>
              </a:ext>
            </a:extLst>
          </p:cNvPr>
          <p:cNvSpPr/>
          <p:nvPr userDrawn="1"/>
        </p:nvSpPr>
        <p:spPr>
          <a:xfrm>
            <a:off x="2" y="-1"/>
            <a:ext cx="12191999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0000" rIns="0" bIns="0" rtlCol="0" anchor="ctr"/>
          <a:lstStyle/>
          <a:p>
            <a:pPr algn="ctr"/>
            <a:endParaRPr lang="cs-CZ" sz="1350" dirty="0"/>
          </a:p>
        </p:txBody>
      </p:sp>
      <p:sp>
        <p:nvSpPr>
          <p:cNvPr id="4" name="Zástupný symbol pro nadpis 1">
            <a:extLst>
              <a:ext uri="{FF2B5EF4-FFF2-40B4-BE49-F238E27FC236}">
                <a16:creationId xmlns:a16="http://schemas.microsoft.com/office/drawing/2014/main" id="{EA7B9CDD-CD6B-4890-8F23-29D6F9E7C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7" y="515338"/>
            <a:ext cx="10989732" cy="4154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text 2">
            <a:extLst>
              <a:ext uri="{FF2B5EF4-FFF2-40B4-BE49-F238E27FC236}">
                <a16:creationId xmlns:a16="http://schemas.microsoft.com/office/drawing/2014/main" id="{25B5D7E7-BD34-A127-004E-D5A86D72C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8" y="1000089"/>
            <a:ext cx="10989733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BF714E5-A375-EE0F-8756-E7E1983E00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6308826"/>
            <a:ext cx="12192000" cy="55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7026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2_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E87960AC-6B18-2777-9D36-3A4FC9BF3323}"/>
              </a:ext>
            </a:extLst>
          </p:cNvPr>
          <p:cNvSpPr/>
          <p:nvPr userDrawn="1"/>
        </p:nvSpPr>
        <p:spPr>
          <a:xfrm>
            <a:off x="2" y="0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0000" rIns="0" bIns="0" rtlCol="0" anchor="ctr"/>
          <a:lstStyle/>
          <a:p>
            <a:pPr algn="ctr"/>
            <a:endParaRPr lang="cs-CZ" sz="1350" dirty="0"/>
          </a:p>
        </p:txBody>
      </p:sp>
      <p:sp>
        <p:nvSpPr>
          <p:cNvPr id="4" name="Zástupný symbol pro nadpis 1">
            <a:extLst>
              <a:ext uri="{FF2B5EF4-FFF2-40B4-BE49-F238E27FC236}">
                <a16:creationId xmlns:a16="http://schemas.microsoft.com/office/drawing/2014/main" id="{F22DEC39-63DA-34B1-86F8-4F199529A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7" y="515338"/>
            <a:ext cx="10989732" cy="4154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text 2">
            <a:extLst>
              <a:ext uri="{FF2B5EF4-FFF2-40B4-BE49-F238E27FC236}">
                <a16:creationId xmlns:a16="http://schemas.microsoft.com/office/drawing/2014/main" id="{1864989A-05BF-BEF3-8A5D-E8497E909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8" y="1000089"/>
            <a:ext cx="10989733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1A469D9-1054-42E4-9113-87FE3BF531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" y="6300944"/>
            <a:ext cx="12191999" cy="55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6146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3_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42CDFC36-BEFF-D7BD-E785-4CE69FFE33F2}"/>
              </a:ext>
            </a:extLst>
          </p:cNvPr>
          <p:cNvSpPr/>
          <p:nvPr userDrawn="1"/>
        </p:nvSpPr>
        <p:spPr>
          <a:xfrm>
            <a:off x="2" y="0"/>
            <a:ext cx="12191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0000" rIns="0" bIns="0" rtlCol="0" anchor="ctr"/>
          <a:lstStyle/>
          <a:p>
            <a:pPr algn="ctr"/>
            <a:endParaRPr lang="cs-CZ" sz="1350" dirty="0"/>
          </a:p>
        </p:txBody>
      </p:sp>
      <p:sp>
        <p:nvSpPr>
          <p:cNvPr id="4" name="Zástupný symbol pro nadpis 1">
            <a:extLst>
              <a:ext uri="{FF2B5EF4-FFF2-40B4-BE49-F238E27FC236}">
                <a16:creationId xmlns:a16="http://schemas.microsoft.com/office/drawing/2014/main" id="{8D0671F6-107C-02BD-741C-2A9C3013F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7" y="515338"/>
            <a:ext cx="10989732" cy="4154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text 2">
            <a:extLst>
              <a:ext uri="{FF2B5EF4-FFF2-40B4-BE49-F238E27FC236}">
                <a16:creationId xmlns:a16="http://schemas.microsoft.com/office/drawing/2014/main" id="{A4C095CF-8025-4207-75F5-7333F8789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8" y="1000089"/>
            <a:ext cx="10989733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16BCB21-2CF7-47A2-F01D-91863FFC8B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" y="6300944"/>
            <a:ext cx="12191999" cy="55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729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4_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2BB3CFF1-C5BD-C03D-FC11-2C25E8D0B6D9}"/>
              </a:ext>
            </a:extLst>
          </p:cNvPr>
          <p:cNvSpPr/>
          <p:nvPr userDrawn="1"/>
        </p:nvSpPr>
        <p:spPr>
          <a:xfrm>
            <a:off x="2" y="2"/>
            <a:ext cx="12191999" cy="6308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0000" rIns="0" bIns="0" rtlCol="0" anchor="ctr"/>
          <a:lstStyle/>
          <a:p>
            <a:pPr algn="ctr"/>
            <a:endParaRPr lang="cs-CZ" sz="1350" dirty="0"/>
          </a:p>
        </p:txBody>
      </p:sp>
      <p:sp>
        <p:nvSpPr>
          <p:cNvPr id="4" name="Zástupný symbol pro nadpis 1">
            <a:extLst>
              <a:ext uri="{FF2B5EF4-FFF2-40B4-BE49-F238E27FC236}">
                <a16:creationId xmlns:a16="http://schemas.microsoft.com/office/drawing/2014/main" id="{28080723-4B0A-B65A-1A67-478E62D82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7" y="515338"/>
            <a:ext cx="10989732" cy="4154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text 2">
            <a:extLst>
              <a:ext uri="{FF2B5EF4-FFF2-40B4-BE49-F238E27FC236}">
                <a16:creationId xmlns:a16="http://schemas.microsoft.com/office/drawing/2014/main" id="{16043708-F33F-BED1-3B83-E8D056EBB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8" y="1000089"/>
            <a:ext cx="10989733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798C77B-E472-3924-F54D-7042654554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" y="6308637"/>
            <a:ext cx="12191999" cy="55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2210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5_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1360978B-EF80-459D-0700-82419C723C2F}"/>
              </a:ext>
            </a:extLst>
          </p:cNvPr>
          <p:cNvSpPr/>
          <p:nvPr userDrawn="1"/>
        </p:nvSpPr>
        <p:spPr>
          <a:xfrm>
            <a:off x="2" y="2"/>
            <a:ext cx="12191999" cy="6308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0000" rIns="0" bIns="0" rtlCol="0" anchor="ctr"/>
          <a:lstStyle/>
          <a:p>
            <a:pPr algn="ctr"/>
            <a:endParaRPr lang="cs-CZ" sz="1350" dirty="0"/>
          </a:p>
        </p:txBody>
      </p:sp>
      <p:sp>
        <p:nvSpPr>
          <p:cNvPr id="4" name="Zástupný symbol pro nadpis 1">
            <a:extLst>
              <a:ext uri="{FF2B5EF4-FFF2-40B4-BE49-F238E27FC236}">
                <a16:creationId xmlns:a16="http://schemas.microsoft.com/office/drawing/2014/main" id="{0C387AF0-9443-DD5B-68AC-671A30229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7" y="515338"/>
            <a:ext cx="10989732" cy="4154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text 2">
            <a:extLst>
              <a:ext uri="{FF2B5EF4-FFF2-40B4-BE49-F238E27FC236}">
                <a16:creationId xmlns:a16="http://schemas.microsoft.com/office/drawing/2014/main" id="{8AB1245E-1A64-880F-B313-1100EE13B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8" y="1000089"/>
            <a:ext cx="10989733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CEE1D95-4422-A6FB-2951-DEC6E43B57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6308637"/>
            <a:ext cx="12192000" cy="55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420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N_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1360978B-EF80-459D-0700-82419C723C2F}"/>
              </a:ext>
            </a:extLst>
          </p:cNvPr>
          <p:cNvSpPr/>
          <p:nvPr userDrawn="1"/>
        </p:nvSpPr>
        <p:spPr>
          <a:xfrm>
            <a:off x="2" y="2"/>
            <a:ext cx="12191999" cy="6308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0000" rIns="0" bIns="0" rtlCol="0" anchor="ctr"/>
          <a:lstStyle/>
          <a:p>
            <a:pPr algn="ctr"/>
            <a:endParaRPr lang="cs-CZ" sz="1350" dirty="0"/>
          </a:p>
        </p:txBody>
      </p:sp>
      <p:sp>
        <p:nvSpPr>
          <p:cNvPr id="4" name="Zástupný symbol pro nadpis 1">
            <a:extLst>
              <a:ext uri="{FF2B5EF4-FFF2-40B4-BE49-F238E27FC236}">
                <a16:creationId xmlns:a16="http://schemas.microsoft.com/office/drawing/2014/main" id="{0C387AF0-9443-DD5B-68AC-671A30229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7" y="515338"/>
            <a:ext cx="10989732" cy="4154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text 2">
            <a:extLst>
              <a:ext uri="{FF2B5EF4-FFF2-40B4-BE49-F238E27FC236}">
                <a16:creationId xmlns:a16="http://schemas.microsoft.com/office/drawing/2014/main" id="{8AB1245E-1A64-880F-B313-1100EE13B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8" y="1000089"/>
            <a:ext cx="10989733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82CBACF-164B-3C43-E70E-4DBBF7F090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300943"/>
            <a:ext cx="12192000" cy="55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680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9">
            <a:extLst>
              <a:ext uri="{FF2B5EF4-FFF2-40B4-BE49-F238E27FC236}">
                <a16:creationId xmlns:a16="http://schemas.microsoft.com/office/drawing/2014/main" id="{51B29667-AFFE-BB15-50EB-2994E4DA8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1077" y="2848930"/>
            <a:ext cx="8078259" cy="1346522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cs-CZ" sz="4050" b="1" dirty="0"/>
              <a:t>KONEC </a:t>
            </a:r>
            <a:r>
              <a:rPr lang="cs-CZ" sz="4050" b="1" dirty="0">
                <a:sym typeface="Wingdings" panose="05000000000000000000" pitchFamily="2" charset="2"/>
              </a:rPr>
              <a:t></a:t>
            </a:r>
            <a:br>
              <a:rPr lang="cs-CZ" b="1" dirty="0"/>
            </a:br>
            <a:r>
              <a:rPr lang="cs-CZ" sz="2700" b="1" dirty="0"/>
              <a:t>DĚKUJI ZA POZORNOST</a:t>
            </a:r>
            <a:br>
              <a:rPr lang="cs-CZ" sz="2400" b="1" dirty="0">
                <a:solidFill>
                  <a:srgbClr val="FFDE00"/>
                </a:solidFill>
              </a:rPr>
            </a:br>
            <a:endParaRPr lang="cs-CZ" sz="2000" b="1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7BA3545-A9DA-D5DA-B33B-B1CB476889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67970" y="0"/>
            <a:ext cx="62954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39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emf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11.wmf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10.wmf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152" y="3632200"/>
            <a:ext cx="5403849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592667" y="446088"/>
            <a:ext cx="11008784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1028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592667" y="1600201"/>
            <a:ext cx="10989733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29" name="TextovéPole 9"/>
          <p:cNvSpPr txBox="1">
            <a:spLocks noChangeArrowheads="1"/>
          </p:cNvSpPr>
          <p:nvPr userDrawn="1"/>
        </p:nvSpPr>
        <p:spPr bwMode="auto">
          <a:xfrm>
            <a:off x="3695701" y="6100764"/>
            <a:ext cx="25019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cs-CZ" sz="900" dirty="0">
                <a:solidFill>
                  <a:srgbClr val="004B8D"/>
                </a:solidFill>
                <a:latin typeface="Calibri" pitchFamily="34" charset="0"/>
                <a:cs typeface="Calibri" pitchFamily="34" charset="0"/>
              </a:rPr>
              <a:t>Ing. Martin Kocourek</a:t>
            </a:r>
            <a:br>
              <a:rPr lang="cs-CZ" sz="900" dirty="0">
                <a:solidFill>
                  <a:srgbClr val="004B8D"/>
                </a:solidFill>
                <a:latin typeface="Calibri" pitchFamily="34" charset="0"/>
                <a:cs typeface="Calibri" pitchFamily="34" charset="0"/>
              </a:rPr>
            </a:br>
            <a:r>
              <a:rPr lang="cs-CZ" sz="900" dirty="0">
                <a:solidFill>
                  <a:srgbClr val="004B8D"/>
                </a:solidFill>
                <a:latin typeface="Calibri" pitchFamily="34" charset="0"/>
                <a:cs typeface="Calibri" pitchFamily="34" charset="0"/>
              </a:rPr>
              <a:t>ministr průmyslu a obchodu</a:t>
            </a:r>
          </a:p>
        </p:txBody>
      </p:sp>
      <p:sp>
        <p:nvSpPr>
          <p:cNvPr id="1030" name="TextovéPole 10"/>
          <p:cNvSpPr txBox="1">
            <a:spLocks noChangeArrowheads="1"/>
          </p:cNvSpPr>
          <p:nvPr userDrawn="1"/>
        </p:nvSpPr>
        <p:spPr bwMode="auto">
          <a:xfrm>
            <a:off x="592667" y="6100764"/>
            <a:ext cx="25019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cs-CZ" sz="900" dirty="0">
                <a:solidFill>
                  <a:srgbClr val="004B8D"/>
                </a:solidFill>
                <a:latin typeface="Calibri" pitchFamily="34" charset="0"/>
                <a:cs typeface="Calibri" pitchFamily="34" charset="0"/>
              </a:rPr>
              <a:t>ZPĚT NA VRCHOL – INSTITUCE, INOVACE A INFRASTRUKTURA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57" r:id="rId1"/>
    <p:sldLayoutId id="2147485158" r:id="rId2"/>
    <p:sldLayoutId id="2147485159" r:id="rId3"/>
    <p:sldLayoutId id="2147485160" r:id="rId4"/>
    <p:sldLayoutId id="2147485174" r:id="rId5"/>
    <p:sldLayoutId id="2147485175" r:id="rId6"/>
    <p:sldLayoutId id="2147485176" r:id="rId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085" y="3632200"/>
            <a:ext cx="5403849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592667" y="446088"/>
            <a:ext cx="11008784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2052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592667" y="1600201"/>
            <a:ext cx="10989733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2053" name="TextovéPole 9"/>
          <p:cNvSpPr txBox="1">
            <a:spLocks noChangeArrowheads="1"/>
          </p:cNvSpPr>
          <p:nvPr userDrawn="1"/>
        </p:nvSpPr>
        <p:spPr bwMode="auto">
          <a:xfrm>
            <a:off x="3695701" y="6100764"/>
            <a:ext cx="25019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cs-CZ" sz="9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Ing. Martin Kocourek</a:t>
            </a:r>
            <a:br>
              <a:rPr lang="cs-CZ" sz="9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cs-CZ" sz="9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ministr průmyslu a obchodu</a:t>
            </a:r>
          </a:p>
        </p:txBody>
      </p:sp>
      <p:sp>
        <p:nvSpPr>
          <p:cNvPr id="2054" name="TextovéPole 10"/>
          <p:cNvSpPr txBox="1">
            <a:spLocks noChangeArrowheads="1"/>
          </p:cNvSpPr>
          <p:nvPr userDrawn="1"/>
        </p:nvSpPr>
        <p:spPr bwMode="auto">
          <a:xfrm>
            <a:off x="592667" y="6100764"/>
            <a:ext cx="25019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cs-CZ" sz="9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ZPĚT NA VRCHOL – INSTITUCE, INOVACE A INFRASTRUKTURA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61" r:id="rId1"/>
    <p:sldLayoutId id="2147485162" r:id="rId2"/>
    <p:sldLayoutId id="2147485163" r:id="rId3"/>
    <p:sldLayoutId id="2147485164" r:id="rId4"/>
    <p:sldLayoutId id="2147485203" r:id="rId5"/>
    <p:sldLayoutId id="2147485204" r:id="rId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Calibri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Calibri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Calibri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Calibri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085" y="3632200"/>
            <a:ext cx="5403849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592667" y="446088"/>
            <a:ext cx="11008784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076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592667" y="1600201"/>
            <a:ext cx="10989733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2053" name="TextovéPole 9"/>
          <p:cNvSpPr txBox="1">
            <a:spLocks noChangeArrowheads="1"/>
          </p:cNvSpPr>
          <p:nvPr userDrawn="1"/>
        </p:nvSpPr>
        <p:spPr bwMode="auto">
          <a:xfrm>
            <a:off x="3695701" y="6100764"/>
            <a:ext cx="25019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cs-CZ" sz="9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Ing. Martin Kocourek</a:t>
            </a:r>
            <a:br>
              <a:rPr lang="cs-CZ" sz="9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</a:br>
            <a:r>
              <a:rPr lang="cs-CZ" sz="9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ministr průmyslu a obchodu</a:t>
            </a:r>
          </a:p>
        </p:txBody>
      </p:sp>
      <p:sp>
        <p:nvSpPr>
          <p:cNvPr id="2054" name="TextovéPole 10"/>
          <p:cNvSpPr txBox="1">
            <a:spLocks noChangeArrowheads="1"/>
          </p:cNvSpPr>
          <p:nvPr userDrawn="1"/>
        </p:nvSpPr>
        <p:spPr bwMode="auto">
          <a:xfrm>
            <a:off x="592667" y="6100764"/>
            <a:ext cx="25019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cs-CZ" sz="9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ZPĚT NA VRCHOL – INSTITUCE, INOVACE A INFRASTRUKTURA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65" r:id="rId1"/>
    <p:sldLayoutId id="2147485166" r:id="rId2"/>
    <p:sldLayoutId id="2147485167" r:id="rId3"/>
    <p:sldLayoutId id="2147485168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Calibri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Calibri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Calibri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Calibri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085" y="3632200"/>
            <a:ext cx="5403849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592667" y="446088"/>
            <a:ext cx="11008784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4100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592667" y="1600201"/>
            <a:ext cx="10989733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2053" name="TextovéPole 9"/>
          <p:cNvSpPr txBox="1">
            <a:spLocks noChangeArrowheads="1"/>
          </p:cNvSpPr>
          <p:nvPr userDrawn="1"/>
        </p:nvSpPr>
        <p:spPr bwMode="auto">
          <a:xfrm>
            <a:off x="3695701" y="6100764"/>
            <a:ext cx="25019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cs-CZ" sz="9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Ing. Martin Kocourek</a:t>
            </a:r>
            <a:br>
              <a:rPr lang="cs-CZ" sz="9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</a:br>
            <a:r>
              <a:rPr lang="cs-CZ" sz="9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ministr průmyslu a obchodu</a:t>
            </a:r>
          </a:p>
        </p:txBody>
      </p:sp>
      <p:sp>
        <p:nvSpPr>
          <p:cNvPr id="2054" name="TextovéPole 10"/>
          <p:cNvSpPr txBox="1">
            <a:spLocks noChangeArrowheads="1"/>
          </p:cNvSpPr>
          <p:nvPr userDrawn="1"/>
        </p:nvSpPr>
        <p:spPr bwMode="auto">
          <a:xfrm>
            <a:off x="592667" y="6100764"/>
            <a:ext cx="25019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cs-CZ" sz="9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ZPĚT NA VRCHOL – INSTITUCE, INOVACE A INFRASTRUKTURA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69" r:id="rId1"/>
    <p:sldLayoutId id="2147485170" r:id="rId2"/>
    <p:sldLayoutId id="2147485171" r:id="rId3"/>
    <p:sldLayoutId id="2147485172" r:id="rId4"/>
    <p:sldLayoutId id="2147485173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Calibri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Calibri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Calibri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Calibri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>
          <a:xfrm>
            <a:off x="2" y="-1"/>
            <a:ext cx="12191999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0000" rIns="0" bIns="0" rtlCol="0" anchor="ctr"/>
          <a:lstStyle/>
          <a:p>
            <a:pPr algn="ctr"/>
            <a:endParaRPr lang="cs-CZ" sz="1350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92667" y="515338"/>
            <a:ext cx="10989732" cy="4154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92668" y="1000089"/>
            <a:ext cx="10989733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098843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07" r:id="rId1"/>
    <p:sldLayoutId id="2147485208" r:id="rId2"/>
    <p:sldLayoutId id="2147485209" r:id="rId3"/>
    <p:sldLayoutId id="2147485210" r:id="rId4"/>
    <p:sldLayoutId id="2147485211" r:id="rId5"/>
    <p:sldLayoutId id="2147485212" r:id="rId6"/>
    <p:sldLayoutId id="2147485213" r:id="rId7"/>
    <p:sldLayoutId id="2147485214" r:id="rId8"/>
    <p:sldLayoutId id="2147485215" r:id="rId9"/>
    <p:sldLayoutId id="2147485216" r:id="rId10"/>
    <p:sldLayoutId id="2147485217" r:id="rId11"/>
    <p:sldLayoutId id="2147485218" r:id="rId12"/>
    <p:sldLayoutId id="2147485219" r:id="rId13"/>
    <p:sldLayoutId id="2147485220" r:id="rId14"/>
    <p:sldLayoutId id="2147485221" r:id="rId15"/>
    <p:sldLayoutId id="2147485222" r:id="rId16"/>
    <p:sldLayoutId id="2147485223" r:id="rId17"/>
    <p:sldLayoutId id="2147485224" r:id="rId18"/>
    <p:sldLayoutId id="2147485225" r:id="rId19"/>
    <p:sldLayoutId id="2147485226" r:id="rId20"/>
    <p:sldLayoutId id="2147485227" r:id="rId21"/>
  </p:sldLayoutIdLst>
  <p:txStyles>
    <p:titleStyle>
      <a:lvl1pPr algn="l" defTabSz="685800" rtl="0" eaLnBrk="1" latinLnBrk="0" hangingPunct="1">
        <a:spcBef>
          <a:spcPct val="0"/>
        </a:spcBef>
        <a:buNone/>
        <a:defRPr sz="27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70272" indent="-270272" algn="l" defTabSz="685800" rtl="0" eaLnBrk="1" latinLnBrk="0" hangingPunct="1">
        <a:spcBef>
          <a:spcPct val="20000"/>
        </a:spcBef>
        <a:buFontTx/>
        <a:buBlip>
          <a:blip r:embed="rId23"/>
        </a:buBlip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540544" indent="-270272" algn="l" defTabSz="685800" rtl="0" eaLnBrk="1" latinLnBrk="0" hangingPunct="1">
        <a:spcBef>
          <a:spcPct val="20000"/>
        </a:spcBef>
        <a:buFontTx/>
        <a:buBlip>
          <a:blip r:embed="rId24"/>
        </a:buBlip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804863" indent="-264319" algn="l" defTabSz="685800" rtl="0" eaLnBrk="1" latinLnBrk="0" hangingPunct="1">
        <a:spcBef>
          <a:spcPct val="20000"/>
        </a:spcBef>
        <a:buFontTx/>
        <a:buBlip>
          <a:blip r:embed="rId23"/>
        </a:buBlip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076325" indent="-271463" algn="l" defTabSz="685800" rtl="0" eaLnBrk="1" latinLnBrk="0" hangingPunct="1">
        <a:spcBef>
          <a:spcPct val="20000"/>
        </a:spcBef>
        <a:buFontTx/>
        <a:buBlip>
          <a:blip r:embed="rId24"/>
        </a:buBlip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46597" indent="-270272" algn="l" defTabSz="685800" rtl="0" eaLnBrk="1" latinLnBrk="0" hangingPunct="1">
        <a:spcBef>
          <a:spcPct val="20000"/>
        </a:spcBef>
        <a:buFontTx/>
        <a:buBlip>
          <a:blip r:embed="rId23"/>
        </a:buBlip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57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6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6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>
            <a:extLst>
              <a:ext uri="{FF2B5EF4-FFF2-40B4-BE49-F238E27FC236}">
                <a16:creationId xmlns:a16="http://schemas.microsoft.com/office/drawing/2014/main" id="{79B2BBAA-8E3B-4703-91AA-B7D67F8A97A0}"/>
              </a:ext>
            </a:extLst>
          </p:cNvPr>
          <p:cNvSpPr txBox="1">
            <a:spLocks/>
          </p:cNvSpPr>
          <p:nvPr/>
        </p:nvSpPr>
        <p:spPr>
          <a:xfrm>
            <a:off x="842935" y="2277620"/>
            <a:ext cx="7696048" cy="160043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13B5F4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Platforma strategických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13B5F4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technologií pro Evropu - STEP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0" i="0" u="none" strike="noStrike" kern="1200" cap="none" spc="0" normalizeH="0" baseline="0" noProof="0" dirty="0">
                <a:ln>
                  <a:noFill/>
                </a:ln>
                <a:solidFill>
                  <a:srgbClr val="13B5F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</a:p>
        </p:txBody>
      </p:sp>
      <p:pic>
        <p:nvPicPr>
          <p:cNvPr id="3" name="Grafický objekt 6">
            <a:extLst>
              <a:ext uri="{FF2B5EF4-FFF2-40B4-BE49-F238E27FC236}">
                <a16:creationId xmlns:a16="http://schemas.microsoft.com/office/drawing/2014/main" id="{A1FF5242-E40B-40D6-A61B-A9A7B7915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1687" y="4100527"/>
            <a:ext cx="438150" cy="485775"/>
          </a:xfrm>
          <a:prstGeom prst="rect">
            <a:avLst/>
          </a:prstGeom>
        </p:spPr>
      </p:pic>
      <p:sp>
        <p:nvSpPr>
          <p:cNvPr id="4" name="Podnadpis 2">
            <a:extLst>
              <a:ext uri="{FF2B5EF4-FFF2-40B4-BE49-F238E27FC236}">
                <a16:creationId xmlns:a16="http://schemas.microsoft.com/office/drawing/2014/main" id="{444C54AA-191F-41A6-A8AF-B2C39C84BD5A}"/>
              </a:ext>
            </a:extLst>
          </p:cNvPr>
          <p:cNvSpPr txBox="1">
            <a:spLocks/>
          </p:cNvSpPr>
          <p:nvPr/>
        </p:nvSpPr>
        <p:spPr>
          <a:xfrm>
            <a:off x="1472969" y="3669190"/>
            <a:ext cx="2011364" cy="992431"/>
          </a:xfrm>
          <a:prstGeom prst="rect">
            <a:avLst/>
          </a:prstGeom>
        </p:spPr>
        <p:txBody>
          <a:bodyPr vert="horz" wrap="square" lIns="0" tIns="36000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4B8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12. února 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004B8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202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4B8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4B8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9.00 - 14.30 hod.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004B8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</a:p>
        </p:txBody>
      </p:sp>
      <p:pic>
        <p:nvPicPr>
          <p:cNvPr id="5" name="Grafický objekt 8">
            <a:extLst>
              <a:ext uri="{FF2B5EF4-FFF2-40B4-BE49-F238E27FC236}">
                <a16:creationId xmlns:a16="http://schemas.microsoft.com/office/drawing/2014/main" id="{47F5E2DE-7C8E-4BDD-AE04-A0F60EDBC5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1687" y="5333845"/>
            <a:ext cx="342900" cy="523875"/>
          </a:xfrm>
          <a:prstGeom prst="rect">
            <a:avLst/>
          </a:prstGeom>
        </p:spPr>
      </p:pic>
      <p:sp>
        <p:nvSpPr>
          <p:cNvPr id="6" name="Podnadpis 2">
            <a:extLst>
              <a:ext uri="{FF2B5EF4-FFF2-40B4-BE49-F238E27FC236}">
                <a16:creationId xmlns:a16="http://schemas.microsoft.com/office/drawing/2014/main" id="{D482D4A1-12B0-423B-A4D7-842CC5CA02DF}"/>
              </a:ext>
            </a:extLst>
          </p:cNvPr>
          <p:cNvSpPr txBox="1">
            <a:spLocks/>
          </p:cNvSpPr>
          <p:nvPr/>
        </p:nvSpPr>
        <p:spPr>
          <a:xfrm>
            <a:off x="1472969" y="4898974"/>
            <a:ext cx="2979213" cy="1393615"/>
          </a:xfrm>
          <a:prstGeom prst="rect">
            <a:avLst/>
          </a:prstGeom>
        </p:spPr>
        <p:txBody>
          <a:bodyPr vert="horz" wrap="square" lIns="0" tIns="360000" rIns="0" bIns="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4B8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Impact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4B8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Hub Brno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4B8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Cyrilská 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4B8D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Brno-střed-Trnitá, 602 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004B8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915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nadpis 1">
            <a:extLst>
              <a:ext uri="{FF2B5EF4-FFF2-40B4-BE49-F238E27FC236}">
                <a16:creationId xmlns:a16="http://schemas.microsoft.com/office/drawing/2014/main" id="{D5EB6D49-0BE1-C99C-31C9-7BCC44F7612D}"/>
              </a:ext>
            </a:extLst>
          </p:cNvPr>
          <p:cNvSpPr txBox="1">
            <a:spLocks/>
          </p:cNvSpPr>
          <p:nvPr/>
        </p:nvSpPr>
        <p:spPr>
          <a:xfrm>
            <a:off x="6183406" y="2373132"/>
            <a:ext cx="6362607" cy="32624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cs-CZ" sz="3200" b="1" dirty="0">
                <a:solidFill>
                  <a:srgbClr val="00B0F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Představení základních parametrů </a:t>
            </a:r>
            <a:br>
              <a:rPr lang="cs-CZ" sz="3200" b="1" dirty="0">
                <a:solidFill>
                  <a:srgbClr val="00B0F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cs-CZ" sz="3200" b="1" dirty="0">
                <a:solidFill>
                  <a:srgbClr val="00B0F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kritérií STEP výzev z OP TAK </a:t>
            </a:r>
          </a:p>
          <a:p>
            <a:pPr>
              <a:spcBef>
                <a:spcPts val="0"/>
              </a:spcBef>
            </a:pPr>
            <a:endParaRPr lang="cs-CZ" sz="2800" b="1" dirty="0">
              <a:solidFill>
                <a:schemeClr val="tx2"/>
              </a:solidFill>
              <a:latin typeface="Calibri Light "/>
              <a:cs typeface="Calibri Light" panose="020F03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cs-CZ" sz="3200" b="1" dirty="0">
                <a:solidFill>
                  <a:schemeClr val="tx2"/>
                </a:solidFill>
                <a:latin typeface="Calibri Light "/>
                <a:cs typeface="Calibri Light" panose="020F0302020204030204" pitchFamily="34" charset="0"/>
              </a:rPr>
              <a:t>Petr Filipi</a:t>
            </a:r>
          </a:p>
          <a:p>
            <a:pPr>
              <a:spcBef>
                <a:spcPts val="0"/>
              </a:spcBef>
            </a:pPr>
            <a:r>
              <a:rPr lang="cs-CZ" sz="2000" b="1" dirty="0">
                <a:solidFill>
                  <a:schemeClr val="tx2"/>
                </a:solidFill>
                <a:latin typeface="Calibri Light "/>
                <a:cs typeface="Calibri Light" panose="020F0302020204030204" pitchFamily="34" charset="0"/>
              </a:rPr>
              <a:t>ředitel odboru inovativních a digitálních řešení</a:t>
            </a:r>
          </a:p>
          <a:p>
            <a:pPr>
              <a:spcBef>
                <a:spcPts val="0"/>
              </a:spcBef>
            </a:pPr>
            <a:endParaRPr lang="cs-CZ" sz="1600" b="1" dirty="0">
              <a:solidFill>
                <a:srgbClr val="00B0F0"/>
              </a:solidFill>
              <a:latin typeface="Calibri Light "/>
              <a:cs typeface="Calibri Light" panose="020F03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cs-CZ" sz="3200" b="1" dirty="0">
                <a:solidFill>
                  <a:schemeClr val="tx2"/>
                </a:solidFill>
                <a:latin typeface="Calibri Light "/>
              </a:rPr>
              <a:t>Robert </a:t>
            </a:r>
            <a:r>
              <a:rPr lang="cs-CZ" sz="3200" b="1" i="0" dirty="0">
                <a:solidFill>
                  <a:schemeClr val="tx2"/>
                </a:solidFill>
                <a:effectLst/>
                <a:latin typeface="Calibri Light "/>
              </a:rPr>
              <a:t>Wenzel </a:t>
            </a:r>
          </a:p>
          <a:p>
            <a:pPr>
              <a:spcBef>
                <a:spcPts val="0"/>
              </a:spcBef>
            </a:pPr>
            <a:r>
              <a:rPr lang="cs-CZ" sz="2000" b="1" i="0" dirty="0">
                <a:solidFill>
                  <a:schemeClr val="tx2"/>
                </a:solidFill>
                <a:effectLst/>
                <a:latin typeface="Calibri Light "/>
              </a:rPr>
              <a:t>vedoucí oddělení</a:t>
            </a:r>
            <a:r>
              <a:rPr lang="cs-CZ" sz="2000" b="1" dirty="0">
                <a:solidFill>
                  <a:schemeClr val="tx2"/>
                </a:solidFill>
                <a:latin typeface="Calibri Light "/>
              </a:rPr>
              <a:t> </a:t>
            </a:r>
            <a:r>
              <a:rPr lang="cs-CZ" sz="2000" b="1" i="0" dirty="0">
                <a:solidFill>
                  <a:schemeClr val="tx2"/>
                </a:solidFill>
                <a:effectLst/>
                <a:latin typeface="Calibri Light "/>
              </a:rPr>
              <a:t>infrastruktury </a:t>
            </a:r>
            <a:r>
              <a:rPr lang="cs-CZ" sz="2000" b="1" i="0" dirty="0" err="1">
                <a:solidFill>
                  <a:schemeClr val="tx2"/>
                </a:solidFill>
                <a:effectLst/>
                <a:latin typeface="Calibri Light "/>
              </a:rPr>
              <a:t>VaV</a:t>
            </a:r>
            <a:endParaRPr lang="cs-CZ" sz="2000" b="1" i="0" dirty="0">
              <a:solidFill>
                <a:schemeClr val="tx2"/>
              </a:solidFill>
              <a:effectLst/>
              <a:latin typeface="Calibri Light "/>
            </a:endParaRPr>
          </a:p>
        </p:txBody>
      </p:sp>
    </p:spTree>
    <p:extLst>
      <p:ext uri="{BB962C8B-B14F-4D97-AF65-F5344CB8AC3E}">
        <p14:creationId xmlns:p14="http://schemas.microsoft.com/office/powerpoint/2010/main" val="3821746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62E861-5105-4940-8BD7-94B2B3010C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2667" y="446089"/>
            <a:ext cx="7585419" cy="615553"/>
          </a:xfrm>
        </p:spPr>
        <p:txBody>
          <a:bodyPr/>
          <a:lstStyle/>
          <a:p>
            <a:r>
              <a:rPr lang="cs-CZ" dirty="0"/>
              <a:t>text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D8C2E1D-CF09-4203-9EB3-85B2160559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668" y="1061640"/>
            <a:ext cx="7585418" cy="1800000"/>
          </a:xfrm>
        </p:spPr>
        <p:txBody>
          <a:bodyPr/>
          <a:lstStyle/>
          <a:p>
            <a:r>
              <a:rPr lang="cs-CZ" dirty="0"/>
              <a:t>text</a:t>
            </a:r>
          </a:p>
        </p:txBody>
      </p:sp>
      <p:sp>
        <p:nvSpPr>
          <p:cNvPr id="4" name="Zástupný symbol pro nadpis 1">
            <a:extLst>
              <a:ext uri="{FF2B5EF4-FFF2-40B4-BE49-F238E27FC236}">
                <a16:creationId xmlns:a16="http://schemas.microsoft.com/office/drawing/2014/main" id="{1A186986-ACC4-C8CD-6955-538BAD0F2BFC}"/>
              </a:ext>
            </a:extLst>
          </p:cNvPr>
          <p:cNvSpPr txBox="1">
            <a:spLocks/>
          </p:cNvSpPr>
          <p:nvPr/>
        </p:nvSpPr>
        <p:spPr>
          <a:xfrm>
            <a:off x="693340" y="1455319"/>
            <a:ext cx="6362607" cy="184665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cs-CZ" sz="6000" b="1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Plánované výzvy STEP v OP TAK</a:t>
            </a:r>
            <a:endParaRPr lang="cs-CZ" sz="6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097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A3AFB-66CB-4A78-A2F4-79EA8BF8D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0989732" cy="553998"/>
          </a:xfrm>
        </p:spPr>
        <p:txBody>
          <a:bodyPr/>
          <a:lstStyle/>
          <a:p>
            <a:r>
              <a:rPr lang="cs-CZ" sz="3600" b="1" dirty="0"/>
              <a:t>Plánované výzvy</a:t>
            </a:r>
            <a:r>
              <a:rPr lang="cs-CZ" b="1" dirty="0"/>
              <a:t>	</a:t>
            </a:r>
            <a:endParaRPr lang="cs-CZ" dirty="0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33B61A2-31E2-4604-8D44-254CEE0DC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6" y="1302795"/>
            <a:ext cx="10989733" cy="4654589"/>
          </a:xfrm>
        </p:spPr>
        <p:txBody>
          <a:bodyPr>
            <a:normAutofit/>
          </a:bodyPr>
          <a:lstStyle/>
          <a:p>
            <a:pPr>
              <a:spcAft>
                <a:spcPts val="450"/>
              </a:spcAft>
            </a:pPr>
            <a:r>
              <a:rPr lang="cs-CZ" sz="3200" dirty="0">
                <a:solidFill>
                  <a:srgbClr val="004B8D"/>
                </a:solidFill>
              </a:rPr>
              <a:t>Vytvoření nové priority STEP</a:t>
            </a:r>
          </a:p>
          <a:p>
            <a:pPr lvl="1">
              <a:spcAft>
                <a:spcPts val="450"/>
              </a:spcAft>
            </a:pPr>
            <a:r>
              <a:rPr lang="cs-CZ" sz="2800" dirty="0">
                <a:solidFill>
                  <a:srgbClr val="004B8D"/>
                </a:solidFill>
              </a:rPr>
              <a:t>Realokace 4 mld. Kč (162 833 299 EUR) z SC 1.1 (</a:t>
            </a:r>
            <a:r>
              <a:rPr lang="cs-CZ" sz="2800" dirty="0" err="1">
                <a:solidFill>
                  <a:srgbClr val="004B8D"/>
                </a:solidFill>
              </a:rPr>
              <a:t>VaVaI</a:t>
            </a:r>
            <a:r>
              <a:rPr lang="cs-CZ" sz="2800" dirty="0">
                <a:solidFill>
                  <a:srgbClr val="004B8D"/>
                </a:solidFill>
              </a:rPr>
              <a:t>)</a:t>
            </a:r>
          </a:p>
          <a:p>
            <a:pPr lvl="1">
              <a:spcAft>
                <a:spcPts val="450"/>
              </a:spcAft>
            </a:pPr>
            <a:r>
              <a:rPr lang="cs-CZ" sz="2800" dirty="0"/>
              <a:t>Bude vyhlášena výzva Aplikace STEP a výzva INVESTICE – STEP </a:t>
            </a:r>
          </a:p>
          <a:p>
            <a:pPr lvl="1">
              <a:spcAft>
                <a:spcPts val="450"/>
              </a:spcAft>
            </a:pPr>
            <a:r>
              <a:rPr lang="cs-CZ" sz="2800" dirty="0"/>
              <a:t>Předpoklad alokací 2 mld. pro Aplikace/2 mld. pro Investice </a:t>
            </a:r>
          </a:p>
          <a:p>
            <a:pPr lvl="1">
              <a:spcAft>
                <a:spcPts val="450"/>
              </a:spcAft>
            </a:pPr>
            <a:r>
              <a:rPr lang="cs-CZ" sz="2800" dirty="0"/>
              <a:t>Lze přehodnotit na základě predikované absorpční kapacity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13418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7802390-E63E-41F5-BB09-A22022D09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8" y="4366230"/>
            <a:ext cx="9720114" cy="1818738"/>
          </a:xfrm>
        </p:spPr>
        <p:txBody>
          <a:bodyPr/>
          <a:lstStyle/>
          <a:p>
            <a:pPr lvl="1">
              <a:spcAft>
                <a:spcPts val="450"/>
              </a:spcAft>
            </a:pPr>
            <a:r>
              <a:rPr lang="cs-CZ" sz="2100" dirty="0"/>
              <a:t>Přepokládané datum vyhlášení – 2. kvartál 2026 (květen/červen)</a:t>
            </a:r>
          </a:p>
          <a:p>
            <a:pPr lvl="1">
              <a:spcAft>
                <a:spcPts val="450"/>
              </a:spcAft>
            </a:pPr>
            <a:r>
              <a:rPr lang="cs-CZ" sz="2100" dirty="0"/>
              <a:t>Přijímání žádostí – cca konec října/pol. listopadu 26 dle data vyhlášení</a:t>
            </a:r>
          </a:p>
          <a:p>
            <a:pPr lvl="1">
              <a:spcAft>
                <a:spcPts val="450"/>
              </a:spcAft>
            </a:pPr>
            <a:r>
              <a:rPr lang="cs-CZ" sz="2100" dirty="0"/>
              <a:t>Předpoklad ukončení hodnocení a vydávání právních aktů – březen/duben 27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E4A96F5-5482-4C70-98EF-11F3C0369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666" y="193650"/>
            <a:ext cx="9640135" cy="439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150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A3AFB-66CB-4A78-A2F4-79EA8BF8D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0989732" cy="553998"/>
          </a:xfrm>
        </p:spPr>
        <p:txBody>
          <a:bodyPr/>
          <a:lstStyle/>
          <a:p>
            <a:r>
              <a:rPr lang="cs-CZ" sz="3600" b="1" dirty="0"/>
              <a:t>Plánované výzvy</a:t>
            </a:r>
            <a:endParaRPr lang="cs-CZ" sz="3600" dirty="0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33B61A2-31E2-4604-8D44-254CEE0DC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7" y="1037652"/>
            <a:ext cx="11157028" cy="4926611"/>
          </a:xfrm>
        </p:spPr>
        <p:txBody>
          <a:bodyPr>
            <a:normAutofit/>
          </a:bodyPr>
          <a:lstStyle/>
          <a:p>
            <a:pPr>
              <a:spcAft>
                <a:spcPts val="450"/>
              </a:spcAft>
            </a:pPr>
            <a:r>
              <a:rPr lang="cs-CZ" sz="2400" dirty="0">
                <a:solidFill>
                  <a:srgbClr val="004B8D"/>
                </a:solidFill>
              </a:rPr>
              <a:t>Maximální datum realizace projektu – 30. 6. 2029</a:t>
            </a:r>
          </a:p>
          <a:p>
            <a:pPr>
              <a:spcAft>
                <a:spcPts val="450"/>
              </a:spcAft>
            </a:pPr>
            <a:r>
              <a:rPr lang="cs-CZ" sz="2400" dirty="0">
                <a:solidFill>
                  <a:srgbClr val="004B8D"/>
                </a:solidFill>
              </a:rPr>
              <a:t>Kolové výzvy – podpora projektů podle výsledků hodnocení</a:t>
            </a:r>
          </a:p>
          <a:p>
            <a:pPr>
              <a:spcAft>
                <a:spcPts val="450"/>
              </a:spcAft>
            </a:pPr>
            <a:r>
              <a:rPr lang="cs-CZ" sz="2400" dirty="0">
                <a:solidFill>
                  <a:srgbClr val="004B8D"/>
                </a:solidFill>
              </a:rPr>
              <a:t>S nejvyšší pravděpodobností – umožnění zrychlené podpory pro projekty STEP SEAL/IPCEI </a:t>
            </a:r>
          </a:p>
          <a:p>
            <a:pPr lvl="1">
              <a:spcAft>
                <a:spcPts val="450"/>
              </a:spcAft>
            </a:pPr>
            <a:r>
              <a:rPr lang="cs-CZ" sz="2400" dirty="0">
                <a:solidFill>
                  <a:srgbClr val="004B8D"/>
                </a:solidFill>
              </a:rPr>
              <a:t>Zjednodušené hodnocení, zajištěný soulad STEP, soulad s OP TAK (způsobilé výdaje, RIS3, rozpočet)</a:t>
            </a:r>
          </a:p>
          <a:p>
            <a:pPr lvl="1">
              <a:spcAft>
                <a:spcPts val="450"/>
              </a:spcAft>
            </a:pPr>
            <a:r>
              <a:rPr lang="cs-CZ" sz="2400" dirty="0">
                <a:solidFill>
                  <a:srgbClr val="004B8D"/>
                </a:solidFill>
              </a:rPr>
              <a:t>Projekty nemusí čekat na ukončení hodnocení všech projektů a finální pořadí</a:t>
            </a:r>
          </a:p>
          <a:p>
            <a:pPr>
              <a:spcAft>
                <a:spcPts val="450"/>
              </a:spcAft>
            </a:pPr>
            <a:r>
              <a:rPr lang="cs-CZ" sz="2400" dirty="0"/>
              <a:t>Důraz na kvalitní podnikatelské záměry (doložení cílů, souladu, kritičnosti, doložení srovnání s existujícími/vyvíjenými technologiemi, kvantifikace příspěvku ke snížení závislostí)</a:t>
            </a:r>
          </a:p>
          <a:p>
            <a:pPr>
              <a:spcAft>
                <a:spcPts val="450"/>
              </a:spcAft>
            </a:pPr>
            <a:endParaRPr lang="cs-CZ" sz="21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43991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A3AFB-66CB-4A78-A2F4-79EA8BF8D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0989732" cy="553998"/>
          </a:xfrm>
        </p:spPr>
        <p:txBody>
          <a:bodyPr/>
          <a:lstStyle/>
          <a:p>
            <a:r>
              <a:rPr lang="cs-CZ" sz="3600" b="1" dirty="0"/>
              <a:t>Plánované výzvy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33B61A2-31E2-4604-8D44-254CEE0DC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6" y="1000087"/>
            <a:ext cx="10989733" cy="4654589"/>
          </a:xfrm>
        </p:spPr>
        <p:txBody>
          <a:bodyPr>
            <a:normAutofit/>
          </a:bodyPr>
          <a:lstStyle/>
          <a:p>
            <a:pPr marL="0" indent="0" fontAlgn="base">
              <a:lnSpc>
                <a:spcPct val="80000"/>
              </a:lnSpc>
              <a:spcAft>
                <a:spcPts val="450"/>
              </a:spcAft>
              <a:buNone/>
            </a:pPr>
            <a:r>
              <a:rPr lang="cs-CZ" sz="1700" dirty="0"/>
              <a:t>Žadatelem v obou výzvách může být bez dalších podmínek/omezení:</a:t>
            </a:r>
          </a:p>
          <a:p>
            <a:pPr fontAlgn="base">
              <a:lnSpc>
                <a:spcPct val="80000"/>
              </a:lnSpc>
              <a:spcAft>
                <a:spcPts val="450"/>
              </a:spcAft>
            </a:pPr>
            <a:r>
              <a:rPr lang="cs-CZ" sz="1700" dirty="0"/>
              <a:t>malý a střední podnik podle definice v Příloze I GBER; </a:t>
            </a:r>
          </a:p>
          <a:p>
            <a:pPr fontAlgn="base">
              <a:lnSpc>
                <a:spcPct val="80000"/>
              </a:lnSpc>
              <a:spcAft>
                <a:spcPts val="450"/>
              </a:spcAft>
            </a:pPr>
            <a:r>
              <a:rPr lang="cs-CZ" sz="1700" dirty="0"/>
              <a:t>malá společnost se střední tržní kapitalizací; </a:t>
            </a:r>
          </a:p>
          <a:p>
            <a:pPr fontAlgn="base">
              <a:lnSpc>
                <a:spcPct val="80000"/>
              </a:lnSpc>
              <a:spcAft>
                <a:spcPts val="450"/>
              </a:spcAft>
            </a:pPr>
            <a:r>
              <a:rPr lang="cs-CZ" sz="1700" dirty="0"/>
              <a:t>společnost se střední tržní kapitalizací; </a:t>
            </a:r>
          </a:p>
          <a:p>
            <a:pPr fontAlgn="base">
              <a:lnSpc>
                <a:spcPct val="80000"/>
              </a:lnSpc>
              <a:spcAft>
                <a:spcPts val="450"/>
              </a:spcAft>
            </a:pPr>
            <a:r>
              <a:rPr lang="cs-CZ" sz="1700" dirty="0"/>
              <a:t>velký podnik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Obě výzvy budou obsahovat všechna 4 technologická odvětví dle působnosti platformy STEP (tj. včetně obranných technologií).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D4C270A-DCAE-43F5-ACC0-1A56AA191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478" y="3265715"/>
            <a:ext cx="8466994" cy="304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342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4D3186-0DC9-4A2C-A768-FD3308856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108000"/>
            <a:ext cx="10989732" cy="1400383"/>
          </a:xfrm>
        </p:spPr>
        <p:txBody>
          <a:bodyPr/>
          <a:lstStyle/>
          <a:p>
            <a:r>
              <a:rPr lang="cs-CZ" sz="3200" b="1" dirty="0"/>
              <a:t>Pomůcka pro posouzení základního souladu projektu vytvořený pro účely STEP výzev OP TAK – projektstep.cz</a:t>
            </a:r>
            <a:br>
              <a:rPr lang="cs-CZ" dirty="0"/>
            </a:b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B7DF255-2C76-47BB-9C4D-D9E92E68D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904" y="1230658"/>
            <a:ext cx="10373258" cy="499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63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171E1A36-5D0E-44F0-986F-0E7B9EA4E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410" y="73806"/>
            <a:ext cx="5190766" cy="285443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FB11238-F328-418C-80E8-CC2D19885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974" y="158132"/>
            <a:ext cx="4713710" cy="365867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724A4ABF-9C8A-4B62-A4F7-606E7CA98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608" y="2798202"/>
            <a:ext cx="4392366" cy="339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454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266B6FF1-ABB8-44BB-8865-1FF360612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3788655" cy="250775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37C341-1F17-4778-854D-CAF849457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296" y="116878"/>
            <a:ext cx="3707545" cy="2563907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727282B-8C56-41A9-85D1-871F17F7BB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084" y="2729404"/>
            <a:ext cx="8362520" cy="350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166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FD89EF-2DB4-40F0-93B2-E59BE1543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0989732" cy="553998"/>
          </a:xfrm>
        </p:spPr>
        <p:txBody>
          <a:bodyPr/>
          <a:lstStyle/>
          <a:p>
            <a:r>
              <a:rPr lang="cs-CZ" sz="3600" b="1" dirty="0"/>
              <a:t>projektstep.cz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01E02E7-44AA-488E-8D9D-22B44C92F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8468" y="267831"/>
            <a:ext cx="5736196" cy="573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920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A3AFB-66CB-4A78-A2F4-79EA8BF8D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0989732" cy="553998"/>
          </a:xfrm>
        </p:spPr>
        <p:txBody>
          <a:bodyPr/>
          <a:lstStyle/>
          <a:p>
            <a:pPr fontAlgn="base"/>
            <a:r>
              <a:rPr lang="cs-CZ" sz="3600" b="1" dirty="0"/>
              <a:t>Výběr a hodnocení projektů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33B61A2-31E2-4604-8D44-254CEE0DC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 fontAlgn="base">
              <a:buNone/>
            </a:pPr>
            <a:r>
              <a:rPr lang="cs-CZ" dirty="0"/>
              <a:t>Specifická binární kritéria</a:t>
            </a:r>
            <a:endParaRPr lang="cs-CZ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Aft>
                <a:spcPts val="450"/>
              </a:spcAft>
            </a:pPr>
            <a:r>
              <a:rPr lang="cs-CZ" b="1" dirty="0"/>
              <a:t>Soulad s technologickými odvětvími dle STEP</a:t>
            </a:r>
            <a:endParaRPr lang="cs-CZ" dirty="0"/>
          </a:p>
          <a:p>
            <a:pPr marL="0" indent="0">
              <a:spcAft>
                <a:spcPts val="450"/>
              </a:spcAft>
              <a:buNone/>
            </a:pPr>
            <a:r>
              <a:rPr lang="cs-CZ" dirty="0"/>
              <a:t>Kombinovaná kritéria</a:t>
            </a:r>
          </a:p>
          <a:p>
            <a:pPr>
              <a:spcAft>
                <a:spcPts val="450"/>
              </a:spcAft>
            </a:pPr>
            <a:r>
              <a:rPr lang="cs-CZ" b="1" dirty="0"/>
              <a:t>Cíle projektu a jejich návaznost na cíle STEP</a:t>
            </a:r>
          </a:p>
          <a:p>
            <a:pPr>
              <a:spcAft>
                <a:spcPts val="450"/>
              </a:spcAft>
            </a:pPr>
            <a:r>
              <a:rPr lang="cs-CZ" dirty="0"/>
              <a:t>Posouzení, nakolik specifické cíle a výstupy projektu podporují hlavní cíle platformy STEP, tj. jak plánované výstupy projektu přispějí k vývoji/výrobě kritických technologií, a/nebo ochraně a posílení celého hodnotového řetězce</a:t>
            </a:r>
          </a:p>
          <a:p>
            <a:pPr marL="0" indent="0">
              <a:spcAft>
                <a:spcPts val="450"/>
              </a:spcAft>
              <a:buNone/>
            </a:pPr>
            <a:r>
              <a:rPr lang="cs-CZ" dirty="0"/>
              <a:t> </a:t>
            </a:r>
          </a:p>
          <a:p>
            <a:pPr fontAlgn="base">
              <a:spcAft>
                <a:spcPts val="450"/>
              </a:spcAft>
            </a:pPr>
            <a:r>
              <a:rPr lang="cs-CZ" b="1" dirty="0"/>
              <a:t>Inovativnost - </a:t>
            </a:r>
            <a:r>
              <a:rPr lang="cs-CZ" dirty="0"/>
              <a:t>projekt obsahuje </a:t>
            </a:r>
            <a:r>
              <a:rPr lang="cs-CZ" b="1" dirty="0"/>
              <a:t>kombinaci alespoň dvou prvků </a:t>
            </a:r>
            <a:r>
              <a:rPr lang="cs-CZ" dirty="0"/>
              <a:t>(přináší na vnitřní trh </a:t>
            </a:r>
            <a:r>
              <a:rPr lang="cs-CZ" b="1" dirty="0"/>
              <a:t>inovativní, nově vznikající a špičkový prvek</a:t>
            </a:r>
            <a:r>
              <a:rPr lang="cs-CZ" dirty="0"/>
              <a:t>)</a:t>
            </a:r>
            <a:r>
              <a:rPr lang="cs-CZ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endParaRPr lang="cs-CZ" dirty="0"/>
          </a:p>
          <a:p>
            <a:pPr fontAlgn="base">
              <a:spcAft>
                <a:spcPts val="450"/>
              </a:spcAft>
            </a:pPr>
            <a:r>
              <a:rPr lang="cs-CZ" dirty="0"/>
              <a:t>posuzuje se významnost pokroku oproti technologiím/konečným produktům/procesům dostupným na vnitřním trhu (posun oproti „</a:t>
            </a:r>
            <a:r>
              <a:rPr lang="cs-CZ" dirty="0" err="1"/>
              <a:t>state</a:t>
            </a:r>
            <a:r>
              <a:rPr lang="cs-CZ" dirty="0"/>
              <a:t>-</a:t>
            </a:r>
            <a:r>
              <a:rPr lang="cs-CZ" dirty="0" err="1"/>
              <a:t>of</a:t>
            </a:r>
            <a:r>
              <a:rPr lang="cs-CZ" dirty="0"/>
              <a:t>-</a:t>
            </a:r>
            <a:r>
              <a:rPr lang="cs-CZ" dirty="0" err="1"/>
              <a:t>the</a:t>
            </a:r>
            <a:r>
              <a:rPr lang="cs-CZ" dirty="0"/>
              <a:t>-art“).  </a:t>
            </a:r>
          </a:p>
          <a:p>
            <a:pPr fontAlgn="base">
              <a:spcAft>
                <a:spcPts val="450"/>
              </a:spcAft>
            </a:pPr>
            <a:r>
              <a:rPr lang="cs-CZ" dirty="0"/>
              <a:t>Inovativnost musí být podložena rešeršemi současného stavu, srovnávací analýzou s konkurenčními technologiemi, technickou analýzou parametrů a jejich zlepšení, případně dalšími podklady dokládajícími novost přístupu.  </a:t>
            </a:r>
          </a:p>
          <a:p>
            <a:pPr marL="0" indent="0">
              <a:spcAft>
                <a:spcPts val="450"/>
              </a:spcAft>
              <a:buNone/>
            </a:pPr>
            <a:endParaRPr lang="cs-CZ" dirty="0"/>
          </a:p>
          <a:p>
            <a:pPr>
              <a:spcAft>
                <a:spcPts val="450"/>
              </a:spcAft>
            </a:pPr>
            <a:endParaRPr lang="cs-CZ" dirty="0"/>
          </a:p>
          <a:p>
            <a:pPr>
              <a:spcAft>
                <a:spcPts val="450"/>
              </a:spcAft>
            </a:pPr>
            <a:endParaRPr lang="cs-CZ" dirty="0">
              <a:solidFill>
                <a:srgbClr val="004B8D"/>
              </a:solidFill>
            </a:endParaRPr>
          </a:p>
          <a:p>
            <a:pPr marL="0" indent="0" algn="just" fontAlgn="base">
              <a:buNone/>
            </a:pPr>
            <a:endParaRPr lang="cs-CZ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just" fontAlgn="base">
              <a:buNone/>
            </a:pPr>
            <a:endParaRPr lang="cs-CZ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just" fontAlgn="base">
              <a:buNone/>
            </a:pPr>
            <a:endParaRPr lang="cs-CZ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just" fontAlgn="base">
              <a:buNone/>
            </a:pPr>
            <a:endParaRPr lang="cs-CZ" dirty="0"/>
          </a:p>
          <a:p>
            <a:pPr marL="0" indent="0" algn="just" fontAlgn="base">
              <a:buNone/>
            </a:pPr>
            <a:endParaRPr lang="cs-CZ" dirty="0"/>
          </a:p>
          <a:p>
            <a:pPr marL="0" indent="0" algn="just" fontAlgn="base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" name="Graphic 3">
            <a:extLst>
              <a:ext uri="{FF2B5EF4-FFF2-40B4-BE49-F238E27FC236}">
                <a16:creationId xmlns:a16="http://schemas.microsoft.com/office/drawing/2014/main" id="{3D1E234B-321B-4266-8CE7-30DA25CEF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61488" y="5666185"/>
            <a:ext cx="4128162" cy="26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420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A3AFB-66CB-4A78-A2F4-79EA8BF8D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0888897" cy="969496"/>
          </a:xfrm>
        </p:spPr>
        <p:txBody>
          <a:bodyPr/>
          <a:lstStyle/>
          <a:p>
            <a:pPr fontAlgn="base"/>
            <a:r>
              <a:rPr lang="cs-CZ" sz="3600" b="1" dirty="0"/>
              <a:t>Výběr a hodnocení projektů- dopad</a:t>
            </a:r>
            <a:br>
              <a:rPr lang="cs-CZ" dirty="0"/>
            </a:br>
            <a:endParaRPr lang="cs-CZ" b="1" dirty="0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33B61A2-31E2-4604-8D44-254CEE0DC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8" y="1103217"/>
            <a:ext cx="11225780" cy="4995075"/>
          </a:xfrm>
        </p:spPr>
        <p:txBody>
          <a:bodyPr>
            <a:normAutofit/>
          </a:bodyPr>
          <a:lstStyle/>
          <a:p>
            <a:pPr>
              <a:spcAft>
                <a:spcPts val="450"/>
              </a:spcAft>
            </a:pPr>
            <a:r>
              <a:rPr lang="cs-CZ" sz="2000" dirty="0"/>
              <a:t>Významný hospodářský potenciál pro Unii/dopady na vnitřní trh</a:t>
            </a:r>
          </a:p>
          <a:p>
            <a:pPr>
              <a:spcAft>
                <a:spcPts val="450"/>
              </a:spcAft>
            </a:pPr>
            <a:r>
              <a:rPr lang="cs-CZ" sz="2000" dirty="0"/>
              <a:t>Hodnotí se, zda technologie bude mít s vysokou pravděpodobností významné vedlejší účinky i v jiných členských státech, což může zvýšit hospodářský potenciál jednotného trhu.  </a:t>
            </a:r>
          </a:p>
          <a:p>
            <a:pPr>
              <a:spcAft>
                <a:spcPts val="450"/>
              </a:spcAft>
            </a:pPr>
            <a:r>
              <a:rPr lang="cs-CZ" sz="2000" dirty="0"/>
              <a:t>Přeshraniční vedlejší účinek lze měřit z hlediska jeho pozitivního příspěvku k růstu, zaměstnanosti a investicím do výzkumu a vývoje. </a:t>
            </a:r>
          </a:p>
          <a:p>
            <a:r>
              <a:rPr lang="cs-CZ" sz="2000" dirty="0"/>
              <a:t>Jak toto popsat v žádosti o dotaci:</a:t>
            </a:r>
          </a:p>
          <a:p>
            <a:pPr marL="0" indent="0">
              <a:buNone/>
            </a:pPr>
            <a:endParaRPr lang="cs-CZ" sz="2000" dirty="0"/>
          </a:p>
          <a:p>
            <a:pPr marL="270272" lvl="1" indent="0">
              <a:buNone/>
            </a:pPr>
            <a:r>
              <a:rPr lang="cs-CZ" sz="2000" dirty="0"/>
              <a:t>• Analýza cílového trhu v EU a jeho velikosti</a:t>
            </a:r>
          </a:p>
          <a:p>
            <a:pPr marL="270272" lvl="1" indent="0">
              <a:buNone/>
            </a:pPr>
            <a:r>
              <a:rPr lang="cs-CZ" sz="2000" dirty="0"/>
              <a:t>• Identifikace potenciálních zákazníků v různých členských státech</a:t>
            </a:r>
          </a:p>
          <a:p>
            <a:pPr marL="270272" lvl="1" indent="0">
              <a:buNone/>
            </a:pPr>
            <a:r>
              <a:rPr lang="cs-CZ" sz="2000" dirty="0"/>
              <a:t>• </a:t>
            </a:r>
            <a:r>
              <a:rPr lang="cs-CZ" sz="2000" dirty="0" err="1"/>
              <a:t>Letter</a:t>
            </a:r>
            <a:r>
              <a:rPr lang="cs-CZ" sz="2000" dirty="0"/>
              <a:t> </a:t>
            </a:r>
            <a:r>
              <a:rPr lang="cs-CZ" sz="2000" dirty="0" err="1"/>
              <a:t>of</a:t>
            </a:r>
            <a:r>
              <a:rPr lang="cs-CZ" sz="2000" dirty="0"/>
              <a:t> </a:t>
            </a:r>
            <a:r>
              <a:rPr lang="cs-CZ" sz="2000" dirty="0" err="1"/>
              <a:t>Intent</a:t>
            </a:r>
            <a:r>
              <a:rPr lang="cs-CZ" sz="2000" dirty="0"/>
              <a:t> (dopis o záměru) od potenciálních odběratelů nebo partnerů</a:t>
            </a:r>
          </a:p>
          <a:p>
            <a:pPr marL="270272" lvl="1" indent="0">
              <a:buNone/>
            </a:pPr>
            <a:r>
              <a:rPr lang="cs-CZ" sz="2000" dirty="0"/>
              <a:t>• Projekce tržeb a růstu s realistickými předpoklady</a:t>
            </a:r>
          </a:p>
          <a:p>
            <a:pPr marL="270272" lvl="1" indent="0">
              <a:buNone/>
            </a:pPr>
            <a:r>
              <a:rPr lang="cs-CZ" sz="2000" dirty="0"/>
              <a:t>• Popis přeshraničních vedlejších účinků (zaměstnanost, subdodávky)</a:t>
            </a:r>
          </a:p>
          <a:p>
            <a:pPr>
              <a:spcAft>
                <a:spcPts val="450"/>
              </a:spcAft>
            </a:pPr>
            <a:endParaRPr lang="cs-CZ" dirty="0"/>
          </a:p>
          <a:p>
            <a:pPr>
              <a:spcAft>
                <a:spcPts val="450"/>
              </a:spcAft>
            </a:pPr>
            <a:endParaRPr lang="cs-CZ" dirty="0"/>
          </a:p>
          <a:p>
            <a:pPr>
              <a:spcAft>
                <a:spcPts val="450"/>
              </a:spcAft>
            </a:pPr>
            <a:endParaRPr lang="cs-CZ" dirty="0">
              <a:solidFill>
                <a:srgbClr val="004B8D"/>
              </a:solidFill>
            </a:endParaRPr>
          </a:p>
          <a:p>
            <a:pPr marL="0" indent="0" algn="just" fontAlgn="base">
              <a:buNone/>
            </a:pPr>
            <a:endParaRPr lang="cs-CZ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just" fontAlgn="base">
              <a:buNone/>
            </a:pPr>
            <a:endParaRPr lang="cs-CZ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just" fontAlgn="base">
              <a:buNone/>
            </a:pPr>
            <a:endParaRPr lang="cs-CZ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just" fontAlgn="base">
              <a:buNone/>
            </a:pPr>
            <a:endParaRPr lang="cs-CZ" dirty="0"/>
          </a:p>
          <a:p>
            <a:pPr marL="0" indent="0" algn="just" fontAlgn="base">
              <a:buNone/>
            </a:pPr>
            <a:endParaRPr lang="cs-CZ" dirty="0"/>
          </a:p>
          <a:p>
            <a:pPr marL="0" indent="0" algn="just" fontAlgn="base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07937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A3AFB-66CB-4A78-A2F4-79EA8BF8D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667" y="446088"/>
            <a:ext cx="10989732" cy="553998"/>
          </a:xfrm>
        </p:spPr>
        <p:txBody>
          <a:bodyPr/>
          <a:lstStyle/>
          <a:p>
            <a:pPr fontAlgn="base"/>
            <a:r>
              <a:rPr lang="cs-CZ" sz="3600" b="1" dirty="0"/>
              <a:t>Výběr a hodnocení projektů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33B61A2-31E2-4604-8D44-254CEE0DC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66" y="1577604"/>
            <a:ext cx="10989733" cy="4654589"/>
          </a:xfrm>
        </p:spPr>
        <p:txBody>
          <a:bodyPr>
            <a:normAutofit/>
          </a:bodyPr>
          <a:lstStyle/>
          <a:p>
            <a:pPr>
              <a:spcAft>
                <a:spcPts val="450"/>
              </a:spcAft>
            </a:pPr>
            <a:r>
              <a:rPr lang="cs-CZ" sz="2000" b="1" dirty="0"/>
              <a:t>Snížení strategické závislosti </a:t>
            </a:r>
            <a:r>
              <a:rPr lang="cs-CZ" sz="2000" dirty="0"/>
              <a:t>- </a:t>
            </a:r>
            <a:r>
              <a:rPr lang="cs-CZ" sz="20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r>
              <a:rPr lang="cs-CZ" sz="2000" dirty="0"/>
              <a:t>projekt přispívá ke snížení strategické závislosti Unie, nebo ji předchází.</a:t>
            </a:r>
          </a:p>
          <a:p>
            <a:pPr marL="342900" indent="-342900" algn="just" fontAlgn="base">
              <a:buAutoNum type="arabicPeriod"/>
            </a:pPr>
            <a:r>
              <a:rPr lang="cs-CZ" sz="2000" dirty="0"/>
              <a:t>Krok – Identifikace strategické závislosti - musí být jasně popsána v kontextu aktuálních strategií/ politik/analýz týkajících se boje proti strategickým závislostem Unie</a:t>
            </a:r>
            <a:r>
              <a:rPr lang="cs-CZ" sz="20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</a:p>
          <a:p>
            <a:pPr marL="342900" indent="-342900" algn="just" fontAlgn="base">
              <a:buAutoNum type="arabicPeriod"/>
            </a:pPr>
            <a:r>
              <a:rPr lang="cs-CZ" sz="2000" dirty="0"/>
              <a:t>Krok – Prokázání a doložení  existenci dané závislosti, která odůvodňuje realizaci projektu, a projekt na ni musí přímo reaguje (lze podložit i statistickými indikátory, které prokazují existenci strategické závislosti v návaznosti na dostupnost specifického produktu. </a:t>
            </a:r>
          </a:p>
          <a:p>
            <a:pPr marL="0" indent="0" algn="just" fontAlgn="base">
              <a:buNone/>
            </a:pPr>
            <a:r>
              <a:rPr lang="cs-CZ" sz="2000" dirty="0"/>
              <a:t>3.   Krok – Projekt musí projekt zohledňovat alespoň dva faktory dle nařízení o platformy STEP </a:t>
            </a:r>
          </a:p>
          <a:p>
            <a:pPr marL="0" indent="0" algn="just" fontAlgn="base">
              <a:buNone/>
            </a:pPr>
            <a:r>
              <a:rPr lang="cs-CZ" sz="2000" dirty="0"/>
              <a:t>Příspěvek projektu ke každému z vybraných faktorů je jednoznačně doložen a kvantifikován.</a:t>
            </a:r>
          </a:p>
          <a:p>
            <a:pPr marL="0" indent="0" algn="just" fontAlgn="base">
              <a:buNone/>
            </a:pPr>
            <a:endParaRPr lang="cs-CZ" dirty="0"/>
          </a:p>
          <a:p>
            <a:pPr marL="0" indent="0" algn="just" fontAlgn="base">
              <a:buNone/>
            </a:pPr>
            <a:endParaRPr lang="cs-CZ" dirty="0"/>
          </a:p>
          <a:p>
            <a:pPr>
              <a:spcAft>
                <a:spcPts val="450"/>
              </a:spcAft>
            </a:pPr>
            <a:endParaRPr lang="cs-CZ" dirty="0"/>
          </a:p>
          <a:p>
            <a:pPr>
              <a:spcAft>
                <a:spcPts val="450"/>
              </a:spcAft>
            </a:pPr>
            <a:endParaRPr lang="cs-CZ" dirty="0">
              <a:solidFill>
                <a:srgbClr val="004B8D"/>
              </a:solidFill>
            </a:endParaRPr>
          </a:p>
          <a:p>
            <a:pPr marL="0" indent="0" algn="just" fontAlgn="base">
              <a:buNone/>
            </a:pPr>
            <a:endParaRPr lang="cs-CZ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just" fontAlgn="base">
              <a:buNone/>
            </a:pPr>
            <a:endParaRPr lang="cs-CZ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just" fontAlgn="base">
              <a:buNone/>
            </a:pPr>
            <a:endParaRPr lang="cs-CZ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just" fontAlgn="base">
              <a:buNone/>
            </a:pPr>
            <a:endParaRPr lang="cs-CZ" dirty="0"/>
          </a:p>
          <a:p>
            <a:pPr marL="0" indent="0" algn="just" fontAlgn="base">
              <a:buNone/>
            </a:pPr>
            <a:endParaRPr lang="cs-CZ" dirty="0"/>
          </a:p>
          <a:p>
            <a:pPr marL="0" indent="0" algn="just" fontAlgn="base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" name="Graphic 3">
            <a:extLst>
              <a:ext uri="{FF2B5EF4-FFF2-40B4-BE49-F238E27FC236}">
                <a16:creationId xmlns:a16="http://schemas.microsoft.com/office/drawing/2014/main" id="{3D1E234B-321B-4266-8CE7-30DA25CEF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61488" y="5666185"/>
            <a:ext cx="4128162" cy="26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228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6243A2F8-ECB5-4A01-8C94-4A57A7464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9164"/>
            <a:ext cx="12180396" cy="563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434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A3AFB-66CB-4A78-A2F4-79EA8BF8D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0989732" cy="553998"/>
          </a:xfrm>
        </p:spPr>
        <p:txBody>
          <a:bodyPr/>
          <a:lstStyle/>
          <a:p>
            <a:pPr fontAlgn="base"/>
            <a:r>
              <a:rPr lang="cs-CZ" sz="3600" b="1" dirty="0"/>
              <a:t>Výběr a hodnocení projektů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33B61A2-31E2-4604-8D44-254CEE0DC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000" y="1000089"/>
            <a:ext cx="10989733" cy="4654589"/>
          </a:xfrm>
        </p:spPr>
        <p:txBody>
          <a:bodyPr>
            <a:normAutofit/>
          </a:bodyPr>
          <a:lstStyle/>
          <a:p>
            <a:pPr>
              <a:spcAft>
                <a:spcPts val="450"/>
              </a:spcAft>
            </a:pPr>
            <a:r>
              <a:rPr lang="cs-CZ" sz="2400" dirty="0"/>
              <a:t>Kvantitativní analýza by měla být vždy doplněna </a:t>
            </a:r>
            <a:r>
              <a:rPr lang="cs-CZ" sz="2400" dirty="0" err="1"/>
              <a:t>kvalititavním</a:t>
            </a:r>
            <a:r>
              <a:rPr lang="cs-CZ" sz="2400" dirty="0"/>
              <a:t> zhodnocením:</a:t>
            </a: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cs-CZ" altLang="en-US" sz="2400" dirty="0"/>
              <a:t>Specifické aspekty</a:t>
            </a:r>
            <a:r>
              <a:rPr lang="en-GB" altLang="en-US" sz="2400" dirty="0"/>
              <a:t>: 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GB" altLang="en-US" sz="2400" dirty="0" err="1"/>
              <a:t>Omezená</a:t>
            </a:r>
            <a:r>
              <a:rPr lang="en-GB" altLang="en-US" sz="2400" dirty="0"/>
              <a:t> </a:t>
            </a:r>
            <a:r>
              <a:rPr lang="en-GB" altLang="en-US" sz="2400" dirty="0" err="1"/>
              <a:t>produkční</a:t>
            </a:r>
            <a:r>
              <a:rPr lang="en-GB" altLang="en-US" sz="2400" dirty="0"/>
              <a:t> a </a:t>
            </a:r>
            <a:r>
              <a:rPr lang="en-GB" altLang="en-US" sz="2400" dirty="0" err="1"/>
              <a:t>inovační</a:t>
            </a:r>
            <a:r>
              <a:rPr lang="en-GB" altLang="en-US" sz="2400" dirty="0"/>
              <a:t> </a:t>
            </a:r>
            <a:r>
              <a:rPr lang="en-GB" altLang="en-US" sz="2400" dirty="0" err="1"/>
              <a:t>kapacita</a:t>
            </a:r>
            <a:endParaRPr lang="cs-CZ" altLang="en-US" sz="2400" dirty="0"/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GB" altLang="en-US" sz="2400" dirty="0" err="1"/>
              <a:t>Rizika</a:t>
            </a:r>
            <a:r>
              <a:rPr lang="en-GB" altLang="en-US" sz="2400" dirty="0"/>
              <a:t> </a:t>
            </a:r>
            <a:r>
              <a:rPr lang="en-GB" altLang="en-US" sz="2400" dirty="0" err="1"/>
              <a:t>spojená</a:t>
            </a:r>
            <a:r>
              <a:rPr lang="en-GB" altLang="en-US" sz="2400" dirty="0"/>
              <a:t> s </a:t>
            </a:r>
            <a:r>
              <a:rPr lang="en-GB" altLang="en-US" sz="2400" dirty="0" err="1"/>
              <a:t>jediným</a:t>
            </a:r>
            <a:r>
              <a:rPr lang="en-GB" altLang="en-US" sz="2400" dirty="0"/>
              <a:t> </a:t>
            </a:r>
            <a:r>
              <a:rPr lang="en-GB" altLang="en-US" sz="2400" dirty="0" err="1"/>
              <a:t>dodavatelem</a:t>
            </a:r>
            <a:r>
              <a:rPr lang="en-GB" altLang="en-US" sz="2400" dirty="0"/>
              <a:t> </a:t>
            </a:r>
            <a:endParaRPr lang="cs-CZ" altLang="en-US" sz="2400" dirty="0"/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GB" altLang="en-US" sz="2400" dirty="0" err="1"/>
              <a:t>Dostupnost</a:t>
            </a:r>
            <a:r>
              <a:rPr lang="en-GB" altLang="en-US" sz="2400" dirty="0"/>
              <a:t> </a:t>
            </a:r>
            <a:r>
              <a:rPr lang="en-GB" altLang="en-US" sz="2400" dirty="0" err="1"/>
              <a:t>alternativních</a:t>
            </a:r>
            <a:r>
              <a:rPr lang="en-GB" altLang="en-US" sz="2400" dirty="0"/>
              <a:t> </a:t>
            </a:r>
            <a:r>
              <a:rPr lang="en-GB" altLang="en-US" sz="2400" dirty="0" err="1"/>
              <a:t>dodavatelů</a:t>
            </a:r>
            <a:endParaRPr lang="cs-CZ" altLang="en-US" sz="2400" dirty="0"/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GB" altLang="en-US" sz="2400" dirty="0" err="1"/>
              <a:t>Náklady</a:t>
            </a:r>
            <a:r>
              <a:rPr lang="en-GB" altLang="en-US" sz="2400" dirty="0"/>
              <a:t> </a:t>
            </a:r>
            <a:r>
              <a:rPr lang="en-GB" altLang="en-US" sz="2400" dirty="0" err="1"/>
              <a:t>na</a:t>
            </a:r>
            <a:r>
              <a:rPr lang="en-GB" altLang="en-US" sz="2400" dirty="0"/>
              <a:t> </a:t>
            </a:r>
            <a:r>
              <a:rPr lang="en-GB" altLang="en-US" sz="2400" dirty="0" err="1"/>
              <a:t>změnu</a:t>
            </a:r>
            <a:r>
              <a:rPr lang="en-GB" altLang="en-US" sz="2400" dirty="0"/>
              <a:t> </a:t>
            </a:r>
            <a:r>
              <a:rPr lang="en-GB" altLang="en-US" sz="2400" dirty="0" err="1"/>
              <a:t>dodavatele</a:t>
            </a:r>
            <a:r>
              <a:rPr lang="en-GB" altLang="en-US" sz="2400" dirty="0"/>
              <a:t> </a:t>
            </a:r>
            <a:endParaRPr lang="cs-CZ" altLang="en-US" sz="2400" dirty="0"/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GB" altLang="en-US" sz="2400" dirty="0" err="1"/>
              <a:t>Úzká</a:t>
            </a:r>
            <a:r>
              <a:rPr lang="en-GB" altLang="en-US" sz="2400" dirty="0"/>
              <a:t> </a:t>
            </a:r>
            <a:r>
              <a:rPr lang="en-GB" altLang="en-US" sz="2400" dirty="0" err="1"/>
              <a:t>místa</a:t>
            </a:r>
            <a:r>
              <a:rPr lang="en-GB" altLang="en-US" sz="2400" dirty="0"/>
              <a:t> v </a:t>
            </a:r>
            <a:r>
              <a:rPr lang="en-GB" altLang="en-US" sz="2400" dirty="0" err="1"/>
              <a:t>dodavatelském</a:t>
            </a:r>
            <a:r>
              <a:rPr lang="en-GB" altLang="en-US" sz="2400" dirty="0"/>
              <a:t> </a:t>
            </a:r>
            <a:r>
              <a:rPr lang="en-GB" altLang="en-US" sz="2400" dirty="0" err="1"/>
              <a:t>řetězci</a:t>
            </a:r>
            <a:endParaRPr lang="cs-CZ" altLang="en-US" sz="2400" dirty="0"/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cs-CZ" altLang="en-US" sz="2400" dirty="0"/>
              <a:t>P</a:t>
            </a:r>
            <a:r>
              <a:rPr lang="en-GB" altLang="en-US" sz="2400" dirty="0" err="1"/>
              <a:t>řerušení</a:t>
            </a:r>
            <a:r>
              <a:rPr lang="en-GB" altLang="en-US" sz="2400" dirty="0"/>
              <a:t> </a:t>
            </a:r>
            <a:r>
              <a:rPr lang="en-GB" altLang="en-US" sz="2400" dirty="0" err="1"/>
              <a:t>dodávek</a:t>
            </a:r>
            <a:r>
              <a:rPr lang="en-GB" altLang="en-US" sz="2400" dirty="0"/>
              <a:t> </a:t>
            </a:r>
            <a:r>
              <a:rPr lang="cs-CZ" altLang="en-US" sz="2400" dirty="0"/>
              <a:t>v minulosti</a:t>
            </a:r>
            <a:endParaRPr lang="cs-CZ" sz="2400" dirty="0"/>
          </a:p>
          <a:p>
            <a:pPr marL="0" indent="0" algn="just" fontAlgn="base">
              <a:buNone/>
            </a:pPr>
            <a:endParaRPr lang="cs-CZ" dirty="0"/>
          </a:p>
          <a:p>
            <a:pPr>
              <a:spcAft>
                <a:spcPts val="450"/>
              </a:spcAft>
            </a:pPr>
            <a:endParaRPr lang="cs-CZ" dirty="0"/>
          </a:p>
          <a:p>
            <a:pPr>
              <a:spcAft>
                <a:spcPts val="450"/>
              </a:spcAft>
            </a:pPr>
            <a:endParaRPr lang="cs-CZ" dirty="0">
              <a:solidFill>
                <a:srgbClr val="004B8D"/>
              </a:solidFill>
            </a:endParaRPr>
          </a:p>
          <a:p>
            <a:pPr marL="0" indent="0" algn="just" fontAlgn="base">
              <a:buNone/>
            </a:pPr>
            <a:endParaRPr lang="cs-CZ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just" fontAlgn="base">
              <a:buNone/>
            </a:pPr>
            <a:endParaRPr lang="cs-CZ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just" fontAlgn="base">
              <a:buNone/>
            </a:pPr>
            <a:endParaRPr lang="cs-CZ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just" fontAlgn="base">
              <a:buNone/>
            </a:pPr>
            <a:endParaRPr lang="cs-CZ" dirty="0"/>
          </a:p>
          <a:p>
            <a:pPr marL="0" indent="0" algn="just" fontAlgn="base">
              <a:buNone/>
            </a:pPr>
            <a:endParaRPr lang="cs-CZ" dirty="0"/>
          </a:p>
          <a:p>
            <a:pPr marL="0" indent="0" algn="just" fontAlgn="base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" name="Graphic 3">
            <a:extLst>
              <a:ext uri="{FF2B5EF4-FFF2-40B4-BE49-F238E27FC236}">
                <a16:creationId xmlns:a16="http://schemas.microsoft.com/office/drawing/2014/main" id="{3D1E234B-321B-4266-8CE7-30DA25CEF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61488" y="5666185"/>
            <a:ext cx="4128162" cy="26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385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A3AFB-66CB-4A78-A2F4-79EA8BF8D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0989732" cy="553998"/>
          </a:xfrm>
        </p:spPr>
        <p:txBody>
          <a:bodyPr/>
          <a:lstStyle/>
          <a:p>
            <a:pPr lvl="1" algn="l" defTabSz="685800" rtl="0">
              <a:spcBef>
                <a:spcPct val="0"/>
              </a:spcBef>
              <a:spcAft>
                <a:spcPts val="450"/>
              </a:spcAft>
            </a:pPr>
            <a:r>
              <a:rPr lang="cs-CZ" sz="3600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Výzva APLIKACE – STEP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33B61A2-31E2-4604-8D44-254CEE0DC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0272" lvl="1" indent="0">
              <a:spcAft>
                <a:spcPts val="450"/>
              </a:spcAft>
              <a:buNone/>
            </a:pPr>
            <a:endParaRPr lang="cs-CZ" sz="2100" dirty="0"/>
          </a:p>
          <a:p>
            <a:pPr lvl="1">
              <a:spcAft>
                <a:spcPts val="450"/>
              </a:spcAft>
            </a:pPr>
            <a:endParaRPr lang="cs-CZ" sz="2100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63B743D-FBAB-4D52-825A-DDB313B42C15}"/>
              </a:ext>
            </a:extLst>
          </p:cNvPr>
          <p:cNvSpPr txBox="1"/>
          <p:nvPr/>
        </p:nvSpPr>
        <p:spPr>
          <a:xfrm>
            <a:off x="216000" y="1826889"/>
            <a:ext cx="11231056" cy="4257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544" lvl="1" indent="-270272" defTabSz="685800" fontAlgn="auto">
              <a:lnSpc>
                <a:spcPts val="1900"/>
              </a:lnSpc>
              <a:spcBef>
                <a:spcPct val="20000"/>
              </a:spcBef>
              <a:spcAft>
                <a:spcPts val="450"/>
              </a:spcAft>
              <a:buSzPts val="2400"/>
              <a:buBlip>
                <a:blip r:embed="rId2"/>
              </a:buBlip>
            </a:pPr>
            <a:r>
              <a:rPr lang="cs-CZ" sz="2400" dirty="0">
                <a:solidFill>
                  <a:schemeClr val="tx2"/>
                </a:solidFill>
                <a:latin typeface="+mn-lt"/>
                <a:cs typeface="+mn-cs"/>
              </a:rPr>
              <a:t>Podporované aktivity</a:t>
            </a:r>
          </a:p>
          <a:p>
            <a:pPr marL="804863" lvl="2" indent="-264319" defTabSz="685800" fontAlgn="auto">
              <a:spcBef>
                <a:spcPct val="20000"/>
              </a:spcBef>
              <a:spcAft>
                <a:spcPts val="0"/>
              </a:spcAft>
              <a:buSzPts val="2400"/>
              <a:buBlip>
                <a:blip r:embed="rId3"/>
              </a:buBlip>
            </a:pPr>
            <a:r>
              <a:rPr lang="cs-CZ" sz="2400" dirty="0">
                <a:solidFill>
                  <a:schemeClr val="tx2"/>
                </a:solidFill>
                <a:latin typeface="+mn-lt"/>
                <a:cs typeface="+mn-cs"/>
              </a:rPr>
              <a:t>Získávání nových znalostí potřebných pro vývoj nových produktů, materiálů, technologií a služeb prostřednictvím projektů průmyslového výzkumu a experimentálního vývoje realizovaných v souladu s NAŘÍZENÍM EVROPSKÉHO PARLAMENTU A RADY (EU) 2024/795 – „STEP“</a:t>
            </a:r>
          </a:p>
          <a:p>
            <a:pPr marL="540544" lvl="2" defTabSz="685800" fontAlgn="auto">
              <a:lnSpc>
                <a:spcPts val="1900"/>
              </a:lnSpc>
              <a:spcBef>
                <a:spcPct val="20000"/>
              </a:spcBef>
              <a:spcAft>
                <a:spcPts val="0"/>
              </a:spcAft>
              <a:buSzPts val="2400"/>
            </a:pPr>
            <a:endParaRPr lang="cs-CZ" sz="2400" dirty="0">
              <a:solidFill>
                <a:schemeClr val="tx2"/>
              </a:solidFill>
              <a:latin typeface="+mn-lt"/>
              <a:cs typeface="+mn-cs"/>
            </a:endParaRPr>
          </a:p>
          <a:p>
            <a:pPr marL="540544" lvl="1" indent="-270272" defTabSz="685800" fontAlgn="auto">
              <a:lnSpc>
                <a:spcPts val="1900"/>
              </a:lnSpc>
              <a:spcBef>
                <a:spcPct val="20000"/>
              </a:spcBef>
              <a:spcAft>
                <a:spcPts val="450"/>
              </a:spcAft>
              <a:buSzPts val="2400"/>
              <a:buBlip>
                <a:blip r:embed="rId2"/>
              </a:buBlip>
            </a:pPr>
            <a:r>
              <a:rPr lang="cs-CZ" sz="2400" dirty="0">
                <a:solidFill>
                  <a:schemeClr val="tx2"/>
                </a:solidFill>
                <a:latin typeface="+mn-lt"/>
                <a:cs typeface="+mn-cs"/>
              </a:rPr>
              <a:t>Nepodporované aktivity</a:t>
            </a:r>
          </a:p>
          <a:p>
            <a:pPr marL="804863" lvl="2" indent="-264319" defTabSz="685800" fontAlgn="auto">
              <a:spcBef>
                <a:spcPct val="20000"/>
              </a:spcBef>
              <a:spcAft>
                <a:spcPts val="0"/>
              </a:spcAft>
              <a:buSzPts val="2400"/>
              <a:buBlip>
                <a:blip r:embed="rId3"/>
              </a:buBlip>
            </a:pPr>
            <a:r>
              <a:rPr lang="cs-CZ" sz="2400" dirty="0">
                <a:solidFill>
                  <a:schemeClr val="tx2"/>
                </a:solidFill>
                <a:latin typeface="+mn-lt"/>
                <a:cs typeface="+mn-cs"/>
              </a:rPr>
              <a:t>zakládání a rozvoj výzkumných a vývojových center;</a:t>
            </a:r>
          </a:p>
          <a:p>
            <a:pPr marL="804863" lvl="2" indent="-264319" defTabSz="685800" fontAlgn="auto">
              <a:spcBef>
                <a:spcPct val="20000"/>
              </a:spcBef>
              <a:spcAft>
                <a:spcPts val="0"/>
              </a:spcAft>
              <a:buSzPts val="2400"/>
              <a:buBlip>
                <a:blip r:embed="rId3"/>
              </a:buBlip>
            </a:pPr>
            <a:r>
              <a:rPr lang="cs-CZ" sz="2400" dirty="0">
                <a:solidFill>
                  <a:schemeClr val="tx2"/>
                </a:solidFill>
                <a:latin typeface="+mn-lt"/>
                <a:cs typeface="+mn-cs"/>
              </a:rPr>
              <a:t>základní výzkum a aktivity směřující k </a:t>
            </a:r>
            <a:r>
              <a:rPr lang="cs-CZ" sz="2400" dirty="0" err="1">
                <a:solidFill>
                  <a:schemeClr val="tx2"/>
                </a:solidFill>
                <a:latin typeface="+mn-lt"/>
                <a:cs typeface="+mn-cs"/>
              </a:rPr>
              <a:t>Proof</a:t>
            </a:r>
            <a:r>
              <a:rPr lang="cs-CZ" sz="2400" dirty="0">
                <a:solidFill>
                  <a:schemeClr val="tx2"/>
                </a:solidFill>
                <a:latin typeface="+mn-lt"/>
                <a:cs typeface="+mn-cs"/>
              </a:rPr>
              <a:t> </a:t>
            </a:r>
            <a:r>
              <a:rPr lang="cs-CZ" sz="2400" dirty="0" err="1">
                <a:solidFill>
                  <a:schemeClr val="tx2"/>
                </a:solidFill>
                <a:latin typeface="+mn-lt"/>
                <a:cs typeface="+mn-cs"/>
              </a:rPr>
              <a:t>of</a:t>
            </a:r>
            <a:r>
              <a:rPr lang="cs-CZ" sz="2400" dirty="0">
                <a:solidFill>
                  <a:schemeClr val="tx2"/>
                </a:solidFill>
                <a:latin typeface="+mn-lt"/>
                <a:cs typeface="+mn-cs"/>
              </a:rPr>
              <a:t> </a:t>
            </a:r>
            <a:r>
              <a:rPr lang="cs-CZ" sz="2400" dirty="0" err="1">
                <a:solidFill>
                  <a:schemeClr val="tx2"/>
                </a:solidFill>
                <a:latin typeface="+mn-lt"/>
                <a:cs typeface="+mn-cs"/>
              </a:rPr>
              <a:t>Concept</a:t>
            </a:r>
            <a:r>
              <a:rPr lang="cs-CZ" sz="2400" dirty="0">
                <a:solidFill>
                  <a:schemeClr val="tx2"/>
                </a:solidFill>
                <a:latin typeface="+mn-lt"/>
                <a:cs typeface="+mn-cs"/>
              </a:rPr>
              <a:t>;</a:t>
            </a:r>
          </a:p>
          <a:p>
            <a:pPr marL="804863" lvl="2" indent="-264319" defTabSz="685800" fontAlgn="auto">
              <a:spcBef>
                <a:spcPct val="20000"/>
              </a:spcBef>
              <a:spcAft>
                <a:spcPts val="0"/>
              </a:spcAft>
              <a:buSzPts val="2400"/>
              <a:buBlip>
                <a:blip r:embed="rId3"/>
              </a:buBlip>
            </a:pPr>
            <a:r>
              <a:rPr lang="cs-CZ" sz="2400" dirty="0">
                <a:solidFill>
                  <a:schemeClr val="tx2"/>
                </a:solidFill>
                <a:latin typeface="+mn-lt"/>
                <a:cs typeface="+mn-cs"/>
              </a:rPr>
              <a:t>výrobní aktivity.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15653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A3AFB-66CB-4A78-A2F4-79EA8BF8D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0989732" cy="553998"/>
          </a:xfrm>
        </p:spPr>
        <p:txBody>
          <a:bodyPr/>
          <a:lstStyle/>
          <a:p>
            <a:pPr lvl="1" algn="l" defTabSz="685800" rtl="0">
              <a:spcBef>
                <a:spcPct val="0"/>
              </a:spcBef>
              <a:spcAft>
                <a:spcPts val="450"/>
              </a:spcAft>
            </a:pPr>
            <a:r>
              <a:rPr lang="cs-CZ" sz="3600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Výzva APLIKACE – STEP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33B61A2-31E2-4604-8D44-254CEE0DC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003273"/>
            <a:ext cx="11335783" cy="5050076"/>
          </a:xfrm>
        </p:spPr>
        <p:txBody>
          <a:bodyPr>
            <a:normAutofit fontScale="62500" lnSpcReduction="20000"/>
          </a:bodyPr>
          <a:lstStyle/>
          <a:p>
            <a:pPr lvl="1">
              <a:spcAft>
                <a:spcPts val="450"/>
              </a:spcAft>
            </a:pPr>
            <a:r>
              <a:rPr lang="cs-CZ" sz="2900" b="1" dirty="0"/>
              <a:t>Maximální a minimální výše dotace </a:t>
            </a:r>
          </a:p>
          <a:p>
            <a:pPr lvl="2">
              <a:spcAft>
                <a:spcPts val="450"/>
              </a:spcAft>
            </a:pPr>
            <a:r>
              <a:rPr lang="cs-CZ" sz="2900" dirty="0"/>
              <a:t>Dotace na projekt je poskytována minimálně ve výši 5 mil. Kč a maximálně do výše cca 120 mil. Kč. </a:t>
            </a:r>
          </a:p>
          <a:p>
            <a:pPr lvl="1">
              <a:spcAft>
                <a:spcPts val="450"/>
              </a:spcAft>
            </a:pPr>
            <a:r>
              <a:rPr lang="cs-CZ" sz="2900" b="1" dirty="0"/>
              <a:t>Cílová skupina:</a:t>
            </a:r>
          </a:p>
          <a:p>
            <a:pPr lvl="2"/>
            <a:r>
              <a:rPr lang="pl-PL" sz="2900" dirty="0"/>
              <a:t>malý a střední podnik (definice GBER), </a:t>
            </a:r>
          </a:p>
          <a:p>
            <a:pPr lvl="2"/>
            <a:r>
              <a:rPr lang="cs-CZ" sz="2900" dirty="0" err="1"/>
              <a:t>small</a:t>
            </a:r>
            <a:r>
              <a:rPr lang="cs-CZ" sz="2900" dirty="0"/>
              <a:t> </a:t>
            </a:r>
            <a:r>
              <a:rPr lang="cs-CZ" sz="2900" dirty="0" err="1"/>
              <a:t>mid</a:t>
            </a:r>
            <a:r>
              <a:rPr lang="cs-CZ" sz="2900" dirty="0"/>
              <a:t>-cap, </a:t>
            </a:r>
            <a:r>
              <a:rPr lang="cs-CZ" sz="2900" dirty="0" err="1"/>
              <a:t>mid</a:t>
            </a:r>
            <a:r>
              <a:rPr lang="cs-CZ" sz="2900" dirty="0"/>
              <a:t>-cap, </a:t>
            </a:r>
          </a:p>
          <a:p>
            <a:pPr lvl="2"/>
            <a:r>
              <a:rPr lang="cs-CZ" sz="2900" dirty="0"/>
              <a:t>velký podnik,</a:t>
            </a:r>
          </a:p>
          <a:p>
            <a:pPr lvl="2"/>
            <a:r>
              <a:rPr lang="cs-CZ" sz="2900" dirty="0"/>
              <a:t>výzkumná organizace pouze jako partner.</a:t>
            </a:r>
          </a:p>
          <a:p>
            <a:pPr lvl="1">
              <a:spcAft>
                <a:spcPts val="450"/>
              </a:spcAft>
            </a:pPr>
            <a:r>
              <a:rPr lang="cs-CZ" sz="2900" b="1" dirty="0"/>
              <a:t>Míra podpory:</a:t>
            </a:r>
          </a:p>
          <a:p>
            <a:pPr lvl="2">
              <a:spcAft>
                <a:spcPts val="450"/>
              </a:spcAft>
            </a:pPr>
            <a:r>
              <a:rPr lang="cs-CZ" sz="2900" dirty="0"/>
              <a:t>45 až 80 % - malý podnik,</a:t>
            </a:r>
          </a:p>
          <a:p>
            <a:pPr lvl="2">
              <a:spcAft>
                <a:spcPts val="450"/>
              </a:spcAft>
            </a:pPr>
            <a:r>
              <a:rPr lang="cs-CZ" sz="2900" dirty="0"/>
              <a:t>35 až 75 % - střední podnik,</a:t>
            </a:r>
          </a:p>
          <a:p>
            <a:pPr lvl="2">
              <a:spcAft>
                <a:spcPts val="450"/>
              </a:spcAft>
            </a:pPr>
            <a:r>
              <a:rPr lang="cs-CZ" sz="2900" dirty="0"/>
              <a:t>25 až 65 % - velký podnik,</a:t>
            </a:r>
          </a:p>
          <a:p>
            <a:pPr lvl="2">
              <a:spcAft>
                <a:spcPts val="450"/>
              </a:spcAft>
            </a:pPr>
            <a:r>
              <a:rPr lang="cs-CZ" sz="2900" dirty="0"/>
              <a:t>85 % - výzkumné organizace.</a:t>
            </a:r>
          </a:p>
          <a:p>
            <a:pPr lvl="1">
              <a:spcAft>
                <a:spcPts val="450"/>
              </a:spcAft>
            </a:pPr>
            <a:r>
              <a:rPr lang="cs-CZ" sz="2900" dirty="0"/>
              <a:t>Míra podpory se odvíjí od velikosti podniku, kategorie činnosti a příp. účinné spolupráce.</a:t>
            </a:r>
          </a:p>
          <a:p>
            <a:pPr lvl="1">
              <a:spcAft>
                <a:spcPts val="450"/>
              </a:spcAft>
            </a:pPr>
            <a:r>
              <a:rPr lang="cs-CZ" sz="2900" dirty="0"/>
              <a:t>Plánované nejzazší datum pro ukončení realizace projektu: </a:t>
            </a:r>
            <a:r>
              <a:rPr lang="cs-CZ" sz="2900" b="1" dirty="0"/>
              <a:t>30. 6. 2029 </a:t>
            </a:r>
            <a:endParaRPr lang="cs-CZ" sz="29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32853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A3AFB-66CB-4A78-A2F4-79EA8BF8D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0989732" cy="553998"/>
          </a:xfrm>
        </p:spPr>
        <p:txBody>
          <a:bodyPr/>
          <a:lstStyle/>
          <a:p>
            <a:pPr lvl="1" algn="l" defTabSz="685800" rtl="0">
              <a:spcBef>
                <a:spcPct val="0"/>
              </a:spcBef>
              <a:spcAft>
                <a:spcPts val="450"/>
              </a:spcAft>
            </a:pPr>
            <a:r>
              <a:rPr lang="cs-CZ" sz="36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Výzva APLIKACE – STEP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33B61A2-31E2-4604-8D44-254CEE0DC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000089"/>
            <a:ext cx="10989733" cy="4654589"/>
          </a:xfrm>
        </p:spPr>
        <p:txBody>
          <a:bodyPr>
            <a:normAutofit/>
          </a:bodyPr>
          <a:lstStyle/>
          <a:p>
            <a:pPr lvl="1">
              <a:spcAft>
                <a:spcPts val="450"/>
              </a:spcAft>
            </a:pPr>
            <a:r>
              <a:rPr lang="cs-CZ" b="1" dirty="0"/>
              <a:t>Způsobilé výdaje:</a:t>
            </a:r>
          </a:p>
          <a:p>
            <a:pPr lvl="2">
              <a:spcAft>
                <a:spcPts val="450"/>
              </a:spcAft>
            </a:pPr>
            <a:r>
              <a:rPr lang="cs-CZ" b="1" dirty="0"/>
              <a:t>Externí služby </a:t>
            </a:r>
            <a:r>
              <a:rPr lang="cs-CZ" dirty="0"/>
              <a:t>– smluvní výzkum, poradenské služby </a:t>
            </a:r>
            <a:r>
              <a:rPr lang="cs-CZ" dirty="0" err="1"/>
              <a:t>VaV</a:t>
            </a:r>
            <a:r>
              <a:rPr lang="cs-CZ" dirty="0"/>
              <a:t> využité pro účely projektu a ostatní provozní náklady,</a:t>
            </a:r>
          </a:p>
          <a:p>
            <a:pPr lvl="2">
              <a:spcAft>
                <a:spcPts val="450"/>
              </a:spcAft>
            </a:pPr>
            <a:r>
              <a:rPr lang="cs-CZ" b="1" dirty="0"/>
              <a:t>Osobní náklady </a:t>
            </a:r>
            <a:r>
              <a:rPr lang="cs-CZ" dirty="0"/>
              <a:t>– mzdy a pojistné výzkumných pracovníků, techniků a ostatního technického podpůrného personálu v rozsahu nezbytném pro účely projektu,</a:t>
            </a:r>
          </a:p>
          <a:p>
            <a:pPr lvl="2">
              <a:spcAft>
                <a:spcPts val="450"/>
              </a:spcAft>
            </a:pPr>
            <a:r>
              <a:rPr lang="cs-CZ" b="1" dirty="0"/>
              <a:t>Náklady na nástroje, přístroje a vybavení</a:t>
            </a:r>
            <a:r>
              <a:rPr lang="cs-CZ" dirty="0"/>
              <a:t> pořízených od třetích stran v podobě odpisů dlouhodobého hmotného movitého majetku, v nezbytném rozsahu a po dobu, kdy jsou využívány pro účely projektu, </a:t>
            </a:r>
          </a:p>
          <a:p>
            <a:pPr lvl="2">
              <a:spcAft>
                <a:spcPts val="450"/>
              </a:spcAft>
            </a:pPr>
            <a:r>
              <a:rPr lang="cs-CZ" b="1" dirty="0"/>
              <a:t>Náklady na materiál a komponenty </a:t>
            </a:r>
            <a:r>
              <a:rPr lang="cs-CZ" dirty="0"/>
              <a:t>– suroviny (základní materiál tvořící podstatu prototypu); pomocné látky netvořící podstatu výrobku/prototypu např. lak; chemické látky (chemikálie, jednorázové plasty, mazadla apod.) </a:t>
            </a:r>
          </a:p>
          <a:p>
            <a:pPr lvl="2">
              <a:spcAft>
                <a:spcPts val="450"/>
              </a:spcAft>
            </a:pPr>
            <a:r>
              <a:rPr lang="cs-CZ" b="1" dirty="0"/>
              <a:t>Ostatní režie </a:t>
            </a:r>
            <a:r>
              <a:rPr lang="cs-CZ" dirty="0"/>
              <a:t>(15 % z položky Osobní náklady) – nevykazují se a ani nehodnotí (úklid, pojištění, energie, mzdy účetní, telefony, notebooky pro team, kancelářské vybavení a materiál). </a:t>
            </a:r>
          </a:p>
          <a:p>
            <a:pPr lvl="1">
              <a:spcAft>
                <a:spcPts val="450"/>
              </a:spcAft>
            </a:pPr>
            <a:endParaRPr lang="cs-CZ" sz="2100" dirty="0"/>
          </a:p>
          <a:p>
            <a:pPr lvl="1">
              <a:spcAft>
                <a:spcPts val="450"/>
              </a:spcAft>
            </a:pPr>
            <a:endParaRPr lang="cs-CZ" sz="21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77774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A3AFB-66CB-4A78-A2F4-79EA8BF8D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0989732" cy="553998"/>
          </a:xfrm>
        </p:spPr>
        <p:txBody>
          <a:bodyPr/>
          <a:lstStyle/>
          <a:p>
            <a:r>
              <a:rPr lang="cs-CZ" sz="3600" b="1" dirty="0"/>
              <a:t>Výzva INVESTICE – STEP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33B61A2-31E2-4604-8D44-254CEE0DC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168783"/>
            <a:ext cx="11555788" cy="4998260"/>
          </a:xfrm>
        </p:spPr>
        <p:txBody>
          <a:bodyPr>
            <a:normAutofit/>
          </a:bodyPr>
          <a:lstStyle/>
          <a:p>
            <a:pPr lvl="1">
              <a:spcAft>
                <a:spcPts val="450"/>
              </a:spcAft>
            </a:pPr>
            <a:r>
              <a:rPr lang="cs-CZ" sz="2100" dirty="0"/>
              <a:t>Nenavazuje na předchozí aktivity OP TAK</a:t>
            </a:r>
          </a:p>
          <a:p>
            <a:pPr lvl="1">
              <a:spcAft>
                <a:spcPts val="450"/>
              </a:spcAft>
            </a:pPr>
            <a:r>
              <a:rPr lang="cs-CZ" sz="2100" dirty="0"/>
              <a:t>Podporuje produktivní investice do vývoje/výroby kritických technologií</a:t>
            </a:r>
          </a:p>
          <a:p>
            <a:pPr lvl="1" fontAlgn="base">
              <a:spcAft>
                <a:spcPts val="450"/>
              </a:spcAft>
            </a:pPr>
            <a:r>
              <a:rPr lang="cs-CZ" sz="2100" dirty="0"/>
              <a:t>Podporovány budou projekty zaměřené na produktivní investice sloužící k vývoji nebo výrobě kritických technologií a produktivní investice zaměřené na posílení článků celého hodnotového řetězce kritických technologií.  </a:t>
            </a:r>
          </a:p>
          <a:p>
            <a:pPr lvl="1" fontAlgn="base">
              <a:spcAft>
                <a:spcPts val="450"/>
              </a:spcAft>
            </a:pPr>
            <a:endParaRPr lang="cs-CZ" sz="2100" dirty="0"/>
          </a:p>
          <a:p>
            <a:pPr lvl="3" algn="just" fontAlgn="base"/>
            <a:r>
              <a:rPr lang="cs-CZ" sz="2100" dirty="0"/>
              <a:t>konečné produkty</a:t>
            </a:r>
          </a:p>
          <a:p>
            <a:pPr lvl="3" algn="just" fontAlgn="base"/>
            <a:r>
              <a:rPr lang="cs-CZ" sz="2100" dirty="0"/>
              <a:t>specifické komponenty a specifické stroje</a:t>
            </a:r>
          </a:p>
          <a:p>
            <a:pPr lvl="3" algn="just" fontAlgn="base"/>
            <a:r>
              <a:rPr lang="cs-CZ" sz="2100" dirty="0"/>
              <a:t>kritické suroviny, jak je stanoveno v příloze II aktu o kritických surovinách </a:t>
            </a:r>
          </a:p>
          <a:p>
            <a:pPr lvl="3" algn="just" fontAlgn="base"/>
            <a:r>
              <a:rPr lang="cs-CZ" sz="2100" dirty="0"/>
              <a:t>související služby kritické a specifické pro vývoj nebo výrobu těchto konečných produktů </a:t>
            </a:r>
            <a:r>
              <a:rPr lang="cs-CZ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cs-CZ" sz="2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lvl="1">
              <a:spcAft>
                <a:spcPts val="450"/>
              </a:spcAft>
            </a:pPr>
            <a:endParaRPr lang="cs-CZ" sz="2100" dirty="0"/>
          </a:p>
          <a:p>
            <a:pPr lvl="1">
              <a:spcAft>
                <a:spcPts val="450"/>
              </a:spcAft>
            </a:pPr>
            <a:endParaRPr lang="cs-CZ" sz="2100" dirty="0"/>
          </a:p>
          <a:p>
            <a:pPr lvl="1">
              <a:spcAft>
                <a:spcPts val="450"/>
              </a:spcAft>
            </a:pPr>
            <a:endParaRPr lang="cs-CZ" sz="2100" dirty="0"/>
          </a:p>
          <a:p>
            <a:pPr lvl="1">
              <a:spcAft>
                <a:spcPts val="450"/>
              </a:spcAft>
            </a:pPr>
            <a:endParaRPr lang="cs-CZ" sz="2100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" name="Graphic 3">
            <a:extLst>
              <a:ext uri="{FF2B5EF4-FFF2-40B4-BE49-F238E27FC236}">
                <a16:creationId xmlns:a16="http://schemas.microsoft.com/office/drawing/2014/main" id="{3D1E234B-321B-4266-8CE7-30DA25CEF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61488" y="5666185"/>
            <a:ext cx="4128162" cy="26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892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A3AFB-66CB-4A78-A2F4-79EA8BF8D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0989732" cy="553998"/>
          </a:xfrm>
        </p:spPr>
        <p:txBody>
          <a:bodyPr/>
          <a:lstStyle/>
          <a:p>
            <a:r>
              <a:rPr lang="cs-CZ" sz="3600" b="1" dirty="0"/>
              <a:t>Výzva INVESTICE – STEP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33B61A2-31E2-4604-8D44-254CEE0DC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101705"/>
            <a:ext cx="11356409" cy="5037838"/>
          </a:xfrm>
        </p:spPr>
        <p:txBody>
          <a:bodyPr>
            <a:normAutofit/>
          </a:bodyPr>
          <a:lstStyle/>
          <a:p>
            <a:pPr lvl="1">
              <a:spcAft>
                <a:spcPts val="450"/>
              </a:spcAft>
            </a:pPr>
            <a:r>
              <a:rPr lang="cs-CZ" sz="2100" dirty="0"/>
              <a:t>Může být projekt zaměřený čistě na vývoj (TRL 4 – 7) či na výrobu (TRL  7 -9)</a:t>
            </a:r>
          </a:p>
          <a:p>
            <a:pPr marL="270272" lvl="1" indent="0">
              <a:spcAft>
                <a:spcPts val="450"/>
              </a:spcAft>
              <a:buNone/>
            </a:pPr>
            <a:endParaRPr lang="cs-CZ" sz="2100" dirty="0"/>
          </a:p>
          <a:p>
            <a:pPr lvl="1">
              <a:spcAft>
                <a:spcPts val="450"/>
              </a:spcAft>
            </a:pPr>
            <a:r>
              <a:rPr lang="cs-CZ" b="1" i="0" dirty="0">
                <a:effectLst/>
                <a:latin typeface="Calibri" panose="020F0502020204030204" pitchFamily="34" charset="0"/>
              </a:rPr>
              <a:t>Podporované aktivity v rámci vývoje kritických technologií</a:t>
            </a:r>
            <a:r>
              <a:rPr lang="cs-CZ" b="0" i="0" dirty="0">
                <a:effectLst/>
                <a:latin typeface="Calibri" panose="020F0502020204030204" pitchFamily="34" charset="0"/>
              </a:rPr>
              <a:t> zahrnují pořízení strojů, zařízení a komponent, které jsou potřebné k výrobě prototypů a jejich zdokonalování, a/nebo zajištění toho, aby technologie splňovaly přísné normy týkající se výkonnosti a škálovatelnosti. </a:t>
            </a:r>
          </a:p>
          <a:p>
            <a:pPr lvl="1">
              <a:spcAft>
                <a:spcPts val="450"/>
              </a:spcAft>
            </a:pPr>
            <a:r>
              <a:rPr lang="cs-CZ" b="0" i="0" dirty="0">
                <a:effectLst/>
                <a:latin typeface="Calibri" panose="020F0502020204030204" pitchFamily="34" charset="0"/>
              </a:rPr>
              <a:t>Vývoj zahrnuje činnosti zaměřené na dosažení technologického pokroku, zdokonalení technologie pro potřeby trhu, včetně zvýšení její účinnosti a spolehlivosti, a vypracování norem. </a:t>
            </a:r>
            <a:endParaRPr lang="cs-CZ" sz="2100" dirty="0"/>
          </a:p>
          <a:p>
            <a:pPr lvl="1">
              <a:spcAft>
                <a:spcPts val="450"/>
              </a:spcAft>
            </a:pPr>
            <a:endParaRPr lang="cs-CZ" sz="2100" dirty="0"/>
          </a:p>
          <a:p>
            <a:pPr lvl="1">
              <a:spcAft>
                <a:spcPts val="450"/>
              </a:spcAft>
            </a:pPr>
            <a:r>
              <a:rPr lang="cs-CZ" b="1" i="0" dirty="0">
                <a:effectLst/>
                <a:latin typeface="Calibri" panose="020F0502020204030204" pitchFamily="34" charset="0"/>
              </a:rPr>
              <a:t>Podporované aktivity v rámci výroby kritických technologií zahrnují </a:t>
            </a:r>
            <a:r>
              <a:rPr lang="cs-CZ" b="0" i="0" dirty="0">
                <a:effectLst/>
                <a:latin typeface="Calibri" panose="020F0502020204030204" pitchFamily="34" charset="0"/>
              </a:rPr>
              <a:t>zřizování výrobních linek, zařízení, která jsou první svého druhu, rozšíření nebo změnu využití stávajících zařízení, rozšíření procesů s cílem uspokojit poptávku a/nebo zavedení mechanismů kontroly kvality, aby byla zajištěna konzistentní výroba vysoce kvalitních výrobků.</a:t>
            </a:r>
            <a:endParaRPr lang="cs-CZ" sz="2100" dirty="0"/>
          </a:p>
          <a:p>
            <a:pPr marL="270272" lvl="1" indent="0">
              <a:spcAft>
                <a:spcPts val="450"/>
              </a:spcAft>
              <a:buNone/>
            </a:pPr>
            <a:endParaRPr lang="cs-CZ" sz="2100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" name="Graphic 3">
            <a:extLst>
              <a:ext uri="{FF2B5EF4-FFF2-40B4-BE49-F238E27FC236}">
                <a16:creationId xmlns:a16="http://schemas.microsoft.com/office/drawing/2014/main" id="{3D1E234B-321B-4266-8CE7-30DA25CEF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61488" y="5666185"/>
            <a:ext cx="4128162" cy="26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602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A3AFB-66CB-4A78-A2F4-79EA8BF8D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0989732" cy="553998"/>
          </a:xfrm>
        </p:spPr>
        <p:txBody>
          <a:bodyPr/>
          <a:lstStyle/>
          <a:p>
            <a:r>
              <a:rPr lang="cs-CZ" sz="3600" b="1" dirty="0"/>
              <a:t>Výzva INVESTICE – STEP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33B61A2-31E2-4604-8D44-254CEE0DC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790" y="1453852"/>
            <a:ext cx="10989733" cy="4654589"/>
          </a:xfrm>
        </p:spPr>
        <p:txBody>
          <a:bodyPr>
            <a:normAutofit/>
          </a:bodyPr>
          <a:lstStyle/>
          <a:p>
            <a:pPr marL="270272" lvl="1" indent="0">
              <a:spcAft>
                <a:spcPts val="450"/>
              </a:spcAft>
              <a:buNone/>
            </a:pPr>
            <a:r>
              <a:rPr lang="cs-CZ" sz="2400" b="1" dirty="0"/>
              <a:t>Nepodporované aktivity</a:t>
            </a:r>
          </a:p>
          <a:p>
            <a:pPr lvl="1">
              <a:spcAft>
                <a:spcPts val="450"/>
              </a:spcAft>
            </a:pPr>
            <a:r>
              <a:rPr lang="cs-CZ" sz="2100" dirty="0"/>
              <a:t>Projekty zavádění kritických technologií do podniků (pořízení, nákup kritických technologií není podporovanou aktivitou). </a:t>
            </a:r>
          </a:p>
          <a:p>
            <a:pPr lvl="1">
              <a:spcAft>
                <a:spcPts val="450"/>
              </a:spcAft>
            </a:pPr>
            <a:r>
              <a:rPr lang="cs-CZ" sz="2000" dirty="0"/>
              <a:t>Hromadná výroba konečných produktů </a:t>
            </a:r>
          </a:p>
          <a:p>
            <a:pPr lvl="1">
              <a:spcAft>
                <a:spcPts val="450"/>
              </a:spcAft>
            </a:pPr>
            <a:endParaRPr lang="cs-CZ" sz="2100" dirty="0"/>
          </a:p>
          <a:p>
            <a:pPr lvl="1">
              <a:spcAft>
                <a:spcPts val="450"/>
              </a:spcAft>
            </a:pPr>
            <a:r>
              <a:rPr lang="cs-CZ" sz="2100" b="1" dirty="0"/>
              <a:t>Splnění podmínky kritičnosti </a:t>
            </a:r>
            <a:r>
              <a:rPr lang="cs-CZ" sz="2100" dirty="0"/>
              <a:t>- </a:t>
            </a:r>
            <a:r>
              <a:rPr lang="cs-CZ" sz="2400" dirty="0">
                <a:solidFill>
                  <a:srgbClr val="000000"/>
                </a:solidFill>
                <a:latin typeface="Calibri" panose="020F0502020204030204" pitchFamily="34" charset="0"/>
              </a:rPr>
              <a:t>  </a:t>
            </a:r>
            <a:r>
              <a:rPr lang="cs-CZ" sz="2100" dirty="0"/>
              <a:t>musí splňovat alespoň jednu ze dvou podmínek STEP </a:t>
            </a:r>
          </a:p>
          <a:p>
            <a:pPr lvl="1">
              <a:spcAft>
                <a:spcPts val="450"/>
              </a:spcAft>
            </a:pPr>
            <a:r>
              <a:rPr lang="cs-CZ" sz="2100" dirty="0"/>
              <a:t>Buď projekty, které přinášejí na trh inovativní, nově vznikající a špičkový prvek</a:t>
            </a:r>
          </a:p>
          <a:p>
            <a:pPr lvl="1">
              <a:spcAft>
                <a:spcPts val="450"/>
              </a:spcAft>
            </a:pPr>
            <a:r>
              <a:rPr lang="cs-CZ" sz="2100" dirty="0"/>
              <a:t>Nebo přispívají ke snížení strategické závislosti</a:t>
            </a:r>
          </a:p>
          <a:p>
            <a:pPr lvl="1">
              <a:spcAft>
                <a:spcPts val="450"/>
              </a:spcAft>
            </a:pPr>
            <a:endParaRPr lang="cs-CZ" sz="2100" dirty="0"/>
          </a:p>
          <a:p>
            <a:pPr lvl="1">
              <a:spcAft>
                <a:spcPts val="450"/>
              </a:spcAft>
            </a:pPr>
            <a:endParaRPr lang="cs-CZ" sz="2100" dirty="0"/>
          </a:p>
          <a:p>
            <a:pPr marL="270272" lvl="1" indent="0">
              <a:spcAft>
                <a:spcPts val="450"/>
              </a:spcAft>
              <a:buNone/>
            </a:pPr>
            <a:endParaRPr lang="cs-CZ" sz="2100" dirty="0"/>
          </a:p>
          <a:p>
            <a:pPr lvl="1">
              <a:spcAft>
                <a:spcPts val="450"/>
              </a:spcAft>
            </a:pPr>
            <a:endParaRPr lang="cs-CZ" sz="2100" dirty="0"/>
          </a:p>
          <a:p>
            <a:pPr lvl="1">
              <a:spcAft>
                <a:spcPts val="450"/>
              </a:spcAft>
            </a:pPr>
            <a:endParaRPr lang="cs-CZ" sz="2100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" name="Graphic 3">
            <a:extLst>
              <a:ext uri="{FF2B5EF4-FFF2-40B4-BE49-F238E27FC236}">
                <a16:creationId xmlns:a16="http://schemas.microsoft.com/office/drawing/2014/main" id="{3D1E234B-321B-4266-8CE7-30DA25CEF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61488" y="5666185"/>
            <a:ext cx="4128162" cy="26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4639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A3AFB-66CB-4A78-A2F4-79EA8BF8D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000"/>
            <a:ext cx="10989732" cy="553998"/>
          </a:xfrm>
        </p:spPr>
        <p:txBody>
          <a:bodyPr/>
          <a:lstStyle/>
          <a:p>
            <a:r>
              <a:rPr lang="cs-CZ" sz="3600" b="1" dirty="0"/>
              <a:t>Výzva INVESTICE – STEP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33B61A2-31E2-4604-8D44-254CEE0DC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870" y="1110091"/>
            <a:ext cx="11276199" cy="5201332"/>
          </a:xfrm>
        </p:spPr>
        <p:txBody>
          <a:bodyPr>
            <a:normAutofit/>
          </a:bodyPr>
          <a:lstStyle/>
          <a:p>
            <a:pPr lvl="1">
              <a:spcAft>
                <a:spcPts val="450"/>
              </a:spcAft>
            </a:pPr>
            <a:r>
              <a:rPr lang="cs-CZ" sz="2200" dirty="0"/>
              <a:t>Podmínky podpory</a:t>
            </a:r>
          </a:p>
          <a:p>
            <a:pPr lvl="1">
              <a:spcAft>
                <a:spcPts val="450"/>
              </a:spcAft>
            </a:pPr>
            <a:r>
              <a:rPr lang="cs-CZ" sz="2200" dirty="0"/>
              <a:t>Způsobilé výdaje – pouze investiční výdaje podle čl.14 GBER (regionální investiční podpora)</a:t>
            </a:r>
          </a:p>
          <a:p>
            <a:pPr lvl="1">
              <a:spcAft>
                <a:spcPts val="450"/>
              </a:spcAft>
            </a:pPr>
            <a:endParaRPr lang="cs-CZ" sz="2200" dirty="0"/>
          </a:p>
          <a:p>
            <a:pPr lvl="1">
              <a:spcAft>
                <a:spcPts val="450"/>
              </a:spcAft>
            </a:pPr>
            <a:r>
              <a:rPr lang="cs-CZ" sz="2200" dirty="0"/>
              <a:t>Dotace na projekt je poskytována minimálně ve výši 5 mil. Kč a maximálně do výše cca 200 - 250 mil. Kč. </a:t>
            </a:r>
          </a:p>
          <a:p>
            <a:pPr lvl="1">
              <a:spcAft>
                <a:spcPts val="450"/>
              </a:spcAft>
            </a:pPr>
            <a:r>
              <a:rPr lang="cs-CZ" sz="2200" dirty="0"/>
              <a:t>Míra podpory – regionální mapa VP</a:t>
            </a:r>
          </a:p>
          <a:p>
            <a:pPr marL="270272" lvl="1" algn="just" fontAlgn="base"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cs-CZ" sz="2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fontAlgn="base">
              <a:spcAft>
                <a:spcPts val="450"/>
              </a:spcAft>
            </a:pPr>
            <a:r>
              <a:rPr lang="cs-CZ" sz="2200" dirty="0"/>
              <a:t>v regionech způsobilých dle písm. a) (NUTS II Severozápad, Severovýchod, Střední Morava, </a:t>
            </a:r>
            <a:r>
              <a:rPr lang="cs-CZ" sz="2200" dirty="0" err="1"/>
              <a:t>Moravskoslezsko</a:t>
            </a:r>
            <a:r>
              <a:rPr lang="cs-CZ" sz="2200" dirty="0"/>
              <a:t>) o 10 </a:t>
            </a:r>
            <a:r>
              <a:rPr lang="cs-CZ" sz="2200" dirty="0" err="1"/>
              <a:t>p.b</a:t>
            </a:r>
            <a:r>
              <a:rPr lang="cs-CZ" sz="2200" dirty="0"/>
              <a:t>. </a:t>
            </a:r>
          </a:p>
          <a:p>
            <a:pPr lvl="1" fontAlgn="base">
              <a:spcAft>
                <a:spcPts val="450"/>
              </a:spcAft>
            </a:pPr>
            <a:r>
              <a:rPr lang="cs-CZ" sz="2200" dirty="0"/>
              <a:t>v regionech způsobilých dle písm. c) (NUTS II Střední Čechy, Jihozápad, Jihovýchod) o 5 </a:t>
            </a:r>
            <a:r>
              <a:rPr lang="cs-CZ" sz="2200" dirty="0" err="1"/>
              <a:t>p.b</a:t>
            </a:r>
            <a:r>
              <a:rPr lang="cs-CZ" sz="2200" dirty="0"/>
              <a:t>. </a:t>
            </a:r>
          </a:p>
          <a:p>
            <a:pPr lvl="1">
              <a:spcAft>
                <a:spcPts val="450"/>
              </a:spcAft>
            </a:pPr>
            <a:endParaRPr lang="cs-CZ" sz="2100" dirty="0"/>
          </a:p>
          <a:p>
            <a:pPr marL="270272" lvl="1" indent="0">
              <a:spcAft>
                <a:spcPts val="450"/>
              </a:spcAft>
              <a:buNone/>
            </a:pPr>
            <a:endParaRPr lang="cs-CZ" sz="2100" dirty="0"/>
          </a:p>
          <a:p>
            <a:pPr lvl="1">
              <a:spcAft>
                <a:spcPts val="450"/>
              </a:spcAft>
            </a:pPr>
            <a:endParaRPr lang="cs-CZ" sz="2100" dirty="0"/>
          </a:p>
          <a:p>
            <a:pPr lvl="1">
              <a:spcAft>
                <a:spcPts val="450"/>
              </a:spcAft>
            </a:pPr>
            <a:endParaRPr lang="cs-CZ" sz="2100" dirty="0"/>
          </a:p>
          <a:p>
            <a:pPr lvl="1">
              <a:spcAft>
                <a:spcPts val="450"/>
              </a:spcAft>
            </a:pPr>
            <a:endParaRPr lang="cs-CZ" sz="2100" dirty="0"/>
          </a:p>
          <a:p>
            <a:pPr lvl="1">
              <a:spcAft>
                <a:spcPts val="450"/>
              </a:spcAft>
            </a:pPr>
            <a:endParaRPr lang="cs-CZ" sz="2100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" name="Graphic 3">
            <a:extLst>
              <a:ext uri="{FF2B5EF4-FFF2-40B4-BE49-F238E27FC236}">
                <a16:creationId xmlns:a16="http://schemas.microsoft.com/office/drawing/2014/main" id="{3D1E234B-321B-4266-8CE7-30DA25CEF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61488" y="5666185"/>
            <a:ext cx="4128162" cy="26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5142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9">
            <a:extLst>
              <a:ext uri="{FF2B5EF4-FFF2-40B4-BE49-F238E27FC236}">
                <a16:creationId xmlns:a16="http://schemas.microsoft.com/office/drawing/2014/main" id="{107A91E0-F3CA-4996-86BD-E12DED85B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326" y="2239390"/>
            <a:ext cx="8078258" cy="2687980"/>
          </a:xfrm>
        </p:spPr>
        <p:txBody>
          <a:bodyPr/>
          <a:lstStyle/>
          <a:p>
            <a:r>
              <a:rPr lang="cs-CZ" sz="4000" b="1" dirty="0"/>
              <a:t>DĚKUJI ZA POZORNOST</a:t>
            </a:r>
            <a:br>
              <a:rPr lang="cs-CZ" sz="3600" b="1" dirty="0"/>
            </a:br>
            <a:br>
              <a:rPr lang="cs-CZ" sz="3600" b="1" dirty="0"/>
            </a:br>
            <a:r>
              <a:rPr lang="pl-PL" sz="3600" dirty="0"/>
              <a:t>petr. filipi@mpo.gov.cz</a:t>
            </a:r>
            <a:br>
              <a:rPr lang="pl-PL" sz="3600" dirty="0"/>
            </a:br>
            <a:r>
              <a:rPr lang="pl-PL" sz="3600" dirty="0"/>
              <a:t>robert.wenzel@mpo.gov.cz</a:t>
            </a:r>
            <a:br>
              <a:rPr lang="cs-CZ" sz="3200" dirty="0"/>
            </a:br>
            <a:endParaRPr lang="cs-CZ" sz="2667" b="1" dirty="0"/>
          </a:p>
        </p:txBody>
      </p:sp>
    </p:spTree>
    <p:extLst>
      <p:ext uri="{BB962C8B-B14F-4D97-AF65-F5344CB8AC3E}">
        <p14:creationId xmlns:p14="http://schemas.microsoft.com/office/powerpoint/2010/main" val="2425972787"/>
      </p:ext>
    </p:extLst>
  </p:cSld>
  <p:clrMapOvr>
    <a:masterClrMapping/>
  </p:clrMapOvr>
</p:sld>
</file>

<file path=ppt/theme/theme1.xml><?xml version="1.0" encoding="utf-8"?>
<a:theme xmlns:a="http://schemas.openxmlformats.org/drawingml/2006/main" name="Předloha V1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lastní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ředloha V2">
  <a:themeElements>
    <a:clrScheme name="motiv MP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B5121B"/>
      </a:accent1>
      <a:accent2>
        <a:srgbClr val="E31B23"/>
      </a:accent2>
      <a:accent3>
        <a:srgbClr val="004B8D"/>
      </a:accent3>
      <a:accent4>
        <a:srgbClr val="0096D6"/>
      </a:accent4>
      <a:accent5>
        <a:srgbClr val="13B5EA"/>
      </a:accent5>
      <a:accent6>
        <a:srgbClr val="B9E0F7"/>
      </a:accent6>
      <a:hlink>
        <a:srgbClr val="0000FF"/>
      </a:hlink>
      <a:folHlink>
        <a:srgbClr val="800080"/>
      </a:folHlink>
    </a:clrScheme>
    <a:fontScheme name="Vlastní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Předloha V2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lastní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Předloha V2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lastní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Předloha V1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8264</TotalTime>
  <Words>1471</Words>
  <Application>Microsoft Office PowerPoint</Application>
  <PresentationFormat>Širokoúhlá obrazovka</PresentationFormat>
  <Paragraphs>196</Paragraphs>
  <Slides>24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5</vt:i4>
      </vt:variant>
      <vt:variant>
        <vt:lpstr>Nadpisy snímků</vt:lpstr>
      </vt:variant>
      <vt:variant>
        <vt:i4>24</vt:i4>
      </vt:variant>
    </vt:vector>
  </HeadingPairs>
  <TitlesOfParts>
    <vt:vector size="35" baseType="lpstr">
      <vt:lpstr>Arial</vt:lpstr>
      <vt:lpstr>Calibri</vt:lpstr>
      <vt:lpstr>Calibri Light</vt:lpstr>
      <vt:lpstr>Calibri Light </vt:lpstr>
      <vt:lpstr>Segoe UI</vt:lpstr>
      <vt:lpstr>Wingdings</vt:lpstr>
      <vt:lpstr>Předloha V1</vt:lpstr>
      <vt:lpstr>Předloha V2</vt:lpstr>
      <vt:lpstr>1_Předloha V2</vt:lpstr>
      <vt:lpstr>2_Předloha V2</vt:lpstr>
      <vt:lpstr>1_Předloha V1</vt:lpstr>
      <vt:lpstr>Prezentace aplikace PowerPoint</vt:lpstr>
      <vt:lpstr>Prezentace aplikace PowerPoint</vt:lpstr>
      <vt:lpstr>text</vt:lpstr>
      <vt:lpstr>Plánované výzvy </vt:lpstr>
      <vt:lpstr>Prezentace aplikace PowerPoint</vt:lpstr>
      <vt:lpstr>Plánované výzvy</vt:lpstr>
      <vt:lpstr>Plánované výzvy</vt:lpstr>
      <vt:lpstr>Pomůcka pro posouzení základního souladu projektu vytvořený pro účely STEP výzev OP TAK – projektstep.cz </vt:lpstr>
      <vt:lpstr>Prezentace aplikace PowerPoint</vt:lpstr>
      <vt:lpstr>Prezentace aplikace PowerPoint</vt:lpstr>
      <vt:lpstr>projektstep.cz</vt:lpstr>
      <vt:lpstr>Výběr a hodnocení projektů</vt:lpstr>
      <vt:lpstr>Výběr a hodnocení projektů- dopad </vt:lpstr>
      <vt:lpstr>Výběr a hodnocení projektů</vt:lpstr>
      <vt:lpstr>Prezentace aplikace PowerPoint</vt:lpstr>
      <vt:lpstr>Výběr a hodnocení projektů</vt:lpstr>
      <vt:lpstr>Výzva APLIKACE – STEP</vt:lpstr>
      <vt:lpstr>Výzva APLIKACE – STEP</vt:lpstr>
      <vt:lpstr>Výzva APLIKACE – STEP</vt:lpstr>
      <vt:lpstr>Výzva INVESTICE – STEP</vt:lpstr>
      <vt:lpstr>Výzva INVESTICE – STEP</vt:lpstr>
      <vt:lpstr>Výzva INVESTICE – STEP</vt:lpstr>
      <vt:lpstr>Výzva INVESTICE – STEP</vt:lpstr>
      <vt:lpstr>DĚKUJI ZA POZORNOST  petr. filipi@mpo.gov.cz robert.wenzel@mpo.gov.cz </vt:lpstr>
    </vt:vector>
  </TitlesOfParts>
  <Company>S-Comp Centre CZ s.r.o.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MRa</dc:creator>
  <cp:lastModifiedBy>Pospíšilová Monika</cp:lastModifiedBy>
  <cp:revision>480</cp:revision>
  <cp:lastPrinted>2014-06-11T11:54:25Z</cp:lastPrinted>
  <dcterms:created xsi:type="dcterms:W3CDTF">2011-09-02T15:27:11Z</dcterms:created>
  <dcterms:modified xsi:type="dcterms:W3CDTF">2026-02-09T08:02:17Z</dcterms:modified>
</cp:coreProperties>
</file>