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57" r:id="rId2"/>
  </p:sldMasterIdLst>
  <p:notesMasterIdLst>
    <p:notesMasterId r:id="rId12"/>
  </p:notesMasterIdLst>
  <p:handoutMasterIdLst>
    <p:handoutMasterId r:id="rId13"/>
  </p:handoutMasterIdLst>
  <p:sldIdLst>
    <p:sldId id="682" r:id="rId3"/>
    <p:sldId id="585" r:id="rId4"/>
    <p:sldId id="617" r:id="rId5"/>
    <p:sldId id="301" r:id="rId6"/>
    <p:sldId id="618" r:id="rId7"/>
    <p:sldId id="620" r:id="rId8"/>
    <p:sldId id="619" r:id="rId9"/>
    <p:sldId id="589" r:id="rId10"/>
    <p:sldId id="442" r:id="rId11"/>
  </p:sldIdLst>
  <p:sldSz cx="12192000" cy="6858000"/>
  <p:notesSz cx="6799263" cy="9929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orient="horz" pos="3843" userDrawn="1">
          <p15:clr>
            <a:srgbClr val="A4A3A4"/>
          </p15:clr>
        </p15:guide>
        <p15:guide id="3" orient="horz" pos="2432" userDrawn="1">
          <p15:clr>
            <a:srgbClr val="A4A3A4"/>
          </p15:clr>
        </p15:guide>
        <p15:guide id="4" pos="7308" userDrawn="1">
          <p15:clr>
            <a:srgbClr val="A4A3A4"/>
          </p15:clr>
        </p15:guide>
        <p15:guide id="5" pos="211" userDrawn="1">
          <p15:clr>
            <a:srgbClr val="A4A3A4"/>
          </p15:clr>
        </p15:guide>
        <p15:guide id="6" pos="3341" userDrawn="1">
          <p15:clr>
            <a:srgbClr val="A4A3A4"/>
          </p15:clr>
        </p15:guide>
        <p15:guide id="7" pos="778" userDrawn="1">
          <p15:clr>
            <a:srgbClr val="A4A3A4"/>
          </p15:clr>
        </p15:guide>
        <p15:guide id="8" pos="6108" userDrawn="1">
          <p15:clr>
            <a:srgbClr val="A4A3A4"/>
          </p15:clr>
        </p15:guide>
        <p15:guide id="9" pos="3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vová Denisa" initials="SD" lastIdx="1" clrIdx="0">
    <p:extLst>
      <p:ext uri="{19B8F6BF-5375-455C-9EA6-DF929625EA0E}">
        <p15:presenceInfo xmlns:p15="http://schemas.microsoft.com/office/powerpoint/2012/main" userId="Sovová Denis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4B8D"/>
    <a:srgbClr val="FFDE00"/>
    <a:srgbClr val="B9E0F7"/>
    <a:srgbClr val="963A8E"/>
    <a:srgbClr val="2FAA4D"/>
    <a:srgbClr val="13B5EA"/>
    <a:srgbClr val="FF33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 s motivem 2 – zvýraznění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yl s motivem 2 – zvýraznění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Styl s motivem 2 – zvýraznění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Světlý styl 2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Střední styl 1 – zvýraznění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Světlý styl 1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840" autoAdjust="0"/>
    <p:restoredTop sz="94660" autoAdjust="0"/>
  </p:normalViewPr>
  <p:slideViewPr>
    <p:cSldViewPr snapToGrid="0" snapToObjects="1">
      <p:cViewPr varScale="1">
        <p:scale>
          <a:sx n="121" d="100"/>
          <a:sy n="121" d="100"/>
        </p:scale>
        <p:origin x="101" y="163"/>
      </p:cViewPr>
      <p:guideLst>
        <p:guide orient="horz" pos="731"/>
        <p:guide orient="horz" pos="3843"/>
        <p:guide orient="horz" pos="2432"/>
        <p:guide pos="7308"/>
        <p:guide pos="211"/>
        <p:guide pos="3341"/>
        <p:guide pos="778"/>
        <p:guide pos="6108"/>
        <p:guide pos="39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22301"/>
    </p:cViewPr>
  </p:sorterViewPr>
  <p:notesViewPr>
    <p:cSldViewPr snapToGrid="0" snapToObjects="1" showGuides="1">
      <p:cViewPr varScale="1">
        <p:scale>
          <a:sx n="75" d="100"/>
          <a:sy n="75" d="100"/>
        </p:scale>
        <p:origin x="3392" y="44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117219" cy="49649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1345" y="2"/>
            <a:ext cx="2946347" cy="49649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0FB0F22-8DED-4CDA-BC4E-47C3EA70254F}" type="datetimeFigureOut">
              <a:rPr lang="cs-CZ" smtClean="0"/>
              <a:pPr/>
              <a:t>09.02.2026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1345" y="9431599"/>
            <a:ext cx="2946347" cy="49649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1C9265F-04F2-4D47-A1E7-EE74899987E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3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347" cy="49649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1345" y="2"/>
            <a:ext cx="2946347" cy="49649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40993F1-D5EC-4943-97AA-C86D9E6B9167}" type="datetimeFigureOut">
              <a:rPr lang="cs-CZ" smtClean="0"/>
              <a:pPr/>
              <a:t>09.02.2026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1345" y="9431599"/>
            <a:ext cx="2946347" cy="49649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160BDDA-8E2B-4061-8BE0-CED46ED940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60BDDA-8E2B-4061-8BE0-CED46ED9403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231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svg"/><Relationship Id="rId7" Type="http://schemas.openxmlformats.org/officeDocument/2006/relationships/image" Target="../media/image1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491CFC4D-B28B-A53C-892F-944C177F1C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749" y="0"/>
            <a:ext cx="12209929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2667" y="446089"/>
            <a:ext cx="10989733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667" y="1061640"/>
            <a:ext cx="10989733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9F75790A-2673-F768-DC58-1B86E98BA730}"/>
              </a:ext>
            </a:extLst>
          </p:cNvPr>
          <p:cNvSpPr txBox="1">
            <a:spLocks/>
          </p:cNvSpPr>
          <p:nvPr userDrawn="1"/>
        </p:nvSpPr>
        <p:spPr>
          <a:xfrm>
            <a:off x="592667" y="446089"/>
            <a:ext cx="10989733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Podnadpis 2">
            <a:extLst>
              <a:ext uri="{FF2B5EF4-FFF2-40B4-BE49-F238E27FC236}">
                <a16:creationId xmlns:a16="http://schemas.microsoft.com/office/drawing/2014/main" id="{1309D1D7-E340-39EC-BB6B-25997E9D2A95}"/>
              </a:ext>
            </a:extLst>
          </p:cNvPr>
          <p:cNvSpPr txBox="1">
            <a:spLocks/>
          </p:cNvSpPr>
          <p:nvPr userDrawn="1"/>
        </p:nvSpPr>
        <p:spPr>
          <a:xfrm>
            <a:off x="592667" y="1061640"/>
            <a:ext cx="10989733" cy="1800000"/>
          </a:xfrm>
          <a:prstGeom prst="rect">
            <a:avLst/>
          </a:prstGeom>
        </p:spPr>
        <p:txBody>
          <a:bodyPr vert="horz" wrap="square" lIns="0" tIns="36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8E5790A-C409-7339-ADE5-B83AD697D1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0864" y="-1"/>
            <a:ext cx="1021136" cy="6858001"/>
          </a:xfrm>
          <a:prstGeom prst="rect">
            <a:avLst/>
          </a:prstGeom>
        </p:spPr>
      </p:pic>
      <p:sp>
        <p:nvSpPr>
          <p:cNvPr id="13" name="Obdélník 6">
            <a:extLst>
              <a:ext uri="{FF2B5EF4-FFF2-40B4-BE49-F238E27FC236}">
                <a16:creationId xmlns:a16="http://schemas.microsoft.com/office/drawing/2014/main" id="{9787E163-5BFB-B94C-5B61-B79B767119C8}"/>
              </a:ext>
            </a:extLst>
          </p:cNvPr>
          <p:cNvSpPr/>
          <p:nvPr userDrawn="1"/>
        </p:nvSpPr>
        <p:spPr>
          <a:xfrm>
            <a:off x="1" y="-1"/>
            <a:ext cx="1219199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3828C5D-2658-D870-BE67-7B2A366CA9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1078" y="0"/>
            <a:ext cx="11062644" cy="68738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FA88AA-20DC-6A2B-A72A-A3E0EAECA73C}"/>
              </a:ext>
            </a:extLst>
          </p:cNvPr>
          <p:cNvSpPr/>
          <p:nvPr userDrawn="1"/>
        </p:nvSpPr>
        <p:spPr>
          <a:xfrm>
            <a:off x="6432400" y="5286777"/>
            <a:ext cx="3825623" cy="740536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Grafický objekt 2">
            <a:extLst>
              <a:ext uri="{FF2B5EF4-FFF2-40B4-BE49-F238E27FC236}">
                <a16:creationId xmlns:a16="http://schemas.microsoft.com/office/drawing/2014/main" id="{2397D85C-119E-9D33-1115-F2EB71F6A09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r="31104"/>
          <a:stretch>
            <a:fillRect/>
          </a:stretch>
        </p:blipFill>
        <p:spPr>
          <a:xfrm>
            <a:off x="7135993" y="5945359"/>
            <a:ext cx="2242659" cy="46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7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491CFC4D-B28B-A53C-892F-944C177F1C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749" y="0"/>
            <a:ext cx="12209929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2667" y="446089"/>
            <a:ext cx="10989733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667" y="1061640"/>
            <a:ext cx="10989733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9F75790A-2673-F768-DC58-1B86E98BA730}"/>
              </a:ext>
            </a:extLst>
          </p:cNvPr>
          <p:cNvSpPr txBox="1">
            <a:spLocks/>
          </p:cNvSpPr>
          <p:nvPr userDrawn="1"/>
        </p:nvSpPr>
        <p:spPr>
          <a:xfrm>
            <a:off x="592667" y="446089"/>
            <a:ext cx="10989733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Podnadpis 2">
            <a:extLst>
              <a:ext uri="{FF2B5EF4-FFF2-40B4-BE49-F238E27FC236}">
                <a16:creationId xmlns:a16="http://schemas.microsoft.com/office/drawing/2014/main" id="{1309D1D7-E340-39EC-BB6B-25997E9D2A95}"/>
              </a:ext>
            </a:extLst>
          </p:cNvPr>
          <p:cNvSpPr txBox="1">
            <a:spLocks/>
          </p:cNvSpPr>
          <p:nvPr userDrawn="1"/>
        </p:nvSpPr>
        <p:spPr>
          <a:xfrm>
            <a:off x="592667" y="1061640"/>
            <a:ext cx="10989733" cy="1800000"/>
          </a:xfrm>
          <a:prstGeom prst="rect">
            <a:avLst/>
          </a:prstGeom>
        </p:spPr>
        <p:txBody>
          <a:bodyPr vert="horz" wrap="square" lIns="0" tIns="36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8E5790A-C409-7339-ADE5-B83AD697D1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0864" y="-1"/>
            <a:ext cx="1021136" cy="6858001"/>
          </a:xfrm>
          <a:prstGeom prst="rect">
            <a:avLst/>
          </a:prstGeom>
        </p:spPr>
      </p:pic>
      <p:sp>
        <p:nvSpPr>
          <p:cNvPr id="13" name="Obdélník 6">
            <a:extLst>
              <a:ext uri="{FF2B5EF4-FFF2-40B4-BE49-F238E27FC236}">
                <a16:creationId xmlns:a16="http://schemas.microsoft.com/office/drawing/2014/main" id="{9787E163-5BFB-B94C-5B61-B79B767119C8}"/>
              </a:ext>
            </a:extLst>
          </p:cNvPr>
          <p:cNvSpPr/>
          <p:nvPr userDrawn="1"/>
        </p:nvSpPr>
        <p:spPr>
          <a:xfrm>
            <a:off x="1" y="-1"/>
            <a:ext cx="1219199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4FC7A02-7040-8E2B-9839-4D24997343A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1243" y="-15878"/>
            <a:ext cx="6310005" cy="687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25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26F26A07-CCD9-A2CD-7841-F72E1E5CF6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750" y="0"/>
            <a:ext cx="12209929" cy="6858000"/>
          </a:xfrm>
          <a:prstGeom prst="rect">
            <a:avLst/>
          </a:prstGeom>
        </p:spPr>
      </p:pic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20F1E102-DB4A-2E69-B603-D048D4860C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91662" y="2616994"/>
            <a:ext cx="2395820" cy="1624012"/>
          </a:xfrm>
          <a:prstGeom prst="rect">
            <a:avLst/>
          </a:prstGeom>
        </p:spPr>
      </p:pic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4D290325-46DB-4306-1771-69C6159ECE5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71843" y="2962140"/>
            <a:ext cx="3495426" cy="78158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89C846C8-56B5-0C84-A711-92C46EF733F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75276" y="-1"/>
            <a:ext cx="102113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30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F861BD25-A7DD-BFED-0ECB-0AAED3DA5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6893" y="0"/>
            <a:ext cx="12358893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70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80187828-6932-1EAC-FCFF-408068FB79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749" y="0"/>
            <a:ext cx="12209929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E4C9ADF-F666-31D2-E15A-9DA05373E4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62398" y="-1"/>
            <a:ext cx="102113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49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1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4EC2171-FDB9-C89D-7062-F269F082CD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2001" y="0"/>
            <a:ext cx="629543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2667" y="446089"/>
            <a:ext cx="10989733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667" y="1061640"/>
            <a:ext cx="10989733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9F75790A-2673-F768-DC58-1B86E98BA730}"/>
              </a:ext>
            </a:extLst>
          </p:cNvPr>
          <p:cNvSpPr txBox="1">
            <a:spLocks/>
          </p:cNvSpPr>
          <p:nvPr userDrawn="1"/>
        </p:nvSpPr>
        <p:spPr>
          <a:xfrm>
            <a:off x="592667" y="446089"/>
            <a:ext cx="10989733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Podnadpis 2">
            <a:extLst>
              <a:ext uri="{FF2B5EF4-FFF2-40B4-BE49-F238E27FC236}">
                <a16:creationId xmlns:a16="http://schemas.microsoft.com/office/drawing/2014/main" id="{1309D1D7-E340-39EC-BB6B-25997E9D2A95}"/>
              </a:ext>
            </a:extLst>
          </p:cNvPr>
          <p:cNvSpPr txBox="1">
            <a:spLocks/>
          </p:cNvSpPr>
          <p:nvPr userDrawn="1"/>
        </p:nvSpPr>
        <p:spPr>
          <a:xfrm>
            <a:off x="592667" y="1061640"/>
            <a:ext cx="10989733" cy="1800000"/>
          </a:xfrm>
          <a:prstGeom prst="rect">
            <a:avLst/>
          </a:prstGeom>
        </p:spPr>
        <p:txBody>
          <a:bodyPr vert="horz" wrap="square" lIns="0" tIns="36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2970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2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FCF5D93-98B9-55C6-FC61-F815A5B5C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2001" y="0"/>
            <a:ext cx="6299999" cy="686297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2667" y="446089"/>
            <a:ext cx="10989733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667" y="1061640"/>
            <a:ext cx="10989733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9F75790A-2673-F768-DC58-1B86E98BA730}"/>
              </a:ext>
            </a:extLst>
          </p:cNvPr>
          <p:cNvSpPr txBox="1">
            <a:spLocks/>
          </p:cNvSpPr>
          <p:nvPr userDrawn="1"/>
        </p:nvSpPr>
        <p:spPr>
          <a:xfrm>
            <a:off x="592667" y="446089"/>
            <a:ext cx="10989733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Podnadpis 2">
            <a:extLst>
              <a:ext uri="{FF2B5EF4-FFF2-40B4-BE49-F238E27FC236}">
                <a16:creationId xmlns:a16="http://schemas.microsoft.com/office/drawing/2014/main" id="{1309D1D7-E340-39EC-BB6B-25997E9D2A95}"/>
              </a:ext>
            </a:extLst>
          </p:cNvPr>
          <p:cNvSpPr txBox="1">
            <a:spLocks/>
          </p:cNvSpPr>
          <p:nvPr userDrawn="1"/>
        </p:nvSpPr>
        <p:spPr>
          <a:xfrm>
            <a:off x="592667" y="1061640"/>
            <a:ext cx="10989733" cy="1800000"/>
          </a:xfrm>
          <a:prstGeom prst="rect">
            <a:avLst/>
          </a:prstGeom>
        </p:spPr>
        <p:txBody>
          <a:bodyPr vert="horz" wrap="square" lIns="0" tIns="36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0181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3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966EA22-A81E-B9C2-2E46-6227AEE4E0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2000" y="0"/>
            <a:ext cx="6295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60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4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1ACDB2E-FF5F-9F15-E343-7BA8FDF346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2001" y="0"/>
            <a:ext cx="6295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63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5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C75B2F3-26F3-C8BF-A70F-D1009B87D6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2001" y="0"/>
            <a:ext cx="6295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69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N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95C2415-6455-613D-1493-33AB00153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2002" y="0"/>
            <a:ext cx="6295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29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ecný slid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667" y="1000087"/>
            <a:ext cx="10989733" cy="4654589"/>
          </a:xfrm>
        </p:spPr>
        <p:txBody>
          <a:bodyPr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3B8E4C-EDFF-E2E1-FAB0-E6E21B4BD6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6302189"/>
            <a:ext cx="12192000" cy="5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ecný slide - graf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8150" y="446089"/>
            <a:ext cx="4813300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592667" y="446089"/>
            <a:ext cx="5604933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6788151" y="876975"/>
            <a:ext cx="4813300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FFF8886-6B6A-4DB2-E9D4-6973484A6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6302189"/>
            <a:ext cx="12192000" cy="5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ecný slide - 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592667" y="1000086"/>
            <a:ext cx="11008784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0B56A95-B616-4EF0-5D80-EBD59372A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6302189"/>
            <a:ext cx="12192000" cy="5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43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_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B4EE302A-6A20-07D0-8B24-FFD387176898}"/>
              </a:ext>
            </a:extLst>
          </p:cNvPr>
          <p:cNvSpPr/>
          <p:nvPr userDrawn="1"/>
        </p:nvSpPr>
        <p:spPr>
          <a:xfrm>
            <a:off x="1" y="-1"/>
            <a:ext cx="1219199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 dirty="0"/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EA7B9CDD-CD6B-4890-8F23-29D6F9E7C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446088"/>
            <a:ext cx="1098973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25B5D7E7-BD34-A127-004E-D5A86D72C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7" y="1000087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BF714E5-A375-EE0F-8756-E7E1983E0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308824"/>
            <a:ext cx="12192000" cy="5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29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2_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E87960AC-6B18-2777-9D36-3A4FC9BF332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 dirty="0"/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F22DEC39-63DA-34B1-86F8-4F199529A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446088"/>
            <a:ext cx="1098973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1864989A-05BF-BEF3-8A5D-E8497E909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7" y="1000087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1A469D9-1054-42E4-9113-87FE3BF531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00942"/>
            <a:ext cx="12191999" cy="5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408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3_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42CDFC36-BEFF-D7BD-E785-4CE69FFE33F2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 dirty="0"/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8D0671F6-107C-02BD-741C-2A9C3013F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446088"/>
            <a:ext cx="1098973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A4C095CF-8025-4207-75F5-7333F8789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7" y="1000087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16BCB21-2CF7-47A2-F01D-91863FFC8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00942"/>
            <a:ext cx="12191999" cy="5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48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4_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2BB3CFF1-C5BD-C03D-FC11-2C25E8D0B6D9}"/>
              </a:ext>
            </a:extLst>
          </p:cNvPr>
          <p:cNvSpPr/>
          <p:nvPr userDrawn="1"/>
        </p:nvSpPr>
        <p:spPr>
          <a:xfrm>
            <a:off x="0" y="0"/>
            <a:ext cx="12191999" cy="6308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 dirty="0"/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28080723-4B0A-B65A-1A67-478E62D82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446088"/>
            <a:ext cx="1098973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16043708-F33F-BED1-3B83-E8D056EBB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7" y="1000087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798C77B-E472-3924-F54D-7042654554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08635"/>
            <a:ext cx="12191999" cy="5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70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5_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1360978B-EF80-459D-0700-82419C723C2F}"/>
              </a:ext>
            </a:extLst>
          </p:cNvPr>
          <p:cNvSpPr/>
          <p:nvPr userDrawn="1"/>
        </p:nvSpPr>
        <p:spPr>
          <a:xfrm>
            <a:off x="0" y="0"/>
            <a:ext cx="12191999" cy="6308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 dirty="0"/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0C387AF0-9443-DD5B-68AC-671A30229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446088"/>
            <a:ext cx="1098973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8AB1245E-1A64-880F-B313-1100EE13B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7" y="1000087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CEE1D95-4422-A6FB-2951-DEC6E43B57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308635"/>
            <a:ext cx="12192000" cy="5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51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N_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1360978B-EF80-459D-0700-82419C723C2F}"/>
              </a:ext>
            </a:extLst>
          </p:cNvPr>
          <p:cNvSpPr/>
          <p:nvPr userDrawn="1"/>
        </p:nvSpPr>
        <p:spPr>
          <a:xfrm>
            <a:off x="0" y="0"/>
            <a:ext cx="12191999" cy="6308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 dirty="0"/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0C387AF0-9443-DD5B-68AC-671A30229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446088"/>
            <a:ext cx="1098973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8AB1245E-1A64-880F-B313-1100EE13B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7" y="1000087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82CBACF-164B-3C43-E70E-4DBBF7F090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00941"/>
            <a:ext cx="12192000" cy="5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4781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9">
            <a:extLst>
              <a:ext uri="{FF2B5EF4-FFF2-40B4-BE49-F238E27FC236}">
                <a16:creationId xmlns:a16="http://schemas.microsoft.com/office/drawing/2014/main" id="{51B29667-AFFE-BB15-50EB-2994E4DA8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1078" y="2624477"/>
            <a:ext cx="8078258" cy="179542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cs-CZ" sz="5400" b="1" dirty="0"/>
              <a:t>KONEC </a:t>
            </a:r>
            <a:r>
              <a:rPr lang="cs-CZ" sz="5400" b="1" dirty="0">
                <a:sym typeface="Wingdings" panose="05000000000000000000" pitchFamily="2" charset="2"/>
              </a:rPr>
              <a:t></a:t>
            </a:r>
            <a:br>
              <a:rPr lang="cs-CZ" b="1" dirty="0"/>
            </a:br>
            <a:r>
              <a:rPr lang="cs-CZ" sz="3600" b="1" dirty="0"/>
              <a:t>DĚKUJI ZA POZORNOST</a:t>
            </a:r>
            <a:br>
              <a:rPr lang="cs-CZ" sz="3200" b="1" dirty="0">
                <a:solidFill>
                  <a:srgbClr val="FFDE00"/>
                </a:solidFill>
              </a:rPr>
            </a:br>
            <a:endParaRPr lang="cs-CZ" sz="2667" b="1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7BA3545-A9DA-D5DA-B33B-B1CB476889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7969" y="0"/>
            <a:ext cx="6295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86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84717" y="1217036"/>
            <a:ext cx="11224683" cy="435826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384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w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theme" Target="../theme/theme2.xml"/><Relationship Id="rId6" Type="http://schemas.openxmlformats.org/officeDocument/2006/relationships/image" Target="../media/image2.wmf"/><Relationship Id="rId5" Type="http://schemas.openxmlformats.org/officeDocument/2006/relationships/image" Target="../media/image1.wmf"/><Relationship Id="rId4" Type="http://schemas.openxmlformats.org/officeDocument/2006/relationships/hyperlink" Target="mailto:kloboucnik@mpo.cz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1" y="-1"/>
            <a:ext cx="1219199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92667" y="446088"/>
            <a:ext cx="1098973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92667" y="1000087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60694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73" r:id="rId3"/>
    <p:sldLayoutId id="2147483671" r:id="rId4"/>
    <p:sldLayoutId id="2147483672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6" r:id="rId11"/>
    <p:sldLayoutId id="2147483654" r:id="rId12"/>
    <p:sldLayoutId id="2147483651" r:id="rId13"/>
    <p:sldLayoutId id="2147483653" r:id="rId14"/>
    <p:sldLayoutId id="2147483656" r:id="rId15"/>
    <p:sldLayoutId id="2147483662" r:id="rId16"/>
    <p:sldLayoutId id="2147483663" r:id="rId17"/>
    <p:sldLayoutId id="2147483664" r:id="rId18"/>
    <p:sldLayoutId id="2147483665" r:id="rId19"/>
    <p:sldLayoutId id="2147483675" r:id="rId20"/>
    <p:sldLayoutId id="2147483655" r:id="rId21"/>
    <p:sldLayoutId id="2147483677" r:id="rId22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24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25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24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25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24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1" y="-1"/>
            <a:ext cx="1219199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sz="1800" dirty="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901078" y="2608101"/>
            <a:ext cx="1098973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8BFF649-37F3-AE3B-FEF1-989D6B967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078" y="0"/>
            <a:ext cx="11062644" cy="68738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349B76-2AE1-F8B2-1831-2B875DF7FF3E}"/>
              </a:ext>
            </a:extLst>
          </p:cNvPr>
          <p:cNvSpPr txBox="1"/>
          <p:nvPr userDrawn="1"/>
        </p:nvSpPr>
        <p:spPr>
          <a:xfrm>
            <a:off x="901078" y="3695902"/>
            <a:ext cx="6101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>
                <a:solidFill>
                  <a:schemeClr val="tx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kloboucnik@mpo.cz</a:t>
            </a:r>
            <a:endParaRPr lang="cs-CZ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514639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5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6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5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6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5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>
            <a:extLst>
              <a:ext uri="{FF2B5EF4-FFF2-40B4-BE49-F238E27FC236}">
                <a16:creationId xmlns:a16="http://schemas.microsoft.com/office/drawing/2014/main" id="{79B2BBAA-8E3B-4703-91AA-B7D67F8A97A0}"/>
              </a:ext>
            </a:extLst>
          </p:cNvPr>
          <p:cNvSpPr txBox="1">
            <a:spLocks/>
          </p:cNvSpPr>
          <p:nvPr/>
        </p:nvSpPr>
        <p:spPr>
          <a:xfrm>
            <a:off x="842935" y="2277620"/>
            <a:ext cx="7696048" cy="160043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13B5F4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Platforma strategických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13B5F4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technologií pro Evropu - STEP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srgbClr val="13B5F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</a:p>
        </p:txBody>
      </p:sp>
      <p:pic>
        <p:nvPicPr>
          <p:cNvPr id="3" name="Grafický objekt 6">
            <a:extLst>
              <a:ext uri="{FF2B5EF4-FFF2-40B4-BE49-F238E27FC236}">
                <a16:creationId xmlns:a16="http://schemas.microsoft.com/office/drawing/2014/main" id="{A1FF5242-E40B-40D6-A61B-A9A7B7915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1687" y="4100527"/>
            <a:ext cx="438150" cy="485775"/>
          </a:xfrm>
          <a:prstGeom prst="rect">
            <a:avLst/>
          </a:prstGeom>
        </p:spPr>
      </p:pic>
      <p:sp>
        <p:nvSpPr>
          <p:cNvPr id="4" name="Podnadpis 2">
            <a:extLst>
              <a:ext uri="{FF2B5EF4-FFF2-40B4-BE49-F238E27FC236}">
                <a16:creationId xmlns:a16="http://schemas.microsoft.com/office/drawing/2014/main" id="{444C54AA-191F-41A6-A8AF-B2C39C84BD5A}"/>
              </a:ext>
            </a:extLst>
          </p:cNvPr>
          <p:cNvSpPr txBox="1">
            <a:spLocks/>
          </p:cNvSpPr>
          <p:nvPr/>
        </p:nvSpPr>
        <p:spPr>
          <a:xfrm>
            <a:off x="1472969" y="3669190"/>
            <a:ext cx="2011364" cy="992431"/>
          </a:xfrm>
          <a:prstGeom prst="rect">
            <a:avLst/>
          </a:prstGeom>
        </p:spPr>
        <p:txBody>
          <a:bodyPr vert="horz" wrap="square" lIns="0" tIns="36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12. února 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202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9.00 - 14.30 hod.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5" name="Grafický objekt 8">
            <a:extLst>
              <a:ext uri="{FF2B5EF4-FFF2-40B4-BE49-F238E27FC236}">
                <a16:creationId xmlns:a16="http://schemas.microsoft.com/office/drawing/2014/main" id="{47F5E2DE-7C8E-4BDD-AE04-A0F60EDBC5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1687" y="5333845"/>
            <a:ext cx="342900" cy="523875"/>
          </a:xfrm>
          <a:prstGeom prst="rect">
            <a:avLst/>
          </a:prstGeom>
        </p:spPr>
      </p:pic>
      <p:sp>
        <p:nvSpPr>
          <p:cNvPr id="6" name="Podnadpis 2">
            <a:extLst>
              <a:ext uri="{FF2B5EF4-FFF2-40B4-BE49-F238E27FC236}">
                <a16:creationId xmlns:a16="http://schemas.microsoft.com/office/drawing/2014/main" id="{D482D4A1-12B0-423B-A4D7-842CC5CA02DF}"/>
              </a:ext>
            </a:extLst>
          </p:cNvPr>
          <p:cNvSpPr txBox="1">
            <a:spLocks/>
          </p:cNvSpPr>
          <p:nvPr/>
        </p:nvSpPr>
        <p:spPr>
          <a:xfrm>
            <a:off x="1472969" y="4898974"/>
            <a:ext cx="2979213" cy="1393615"/>
          </a:xfrm>
          <a:prstGeom prst="rect">
            <a:avLst/>
          </a:prstGeom>
        </p:spPr>
        <p:txBody>
          <a:bodyPr vert="horz" wrap="square" lIns="0" tIns="36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Impact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Hub Brno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Cyrilská 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Brno-střed-Trnitá, 602 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004B8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915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D5EB6D49-0BE1-C99C-31C9-7BCC44F7612D}"/>
              </a:ext>
            </a:extLst>
          </p:cNvPr>
          <p:cNvSpPr txBox="1">
            <a:spLocks/>
          </p:cNvSpPr>
          <p:nvPr/>
        </p:nvSpPr>
        <p:spPr>
          <a:xfrm>
            <a:off x="6310033" y="2153691"/>
            <a:ext cx="6362607" cy="48320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cs-CZ" sz="4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STEP v ČR</a:t>
            </a:r>
          </a:p>
          <a:p>
            <a:pPr>
              <a:spcBef>
                <a:spcPts val="0"/>
              </a:spcBef>
            </a:pPr>
            <a:r>
              <a:rPr lang="cs-CZ" sz="4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Současnost a výhled do budoucna</a:t>
            </a:r>
          </a:p>
          <a:p>
            <a:pPr>
              <a:spcBef>
                <a:spcPts val="0"/>
              </a:spcBef>
            </a:pPr>
            <a:endParaRPr lang="cs-CZ" sz="48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cs-CZ" sz="2800" b="1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Pavel Juráš</a:t>
            </a:r>
          </a:p>
          <a:p>
            <a:pPr>
              <a:spcBef>
                <a:spcPts val="0"/>
              </a:spcBef>
            </a:pPr>
            <a:r>
              <a:rPr lang="cs-CZ" sz="28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vedoucí odd. koncepcí</a:t>
            </a:r>
          </a:p>
          <a:p>
            <a:pPr>
              <a:spcBef>
                <a:spcPts val="0"/>
              </a:spcBef>
            </a:pPr>
            <a:r>
              <a:rPr lang="cs-CZ" sz="6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1746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3A0794-B585-48F2-8DE8-805CD159A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r>
              <a:rPr lang="cs-CZ" b="1" dirty="0"/>
              <a:t>Programové období 2021-2027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28AE650-CF13-4F28-8C88-FA7433664D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2667" y="1000087"/>
            <a:ext cx="11076169" cy="5195997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Omezená disponibilní alokace pro podporu STEP v rámci ČR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</a:pPr>
            <a:r>
              <a:rPr lang="cs-CZ" dirty="0">
                <a:ea typeface="Calibri" panose="020F0502020204030204" pitchFamily="34" charset="0"/>
                <a:cs typeface="Arial" panose="020B0604020202020204" pitchFamily="34" charset="0"/>
              </a:rPr>
              <a:t>Revize OP TAK =&gt; zřízení priority STEP s alokací 4 mld. Kč (předpoklad schválení EK – duben 2026)</a:t>
            </a:r>
            <a:endParaRPr lang="cs-CZ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dirty="0"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cs-CZ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ůraz na sektory dle STEP (vč. držitelů STEP </a:t>
            </a:r>
            <a:r>
              <a:rPr lang="cs-CZ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Seals</a:t>
            </a:r>
            <a:r>
              <a:rPr lang="cs-CZ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) a podpora IPCEI =&gt; pilot pro 2028+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</a:pPr>
            <a:r>
              <a:rPr lang="cs-CZ" dirty="0">
                <a:ea typeface="Calibri" panose="020F0502020204030204" pitchFamily="34" charset="0"/>
                <a:cs typeface="Arial" panose="020B0604020202020204" pitchFamily="34" charset="0"/>
              </a:rPr>
              <a:t>Identifikace podnikatelských příležitostí v rámci STEP vč. přínosů pro proexportní ekonomiku ČR založenou na subdodavatelských a specializovaných </a:t>
            </a:r>
            <a:r>
              <a:rPr lang="cs-CZ" dirty="0" err="1">
                <a:ea typeface="Calibri" panose="020F0502020204030204" pitchFamily="34" charset="0"/>
                <a:cs typeface="Arial" panose="020B0604020202020204" pitchFamily="34" charset="0"/>
              </a:rPr>
              <a:t>niche</a:t>
            </a:r>
            <a:r>
              <a:rPr lang="cs-CZ" dirty="0">
                <a:ea typeface="Calibri" panose="020F0502020204030204" pitchFamily="34" charset="0"/>
                <a:cs typeface="Arial" panose="020B0604020202020204" pitchFamily="34" charset="0"/>
              </a:rPr>
              <a:t> rolích v globálních hodnotových řetězcích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</a:pPr>
            <a:r>
              <a:rPr lang="cs-CZ" dirty="0">
                <a:ea typeface="Calibri" panose="020F0502020204030204" pitchFamily="34" charset="0"/>
                <a:cs typeface="Arial" panose="020B0604020202020204" pitchFamily="34" charset="0"/>
              </a:rPr>
              <a:t>Potřeba vyhnout se zpoždění při schvalování a realizaci projektů z důvodu konce období v roce 2029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</a:pPr>
            <a:r>
              <a:rPr lang="cs-CZ" dirty="0">
                <a:ea typeface="Calibri" panose="020F0502020204030204" pitchFamily="34" charset="0"/>
                <a:cs typeface="Arial" panose="020B0604020202020204" pitchFamily="34" charset="0"/>
              </a:rPr>
              <a:t>Realizace analýz pro účely určení potenciálu jednotlivých regionů ČR</a:t>
            </a:r>
          </a:p>
          <a:p>
            <a:pPr lvl="1" algn="just">
              <a:lnSpc>
                <a:spcPct val="107000"/>
              </a:lnSpc>
              <a:spcAft>
                <a:spcPts val="800"/>
              </a:spcAft>
            </a:pPr>
            <a:r>
              <a:rPr lang="cs-CZ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Důležitost koordinace na úrovni implementačních subjektů =&gt; ustavení PV Konkurenceschopnost 2028+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96684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CA0D574D-6950-48D0-B7FD-F1DFE854428D}"/>
              </a:ext>
            </a:extLst>
          </p:cNvPr>
          <p:cNvSpPr/>
          <p:nvPr/>
        </p:nvSpPr>
        <p:spPr>
          <a:xfrm>
            <a:off x="1520496" y="5738019"/>
            <a:ext cx="315309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B917CBF-587B-4BDA-98B9-6CB4D59739FE}"/>
              </a:ext>
            </a:extLst>
          </p:cNvPr>
          <p:cNvSpPr/>
          <p:nvPr/>
        </p:nvSpPr>
        <p:spPr>
          <a:xfrm>
            <a:off x="9085506" y="5352239"/>
            <a:ext cx="1223077" cy="469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A863C69-B196-4177-BC4C-EA22A79674FB}"/>
              </a:ext>
            </a:extLst>
          </p:cNvPr>
          <p:cNvSpPr/>
          <p:nvPr/>
        </p:nvSpPr>
        <p:spPr>
          <a:xfrm>
            <a:off x="1661353" y="1284080"/>
            <a:ext cx="4095531" cy="574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3A18EAF0-8B62-4B5D-84F7-BE0394F0E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1224683" cy="553998"/>
          </a:xfrm>
        </p:spPr>
        <p:txBody>
          <a:bodyPr/>
          <a:lstStyle/>
          <a:p>
            <a:r>
              <a:rPr lang="cs-CZ" b="1" dirty="0"/>
              <a:t>Programové období 2028+</a:t>
            </a:r>
          </a:p>
        </p:txBody>
      </p:sp>
      <p:pic>
        <p:nvPicPr>
          <p:cNvPr id="7" name="Zástupný obsah 5">
            <a:extLst>
              <a:ext uri="{FF2B5EF4-FFF2-40B4-BE49-F238E27FC236}">
                <a16:creationId xmlns:a16="http://schemas.microsoft.com/office/drawing/2014/main" id="{4278DFC6-3729-4A41-9CD2-E8F6B82DC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909" y="1314638"/>
            <a:ext cx="8744181" cy="492343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59803CF-93BB-4C25-8D93-5ADB447909C9}"/>
              </a:ext>
            </a:extLst>
          </p:cNvPr>
          <p:cNvSpPr txBox="1"/>
          <p:nvPr/>
        </p:nvSpPr>
        <p:spPr>
          <a:xfrm>
            <a:off x="9085506" y="5891384"/>
            <a:ext cx="2527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Zdroj: Evropská komise</a:t>
            </a:r>
          </a:p>
        </p:txBody>
      </p:sp>
    </p:spTree>
    <p:extLst>
      <p:ext uri="{BB962C8B-B14F-4D97-AF65-F5344CB8AC3E}">
        <p14:creationId xmlns:p14="http://schemas.microsoft.com/office/powerpoint/2010/main" val="3335641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040DF5-6E8E-43D0-80E1-040EAD1AE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1709780" cy="1107996"/>
          </a:xfrm>
        </p:spPr>
        <p:txBody>
          <a:bodyPr/>
          <a:lstStyle/>
          <a:p>
            <a:r>
              <a:rPr lang="cs-CZ" b="1" dirty="0"/>
              <a:t>Programové období 2028+ </a:t>
            </a:r>
            <a:br>
              <a:rPr lang="cs-CZ" b="1" dirty="0"/>
            </a:br>
            <a:r>
              <a:rPr lang="cs-CZ" b="1" dirty="0"/>
              <a:t>(Národní plány regionálního partnerství)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822566D-A994-44C3-97E6-4315AC4852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3658" y="1357424"/>
            <a:ext cx="11224683" cy="5327443"/>
          </a:xfrm>
        </p:spPr>
        <p:txBody>
          <a:bodyPr>
            <a:normAutofit fontScale="77500" lnSpcReduction="20000"/>
          </a:bodyPr>
          <a:lstStyle/>
          <a:p>
            <a:pPr algn="just">
              <a:spcAft>
                <a:spcPts val="600"/>
              </a:spcAft>
            </a:pPr>
            <a:r>
              <a:rPr lang="cs-CZ" dirty="0"/>
              <a:t>Oblasti podpory dle nařízení s relevancí pro MPO: </a:t>
            </a:r>
          </a:p>
          <a:p>
            <a:pPr lvl="1" algn="just">
              <a:spcAft>
                <a:spcPts val="600"/>
              </a:spcAft>
            </a:pPr>
            <a:r>
              <a:rPr lang="cs-CZ" dirty="0"/>
              <a:t>průmysl a MSP, </a:t>
            </a:r>
          </a:p>
          <a:p>
            <a:pPr lvl="1" algn="just">
              <a:spcAft>
                <a:spcPts val="600"/>
              </a:spcAft>
            </a:pPr>
            <a:r>
              <a:rPr lang="cs-CZ" dirty="0"/>
              <a:t>výzkum, vývoj a inovace,</a:t>
            </a:r>
          </a:p>
          <a:p>
            <a:pPr lvl="1" algn="just">
              <a:spcAft>
                <a:spcPts val="600"/>
              </a:spcAft>
            </a:pPr>
            <a:r>
              <a:rPr lang="cs-CZ" dirty="0"/>
              <a:t>digitalizace a konektivita, </a:t>
            </a:r>
          </a:p>
          <a:p>
            <a:pPr lvl="1" algn="just">
              <a:spcAft>
                <a:spcPts val="600"/>
              </a:spcAft>
            </a:pPr>
            <a:r>
              <a:rPr lang="cs-CZ" dirty="0"/>
              <a:t>dekarbonizace a cirkulární ekonomika, </a:t>
            </a:r>
          </a:p>
          <a:p>
            <a:pPr lvl="1" algn="just">
              <a:spcAft>
                <a:spcPts val="1200"/>
              </a:spcAft>
            </a:pPr>
            <a:r>
              <a:rPr lang="cs-CZ" dirty="0"/>
              <a:t>obrana.</a:t>
            </a:r>
          </a:p>
          <a:p>
            <a:pPr algn="just">
              <a:spcAft>
                <a:spcPts val="1200"/>
              </a:spcAft>
            </a:pPr>
            <a:r>
              <a:rPr lang="cs-CZ" dirty="0"/>
              <a:t>Investice i reformy;</a:t>
            </a:r>
          </a:p>
          <a:p>
            <a:pPr algn="just">
              <a:spcAft>
                <a:spcPts val="1200"/>
              </a:spcAft>
            </a:pPr>
            <a:r>
              <a:rPr lang="cs-CZ" dirty="0"/>
              <a:t>Proplácení dle dosažených cílů a milníků;</a:t>
            </a:r>
          </a:p>
          <a:p>
            <a:pPr algn="just">
              <a:spcAft>
                <a:spcPts val="1200"/>
              </a:spcAft>
            </a:pPr>
            <a:r>
              <a:rPr lang="cs-CZ" dirty="0"/>
              <a:t>Důraz na zjednodušené metody vykazování a financování nesouvisející s náklady.</a:t>
            </a:r>
          </a:p>
          <a:p>
            <a:pPr marL="0" indent="0" algn="just">
              <a:spcAft>
                <a:spcPts val="1200"/>
              </a:spcAft>
              <a:buNone/>
            </a:pPr>
            <a:endParaRPr lang="cs-CZ" dirty="0"/>
          </a:p>
          <a:p>
            <a:pPr marL="0" indent="0" algn="just">
              <a:spcAft>
                <a:spcPts val="1200"/>
              </a:spcAft>
              <a:buNone/>
            </a:pPr>
            <a:r>
              <a:rPr lang="cs-CZ" b="1" dirty="0"/>
              <a:t>	Strategický rámec politiky soudržnosti 2028+ v ČR = klíčový dokument na národní úrovni</a:t>
            </a:r>
          </a:p>
          <a:p>
            <a:pPr lvl="3" algn="just">
              <a:spcAft>
                <a:spcPts val="1200"/>
              </a:spcAft>
            </a:pPr>
            <a:r>
              <a:rPr lang="cs-CZ" b="1" i="0" u="none" strike="noStrike" baseline="0" dirty="0"/>
              <a:t>MMR předloží vládě do 30. června 2026 konečnou podobu Strategického rámce.</a:t>
            </a:r>
            <a:endParaRPr lang="cs-CZ" dirty="0"/>
          </a:p>
          <a:p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F4E3E2A-A71B-4770-9BBD-742693DF0133}"/>
              </a:ext>
            </a:extLst>
          </p:cNvPr>
          <p:cNvSpPr/>
          <p:nvPr/>
        </p:nvSpPr>
        <p:spPr>
          <a:xfrm>
            <a:off x="1077034" y="5650629"/>
            <a:ext cx="9464723" cy="83933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2198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3158E0-557B-4F3B-9ECF-E51B28C33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r>
              <a:rPr lang="cs-CZ" b="1" dirty="0"/>
              <a:t>Oblasti podpory pro prioritizaci v rámci Str. rámce 2028+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C25A181-5FB6-4A90-BE92-C5E5AEF86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6" y="1041940"/>
            <a:ext cx="11492753" cy="175242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395B62F-5ECF-4863-8E08-A03F207C3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5" y="2840850"/>
            <a:ext cx="2801837" cy="173446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AB09ED7C-8455-4DC4-8ADC-BF3838512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1205" y="2836214"/>
            <a:ext cx="2801837" cy="1726078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E4595489-852F-4B81-890D-01FEC16451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873" y="2849241"/>
            <a:ext cx="5620545" cy="1704102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40811F05-0BFC-4C2B-BF2E-57137DD819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1900" y="4630200"/>
            <a:ext cx="5620446" cy="1670158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BC98C4AE-1411-43B6-B599-5FDFA809D1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8641" y="4608224"/>
            <a:ext cx="2765247" cy="170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72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85ED12-CDA5-4503-9641-6327FCBD4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r>
              <a:rPr lang="cs-CZ" b="1" dirty="0"/>
              <a:t>Pozice MPO ke Strategickému rámci 2028+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6D823D3-893D-4E4C-92BA-FEE21B9B31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2668" y="1000087"/>
            <a:ext cx="10989732" cy="512093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dirty="0">
                <a:cs typeface="Arial" panose="020B0604020202020204" pitchFamily="34" charset="0"/>
              </a:rPr>
              <a:t>Důraz na podporu velkých projektů strategického charakteru – zejména obrana a odolnost;</a:t>
            </a:r>
          </a:p>
          <a:p>
            <a:pPr>
              <a:spcAft>
                <a:spcPts val="600"/>
              </a:spcAft>
            </a:pPr>
            <a:r>
              <a:rPr lang="cs-CZ" dirty="0">
                <a:cs typeface="Arial" panose="020B0604020202020204" pitchFamily="34" charset="0"/>
              </a:rPr>
              <a:t>Důraz na podporu IPCEI a projektů s </a:t>
            </a:r>
            <a:r>
              <a:rPr lang="en-GB" dirty="0">
                <a:cs typeface="Arial" panose="020B0604020202020204" pitchFamily="34" charset="0"/>
              </a:rPr>
              <a:t>Competitiveness Seal</a:t>
            </a:r>
            <a:r>
              <a:rPr lang="cs-CZ" dirty="0">
                <a:cs typeface="Arial" panose="020B0604020202020204" pitchFamily="34" charset="0"/>
              </a:rPr>
              <a:t>;</a:t>
            </a:r>
          </a:p>
          <a:p>
            <a:pPr>
              <a:spcAft>
                <a:spcPts val="600"/>
              </a:spcAft>
            </a:pPr>
            <a:r>
              <a:rPr lang="cs-CZ" dirty="0">
                <a:cs typeface="Arial" panose="020B0604020202020204" pitchFamily="34" charset="0"/>
              </a:rPr>
              <a:t>Navýšení objemu alokace na podporu prostřednictvím finančních nástrojů;</a:t>
            </a:r>
          </a:p>
          <a:p>
            <a:pPr>
              <a:spcAft>
                <a:spcPts val="600"/>
              </a:spcAft>
            </a:pPr>
            <a:r>
              <a:rPr lang="cs-CZ" dirty="0">
                <a:cs typeface="Arial" panose="020B0604020202020204" pitchFamily="34" charset="0"/>
              </a:rPr>
              <a:t>Soulad s Hospodářskou strategií ČR;</a:t>
            </a:r>
          </a:p>
          <a:p>
            <a:pPr>
              <a:spcAft>
                <a:spcPts val="600"/>
              </a:spcAft>
            </a:pPr>
            <a:r>
              <a:rPr lang="cs-CZ" dirty="0">
                <a:cs typeface="Arial" panose="020B0604020202020204" pitchFamily="34" charset="0"/>
              </a:rPr>
              <a:t>Specifické územní zacílení podpory;</a:t>
            </a:r>
          </a:p>
          <a:p>
            <a:pPr>
              <a:spcAft>
                <a:spcPts val="600"/>
              </a:spcAft>
            </a:pPr>
            <a:r>
              <a:rPr lang="cs-CZ" dirty="0">
                <a:ea typeface="Calibri" panose="020F0502020204030204" pitchFamily="34" charset="0"/>
                <a:cs typeface="Arial" panose="020B0604020202020204" pitchFamily="34" charset="0"/>
              </a:rPr>
              <a:t>Klíčová je koordinace a s</a:t>
            </a:r>
            <a:r>
              <a:rPr lang="cs-CZ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ynergie NPRP a EFK/HE =&gt; snaha o max. sblížení podmínek;</a:t>
            </a:r>
          </a:p>
          <a:p>
            <a:pPr algn="just">
              <a:spcAft>
                <a:spcPts val="600"/>
              </a:spcAft>
            </a:pPr>
            <a:r>
              <a:rPr lang="cs-CZ" dirty="0"/>
              <a:t>Důraz na zjednodušené metody vykazování;</a:t>
            </a:r>
          </a:p>
          <a:p>
            <a:pPr algn="just">
              <a:spcAft>
                <a:spcPts val="600"/>
              </a:spcAft>
            </a:pPr>
            <a:r>
              <a:rPr lang="cs-CZ" dirty="0"/>
              <a:t>Podpora podnikatelských projektů v Praze;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2919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9836F9-E943-4494-8349-014024701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1390700" cy="1107996"/>
          </a:xfrm>
        </p:spPr>
        <p:txBody>
          <a:bodyPr/>
          <a:lstStyle/>
          <a:p>
            <a:r>
              <a:rPr lang="cs-CZ" b="1" dirty="0"/>
              <a:t>Programové období 2028+ </a:t>
            </a:r>
            <a:br>
              <a:rPr lang="cs-CZ" b="1" dirty="0"/>
            </a:br>
            <a:r>
              <a:rPr lang="cs-CZ" b="1" dirty="0"/>
              <a:t>(</a:t>
            </a:r>
            <a:r>
              <a:rPr lang="cs-CZ" sz="3600" b="1" dirty="0">
                <a:latin typeface="+mn-lt"/>
                <a:cs typeface="Calibri Light" panose="020F0302020204030204" pitchFamily="34" charset="0"/>
              </a:rPr>
              <a:t>Evropský fond konkurenceschopnosti)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7AFADF9-CAE1-46A7-BE09-B0CF2E80F1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1133" y="1414651"/>
            <a:ext cx="10989733" cy="5039617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cs-CZ" sz="2600" dirty="0"/>
              <a:t>Alokace EUR 234,3 mld.</a:t>
            </a:r>
          </a:p>
          <a:p>
            <a:pPr>
              <a:spcAft>
                <a:spcPts val="600"/>
              </a:spcAft>
            </a:pPr>
            <a:r>
              <a:rPr lang="cs-CZ" sz="2600" dirty="0"/>
              <a:t>Integrace 14 přímo řízených programů EK</a:t>
            </a:r>
          </a:p>
          <a:p>
            <a:pPr lvl="2">
              <a:lnSpc>
                <a:spcPct val="70000"/>
              </a:lnSpc>
              <a:spcAft>
                <a:spcPts val="600"/>
              </a:spcAft>
            </a:pPr>
            <a:r>
              <a:rPr lang="cs-CZ" sz="2600" dirty="0"/>
              <a:t>Sjednocení pravidel</a:t>
            </a:r>
          </a:p>
          <a:p>
            <a:pPr lvl="2">
              <a:lnSpc>
                <a:spcPct val="70000"/>
              </a:lnSpc>
              <a:spcAft>
                <a:spcPts val="600"/>
              </a:spcAft>
            </a:pPr>
            <a:r>
              <a:rPr lang="cs-CZ" sz="2600" dirty="0"/>
              <a:t>Horizont Evropa zůstává zachován </a:t>
            </a:r>
          </a:p>
          <a:p>
            <a:pPr lvl="2">
              <a:lnSpc>
                <a:spcPct val="70000"/>
              </a:lnSpc>
              <a:spcAft>
                <a:spcPts val="600"/>
              </a:spcAft>
            </a:pPr>
            <a:r>
              <a:rPr lang="cs-CZ" sz="2600" dirty="0"/>
              <a:t>Možnost podpory komplexnějších projektů, celého projektového cyklu</a:t>
            </a:r>
          </a:p>
          <a:p>
            <a:pPr>
              <a:spcAft>
                <a:spcPts val="600"/>
              </a:spcAft>
            </a:pPr>
            <a:r>
              <a:rPr lang="cs-CZ" sz="2600" dirty="0"/>
              <a:t>Soutěž projektů z celé EU</a:t>
            </a:r>
          </a:p>
          <a:p>
            <a:pPr>
              <a:spcAft>
                <a:spcPts val="1800"/>
              </a:spcAft>
            </a:pPr>
            <a:r>
              <a:rPr lang="cs-CZ" sz="2600" dirty="0"/>
              <a:t>Pracovní programy – jednoleté/víceleté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cs-CZ" sz="2600" u="sng" dirty="0"/>
              <a:t>Pozice ČR k EFK:</a:t>
            </a:r>
            <a:endParaRPr lang="cs-CZ" sz="2600" dirty="0"/>
          </a:p>
          <a:p>
            <a:pPr lvl="1" algn="just">
              <a:lnSpc>
                <a:spcPct val="70000"/>
              </a:lnSpc>
              <a:spcAft>
                <a:spcPts val="600"/>
              </a:spcAft>
            </a:pPr>
            <a:r>
              <a:rPr lang="cs-CZ" sz="2600" dirty="0"/>
              <a:t>Potřeba podpory pro budování kapacit na národní úrovni v rámci EFK;</a:t>
            </a:r>
          </a:p>
          <a:p>
            <a:pPr lvl="1" algn="just">
              <a:lnSpc>
                <a:spcPct val="70000"/>
              </a:lnSpc>
              <a:spcAft>
                <a:spcPts val="600"/>
              </a:spcAft>
            </a:pPr>
            <a:r>
              <a:rPr lang="cs-CZ" sz="2600" dirty="0"/>
              <a:t>Specificky zaměřené výzvy pro méně zkušené ČS (jako ČR) a </a:t>
            </a:r>
            <a:r>
              <a:rPr lang="cs-CZ" sz="2600" dirty="0" err="1"/>
              <a:t>prvožadatele</a:t>
            </a:r>
            <a:r>
              <a:rPr lang="cs-CZ" sz="2600" dirty="0"/>
              <a:t>;</a:t>
            </a:r>
          </a:p>
          <a:p>
            <a:pPr lvl="1" algn="just">
              <a:lnSpc>
                <a:spcPct val="70000"/>
              </a:lnSpc>
              <a:spcAft>
                <a:spcPts val="600"/>
              </a:spcAft>
            </a:pPr>
            <a:r>
              <a:rPr lang="cs-CZ" sz="2600" dirty="0"/>
              <a:t>Zajištění poradenských služeb vč. dostupnosti poradenství v každém regionu ČR;</a:t>
            </a:r>
          </a:p>
          <a:p>
            <a:pPr lvl="1" algn="just">
              <a:lnSpc>
                <a:spcPct val="70000"/>
              </a:lnSpc>
              <a:spcAft>
                <a:spcPts val="600"/>
              </a:spcAft>
            </a:pPr>
            <a:r>
              <a:rPr lang="cs-CZ" sz="2600" dirty="0"/>
              <a:t>Geograficky vyvážená konsorcia.</a:t>
            </a:r>
          </a:p>
          <a:p>
            <a:pPr algn="just">
              <a:spcAft>
                <a:spcPts val="800"/>
              </a:spcAft>
            </a:pPr>
            <a:r>
              <a:rPr lang="cs-CZ" sz="2600" dirty="0"/>
              <a:t>Důraz na podporu MSP a malých podniků se střední tržní kapitalizací (do 749 zaměstnanců);</a:t>
            </a:r>
          </a:p>
          <a:p>
            <a:pPr algn="just">
              <a:spcAft>
                <a:spcPts val="800"/>
              </a:spcAft>
            </a:pPr>
            <a:r>
              <a:rPr lang="cs-CZ" sz="2600" dirty="0"/>
              <a:t>Řízení EFK – působnost zástupce ČR v relevantních výborech.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3F78949-EE60-4C1A-971A-CF336CA26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4316" y="1422400"/>
            <a:ext cx="2297531" cy="338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46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9">
            <a:extLst>
              <a:ext uri="{FF2B5EF4-FFF2-40B4-BE49-F238E27FC236}">
                <a16:creationId xmlns:a16="http://schemas.microsoft.com/office/drawing/2014/main" id="{71EC9B15-397E-3307-3BD8-A677C3DA3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326" y="2824165"/>
            <a:ext cx="8078258" cy="1518429"/>
          </a:xfrm>
        </p:spPr>
        <p:txBody>
          <a:bodyPr/>
          <a:lstStyle/>
          <a:p>
            <a:r>
              <a:rPr lang="cs-CZ" sz="3600" b="1" dirty="0"/>
              <a:t>DĚKUJI ZA POZORNOST</a:t>
            </a:r>
            <a:br>
              <a:rPr lang="pl-PL" sz="3600" dirty="0"/>
            </a:br>
            <a:r>
              <a:rPr lang="pl-PL" dirty="0"/>
              <a:t>pavel.juras</a:t>
            </a:r>
            <a:r>
              <a:rPr lang="pl-PL" sz="3600" dirty="0"/>
              <a:t>@mpo.gov.cz</a:t>
            </a:r>
            <a:br>
              <a:rPr lang="cs-CZ" sz="3200" dirty="0"/>
            </a:br>
            <a:endParaRPr lang="cs-CZ" sz="2667" b="1" dirty="0"/>
          </a:p>
        </p:txBody>
      </p:sp>
    </p:spTree>
    <p:extLst>
      <p:ext uri="{BB962C8B-B14F-4D97-AF65-F5344CB8AC3E}">
        <p14:creationId xmlns:p14="http://schemas.microsoft.com/office/powerpoint/2010/main" val="1228649097"/>
      </p:ext>
    </p:extLst>
  </p:cSld>
  <p:clrMapOvr>
    <a:masterClrMapping/>
  </p:clrMapOvr>
</p:sld>
</file>

<file path=ppt/theme/theme1.xml><?xml version="1.0" encoding="utf-8"?>
<a:theme xmlns:a="http://schemas.openxmlformats.org/drawingml/2006/main" name="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modrá A</Template>
  <TotalTime>14353</TotalTime>
  <Words>480</Words>
  <Application>Microsoft Office PowerPoint</Application>
  <PresentationFormat>Širokoúhlá obrazovka</PresentationFormat>
  <Paragraphs>65</Paragraphs>
  <Slides>9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Předloha V1</vt:lpstr>
      <vt:lpstr>1_Předloha V1</vt:lpstr>
      <vt:lpstr>Prezentace aplikace PowerPoint</vt:lpstr>
      <vt:lpstr>Prezentace aplikace PowerPoint</vt:lpstr>
      <vt:lpstr>Programové období 2021-2027</vt:lpstr>
      <vt:lpstr>Programové období 2028+</vt:lpstr>
      <vt:lpstr>Programové období 2028+  (Národní plány regionálního partnerství)</vt:lpstr>
      <vt:lpstr>Oblasti podpory pro prioritizaci v rámci Str. rámce 2028+</vt:lpstr>
      <vt:lpstr>Pozice MPO ke Strategickému rámci 2028+</vt:lpstr>
      <vt:lpstr>Programové období 2028+  (Evropský fond konkurenceschopnosti)</vt:lpstr>
      <vt:lpstr>DĚKUJI ZA POZORNOST pavel.juras@mpo.gov.cz </vt:lpstr>
    </vt:vector>
  </TitlesOfParts>
  <Company>S-Comp Centre CZ s.r.o.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Jednání Monitorovacího výboru OP TAK</dc:title>
  <dc:creator>Ohrazdová Klára</dc:creator>
  <cp:lastModifiedBy>Pospíšilová Monika</cp:lastModifiedBy>
  <cp:revision>421</cp:revision>
  <cp:lastPrinted>2022-12-05T12:27:19Z</cp:lastPrinted>
  <dcterms:created xsi:type="dcterms:W3CDTF">2022-06-06T12:32:52Z</dcterms:created>
  <dcterms:modified xsi:type="dcterms:W3CDTF">2026-02-09T08:01:50Z</dcterms:modified>
</cp:coreProperties>
</file>