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7FFE693B_E4D3F3E.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6" r:id="rId5"/>
  </p:sldMasterIdLst>
  <p:notesMasterIdLst>
    <p:notesMasterId r:id="rId39"/>
  </p:notesMasterIdLst>
  <p:sldIdLst>
    <p:sldId id="767" r:id="rId6"/>
    <p:sldId id="2147379532" r:id="rId7"/>
    <p:sldId id="2147379516" r:id="rId8"/>
    <p:sldId id="2147379515" r:id="rId9"/>
    <p:sldId id="2147483386" r:id="rId10"/>
    <p:sldId id="2147379496" r:id="rId11"/>
    <p:sldId id="2147483481" r:id="rId12"/>
    <p:sldId id="2147379500" r:id="rId13"/>
    <p:sldId id="2147483318" r:id="rId14"/>
    <p:sldId id="2147483319" r:id="rId15"/>
    <p:sldId id="2147483349" r:id="rId16"/>
    <p:sldId id="2147483485" r:id="rId17"/>
    <p:sldId id="2147483504" r:id="rId18"/>
    <p:sldId id="2147483482" r:id="rId19"/>
    <p:sldId id="2147483316" r:id="rId20"/>
    <p:sldId id="2147483397" r:id="rId21"/>
    <p:sldId id="2147483491" r:id="rId22"/>
    <p:sldId id="764" r:id="rId23"/>
    <p:sldId id="308" r:id="rId24"/>
    <p:sldId id="2147483493" r:id="rId25"/>
    <p:sldId id="2147483499" r:id="rId26"/>
    <p:sldId id="2147379521" r:id="rId27"/>
    <p:sldId id="2147379522" r:id="rId28"/>
    <p:sldId id="2147379523" r:id="rId29"/>
    <p:sldId id="2147379524" r:id="rId30"/>
    <p:sldId id="2147483484" r:id="rId31"/>
    <p:sldId id="2147483500" r:id="rId32"/>
    <p:sldId id="2147483497" r:id="rId33"/>
    <p:sldId id="2147483502" r:id="rId34"/>
    <p:sldId id="2147483503" r:id="rId35"/>
    <p:sldId id="2147483496" r:id="rId36"/>
    <p:sldId id="2147483501" r:id="rId37"/>
    <p:sldId id="2147379519"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FF4CD1F-983A-16BE-0245-684F338CC305}" name="ICARDO ISASA Irati (BUDG)" initials="I(" userId="S::irati.icardo-isasa@ec.europa.eu::52b30ee7-73a2-452b-94ea-0e0070947e0b" providerId="AD"/>
  <p188:author id="{D9C5D233-1B2C-487B-8430-1FCBBA67132E}" name="WATSON Charlie (BUDG)" initials="W(" userId="S::charlie.watson@ec.europa.eu::1812f1a9-388a-4c2d-b418-f5091a6e8bda" providerId="AD"/>
  <p188:author id="{4D1A5EFE-94E5-547D-6D36-56D0853BCF61}" name="ICARDO ISASA Irati (BUDG)" initials="II" userId="S::Irati.ICARDO-ISASA@ec.europa.eu::52b30ee7-73a2-452b-94ea-0e0070947e0b"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82B7A"/>
    <a:srgbClr val="7874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4AFE0E-30CD-490F-A11B-209C2A84B962}" v="2" dt="2026-02-03T09:15:36.7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0" Type="http://schemas.openxmlformats.org/officeDocument/2006/relationships/slide" Target="slides/slide15.xml"/><Relationship Id="rId41" Type="http://schemas.openxmlformats.org/officeDocument/2006/relationships/viewProps" Target="viewProps.xml"/></Relationships>
</file>

<file path=ppt/comments/modernComment_7FFE693B_E4D3F3E.xml><?xml version="1.0" encoding="utf-8"?>
<p188:cmLst xmlns:a="http://schemas.openxmlformats.org/drawingml/2006/main" xmlns:r="http://schemas.openxmlformats.org/officeDocument/2006/relationships" xmlns:p188="http://schemas.microsoft.com/office/powerpoint/2018/8/main">
  <p188:cm id="{9578C59C-2891-4740-A540-378E9796201D}" authorId="{4D1A5EFE-94E5-547D-6D36-56D0853BCF61}" created="2026-01-28T09:26:35.373">
    <pc:sldMkLst xmlns:pc="http://schemas.microsoft.com/office/powerpoint/2013/main/command">
      <pc:docMk/>
      <pc:sldMk cId="1470141151" sldId="2147379515"/>
    </pc:sldMkLst>
    <p188:txBody>
      <a:bodyPr/>
      <a:lstStyle/>
      <a:p>
        <a:r>
          <a:rPr lang="en-IE"/>
          <a:t>Overall pic of STEP, focus on ERDF</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28308C-A6C5-4B3F-983F-0E84110F1DAE}" type="datetimeFigureOut">
              <a:t>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E329E8-4E62-4DBC-BDA0-68DDF7CC7F49}" type="slidenum">
              <a:t>‹#›</a:t>
            </a:fld>
            <a:endParaRPr lang="en-US"/>
          </a:p>
        </p:txBody>
      </p:sp>
    </p:spTree>
    <p:extLst>
      <p:ext uri="{BB962C8B-B14F-4D97-AF65-F5344CB8AC3E}">
        <p14:creationId xmlns:p14="http://schemas.microsoft.com/office/powerpoint/2010/main" val="3411465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77896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None/>
            </a:pPr>
            <a:endParaRPr lang="en-IE" b="1">
              <a:solidFill>
                <a:schemeClr val="accent4">
                  <a:lumMod val="90000"/>
                  <a:lumOff val="10000"/>
                </a:schemeClr>
              </a:solidFill>
              <a:latin typeface="EC Square Sans Cond Pro" panose="020B0506040000020004" pitchFamily="34" charset="0"/>
            </a:endParaRPr>
          </a:p>
        </p:txBody>
      </p:sp>
    </p:spTree>
    <p:extLst>
      <p:ext uri="{BB962C8B-B14F-4D97-AF65-F5344CB8AC3E}">
        <p14:creationId xmlns:p14="http://schemas.microsoft.com/office/powerpoint/2010/main" val="4198211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E329E8-4E62-4DBC-BDA0-68DDF7CC7F49}" type="slidenum">
              <a:rPr lang="en-US"/>
              <a:t>3</a:t>
            </a:fld>
            <a:endParaRPr lang="en-US"/>
          </a:p>
        </p:txBody>
      </p:sp>
    </p:spTree>
    <p:extLst>
      <p:ext uri="{BB962C8B-B14F-4D97-AF65-F5344CB8AC3E}">
        <p14:creationId xmlns:p14="http://schemas.microsoft.com/office/powerpoint/2010/main" val="4071545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ct val="15000"/>
              </a:spcAft>
            </a:pPr>
            <a:r>
              <a:rPr lang="en-IE" b="1">
                <a:latin typeface="EC Square Sans Cond Pro"/>
              </a:rPr>
              <a:t>RRF</a:t>
            </a:r>
            <a:r>
              <a:rPr kumimoji="0" lang="en-IE" sz="1200" b="0" i="0" u="none" strike="noStrike" kern="1200" cap="none" spc="0" normalizeH="0" baseline="0">
                <a:ln>
                  <a:noFill/>
                </a:ln>
                <a:solidFill>
                  <a:schemeClr val="tx1"/>
                </a:solidFill>
                <a:effectLst/>
                <a:uLnTx/>
                <a:uFillTx/>
                <a:latin typeface="EC Square Sans Cond Pro"/>
              </a:rPr>
              <a:t>: </a:t>
            </a:r>
            <a:r>
              <a:rPr lang="en-IE" sz="1200" kern="1200" noProof="0">
                <a:solidFill>
                  <a:schemeClr val="tx1"/>
                </a:solidFill>
                <a:latin typeface="EC Square Sans Cond Pro"/>
              </a:rPr>
              <a:t>MS can allocate more support from RRF to </a:t>
            </a:r>
            <a:r>
              <a:rPr lang="en-IE" sz="1200" kern="1200" noProof="0" err="1">
                <a:solidFill>
                  <a:schemeClr val="tx1"/>
                </a:solidFill>
                <a:latin typeface="EC Square Sans Cond Pro"/>
              </a:rPr>
              <a:t>InvestEU</a:t>
            </a:r>
            <a:r>
              <a:rPr lang="en-IE" sz="1200" kern="1200" noProof="0">
                <a:solidFill>
                  <a:schemeClr val="tx1"/>
                </a:solidFill>
                <a:latin typeface="EC Square Sans Cond Pro"/>
              </a:rPr>
              <a:t> for STEP (</a:t>
            </a:r>
            <a:r>
              <a:rPr lang="en-IE">
                <a:latin typeface="EC Square Sans Cond Pro"/>
              </a:rPr>
              <a:t>additional 6% and up</a:t>
            </a:r>
            <a:r>
              <a:rPr lang="en-IE" sz="1200" kern="1200" noProof="0">
                <a:solidFill>
                  <a:schemeClr val="tx1"/>
                </a:solidFill>
                <a:latin typeface="EC Square Sans Cond Pro"/>
              </a:rPr>
              <a:t> to 10% of their plans)</a:t>
            </a:r>
            <a:r>
              <a:rPr lang="en-IE">
                <a:latin typeface="EC Square Sans Cond Pro"/>
              </a:rPr>
              <a:t> - Deadlines shift to end 2028 for the implementation</a:t>
            </a:r>
            <a:endParaRPr lang="en-IE" sz="1200" b="1" kern="1200" noProof="0">
              <a:solidFill>
                <a:schemeClr val="tx1"/>
              </a:solidFill>
              <a:latin typeface="EC Square Sans Cond Pro"/>
            </a:endParaRPr>
          </a:p>
          <a:p>
            <a:pPr lvl="0"/>
            <a:r>
              <a:rPr lang="en-IE" sz="1200" kern="1200" noProof="0">
                <a:solidFill>
                  <a:schemeClr val="tx1"/>
                </a:solidFill>
                <a:latin typeface="EC Square Sans Cond Pro"/>
              </a:rPr>
              <a:t>Projects awarded the Seal to be considered in revision</a:t>
            </a:r>
          </a:p>
          <a:p>
            <a:pPr algn="ctr">
              <a:defRPr/>
            </a:pPr>
            <a:r>
              <a:rPr lang="en-US"/>
              <a:t>OK with the slide with one request:</a:t>
            </a:r>
          </a:p>
          <a:p>
            <a:pPr algn="ctr">
              <a:defRPr/>
            </a:pPr>
            <a:r>
              <a:rPr lang="en-US"/>
              <a:t>Put in a different color those funds which are </a:t>
            </a:r>
            <a:r>
              <a:rPr lang="en-US" err="1"/>
              <a:t>sepcfiic</a:t>
            </a:r>
            <a:r>
              <a:rPr lang="en-US"/>
              <a:t> to a sector: EU4Health, Innovation Fund, DEP</a:t>
            </a:r>
            <a:endParaRPr lang="en-US">
              <a:ea typeface="Calibri"/>
              <a:cs typeface="Calibri"/>
            </a:endParaRPr>
          </a:p>
          <a:p>
            <a:pPr algn="ctr">
              <a:defRPr/>
            </a:pPr>
            <a:r>
              <a:rPr lang="en-US" err="1"/>
              <a:t>WHen</a:t>
            </a:r>
            <a:r>
              <a:rPr lang="en-US"/>
              <a:t> presenting, do stress that:</a:t>
            </a:r>
          </a:p>
          <a:p>
            <a:pPr algn="ctr">
              <a:defRPr/>
            </a:pPr>
            <a:r>
              <a:rPr lang="en-US"/>
              <a:t>-all these are funded by the EU budget with </a:t>
            </a:r>
            <a:r>
              <a:rPr lang="en-US" err="1"/>
              <a:t>programmes</a:t>
            </a:r>
            <a:r>
              <a:rPr lang="en-US"/>
              <a:t> on the left (managed directly by COM) much less endowed than those on the right (mostly managed with MS)</a:t>
            </a:r>
          </a:p>
          <a:p>
            <a:pPr algn="ctr">
              <a:defRPr/>
            </a:pPr>
            <a:r>
              <a:rPr lang="en-US"/>
              <a:t>-we are aware of the complexity of the galaxy of funds today </a:t>
            </a:r>
          </a:p>
          <a:p>
            <a:pPr algn="ctr">
              <a:defRPr/>
            </a:pPr>
            <a:r>
              <a:rPr lang="en-US"/>
              <a:t>-On the left, </a:t>
            </a:r>
            <a:r>
              <a:rPr lang="en-US" err="1"/>
              <a:t>programmes</a:t>
            </a:r>
            <a:r>
              <a:rPr lang="en-US"/>
              <a:t> are EU-wide, the best projects wins for the benefit of the Single Market as a whole. On the right, except for </a:t>
            </a:r>
            <a:r>
              <a:rPr lang="en-US" err="1"/>
              <a:t>InvestEU</a:t>
            </a:r>
            <a:r>
              <a:rPr lang="en-US"/>
              <a:t>, the envelope is allocated </a:t>
            </a:r>
            <a:r>
              <a:rPr lang="en-US" err="1"/>
              <a:t>ithn</a:t>
            </a:r>
            <a:r>
              <a:rPr lang="en-US"/>
              <a:t> each MS. </a:t>
            </a:r>
          </a:p>
          <a:p>
            <a:pPr algn="ctr">
              <a:defRPr/>
            </a:pPr>
            <a:r>
              <a:rPr lang="en-US"/>
              <a:t>-How much PT is getting in cohesion funds and in RRF (loans + grants) that is then allocated by the Member </a:t>
            </a:r>
            <a:r>
              <a:rPr lang="en-US" err="1"/>
              <a:t>STate</a:t>
            </a:r>
            <a:r>
              <a:rPr lang="en-US"/>
              <a:t> according to common rules – do check for your </a:t>
            </a:r>
            <a:r>
              <a:rPr lang="en-US" err="1"/>
              <a:t>backgrouind</a:t>
            </a:r>
            <a:r>
              <a:rPr lang="en-US"/>
              <a:t> the state of play on RRF implementation in PT</a:t>
            </a:r>
          </a:p>
          <a:p>
            <a:pPr marL="0" marR="0" lvl="0" indent="0" algn="l" defTabSz="914400">
              <a:lnSpc>
                <a:spcPct val="100000"/>
              </a:lnSpc>
              <a:spcBef>
                <a:spcPts val="0"/>
              </a:spcBef>
              <a:spcAft>
                <a:spcPts val="0"/>
              </a:spcAft>
              <a:buClrTx/>
              <a:buSzTx/>
              <a:buFontTx/>
              <a:buNone/>
              <a:tabLst/>
              <a:defRPr/>
            </a:pPr>
            <a:endParaRPr lang="en-IE" sz="1200" b="0" i="0" u="none" strike="noStrike" kern="1200" cap="none" spc="0" normalizeH="0" baseline="0">
              <a:ln>
                <a:noFill/>
              </a:ln>
              <a:solidFill>
                <a:srgbClr val="000000"/>
              </a:solidFill>
              <a:effectLst/>
              <a:uLnTx/>
              <a:uFillTx/>
              <a:latin typeface="EC Square Sans Cond Pro" panose="020B050604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a:solidFill>
                <a:srgbClr val="002B5B"/>
              </a:solidFill>
              <a:latin typeface="EC Square Sans Cond Pro" panose="020B050604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200" b="0" i="0" u="none" strike="noStrike" kern="1200" cap="none" spc="0" normalizeH="0" baseline="0">
              <a:ln>
                <a:noFill/>
              </a:ln>
              <a:solidFill>
                <a:srgbClr val="002B5B"/>
              </a:solidFill>
              <a:effectLst/>
              <a:uLnTx/>
              <a:uFillTx/>
              <a:latin typeface="EC Square Sans Cond Pro" panose="020B05060400000200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kern="1200">
              <a:solidFill>
                <a:srgbClr val="002B5B"/>
              </a:solidFill>
              <a:latin typeface="EC Square Sans Cond Pro" panose="020B0506040000020004" pitchFamily="34" charset="0"/>
            </a:endParaRPr>
          </a:p>
          <a:p>
            <a:endParaRPr lang="en-IE">
              <a:solidFill>
                <a:srgbClr val="FFC000"/>
              </a:solidFill>
              <a:latin typeface="EC Square Sans Cond Pro" panose="020B0506040000020004" pitchFamily="34" charset="0"/>
            </a:endParaRPr>
          </a:p>
          <a:p>
            <a:endParaRPr lang="en-IE" b="1">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59CF2995-AB43-4B7C-B8CD-9DC7C3692A9C}" type="slidenum">
              <a:rPr lang="en-GB" smtClean="0"/>
              <a:t>4</a:t>
            </a:fld>
            <a:endParaRPr lang="en-GB"/>
          </a:p>
        </p:txBody>
      </p:sp>
    </p:spTree>
    <p:extLst>
      <p:ext uri="{BB962C8B-B14F-4D97-AF65-F5344CB8AC3E}">
        <p14:creationId xmlns:p14="http://schemas.microsoft.com/office/powerpoint/2010/main" val="23620111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C34D6-4FCB-2B97-3790-7D902474A6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2B98AC-986F-1564-C01C-A955C09D14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A17DC4-B051-D197-9059-5382257FF749}"/>
              </a:ext>
            </a:extLst>
          </p:cNvPr>
          <p:cNvSpPr>
            <a:spLocks noGrp="1"/>
          </p:cNvSpPr>
          <p:nvPr>
            <p:ph type="body" idx="1"/>
          </p:nvPr>
        </p:nvSpPr>
        <p:spPr/>
        <p:txBody>
          <a:bodyPr/>
          <a:lstStyle/>
          <a:p>
            <a:pPr marL="285750" indent="-285750">
              <a:spcAft>
                <a:spcPts val="1800"/>
              </a:spcAft>
              <a:buFont typeface="Arial"/>
              <a:buChar char="•"/>
            </a:pPr>
            <a:endParaRPr lang="en-US"/>
          </a:p>
        </p:txBody>
      </p:sp>
      <p:sp>
        <p:nvSpPr>
          <p:cNvPr id="4" name="Slide Number Placeholder 3">
            <a:extLst>
              <a:ext uri="{FF2B5EF4-FFF2-40B4-BE49-F238E27FC236}">
                <a16:creationId xmlns:a16="http://schemas.microsoft.com/office/drawing/2014/main" id="{DC5D6DC5-7B56-F78A-B99D-D71BC16647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F2995-AB43-4B7C-B8CD-9DC7C3692A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7021869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E329E8-4E62-4DBC-BDA0-68DDF7CC7F49}" type="slidenum">
              <a:rPr lang="en-US"/>
              <a:t>6</a:t>
            </a:fld>
            <a:endParaRPr lang="en-US"/>
          </a:p>
        </p:txBody>
      </p:sp>
    </p:spTree>
    <p:extLst>
      <p:ext uri="{BB962C8B-B14F-4D97-AF65-F5344CB8AC3E}">
        <p14:creationId xmlns:p14="http://schemas.microsoft.com/office/powerpoint/2010/main" val="3181878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fr-BE" dirty="0"/>
          </a:p>
        </p:txBody>
      </p:sp>
      <p:sp>
        <p:nvSpPr>
          <p:cNvPr id="4" name="Slide Number Placeholder 3"/>
          <p:cNvSpPr>
            <a:spLocks noGrp="1"/>
          </p:cNvSpPr>
          <p:nvPr>
            <p:ph type="sldNum" sz="quarter" idx="5"/>
          </p:nvPr>
        </p:nvSpPr>
        <p:spPr/>
        <p:txBody>
          <a:bodyPr/>
          <a:lstStyle/>
          <a:p>
            <a:fld id="{59CF2995-AB43-4B7C-B8CD-9DC7C3692A9C}" type="slidenum">
              <a:rPr lang="en-GB" smtClean="0"/>
              <a:t>7</a:t>
            </a:fld>
            <a:endParaRPr lang="en-GB"/>
          </a:p>
        </p:txBody>
      </p:sp>
    </p:spTree>
    <p:extLst>
      <p:ext uri="{BB962C8B-B14F-4D97-AF65-F5344CB8AC3E}">
        <p14:creationId xmlns:p14="http://schemas.microsoft.com/office/powerpoint/2010/main" val="3061406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First-of-a-kind facility </a:t>
            </a:r>
            <a:r>
              <a:rPr lang="en-US" b="0"/>
              <a:t>refers to a manufacturing or production facility that, in its design and operation, demonstrates innovative and new technologies or processes. These facilities are </a:t>
            </a:r>
            <a:r>
              <a:rPr lang="en-US" b="0" err="1"/>
              <a:t>characterised</a:t>
            </a:r>
            <a:r>
              <a:rPr lang="en-US" b="0"/>
              <a:t> by the use of emerging or advanced technologies that have not been widely commercially deployed, either in the EU or globally. </a:t>
            </a:r>
            <a:endParaRPr lang="en-IE" b="0"/>
          </a:p>
          <a:p>
            <a:pPr marL="171450" indent="-171450">
              <a:buFont typeface="Arial" panose="020B0604020202020204" pitchFamily="34" charset="0"/>
              <a:buChar char="•"/>
            </a:pPr>
            <a:r>
              <a:rPr lang="en-US">
                <a:ea typeface="Calibri"/>
                <a:cs typeface="Calibri"/>
              </a:rPr>
              <a:t>Objectives </a:t>
            </a:r>
            <a:r>
              <a:rPr lang="en-US" err="1">
                <a:ea typeface="Calibri"/>
                <a:cs typeface="Calibri"/>
              </a:rPr>
              <a:t>essentIally</a:t>
            </a:r>
            <a:r>
              <a:rPr lang="en-US">
                <a:ea typeface="Calibri"/>
                <a:cs typeface="Calibri"/>
              </a:rPr>
              <a:t> dev and manufacturing, describe TRLs:</a:t>
            </a:r>
          </a:p>
          <a:p>
            <a:pPr marL="57150" lvl="1" indent="-171450">
              <a:buFont typeface="Courier New" panose="020B0604020202020204" pitchFamily="34" charset="0"/>
              <a:buChar char="o"/>
            </a:pPr>
            <a:r>
              <a:rPr lang="en-US">
                <a:ea typeface="Calibri"/>
                <a:cs typeface="Calibri"/>
              </a:rPr>
              <a:t>Fundamental research is not eligible under STEP – only applied research is</a:t>
            </a:r>
          </a:p>
          <a:p>
            <a:pPr marL="57150" lvl="1" indent="-171450">
              <a:buFont typeface="Courier New" panose="020B0604020202020204" pitchFamily="34" charset="0"/>
              <a:buChar char="o"/>
            </a:pPr>
            <a:r>
              <a:rPr lang="en-US">
                <a:ea typeface="Calibri"/>
                <a:cs typeface="Calibri"/>
              </a:rPr>
              <a:t>Feasibility of the technology has to be demonstrated</a:t>
            </a:r>
          </a:p>
          <a:p>
            <a:pPr marL="57150" lvl="1" indent="-171450">
              <a:buFont typeface="Courier New" panose="020B0604020202020204" pitchFamily="34" charset="0"/>
              <a:buChar char="o"/>
            </a:pPr>
            <a:r>
              <a:rPr lang="en-US">
                <a:ea typeface="Calibri"/>
                <a:cs typeface="Calibri"/>
              </a:rPr>
              <a:t>Development stands on TRL4-6/7: achieve technological breakthroughs, perfecting tech for market needs, enhance efficiency. </a:t>
            </a:r>
            <a:r>
              <a:rPr lang="en-US" b="1"/>
              <a:t>Development</a:t>
            </a:r>
            <a:r>
              <a:rPr lang="en-US"/>
              <a:t> activities should occur at a stage where feasibility was demonstrated (fundamental/theoretical research is excluded) and is linked to a STEP technology</a:t>
            </a:r>
            <a:endParaRPr lang="en-US">
              <a:ea typeface="Calibri" panose="020F0502020204030204"/>
              <a:cs typeface="Calibri" panose="020F0502020204030204"/>
            </a:endParaRPr>
          </a:p>
          <a:p>
            <a:pPr marL="57150" lvl="1" indent="-171450">
              <a:buFont typeface="Courier New" panose="020B0604020202020204" pitchFamily="34" charset="0"/>
              <a:buChar char="o"/>
            </a:pPr>
            <a:r>
              <a:rPr lang="en-US">
                <a:ea typeface="Calibri" panose="020F0502020204030204"/>
                <a:cs typeface="Calibri" panose="020F0502020204030204"/>
              </a:rPr>
              <a:t>Manufacturing: Setting production lines, scale up of processes, implementing quality control mechanisms, etc. </a:t>
            </a:r>
            <a:r>
              <a:rPr lang="en-GB"/>
              <a:t>Manufacturing activities typically occur at TRL8-9. At these levels, the focus shifts to the final stages of technology development, where the technology is fully integrated, tested, and validated in its intended operational environment (TRL 8). By TRL 9, the technology is ready for full-scale commercial production and deployment.</a:t>
            </a:r>
            <a:endParaRPr lang="en-US"/>
          </a:p>
          <a:p>
            <a:pPr marL="57150" lvl="1" indent="-171450">
              <a:buFont typeface="Courier New" panose="020B0604020202020204" pitchFamily="34" charset="0"/>
              <a:buChar char="o"/>
            </a:pPr>
            <a:r>
              <a:rPr lang="en-US">
                <a:ea typeface="Calibri" panose="020F0502020204030204"/>
                <a:cs typeface="Calibri" panose="020F0502020204030204"/>
              </a:rPr>
              <a:t>Installation and deployment: are not eligible under STEP:</a:t>
            </a:r>
          </a:p>
          <a:p>
            <a:pPr marL="342900" lvl="1" indent="-171450">
              <a:buFont typeface="Courier New" panose="020B0604020202020204" pitchFamily="34" charset="0"/>
              <a:buChar char="o"/>
            </a:pPr>
            <a:r>
              <a:rPr lang="en-US">
                <a:ea typeface="Calibri" panose="020F0502020204030204"/>
                <a:cs typeface="Calibri" panose="020F0502020204030204"/>
              </a:rPr>
              <a:t>Associated service: </a:t>
            </a:r>
            <a:r>
              <a:rPr lang="en-US" err="1">
                <a:ea typeface="Calibri" panose="020F0502020204030204"/>
                <a:cs typeface="Calibri" panose="020F0502020204030204"/>
              </a:rPr>
              <a:t>specialised</a:t>
            </a:r>
            <a:r>
              <a:rPr lang="en-US">
                <a:ea typeface="Calibri" panose="020F0502020204030204"/>
                <a:cs typeface="Calibri" panose="020F0502020204030204"/>
              </a:rPr>
              <a:t> equipment ; if want to procure equipment that is absolutely necessary – </a:t>
            </a:r>
            <a:r>
              <a:rPr lang="en-US" err="1">
                <a:ea typeface="Calibri" panose="020F0502020204030204"/>
                <a:cs typeface="Calibri" panose="020F0502020204030204"/>
              </a:rPr>
              <a:t>ould</a:t>
            </a:r>
            <a:r>
              <a:rPr lang="en-US">
                <a:ea typeface="Calibri" panose="020F0502020204030204"/>
                <a:cs typeface="Calibri" panose="020F0502020204030204"/>
              </a:rPr>
              <a:t> be considered as such. Avoid business as usual. Investing in critical tech.</a:t>
            </a:r>
          </a:p>
          <a:p>
            <a:pPr marL="342900" lvl="1" indent="-171450">
              <a:buFont typeface="Courier New" panose="020B0604020202020204" pitchFamily="34" charset="0"/>
              <a:buChar char="o"/>
            </a:pPr>
            <a:r>
              <a:rPr lang="en-US"/>
              <a:t>FOAK with very strong innovation element linked to it.</a:t>
            </a:r>
            <a:endParaRPr lang="en-US">
              <a:ea typeface="Calibri" panose="020F0502020204030204"/>
              <a:cs typeface="Calibri" panose="020F0502020204030204"/>
            </a:endParaRPr>
          </a:p>
          <a:p>
            <a:pPr marL="342900" lvl="1" indent="-171450">
              <a:buFont typeface="Courier New" panose="020B0604020202020204" pitchFamily="34" charset="0"/>
              <a:buChar char="o"/>
            </a:pPr>
            <a:r>
              <a:rPr lang="en-US">
                <a:ea typeface="Calibri" panose="020F0502020204030204"/>
                <a:cs typeface="Calibri" panose="020F0502020204030204"/>
              </a:rPr>
              <a:t>Underline: text is from the guidance. </a:t>
            </a:r>
          </a:p>
          <a:p>
            <a:pPr marL="171450" lvl="1"/>
            <a:r>
              <a:rPr lang="en-US" err="1">
                <a:ea typeface="Calibri" panose="020F0502020204030204"/>
                <a:cs typeface="Calibri" panose="020F0502020204030204"/>
              </a:rPr>
              <a:t>Delpoyment</a:t>
            </a:r>
            <a:r>
              <a:rPr lang="en-US">
                <a:ea typeface="Calibri" panose="020F0502020204030204"/>
                <a:cs typeface="Calibri" panose="020F0502020204030204"/>
              </a:rPr>
              <a:t> FOAK in DEP/ </a:t>
            </a:r>
            <a:r>
              <a:rPr lang="en-US" err="1">
                <a:ea typeface="Calibri" panose="020F0502020204030204"/>
                <a:cs typeface="Calibri" panose="020F0502020204030204"/>
              </a:rPr>
              <a:t>iNNOVATION</a:t>
            </a:r>
            <a:r>
              <a:rPr lang="en-US">
                <a:ea typeface="Calibri" panose="020F0502020204030204"/>
                <a:cs typeface="Calibri" panose="020F0502020204030204"/>
              </a:rPr>
              <a:t> Fund</a:t>
            </a:r>
          </a:p>
          <a:p>
            <a:pPr marL="171450" lvl="1"/>
            <a:r>
              <a:rPr lang="en-US">
                <a:ea typeface="Calibri" panose="020F0502020204030204"/>
                <a:cs typeface="Calibri" panose="020F0502020204030204"/>
              </a:rPr>
              <a:t>Examples: lots of problems in the </a:t>
            </a:r>
            <a:r>
              <a:rPr lang="en-US" err="1">
                <a:ea typeface="Calibri" panose="020F0502020204030204"/>
                <a:cs typeface="Calibri" panose="020F0502020204030204"/>
              </a:rPr>
              <a:t>inustry</a:t>
            </a:r>
            <a:r>
              <a:rPr lang="en-US">
                <a:ea typeface="Calibri" panose="020F0502020204030204"/>
                <a:cs typeface="Calibri" panose="020F0502020204030204"/>
              </a:rPr>
              <a:t> is in scale up and deployment; we here for new tech and innovate. </a:t>
            </a:r>
          </a:p>
          <a:p>
            <a:pPr marL="171450" lvl="1"/>
            <a:r>
              <a:rPr lang="en-US">
                <a:ea typeface="Calibri" panose="020F0502020204030204"/>
                <a:cs typeface="Calibri" panose="020F0502020204030204"/>
              </a:rPr>
              <a:t>Pilot lines can be included(TRL 8-9)</a:t>
            </a:r>
          </a:p>
          <a:p>
            <a:pPr marL="171450" indent="-171450">
              <a:buFont typeface="Arial" panose="020B0604020202020204" pitchFamily="34" charset="0"/>
              <a:buChar char="•"/>
            </a:pPr>
            <a:endParaRPr lang="fr-BE">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59CF2995-AB43-4B7C-B8CD-9DC7C3692A9C}" type="slidenum">
              <a:rPr lang="en-GB" smtClean="0"/>
              <a:t>8</a:t>
            </a:fld>
            <a:endParaRPr lang="en-GB"/>
          </a:p>
        </p:txBody>
      </p:sp>
    </p:spTree>
    <p:extLst>
      <p:ext uri="{BB962C8B-B14F-4D97-AF65-F5344CB8AC3E}">
        <p14:creationId xmlns:p14="http://schemas.microsoft.com/office/powerpoint/2010/main" val="1999925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59CF2995-AB43-4B7C-B8CD-9DC7C3692A9C}" type="slidenum">
              <a:rPr lang="en-GB" smtClean="0"/>
              <a:t>10</a:t>
            </a:fld>
            <a:endParaRPr lang="en-GB"/>
          </a:p>
        </p:txBody>
      </p:sp>
    </p:spTree>
    <p:extLst>
      <p:ext uri="{BB962C8B-B14F-4D97-AF65-F5344CB8AC3E}">
        <p14:creationId xmlns:p14="http://schemas.microsoft.com/office/powerpoint/2010/main" val="24700438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59CF2995-AB43-4B7C-B8CD-9DC7C3692A9C}" type="slidenum">
              <a:rPr lang="en-GB" smtClean="0"/>
              <a:t>11</a:t>
            </a:fld>
            <a:endParaRPr lang="en-GB"/>
          </a:p>
        </p:txBody>
      </p:sp>
    </p:spTree>
    <p:extLst>
      <p:ext uri="{BB962C8B-B14F-4D97-AF65-F5344CB8AC3E}">
        <p14:creationId xmlns:p14="http://schemas.microsoft.com/office/powerpoint/2010/main" val="34886595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EFD66-0AB3-C27E-08EE-0EEDF87E35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E06728-8092-1EF1-2190-DE7E97739D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D6181E-6F51-18ED-3586-E85164B5B55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542FA69-91A1-798A-364D-7CA4E7413C8A}"/>
              </a:ext>
            </a:extLst>
          </p:cNvPr>
          <p:cNvSpPr>
            <a:spLocks noGrp="1"/>
          </p:cNvSpPr>
          <p:nvPr>
            <p:ph type="sldNum" sz="quarter" idx="5"/>
          </p:nvPr>
        </p:nvSpPr>
        <p:spPr/>
        <p:txBody>
          <a:bodyPr/>
          <a:lstStyle/>
          <a:p>
            <a:fld id="{EDE329E8-4E62-4DBC-BDA0-68DDF7CC7F49}" type="slidenum">
              <a:rPr lang="en-US"/>
              <a:t>14</a:t>
            </a:fld>
            <a:endParaRPr lang="en-US"/>
          </a:p>
        </p:txBody>
      </p:sp>
    </p:spTree>
    <p:extLst>
      <p:ext uri="{BB962C8B-B14F-4D97-AF65-F5344CB8AC3E}">
        <p14:creationId xmlns:p14="http://schemas.microsoft.com/office/powerpoint/2010/main" val="12957051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CCF0D1E-CF42-4CFC-983F-8D5581B2D918}" type="slidenum">
              <a:rPr lang="en-IE" smtClean="0"/>
              <a:t>15</a:t>
            </a:fld>
            <a:endParaRPr lang="en-IE"/>
          </a:p>
        </p:txBody>
      </p:sp>
    </p:spTree>
    <p:extLst>
      <p:ext uri="{BB962C8B-B14F-4D97-AF65-F5344CB8AC3E}">
        <p14:creationId xmlns:p14="http://schemas.microsoft.com/office/powerpoint/2010/main" val="13803422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BF2FC-1B1D-42A2-6108-D2724777AF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A09383-8EB3-3964-A0C1-1418742843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6DC1E4-ECF3-FD5F-20AB-3E9201AFF2D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7931B24-4B1D-AD03-FA30-09FE629D20BD}"/>
              </a:ext>
            </a:extLst>
          </p:cNvPr>
          <p:cNvSpPr>
            <a:spLocks noGrp="1"/>
          </p:cNvSpPr>
          <p:nvPr>
            <p:ph type="sldNum" sz="quarter" idx="5"/>
          </p:nvPr>
        </p:nvSpPr>
        <p:spPr/>
        <p:txBody>
          <a:bodyPr/>
          <a:lstStyle/>
          <a:p>
            <a:fld id="{EDE329E8-4E62-4DBC-BDA0-68DDF7CC7F49}" type="slidenum">
              <a:rPr lang="en-US"/>
              <a:t>17</a:t>
            </a:fld>
            <a:endParaRPr lang="en-US"/>
          </a:p>
        </p:txBody>
      </p:sp>
    </p:spTree>
    <p:extLst>
      <p:ext uri="{BB962C8B-B14F-4D97-AF65-F5344CB8AC3E}">
        <p14:creationId xmlns:p14="http://schemas.microsoft.com/office/powerpoint/2010/main" val="33198427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59CF2995-AB43-4B7C-B8CD-9DC7C3692A9C}" type="slidenum">
              <a:rPr lang="en-GB" smtClean="0"/>
              <a:t>18</a:t>
            </a:fld>
            <a:endParaRPr lang="en-GB"/>
          </a:p>
        </p:txBody>
      </p:sp>
    </p:spTree>
    <p:extLst>
      <p:ext uri="{BB962C8B-B14F-4D97-AF65-F5344CB8AC3E}">
        <p14:creationId xmlns:p14="http://schemas.microsoft.com/office/powerpoint/2010/main" val="2629154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E329E8-4E62-4DBC-BDA0-68DDF7CC7F49}" type="slidenum">
              <a:rPr lang="en-US"/>
              <a:t>22</a:t>
            </a:fld>
            <a:endParaRPr lang="en-US"/>
          </a:p>
        </p:txBody>
      </p:sp>
    </p:spTree>
    <p:extLst>
      <p:ext uri="{BB962C8B-B14F-4D97-AF65-F5344CB8AC3E}">
        <p14:creationId xmlns:p14="http://schemas.microsoft.com/office/powerpoint/2010/main" val="22945894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E329E8-4E62-4DBC-BDA0-68DDF7CC7F49}" type="slidenum">
              <a:rPr lang="en-US"/>
              <a:t>23</a:t>
            </a:fld>
            <a:endParaRPr lang="en-US"/>
          </a:p>
        </p:txBody>
      </p:sp>
    </p:spTree>
    <p:extLst>
      <p:ext uri="{BB962C8B-B14F-4D97-AF65-F5344CB8AC3E}">
        <p14:creationId xmlns:p14="http://schemas.microsoft.com/office/powerpoint/2010/main" val="31628345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E329E8-4E62-4DBC-BDA0-68DDF7CC7F49}" type="slidenum">
              <a:rPr lang="en-US"/>
              <a:t>24</a:t>
            </a:fld>
            <a:endParaRPr lang="en-US"/>
          </a:p>
        </p:txBody>
      </p:sp>
    </p:spTree>
    <p:extLst>
      <p:ext uri="{BB962C8B-B14F-4D97-AF65-F5344CB8AC3E}">
        <p14:creationId xmlns:p14="http://schemas.microsoft.com/office/powerpoint/2010/main" val="28811883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E329E8-4E62-4DBC-BDA0-68DDF7CC7F49}" type="slidenum">
              <a:rPr lang="en-US"/>
              <a:t>25</a:t>
            </a:fld>
            <a:endParaRPr lang="en-US"/>
          </a:p>
        </p:txBody>
      </p:sp>
    </p:spTree>
    <p:extLst>
      <p:ext uri="{BB962C8B-B14F-4D97-AF65-F5344CB8AC3E}">
        <p14:creationId xmlns:p14="http://schemas.microsoft.com/office/powerpoint/2010/main" val="19820725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BD8C8-4F61-3DF8-ECA0-1FE7C724C6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46B833-7DC7-AAB3-E58A-2EB57F8F02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64C477-7BA8-4B86-2882-4D29BB2D87A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09ED86B-2E1D-F6DE-FB6F-8319F4BD489B}"/>
              </a:ext>
            </a:extLst>
          </p:cNvPr>
          <p:cNvSpPr>
            <a:spLocks noGrp="1"/>
          </p:cNvSpPr>
          <p:nvPr>
            <p:ph type="sldNum" sz="quarter" idx="5"/>
          </p:nvPr>
        </p:nvSpPr>
        <p:spPr/>
        <p:txBody>
          <a:bodyPr/>
          <a:lstStyle/>
          <a:p>
            <a:fld id="{EDE329E8-4E62-4DBC-BDA0-68DDF7CC7F49}" type="slidenum">
              <a:rPr lang="en-US"/>
              <a:t>26</a:t>
            </a:fld>
            <a:endParaRPr lang="en-US"/>
          </a:p>
        </p:txBody>
      </p:sp>
    </p:spTree>
    <p:extLst>
      <p:ext uri="{BB962C8B-B14F-4D97-AF65-F5344CB8AC3E}">
        <p14:creationId xmlns:p14="http://schemas.microsoft.com/office/powerpoint/2010/main" val="27029000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a:t>3 Common mistakes: deployment, associated services, fundamental research. On top of it, skills linked to the sectors and not to the technologies.</a:t>
            </a:r>
            <a:endParaRPr lang="en-IE"/>
          </a:p>
          <a:p>
            <a:r>
              <a:rPr lang="en-IE" b="1"/>
              <a:t>Associated services  - pay attention to the use – predominantly for STEP purposes.</a:t>
            </a:r>
          </a:p>
        </p:txBody>
      </p:sp>
      <p:sp>
        <p:nvSpPr>
          <p:cNvPr id="4" name="Slide Number Placeholder 3"/>
          <p:cNvSpPr>
            <a:spLocks noGrp="1"/>
          </p:cNvSpPr>
          <p:nvPr>
            <p:ph type="sldNum" sz="quarter" idx="5"/>
          </p:nvPr>
        </p:nvSpPr>
        <p:spPr/>
        <p:txBody>
          <a:bodyPr/>
          <a:lstStyle/>
          <a:p>
            <a:fld id="{59CF2995-AB43-4B7C-B8CD-9DC7C3692A9C}" type="slidenum">
              <a:rPr lang="en-GB" smtClean="0"/>
              <a:t>33</a:t>
            </a:fld>
            <a:endParaRPr lang="en-GB"/>
          </a:p>
        </p:txBody>
      </p:sp>
    </p:spTree>
    <p:extLst>
      <p:ext uri="{BB962C8B-B14F-4D97-AF65-F5344CB8AC3E}">
        <p14:creationId xmlns:p14="http://schemas.microsoft.com/office/powerpoint/2010/main" val="4109200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4E788DC-1D60-20C3-43EF-9D05FC14F8A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379"/>
          <a:stretch/>
        </p:blipFill>
        <p:spPr>
          <a:xfrm>
            <a:off x="5639" y="0"/>
            <a:ext cx="12226995" cy="6857999"/>
          </a:xfrm>
          <a:prstGeom prst="rect">
            <a:avLst/>
          </a:prstGeom>
        </p:spPr>
      </p:pic>
      <p:sp>
        <p:nvSpPr>
          <p:cNvPr id="4" name="Slide Number Placeholder 3"/>
          <p:cNvSpPr>
            <a:spLocks noGrp="1"/>
          </p:cNvSpPr>
          <p:nvPr>
            <p:ph type="sldNum" sz="quarter" idx="12"/>
          </p:nvPr>
        </p:nvSpPr>
        <p:spPr/>
        <p:txBody>
          <a:bodyPr>
            <a:noAutofit/>
          </a:bodyPr>
          <a:lstStyle>
            <a:lvl1pPr>
              <a:defRPr>
                <a:latin typeface="EC Square Sans Pro" panose="020B0506040000020004" pitchFamily="34" charset="0"/>
              </a:defRPr>
            </a:lvl1pPr>
          </a:lstStyle>
          <a:p>
            <a:fld id="{F46C79FD-C571-418B-AB0F-5EE936C85276}" type="slidenum">
              <a:rPr lang="en-GB" smtClean="0"/>
              <a:pPr/>
              <a:t>‹#›</a:t>
            </a:fld>
            <a:endParaRPr lang="en-GB"/>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latin typeface="EC Square Sans Pro" panose="020B0506040000020004" pitchFamily="34" charset="0"/>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latin typeface="EC Square Sans Pro" panose="020B0506040000020004" pitchFamily="34" charset="0"/>
            </a:endParaRPr>
          </a:p>
        </p:txBody>
      </p:sp>
      <p:sp>
        <p:nvSpPr>
          <p:cNvPr id="19" name="Text Placeholder 18"/>
          <p:cNvSpPr>
            <a:spLocks noGrp="1"/>
          </p:cNvSpPr>
          <p:nvPr>
            <p:ph type="body" sz="quarter" idx="13"/>
          </p:nvPr>
        </p:nvSpPr>
        <p:spPr>
          <a:xfrm>
            <a:off x="1071350" y="5990890"/>
            <a:ext cx="5040313" cy="528998"/>
          </a:xfrm>
        </p:spPr>
        <p:txBody>
          <a:bodyPr>
            <a:noAutofit/>
          </a:bodyPr>
          <a:lstStyle>
            <a:lvl1pPr marL="0" indent="0" algn="l">
              <a:buFontTx/>
              <a:buNone/>
              <a:defRPr sz="1600" i="0">
                <a:solidFill>
                  <a:schemeClr val="bg1"/>
                </a:solidFill>
                <a:latin typeface="EC Square Sans Pro" panose="020B0506040000020004" pitchFamily="34" charset="0"/>
              </a:defRPr>
            </a:lvl1pPr>
          </a:lstStyle>
          <a:p>
            <a:pPr lvl="0"/>
            <a:r>
              <a:rPr lang="en-US"/>
              <a:t>Edit Master text styles</a:t>
            </a:r>
          </a:p>
        </p:txBody>
      </p:sp>
      <p:sp>
        <p:nvSpPr>
          <p:cNvPr id="6" name="Title 1"/>
          <p:cNvSpPr>
            <a:spLocks noGrp="1"/>
          </p:cNvSpPr>
          <p:nvPr>
            <p:ph type="ctrTitle"/>
          </p:nvPr>
        </p:nvSpPr>
        <p:spPr>
          <a:xfrm>
            <a:off x="1071350" y="3429000"/>
            <a:ext cx="5746892" cy="897775"/>
          </a:xfrm>
        </p:spPr>
        <p:txBody>
          <a:bodyPr wrap="none" anchor="t">
            <a:noAutofit/>
          </a:bodyPr>
          <a:lstStyle>
            <a:lvl1pPr algn="l">
              <a:defRPr sz="4400" b="0">
                <a:solidFill>
                  <a:schemeClr val="bg1"/>
                </a:solidFill>
                <a:latin typeface="EC Square Sans Pro" panose="020B0506040000020004" pitchFamily="34" charset="0"/>
              </a:defRPr>
            </a:lvl1pPr>
          </a:lstStyle>
          <a:p>
            <a:r>
              <a:rPr lang="en-US"/>
              <a:t>Click to edit Master title style</a:t>
            </a:r>
            <a:endParaRPr lang="en-GB"/>
          </a:p>
        </p:txBody>
      </p:sp>
      <p:sp>
        <p:nvSpPr>
          <p:cNvPr id="17" name="Subtitle 2"/>
          <p:cNvSpPr>
            <a:spLocks noGrp="1"/>
          </p:cNvSpPr>
          <p:nvPr>
            <p:ph type="subTitle" idx="1"/>
          </p:nvPr>
        </p:nvSpPr>
        <p:spPr>
          <a:xfrm>
            <a:off x="1071351" y="4417000"/>
            <a:ext cx="6492327" cy="1175387"/>
          </a:xfrm>
        </p:spPr>
        <p:txBody>
          <a:bodyPr>
            <a:noAutofit/>
          </a:bodyPr>
          <a:lstStyle>
            <a:lvl1pPr marL="0" indent="0" algn="l">
              <a:buNone/>
              <a:defRPr sz="2800" b="1" i="0">
                <a:solidFill>
                  <a:schemeClr val="accent1"/>
                </a:solidFill>
                <a:latin typeface="EC Square Sans Pro" panose="020B050604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cxnSp>
        <p:nvCxnSpPr>
          <p:cNvPr id="10" name="Straight Connector 9">
            <a:extLst>
              <a:ext uri="{FF2B5EF4-FFF2-40B4-BE49-F238E27FC236}">
                <a16:creationId xmlns:a16="http://schemas.microsoft.com/office/drawing/2014/main" id="{B62282C5-BC93-B074-6477-9A52BEAF5F0E}"/>
              </a:ext>
            </a:extLst>
          </p:cNvPr>
          <p:cNvCxnSpPr>
            <a:cxnSpLocks/>
          </p:cNvCxnSpPr>
          <p:nvPr userDrawn="1"/>
        </p:nvCxnSpPr>
        <p:spPr>
          <a:xfrm>
            <a:off x="838200" y="3429000"/>
            <a:ext cx="0" cy="3429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66726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4E788DC-1D60-20C3-43EF-9D05FC14F8A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379"/>
          <a:stretch/>
        </p:blipFill>
        <p:spPr>
          <a:xfrm>
            <a:off x="5639" y="0"/>
            <a:ext cx="12226995" cy="6857999"/>
          </a:xfrm>
          <a:prstGeom prst="rect">
            <a:avLst/>
          </a:prstGeom>
        </p:spPr>
      </p:pic>
      <p:sp>
        <p:nvSpPr>
          <p:cNvPr id="4" name="Slide Number Placeholder 3"/>
          <p:cNvSpPr>
            <a:spLocks noGrp="1"/>
          </p:cNvSpPr>
          <p:nvPr>
            <p:ph type="sldNum" sz="quarter" idx="12"/>
          </p:nvPr>
        </p:nvSpPr>
        <p:spPr/>
        <p:txBody>
          <a:bodyPr>
            <a:noAutofit/>
          </a:bodyPr>
          <a:lstStyle>
            <a:lvl1pPr>
              <a:defRPr>
                <a:latin typeface="EC Square Sans Pro" panose="020B0506040000020004" pitchFamily="34" charset="0"/>
              </a:defRPr>
            </a:lvl1pPr>
          </a:lstStyle>
          <a:p>
            <a:fld id="{F46C79FD-C571-418B-AB0F-5EE936C85276}" type="slidenum">
              <a:rPr lang="en-GB" smtClean="0"/>
              <a:pPr/>
              <a:t>‹#›</a:t>
            </a:fld>
            <a:endParaRPr lang="en-GB"/>
          </a:p>
        </p:txBody>
      </p:sp>
      <p:sp>
        <p:nvSpPr>
          <p:cNvPr id="2" name="Rectangle 1"/>
          <p:cNvSpPr/>
          <p:nvPr userDrawn="1"/>
        </p:nvSpPr>
        <p:spPr>
          <a:xfrm>
            <a:off x="0"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latin typeface="EC Square Sans Pro" panose="020B0506040000020004" pitchFamily="34" charset="0"/>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88933" y="258042"/>
            <a:ext cx="1659793" cy="1152460"/>
          </a:xfrm>
          <a:prstGeom prst="rect">
            <a:avLst/>
          </a:prstGeom>
        </p:spPr>
      </p:pic>
      <p:sp>
        <p:nvSpPr>
          <p:cNvPr id="11" name="Rectangle 10"/>
          <p:cNvSpPr/>
          <p:nvPr userDrawn="1"/>
        </p:nvSpPr>
        <p:spPr>
          <a:xfrm>
            <a:off x="5741158" y="6619164"/>
            <a:ext cx="707409"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latin typeface="EC Square Sans Pro" panose="020B0506040000020004" pitchFamily="34" charset="0"/>
            </a:endParaRPr>
          </a:p>
        </p:txBody>
      </p:sp>
      <p:sp>
        <p:nvSpPr>
          <p:cNvPr id="19" name="Text Placeholder 18"/>
          <p:cNvSpPr>
            <a:spLocks noGrp="1"/>
          </p:cNvSpPr>
          <p:nvPr>
            <p:ph type="body" sz="quarter" idx="13"/>
          </p:nvPr>
        </p:nvSpPr>
        <p:spPr>
          <a:xfrm>
            <a:off x="1071350" y="5990890"/>
            <a:ext cx="5040313" cy="528998"/>
          </a:xfrm>
        </p:spPr>
        <p:txBody>
          <a:bodyPr>
            <a:noAutofit/>
          </a:bodyPr>
          <a:lstStyle>
            <a:lvl1pPr marL="0" indent="0" algn="l">
              <a:buFontTx/>
              <a:buNone/>
              <a:defRPr sz="1600" i="0">
                <a:solidFill>
                  <a:schemeClr val="bg1"/>
                </a:solidFill>
                <a:latin typeface="EC Square Sans Pro" panose="020B0506040000020004" pitchFamily="34" charset="0"/>
              </a:defRPr>
            </a:lvl1pPr>
          </a:lstStyle>
          <a:p>
            <a:pPr lvl="0"/>
            <a:r>
              <a:rPr lang="en-US"/>
              <a:t>Edit Master text styles</a:t>
            </a:r>
          </a:p>
        </p:txBody>
      </p:sp>
      <p:sp>
        <p:nvSpPr>
          <p:cNvPr id="6" name="Title 1"/>
          <p:cNvSpPr>
            <a:spLocks noGrp="1"/>
          </p:cNvSpPr>
          <p:nvPr>
            <p:ph type="ctrTitle"/>
          </p:nvPr>
        </p:nvSpPr>
        <p:spPr>
          <a:xfrm>
            <a:off x="1071350" y="3429000"/>
            <a:ext cx="5746892" cy="897775"/>
          </a:xfrm>
        </p:spPr>
        <p:txBody>
          <a:bodyPr wrap="none" anchor="t">
            <a:noAutofit/>
          </a:bodyPr>
          <a:lstStyle>
            <a:lvl1pPr algn="l">
              <a:defRPr sz="4400" b="0">
                <a:solidFill>
                  <a:schemeClr val="bg1"/>
                </a:solidFill>
                <a:latin typeface="EC Square Sans Pro" panose="020B0506040000020004" pitchFamily="34" charset="0"/>
              </a:defRPr>
            </a:lvl1pPr>
          </a:lstStyle>
          <a:p>
            <a:r>
              <a:rPr lang="en-US"/>
              <a:t>Click to edit Master title style</a:t>
            </a:r>
            <a:endParaRPr lang="en-GB"/>
          </a:p>
        </p:txBody>
      </p:sp>
      <p:sp>
        <p:nvSpPr>
          <p:cNvPr id="17" name="Subtitle 2"/>
          <p:cNvSpPr>
            <a:spLocks noGrp="1"/>
          </p:cNvSpPr>
          <p:nvPr>
            <p:ph type="subTitle" idx="1"/>
          </p:nvPr>
        </p:nvSpPr>
        <p:spPr>
          <a:xfrm>
            <a:off x="1071351" y="4417000"/>
            <a:ext cx="6492327" cy="1175387"/>
          </a:xfrm>
        </p:spPr>
        <p:txBody>
          <a:bodyPr>
            <a:noAutofit/>
          </a:bodyPr>
          <a:lstStyle>
            <a:lvl1pPr marL="0" indent="0" algn="l">
              <a:buNone/>
              <a:defRPr sz="2800" b="1" i="0">
                <a:solidFill>
                  <a:schemeClr val="accent1"/>
                </a:solidFill>
                <a:latin typeface="EC Square Sans Pro" panose="020B050604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cxnSp>
        <p:nvCxnSpPr>
          <p:cNvPr id="10" name="Straight Connector 9">
            <a:extLst>
              <a:ext uri="{FF2B5EF4-FFF2-40B4-BE49-F238E27FC236}">
                <a16:creationId xmlns:a16="http://schemas.microsoft.com/office/drawing/2014/main" id="{B62282C5-BC93-B074-6477-9A52BEAF5F0E}"/>
              </a:ext>
            </a:extLst>
          </p:cNvPr>
          <p:cNvCxnSpPr>
            <a:cxnSpLocks/>
          </p:cNvCxnSpPr>
          <p:nvPr userDrawn="1"/>
        </p:nvCxnSpPr>
        <p:spPr>
          <a:xfrm>
            <a:off x="838200" y="3429000"/>
            <a:ext cx="0" cy="3429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37971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pter Slide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86FC9AB-59FA-6F20-152A-571955270B0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639" y="0"/>
            <a:ext cx="12180721" cy="6858000"/>
          </a:xfrm>
          <a:prstGeom prst="rect">
            <a:avLst/>
          </a:prstGeom>
        </p:spPr>
      </p:pic>
      <p:sp>
        <p:nvSpPr>
          <p:cNvPr id="6" name="Slide Number Placeholder 5"/>
          <p:cNvSpPr>
            <a:spLocks noGrp="1"/>
          </p:cNvSpPr>
          <p:nvPr>
            <p:ph type="sldNum" sz="quarter" idx="12"/>
          </p:nvPr>
        </p:nvSpPr>
        <p:spPr/>
        <p:txBody>
          <a:bodyPr>
            <a:noAutofit/>
          </a:bodyPr>
          <a:lstStyle>
            <a:lvl1pPr>
              <a:defRPr>
                <a:latin typeface="EC Square Sans Pro" panose="020B0506040000020004" pitchFamily="34" charset="0"/>
              </a:defRPr>
            </a:lvl1pPr>
          </a:lstStyle>
          <a:p>
            <a:fld id="{F46C79FD-C571-418B-AB0F-5EE936C85276}" type="slidenum">
              <a:rPr lang="en-GB" smtClean="0"/>
              <a:pPr/>
              <a:t>‹#›</a:t>
            </a:fld>
            <a:endParaRPr lang="en-GB"/>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033852" y="6045865"/>
            <a:ext cx="1716200" cy="450546"/>
          </a:xfrm>
          <a:prstGeom prst="rect">
            <a:avLst/>
          </a:prstGeom>
        </p:spPr>
      </p:pic>
      <p:sp>
        <p:nvSpPr>
          <p:cNvPr id="11" name="Title 1"/>
          <p:cNvSpPr>
            <a:spLocks noGrp="1"/>
          </p:cNvSpPr>
          <p:nvPr>
            <p:ph type="ctrTitle"/>
          </p:nvPr>
        </p:nvSpPr>
        <p:spPr>
          <a:xfrm>
            <a:off x="1077013" y="1122363"/>
            <a:ext cx="6607303" cy="2387600"/>
          </a:xfrm>
        </p:spPr>
        <p:txBody>
          <a:bodyPr anchor="b">
            <a:noAutofit/>
          </a:bodyPr>
          <a:lstStyle>
            <a:lvl1pPr algn="l">
              <a:defRPr sz="6000">
                <a:solidFill>
                  <a:schemeClr val="bg1"/>
                </a:solidFill>
                <a:latin typeface="EC Square Sans Pro" panose="020B0506040000020004" pitchFamily="34" charset="0"/>
              </a:defRPr>
            </a:lvl1pPr>
          </a:lstStyle>
          <a:p>
            <a:r>
              <a:rPr lang="en-US"/>
              <a:t>Click to edit Master title style</a:t>
            </a:r>
            <a:endParaRPr lang="en-GB"/>
          </a:p>
        </p:txBody>
      </p:sp>
      <p:cxnSp>
        <p:nvCxnSpPr>
          <p:cNvPr id="13" name="Straight Connector 12"/>
          <p:cNvCxnSpPr/>
          <p:nvPr userDrawn="1"/>
        </p:nvCxnSpPr>
        <p:spPr>
          <a:xfrm>
            <a:off x="838200" y="0"/>
            <a:ext cx="0" cy="3295934"/>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1070189" y="3602038"/>
            <a:ext cx="6614127" cy="1655762"/>
          </a:xfrm>
        </p:spPr>
        <p:txBody>
          <a:bodyPr>
            <a:noAutofit/>
          </a:bodyPr>
          <a:lstStyle>
            <a:lvl1pPr marL="0" indent="0" algn="l">
              <a:buNone/>
              <a:defRPr sz="2400">
                <a:solidFill>
                  <a:schemeClr val="accent1"/>
                </a:solidFill>
                <a:latin typeface="EC Square Sans Pro" panose="020B050604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8521060" y="1315257"/>
            <a:ext cx="3322936" cy="3317704"/>
          </a:xfrm>
          <a:prstGeom prst="rect">
            <a:avLst/>
          </a:prstGeom>
        </p:spPr>
      </p:pic>
    </p:spTree>
    <p:extLst>
      <p:ext uri="{BB962C8B-B14F-4D97-AF65-F5344CB8AC3E}">
        <p14:creationId xmlns:p14="http://schemas.microsoft.com/office/powerpoint/2010/main" val="88902742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st slide (option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69158DC-2260-25FA-1B4A-838FFD85396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3435350"/>
          </a:xfrm>
          <a:prstGeom prst="rect">
            <a:avLst/>
          </a:prstGeom>
        </p:spPr>
      </p:pic>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11" name="Title 1"/>
          <p:cNvSpPr>
            <a:spLocks noGrp="1"/>
          </p:cNvSpPr>
          <p:nvPr>
            <p:ph type="ctrTitle"/>
          </p:nvPr>
        </p:nvSpPr>
        <p:spPr>
          <a:xfrm>
            <a:off x="1077013" y="1122363"/>
            <a:ext cx="10156297" cy="1240348"/>
          </a:xfrm>
        </p:spPr>
        <p:txBody>
          <a:bodyPr anchor="b">
            <a:noAutofit/>
          </a:bodyPr>
          <a:lstStyle>
            <a:lvl1pPr algn="l">
              <a:defRPr sz="6000">
                <a:solidFill>
                  <a:schemeClr val="bg1"/>
                </a:solidFill>
                <a:latin typeface="EC Square Sans Pro" panose="020B0506040000020004" pitchFamily="34" charset="0"/>
              </a:defRPr>
            </a:lvl1pPr>
          </a:lstStyle>
          <a:p>
            <a:r>
              <a:rPr lang="en-US"/>
              <a:t>Click to edit Master title style</a:t>
            </a:r>
            <a:endParaRPr lang="en-GB"/>
          </a:p>
        </p:txBody>
      </p:sp>
      <p:cxnSp>
        <p:nvCxnSpPr>
          <p:cNvPr id="13" name="Straight Connector 12"/>
          <p:cNvCxnSpPr/>
          <p:nvPr userDrawn="1"/>
        </p:nvCxnSpPr>
        <p:spPr>
          <a:xfrm>
            <a:off x="838200" y="0"/>
            <a:ext cx="0" cy="2362711"/>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838200" y="4160826"/>
            <a:ext cx="10889439" cy="1620145"/>
          </a:xfrm>
        </p:spPr>
        <p:txBody>
          <a:bodyPr>
            <a:noAutofit/>
          </a:bodyPr>
          <a:lstStyle>
            <a:lvl1pPr marL="0" indent="0" algn="l">
              <a:buNone/>
              <a:defRPr sz="1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12661803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lvl1pPr>
              <a:defRPr>
                <a:solidFill>
                  <a:schemeClr val="accent4"/>
                </a:solidFill>
              </a:defRPr>
            </a:lvl1pPr>
          </a:lstStyle>
          <a:p>
            <a:r>
              <a:rPr lang="en-US"/>
              <a:t>Click to edit Master title style</a:t>
            </a:r>
            <a:endParaRPr lang="en-GB"/>
          </a:p>
        </p:txBody>
      </p:sp>
      <p:cxnSp>
        <p:nvCxnSpPr>
          <p:cNvPr id="6" name="Straight Connector 5"/>
          <p:cNvCxnSpPr/>
          <p:nvPr userDrawn="1"/>
        </p:nvCxnSpPr>
        <p:spPr>
          <a:xfrm flipH="1">
            <a:off x="838199" y="0"/>
            <a:ext cx="1" cy="127635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0728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cxnSp>
        <p:nvCxnSpPr>
          <p:cNvPr id="6" name="Straight Connector 5"/>
          <p:cNvCxnSpPr/>
          <p:nvPr userDrawn="1"/>
        </p:nvCxnSpPr>
        <p:spPr>
          <a:xfrm flipH="1">
            <a:off x="838199" y="0"/>
            <a:ext cx="1" cy="127635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89082B7-BA64-396B-9B92-E8C8A5099C80}"/>
              </a:ext>
            </a:extLst>
          </p:cNvPr>
          <p:cNvPicPr>
            <a:picLocks noChangeAspect="1"/>
          </p:cNvPicPr>
          <p:nvPr userDrawn="1"/>
        </p:nvPicPr>
        <p:blipFill rotWithShape="1">
          <a:blip r:embed="rId2"/>
          <a:srcRect l="-1" t="12952" r="30575" b="14953"/>
          <a:stretch/>
        </p:blipFill>
        <p:spPr>
          <a:xfrm>
            <a:off x="5588001" y="0"/>
            <a:ext cx="6603999" cy="6858000"/>
          </a:xfrm>
          <a:prstGeom prst="rect">
            <a:avLst/>
          </a:prstGeom>
        </p:spPr>
      </p:pic>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lvl1pPr>
              <a:defRPr>
                <a:solidFill>
                  <a:schemeClr val="accent4"/>
                </a:solidFill>
              </a:defRPr>
            </a:lvl1pPr>
          </a:lstStyle>
          <a:p>
            <a:r>
              <a:rPr lang="en-US"/>
              <a:t>Click to edit Master title style</a:t>
            </a:r>
            <a:endParaRPr lang="en-GB"/>
          </a:p>
        </p:txBody>
      </p:sp>
    </p:spTree>
    <p:extLst>
      <p:ext uri="{BB962C8B-B14F-4D97-AF65-F5344CB8AC3E}">
        <p14:creationId xmlns:p14="http://schemas.microsoft.com/office/powerpoint/2010/main" val="306166477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825625"/>
            <a:ext cx="10905699" cy="3881904"/>
          </a:xfrm>
        </p:spPr>
        <p:txBody>
          <a:bodyPr>
            <a:noAutofit/>
          </a:bodyPr>
          <a:lstStyle>
            <a:lvl1pPr>
              <a:lnSpc>
                <a:spcPct val="100000"/>
              </a:lnSpc>
              <a:spcBef>
                <a:spcPts val="0"/>
              </a:spcBef>
              <a:spcAft>
                <a:spcPts val="1800"/>
              </a:spcAft>
              <a:defRPr/>
            </a:lvl1pPr>
            <a:lvl2pPr>
              <a:lnSpc>
                <a:spcPct val="100000"/>
              </a:lnSpc>
              <a:spcAft>
                <a:spcPts val="1800"/>
              </a:spcAft>
              <a:defRPr/>
            </a:lvl2pPr>
            <a:lvl3pPr>
              <a:lnSpc>
                <a:spcPct val="100000"/>
              </a:lnSpc>
              <a:spcAft>
                <a:spcPts val="1800"/>
              </a:spcAft>
              <a:defRPr/>
            </a:lvl3pPr>
            <a:lvl4pPr>
              <a:lnSpc>
                <a:spcPct val="100000"/>
              </a:lnSpc>
              <a:spcAft>
                <a:spcPts val="1800"/>
              </a:spcAft>
              <a:defRPr/>
            </a:lvl4pPr>
            <a:lvl5pPr>
              <a:lnSpc>
                <a:spcPct val="100000"/>
              </a:lnSpc>
              <a:spcAft>
                <a:spcPts val="18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7" name="Straight Connector 6"/>
          <p:cNvCxnSpPr/>
          <p:nvPr userDrawn="1"/>
        </p:nvCxnSpPr>
        <p:spPr>
          <a:xfrm flipH="1">
            <a:off x="838199" y="0"/>
            <a:ext cx="1" cy="127635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lvl1pPr>
              <a:defRPr>
                <a:solidFill>
                  <a:schemeClr val="accent4"/>
                </a:solidFill>
              </a:defRPr>
            </a:lvl1pPr>
          </a:lstStyle>
          <a:p>
            <a:r>
              <a:rPr lang="en-US"/>
              <a:t>Click to edit Master title style</a:t>
            </a:r>
            <a:endParaRPr lang="en-GB"/>
          </a:p>
        </p:txBody>
      </p:sp>
    </p:spTree>
    <p:extLst>
      <p:ext uri="{BB962C8B-B14F-4D97-AF65-F5344CB8AC3E}">
        <p14:creationId xmlns:p14="http://schemas.microsoft.com/office/powerpoint/2010/main" val="110147452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46C79FD-C571-418B-AB0F-5EE936C85276}" type="slidenum">
              <a:rPr lang="en-GB" smtClean="0"/>
              <a:t>‹#›</a:t>
            </a:fld>
            <a:endParaRPr lang="en-GB"/>
          </a:p>
        </p:txBody>
      </p:sp>
    </p:spTree>
    <p:extLst>
      <p:ext uri="{BB962C8B-B14F-4D97-AF65-F5344CB8AC3E}">
        <p14:creationId xmlns:p14="http://schemas.microsoft.com/office/powerpoint/2010/main" val="38868435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and Objec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5"/>
            <a:ext cx="5328000" cy="3906435"/>
          </a:xfrm>
        </p:spPr>
        <p:txBody>
          <a:bodyPr>
            <a:noAutofit/>
          </a:bodyPr>
          <a:lstStyle>
            <a:lvl1pPr>
              <a:spcAft>
                <a:spcPts val="1800"/>
              </a:spcAft>
              <a:defRPr/>
            </a:lvl1pPr>
            <a:lvl2pPr>
              <a:spcAft>
                <a:spcPts val="1800"/>
              </a:spcAft>
              <a:defRPr/>
            </a:lvl2pPr>
            <a:lvl3pPr>
              <a:spcAft>
                <a:spcPts val="1800"/>
              </a:spcAft>
              <a:defRPr/>
            </a:lvl3pPr>
            <a:lvl4pPr>
              <a:spcAft>
                <a:spcPts val="1800"/>
              </a:spcAft>
              <a:defRPr/>
            </a:lvl4pPr>
            <a:lvl5pPr>
              <a:spcAft>
                <a:spcPts val="18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402250" y="1825625"/>
            <a:ext cx="5328000" cy="3906435"/>
          </a:xfrm>
          <a:noFill/>
        </p:spPr>
        <p:txBody>
          <a:bodyPr>
            <a:noAutofit/>
          </a:bodyPr>
          <a:lstStyle>
            <a:lvl1pPr marL="0" indent="0">
              <a:buNone/>
              <a:defRPr/>
            </a:lvl1pPr>
          </a:lstStyle>
          <a:p>
            <a:pPr lvl="0"/>
            <a:r>
              <a:rPr lang="en-US"/>
              <a:t>Edit Master text styles</a:t>
            </a:r>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9" name="Straight Connector 8"/>
          <p:cNvCxnSpPr/>
          <p:nvPr userDrawn="1"/>
        </p:nvCxnSpPr>
        <p:spPr>
          <a:xfrm flipH="1">
            <a:off x="838199" y="0"/>
            <a:ext cx="1" cy="127635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lvl1pPr>
              <a:defRPr>
                <a:solidFill>
                  <a:schemeClr val="accent4"/>
                </a:solidFill>
              </a:defRPr>
            </a:lvl1pPr>
          </a:lstStyle>
          <a:p>
            <a:r>
              <a:rPr lang="en-US"/>
              <a:t>Click to edit Master title style</a:t>
            </a:r>
            <a:endParaRPr lang="en-GB"/>
          </a:p>
        </p:txBody>
      </p:sp>
    </p:spTree>
    <p:extLst>
      <p:ext uri="{BB962C8B-B14F-4D97-AF65-F5344CB8AC3E}">
        <p14:creationId xmlns:p14="http://schemas.microsoft.com/office/powerpoint/2010/main" val="27117935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5"/>
            <a:ext cx="5328000" cy="3906435"/>
          </a:xfrm>
        </p:spPr>
        <p:txBody>
          <a:bodyPr>
            <a:noAutofit/>
          </a:bodyPr>
          <a:lstStyle>
            <a:lvl3pPr>
              <a:spcBef>
                <a:spcPts val="0"/>
              </a:spcBef>
              <a:defRPr/>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402250" y="1825625"/>
            <a:ext cx="5328000" cy="3906435"/>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lstStyle/>
          <a:p>
            <a:fld id="{F46C79FD-C571-418B-AB0F-5EE936C85276}" type="slidenum">
              <a:rPr lang="en-GB" smtClean="0"/>
              <a:t>‹#›</a:t>
            </a:fld>
            <a:endParaRPr lang="en-GB"/>
          </a:p>
        </p:txBody>
      </p:sp>
      <p:sp>
        <p:nvSpPr>
          <p:cNvPr id="11"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lvl1pPr>
              <a:defRPr>
                <a:solidFill>
                  <a:schemeClr val="accent4"/>
                </a:solidFill>
              </a:defRPr>
            </a:lvl1pPr>
          </a:lstStyle>
          <a:p>
            <a:r>
              <a:rPr lang="en-US"/>
              <a:t>Click to edit Master title style</a:t>
            </a:r>
            <a:endParaRPr lang="en-GB"/>
          </a:p>
        </p:txBody>
      </p:sp>
      <p:cxnSp>
        <p:nvCxnSpPr>
          <p:cNvPr id="8" name="Straight Connector 7"/>
          <p:cNvCxnSpPr/>
          <p:nvPr userDrawn="1"/>
        </p:nvCxnSpPr>
        <p:spPr>
          <a:xfrm flipH="1">
            <a:off x="838199" y="0"/>
            <a:ext cx="1" cy="127635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27964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6"/>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9" name="Content Placeholder 2"/>
          <p:cNvSpPr>
            <a:spLocks noGrp="1"/>
          </p:cNvSpPr>
          <p:nvPr>
            <p:ph sz="half" idx="13"/>
          </p:nvPr>
        </p:nvSpPr>
        <p:spPr>
          <a:xfrm>
            <a:off x="4604979" y="1825625"/>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2"/>
          <p:cNvSpPr>
            <a:spLocks noGrp="1"/>
          </p:cNvSpPr>
          <p:nvPr>
            <p:ph sz="half" idx="14"/>
          </p:nvPr>
        </p:nvSpPr>
        <p:spPr>
          <a:xfrm>
            <a:off x="8371761" y="1825625"/>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lvl1pPr>
              <a:defRPr>
                <a:solidFill>
                  <a:schemeClr val="accent4"/>
                </a:solidFill>
              </a:defRPr>
            </a:lvl1pPr>
          </a:lstStyle>
          <a:p>
            <a:r>
              <a:rPr lang="en-US"/>
              <a:t>Click to edit Master title style</a:t>
            </a:r>
            <a:endParaRPr lang="en-GB"/>
          </a:p>
        </p:txBody>
      </p:sp>
      <p:cxnSp>
        <p:nvCxnSpPr>
          <p:cNvPr id="8" name="Straight Connector 7"/>
          <p:cNvCxnSpPr/>
          <p:nvPr userDrawn="1"/>
        </p:nvCxnSpPr>
        <p:spPr>
          <a:xfrm flipH="1">
            <a:off x="838199" y="0"/>
            <a:ext cx="1" cy="127635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028223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wrap="square" anchor="b">
            <a:no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097331"/>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a:noFill/>
        </p:spPr>
        <p:txBody>
          <a:bodyPr wrap="square" anchor="b">
            <a:no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097331"/>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8"/>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13"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lvl1pPr>
              <a:defRPr>
                <a:solidFill>
                  <a:schemeClr val="accent4"/>
                </a:solidFill>
              </a:defRPr>
            </a:lvl1pPr>
          </a:lstStyle>
          <a:p>
            <a:r>
              <a:rPr lang="en-US"/>
              <a:t>Click to edit Master title style</a:t>
            </a:r>
            <a:endParaRPr lang="en-GB"/>
          </a:p>
        </p:txBody>
      </p:sp>
      <p:cxnSp>
        <p:nvCxnSpPr>
          <p:cNvPr id="10" name="Straight Connector 9"/>
          <p:cNvCxnSpPr/>
          <p:nvPr userDrawn="1"/>
        </p:nvCxnSpPr>
        <p:spPr>
          <a:xfrm flipH="1">
            <a:off x="838199" y="0"/>
            <a:ext cx="1" cy="127635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52458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825625"/>
            <a:ext cx="10905699" cy="3881904"/>
          </a:xfrm>
        </p:spPr>
        <p:txBody>
          <a:bodyPr>
            <a:noAutofit/>
          </a:bodyPr>
          <a:lstStyle>
            <a:lvl1pPr>
              <a:lnSpc>
                <a:spcPct val="100000"/>
              </a:lnSpc>
              <a:spcBef>
                <a:spcPts val="0"/>
              </a:spcBef>
              <a:spcAft>
                <a:spcPts val="1800"/>
              </a:spcAft>
              <a:defRPr/>
            </a:lvl1pPr>
            <a:lvl2pPr>
              <a:lnSpc>
                <a:spcPct val="100000"/>
              </a:lnSpc>
              <a:spcAft>
                <a:spcPts val="1800"/>
              </a:spcAft>
              <a:defRPr/>
            </a:lvl2pPr>
            <a:lvl3pPr>
              <a:lnSpc>
                <a:spcPct val="100000"/>
              </a:lnSpc>
              <a:spcAft>
                <a:spcPts val="1800"/>
              </a:spcAft>
              <a:defRPr/>
            </a:lvl3pPr>
            <a:lvl4pPr>
              <a:lnSpc>
                <a:spcPct val="100000"/>
              </a:lnSpc>
              <a:spcAft>
                <a:spcPts val="1800"/>
              </a:spcAft>
              <a:defRPr/>
            </a:lvl4pPr>
            <a:lvl5pPr>
              <a:lnSpc>
                <a:spcPct val="100000"/>
              </a:lnSpc>
              <a:spcAft>
                <a:spcPts val="18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7" name="Straight Connector 6"/>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lvl1pPr>
              <a:defRPr>
                <a:solidFill>
                  <a:schemeClr val="accent4"/>
                </a:solidFill>
              </a:defRPr>
            </a:lvl1pPr>
          </a:lstStyle>
          <a:p>
            <a:r>
              <a:rPr lang="en-US"/>
              <a:t>Click to edit Master title style</a:t>
            </a:r>
            <a:endParaRPr lang="en-GB"/>
          </a:p>
        </p:txBody>
      </p:sp>
    </p:spTree>
    <p:extLst>
      <p:ext uri="{BB962C8B-B14F-4D97-AF65-F5344CB8AC3E}">
        <p14:creationId xmlns:p14="http://schemas.microsoft.com/office/powerpoint/2010/main" val="18173876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lvl1pPr>
              <a:defRPr>
                <a:solidFill>
                  <a:schemeClr val="accent4"/>
                </a:solidFill>
              </a:defRPr>
            </a:lvl1pPr>
          </a:lstStyle>
          <a:p>
            <a:r>
              <a:rPr lang="en-US"/>
              <a:t>Click to edit Master title style</a:t>
            </a:r>
            <a:endParaRPr lang="en-GB"/>
          </a:p>
        </p:txBody>
      </p:sp>
      <p:cxnSp>
        <p:nvCxnSpPr>
          <p:cNvPr id="6" name="Straight Connector 5"/>
          <p:cNvCxnSpPr/>
          <p:nvPr userDrawn="1"/>
        </p:nvCxnSpPr>
        <p:spPr>
          <a:xfrm flipH="1">
            <a:off x="838199" y="0"/>
            <a:ext cx="1" cy="127635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5D030C25-0097-ED39-74F2-3AC9F971A6A7}"/>
              </a:ext>
            </a:extLst>
          </p:cNvPr>
          <p:cNvSpPr txBox="1"/>
          <p:nvPr userDrawn="1"/>
        </p:nvSpPr>
        <p:spPr>
          <a:xfrm>
            <a:off x="970722" y="176923"/>
            <a:ext cx="6096000" cy="523220"/>
          </a:xfrm>
          <a:prstGeom prst="rect">
            <a:avLst/>
          </a:prstGeom>
          <a:noFill/>
        </p:spPr>
        <p:txBody>
          <a:bodyPr wrap="square">
            <a:spAutoFit/>
          </a:bodyPr>
          <a:lstStyle/>
          <a:p>
            <a:r>
              <a:rPr lang="en-IE" sz="2800" b="1" kern="0">
                <a:solidFill>
                  <a:srgbClr val="FFC000"/>
                </a:solidFill>
                <a:latin typeface="EC Square Sans Pro"/>
                <a:ea typeface="+mn-ea"/>
                <a:cs typeface="+mn-cs"/>
              </a:rPr>
              <a:t>STEP</a:t>
            </a:r>
            <a:endParaRPr lang="en-US" sz="2800"/>
          </a:p>
        </p:txBody>
      </p:sp>
    </p:spTree>
    <p:extLst>
      <p:ext uri="{BB962C8B-B14F-4D97-AF65-F5344CB8AC3E}">
        <p14:creationId xmlns:p14="http://schemas.microsoft.com/office/powerpoint/2010/main" val="91992424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lvl1pPr>
              <a:defRPr>
                <a:solidFill>
                  <a:schemeClr val="accent4"/>
                </a:solidFill>
              </a:defRPr>
            </a:lvl1pPr>
          </a:lstStyle>
          <a:p>
            <a:r>
              <a:rPr lang="en-US"/>
              <a:t>Click to edit Master title style</a:t>
            </a:r>
            <a:endParaRPr lang="en-GB"/>
          </a:p>
        </p:txBody>
      </p:sp>
      <p:cxnSp>
        <p:nvCxnSpPr>
          <p:cNvPr id="6" name="Straight Connector 5"/>
          <p:cNvCxnSpPr/>
          <p:nvPr userDrawn="1"/>
        </p:nvCxnSpPr>
        <p:spPr>
          <a:xfrm flipH="1">
            <a:off x="838199" y="0"/>
            <a:ext cx="1" cy="127635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0728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825625"/>
            <a:ext cx="10905699" cy="3881904"/>
          </a:xfrm>
        </p:spPr>
        <p:txBody>
          <a:bodyPr>
            <a:noAutofit/>
          </a:bodyPr>
          <a:lstStyle>
            <a:lvl1pPr>
              <a:lnSpc>
                <a:spcPct val="100000"/>
              </a:lnSpc>
              <a:spcBef>
                <a:spcPts val="0"/>
              </a:spcBef>
              <a:spcAft>
                <a:spcPts val="1800"/>
              </a:spcAft>
              <a:defRPr/>
            </a:lvl1pPr>
            <a:lvl2pPr>
              <a:lnSpc>
                <a:spcPct val="100000"/>
              </a:lnSpc>
              <a:spcAft>
                <a:spcPts val="1800"/>
              </a:spcAft>
              <a:defRPr/>
            </a:lvl2pPr>
            <a:lvl3pPr>
              <a:lnSpc>
                <a:spcPct val="100000"/>
              </a:lnSpc>
              <a:spcAft>
                <a:spcPts val="1800"/>
              </a:spcAft>
              <a:defRPr/>
            </a:lvl3pPr>
            <a:lvl4pPr>
              <a:lnSpc>
                <a:spcPct val="100000"/>
              </a:lnSpc>
              <a:spcAft>
                <a:spcPts val="1800"/>
              </a:spcAft>
              <a:defRPr/>
            </a:lvl4pPr>
            <a:lvl5pPr>
              <a:lnSpc>
                <a:spcPct val="100000"/>
              </a:lnSpc>
              <a:spcAft>
                <a:spcPts val="18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7" name="Straight Connector 6"/>
          <p:cNvCxnSpPr/>
          <p:nvPr userDrawn="1"/>
        </p:nvCxnSpPr>
        <p:spPr>
          <a:xfrm flipH="1">
            <a:off x="838199" y="0"/>
            <a:ext cx="1" cy="127635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lvl1pPr>
              <a:defRPr>
                <a:solidFill>
                  <a:schemeClr val="accent4"/>
                </a:solidFill>
              </a:defRPr>
            </a:lvl1pPr>
          </a:lstStyle>
          <a:p>
            <a:r>
              <a:rPr lang="en-US"/>
              <a:t>Click to edit Master title style</a:t>
            </a:r>
            <a:endParaRPr lang="en-GB"/>
          </a:p>
        </p:txBody>
      </p:sp>
    </p:spTree>
    <p:extLst>
      <p:ext uri="{BB962C8B-B14F-4D97-AF65-F5344CB8AC3E}">
        <p14:creationId xmlns:p14="http://schemas.microsoft.com/office/powerpoint/2010/main" val="110147452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ntent and Objec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5"/>
            <a:ext cx="5328000" cy="3906435"/>
          </a:xfrm>
        </p:spPr>
        <p:txBody>
          <a:bodyPr>
            <a:noAutofit/>
          </a:bodyPr>
          <a:lstStyle>
            <a:lvl1pPr>
              <a:spcAft>
                <a:spcPts val="1800"/>
              </a:spcAft>
              <a:defRPr/>
            </a:lvl1pPr>
            <a:lvl2pPr>
              <a:spcAft>
                <a:spcPts val="1800"/>
              </a:spcAft>
              <a:defRPr/>
            </a:lvl2pPr>
            <a:lvl3pPr>
              <a:spcAft>
                <a:spcPts val="1800"/>
              </a:spcAft>
              <a:defRPr/>
            </a:lvl3pPr>
            <a:lvl4pPr>
              <a:spcAft>
                <a:spcPts val="1800"/>
              </a:spcAft>
              <a:defRPr/>
            </a:lvl4pPr>
            <a:lvl5pPr>
              <a:spcAft>
                <a:spcPts val="18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402250" y="1825625"/>
            <a:ext cx="5328000" cy="3906435"/>
          </a:xfrm>
          <a:noFill/>
        </p:spPr>
        <p:txBody>
          <a:bodyPr>
            <a:noAutofit/>
          </a:bodyPr>
          <a:lstStyle>
            <a:lvl1pPr marL="0" indent="0">
              <a:buNone/>
              <a:defRPr/>
            </a:lvl1pPr>
          </a:lstStyle>
          <a:p>
            <a:pPr lvl="0"/>
            <a:r>
              <a:rPr lang="en-US"/>
              <a:t>Edit Master text styles</a:t>
            </a:r>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9" name="Straight Connector 8"/>
          <p:cNvCxnSpPr/>
          <p:nvPr userDrawn="1"/>
        </p:nvCxnSpPr>
        <p:spPr>
          <a:xfrm flipH="1">
            <a:off x="838199" y="0"/>
            <a:ext cx="1" cy="127635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lvl1pPr>
              <a:defRPr>
                <a:solidFill>
                  <a:schemeClr val="accent4"/>
                </a:solidFill>
              </a:defRPr>
            </a:lvl1pPr>
          </a:lstStyle>
          <a:p>
            <a:r>
              <a:rPr lang="en-US"/>
              <a:t>Click to edit Master title style</a:t>
            </a:r>
            <a:endParaRPr lang="en-GB"/>
          </a:p>
        </p:txBody>
      </p:sp>
    </p:spTree>
    <p:extLst>
      <p:ext uri="{BB962C8B-B14F-4D97-AF65-F5344CB8AC3E}">
        <p14:creationId xmlns:p14="http://schemas.microsoft.com/office/powerpoint/2010/main" val="27117935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5"/>
            <a:ext cx="5328000" cy="3906435"/>
          </a:xfrm>
        </p:spPr>
        <p:txBody>
          <a:bodyPr>
            <a:noAutofit/>
          </a:bodyPr>
          <a:lstStyle>
            <a:lvl3pPr>
              <a:spcBef>
                <a:spcPts val="0"/>
              </a:spcBef>
              <a:defRPr/>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402250" y="1825625"/>
            <a:ext cx="5328000" cy="3906435"/>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lstStyle/>
          <a:p>
            <a:fld id="{F46C79FD-C571-418B-AB0F-5EE936C85276}" type="slidenum">
              <a:rPr lang="en-GB" smtClean="0"/>
              <a:t>‹#›</a:t>
            </a:fld>
            <a:endParaRPr lang="en-GB"/>
          </a:p>
        </p:txBody>
      </p:sp>
      <p:sp>
        <p:nvSpPr>
          <p:cNvPr id="11"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lvl1pPr>
              <a:defRPr>
                <a:solidFill>
                  <a:schemeClr val="accent4"/>
                </a:solidFill>
              </a:defRPr>
            </a:lvl1pPr>
          </a:lstStyle>
          <a:p>
            <a:r>
              <a:rPr lang="en-US"/>
              <a:t>Click to edit Master title style</a:t>
            </a:r>
            <a:endParaRPr lang="en-GB"/>
          </a:p>
        </p:txBody>
      </p:sp>
      <p:cxnSp>
        <p:nvCxnSpPr>
          <p:cNvPr id="8" name="Straight Connector 7"/>
          <p:cNvCxnSpPr/>
          <p:nvPr userDrawn="1"/>
        </p:nvCxnSpPr>
        <p:spPr>
          <a:xfrm flipH="1">
            <a:off x="838199" y="0"/>
            <a:ext cx="1" cy="127635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27964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hree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6"/>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9" name="Content Placeholder 2"/>
          <p:cNvSpPr>
            <a:spLocks noGrp="1"/>
          </p:cNvSpPr>
          <p:nvPr>
            <p:ph sz="half" idx="13"/>
          </p:nvPr>
        </p:nvSpPr>
        <p:spPr>
          <a:xfrm>
            <a:off x="4604979" y="1825625"/>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2"/>
          <p:cNvSpPr>
            <a:spLocks noGrp="1"/>
          </p:cNvSpPr>
          <p:nvPr>
            <p:ph sz="half" idx="14"/>
          </p:nvPr>
        </p:nvSpPr>
        <p:spPr>
          <a:xfrm>
            <a:off x="8371761" y="1825625"/>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lvl1pPr>
              <a:defRPr>
                <a:solidFill>
                  <a:schemeClr val="accent4"/>
                </a:solidFill>
              </a:defRPr>
            </a:lvl1pPr>
          </a:lstStyle>
          <a:p>
            <a:r>
              <a:rPr lang="en-US"/>
              <a:t>Click to edit Master title style</a:t>
            </a:r>
            <a:endParaRPr lang="en-GB"/>
          </a:p>
        </p:txBody>
      </p:sp>
      <p:cxnSp>
        <p:nvCxnSpPr>
          <p:cNvPr id="8" name="Straight Connector 7"/>
          <p:cNvCxnSpPr/>
          <p:nvPr userDrawn="1"/>
        </p:nvCxnSpPr>
        <p:spPr>
          <a:xfrm flipH="1">
            <a:off x="838199" y="0"/>
            <a:ext cx="1" cy="127635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028223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wrap="square" anchor="b">
            <a:no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097331"/>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a:noFill/>
        </p:spPr>
        <p:txBody>
          <a:bodyPr wrap="square" anchor="b">
            <a:no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097331"/>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8"/>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13"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lvl1pPr>
              <a:defRPr>
                <a:solidFill>
                  <a:schemeClr val="accent4"/>
                </a:solidFill>
              </a:defRPr>
            </a:lvl1pPr>
          </a:lstStyle>
          <a:p>
            <a:r>
              <a:rPr lang="en-US"/>
              <a:t>Click to edit Master title style</a:t>
            </a:r>
            <a:endParaRPr lang="en-GB"/>
          </a:p>
        </p:txBody>
      </p:sp>
      <p:cxnSp>
        <p:nvCxnSpPr>
          <p:cNvPr id="10" name="Straight Connector 9"/>
          <p:cNvCxnSpPr/>
          <p:nvPr userDrawn="1"/>
        </p:nvCxnSpPr>
        <p:spPr>
          <a:xfrm flipH="1">
            <a:off x="838199" y="0"/>
            <a:ext cx="1" cy="127635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52458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825625"/>
            <a:ext cx="10905699" cy="3881904"/>
          </a:xfrm>
        </p:spPr>
        <p:txBody>
          <a:bodyPr>
            <a:noAutofit/>
          </a:bodyPr>
          <a:lstStyle>
            <a:lvl1pPr>
              <a:lnSpc>
                <a:spcPct val="100000"/>
              </a:lnSpc>
              <a:spcBef>
                <a:spcPts val="0"/>
              </a:spcBef>
              <a:spcAft>
                <a:spcPts val="1800"/>
              </a:spcAft>
              <a:defRPr/>
            </a:lvl1pPr>
            <a:lvl2pPr>
              <a:lnSpc>
                <a:spcPct val="100000"/>
              </a:lnSpc>
              <a:spcAft>
                <a:spcPts val="1800"/>
              </a:spcAft>
              <a:defRPr/>
            </a:lvl2pPr>
            <a:lvl3pPr>
              <a:lnSpc>
                <a:spcPct val="100000"/>
              </a:lnSpc>
              <a:spcAft>
                <a:spcPts val="1800"/>
              </a:spcAft>
              <a:defRPr/>
            </a:lvl3pPr>
            <a:lvl4pPr>
              <a:lnSpc>
                <a:spcPct val="100000"/>
              </a:lnSpc>
              <a:spcAft>
                <a:spcPts val="1800"/>
              </a:spcAft>
              <a:defRPr/>
            </a:lvl4pPr>
            <a:lvl5pPr>
              <a:lnSpc>
                <a:spcPct val="100000"/>
              </a:lnSpc>
              <a:spcAft>
                <a:spcPts val="18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7" name="Straight Connector 6"/>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lvl1pPr>
              <a:defRPr>
                <a:solidFill>
                  <a:schemeClr val="accent4"/>
                </a:solidFill>
              </a:defRPr>
            </a:lvl1pPr>
          </a:lstStyle>
          <a:p>
            <a:r>
              <a:rPr lang="en-US"/>
              <a:t>Click to edit Master title style</a:t>
            </a:r>
            <a:endParaRPr lang="en-GB"/>
          </a:p>
        </p:txBody>
      </p:sp>
    </p:spTree>
    <p:extLst>
      <p:ext uri="{BB962C8B-B14F-4D97-AF65-F5344CB8AC3E}">
        <p14:creationId xmlns:p14="http://schemas.microsoft.com/office/powerpoint/2010/main" val="18173876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ustom Layout">
    <p:bg>
      <p:bgPr>
        <a:solidFill>
          <a:schemeClr val="bg1">
            <a:alpha val="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6707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ontent and Object">
  <p:cSld name="2_Content and Object">
    <p:spTree>
      <p:nvGrpSpPr>
        <p:cNvPr id="1" name="Shape 172"/>
        <p:cNvGrpSpPr/>
        <p:nvPr/>
      </p:nvGrpSpPr>
      <p:grpSpPr>
        <a:xfrm>
          <a:off x="0" y="0"/>
          <a:ext cx="0" cy="0"/>
          <a:chOff x="0" y="0"/>
          <a:chExt cx="0" cy="0"/>
        </a:xfrm>
      </p:grpSpPr>
      <p:sp>
        <p:nvSpPr>
          <p:cNvPr id="173" name="Google Shape;173;p41"/>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a:t>
            </a:fld>
            <a:endParaRPr/>
          </a:p>
        </p:txBody>
      </p:sp>
      <p:sp>
        <p:nvSpPr>
          <p:cNvPr id="174" name="Google Shape;174;p41"/>
          <p:cNvSpPr txBox="1">
            <a:spLocks noGrp="1"/>
          </p:cNvSpPr>
          <p:nvPr>
            <p:ph type="title"/>
          </p:nvPr>
        </p:nvSpPr>
        <p:spPr>
          <a:xfrm>
            <a:off x="970722" y="482860"/>
            <a:ext cx="10515600" cy="782357"/>
          </a:xfrm>
          <a:prstGeom prst="rect">
            <a:avLst/>
          </a:prstGeom>
          <a:noFill/>
          <a:ln>
            <a:noFill/>
          </a:ln>
        </p:spPr>
        <p:txBody>
          <a:bodyPr spcFirstLastPara="1" wrap="square" lIns="91425" tIns="45700" rIns="91425" bIns="0" anchor="b"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75" name="Google Shape;175;p41"/>
          <p:cNvSpPr txBox="1">
            <a:spLocks noGrp="1"/>
          </p:cNvSpPr>
          <p:nvPr>
            <p:ph type="body" idx="1"/>
          </p:nvPr>
        </p:nvSpPr>
        <p:spPr>
          <a:xfrm>
            <a:off x="838198" y="1825625"/>
            <a:ext cx="5328000" cy="3906435"/>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0"/>
              </a:spcBef>
              <a:spcAft>
                <a:spcPts val="0"/>
              </a:spcAft>
              <a:buSzPts val="2400"/>
              <a:buChar char="•"/>
              <a:defRPr/>
            </a:lvl1pPr>
            <a:lvl2pPr marL="914400" lvl="1" indent="-355600" algn="l">
              <a:lnSpc>
                <a:spcPct val="100000"/>
              </a:lnSpc>
              <a:spcBef>
                <a:spcPts val="1800"/>
              </a:spcBef>
              <a:spcAft>
                <a:spcPts val="0"/>
              </a:spcAft>
              <a:buSzPts val="2000"/>
              <a:buChar char="•"/>
              <a:defRPr/>
            </a:lvl2pPr>
            <a:lvl3pPr marL="1371600" lvl="2" indent="-342900" algn="l">
              <a:lnSpc>
                <a:spcPct val="100000"/>
              </a:lnSpc>
              <a:spcBef>
                <a:spcPts val="1800"/>
              </a:spcBef>
              <a:spcAft>
                <a:spcPts val="0"/>
              </a:spcAft>
              <a:buSzPts val="1800"/>
              <a:buChar char="•"/>
              <a:defRPr/>
            </a:lvl3pPr>
            <a:lvl4pPr marL="1828800" lvl="3" indent="-330200" algn="l">
              <a:lnSpc>
                <a:spcPct val="100000"/>
              </a:lnSpc>
              <a:spcBef>
                <a:spcPts val="1800"/>
              </a:spcBef>
              <a:spcAft>
                <a:spcPts val="0"/>
              </a:spcAft>
              <a:buSzPts val="1600"/>
              <a:buChar char="•"/>
              <a:defRPr/>
            </a:lvl4pPr>
            <a:lvl5pPr marL="2286000" lvl="4" indent="-330200" algn="l">
              <a:lnSpc>
                <a:spcPct val="100000"/>
              </a:lnSpc>
              <a:spcBef>
                <a:spcPts val="1800"/>
              </a:spcBef>
              <a:spcAft>
                <a:spcPts val="0"/>
              </a:spcAft>
              <a:buSzPts val="1600"/>
              <a:buChar char="•"/>
              <a:defRPr/>
            </a:lvl5pPr>
            <a:lvl6pPr marL="2743200" lvl="5" indent="-342900" algn="l">
              <a:lnSpc>
                <a:spcPct val="90000"/>
              </a:lnSpc>
              <a:spcBef>
                <a:spcPts val="1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76" name="Google Shape;176;p41"/>
          <p:cNvSpPr txBox="1">
            <a:spLocks noGrp="1"/>
          </p:cNvSpPr>
          <p:nvPr>
            <p:ph type="body" idx="2"/>
          </p:nvPr>
        </p:nvSpPr>
        <p:spPr>
          <a:xfrm>
            <a:off x="6402250" y="1825625"/>
            <a:ext cx="5328000" cy="390643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SzPts val="2400"/>
              <a:buNone/>
              <a:defRPr/>
            </a:lvl1pPr>
            <a:lvl2pPr marL="914400" lvl="1" indent="-342900" algn="l">
              <a:lnSpc>
                <a:spcPct val="100000"/>
              </a:lnSpc>
              <a:spcBef>
                <a:spcPts val="1800"/>
              </a:spcBef>
              <a:spcAft>
                <a:spcPts val="0"/>
              </a:spcAft>
              <a:buSzPts val="1800"/>
              <a:buChar char="•"/>
              <a:defRPr/>
            </a:lvl2pPr>
            <a:lvl3pPr marL="1371600" lvl="2" indent="-342900" algn="l">
              <a:lnSpc>
                <a:spcPct val="100000"/>
              </a:lnSpc>
              <a:spcBef>
                <a:spcPts val="1800"/>
              </a:spcBef>
              <a:spcAft>
                <a:spcPts val="0"/>
              </a:spcAft>
              <a:buSzPts val="1800"/>
              <a:buChar char="•"/>
              <a:defRPr/>
            </a:lvl3pPr>
            <a:lvl4pPr marL="1828800" lvl="3" indent="-342900" algn="l">
              <a:lnSpc>
                <a:spcPct val="100000"/>
              </a:lnSpc>
              <a:spcBef>
                <a:spcPts val="1800"/>
              </a:spcBef>
              <a:spcAft>
                <a:spcPts val="0"/>
              </a:spcAft>
              <a:buSzPts val="1800"/>
              <a:buChar char="•"/>
              <a:defRPr/>
            </a:lvl4pPr>
            <a:lvl5pPr marL="2286000" lvl="4" indent="-342900" algn="l">
              <a:lnSpc>
                <a:spcPct val="100000"/>
              </a:lnSpc>
              <a:spcBef>
                <a:spcPts val="1800"/>
              </a:spcBef>
              <a:spcAft>
                <a:spcPts val="0"/>
              </a:spcAft>
              <a:buSzPts val="1800"/>
              <a:buChar char="•"/>
              <a:defRPr/>
            </a:lvl5pPr>
            <a:lvl6pPr marL="2743200" lvl="5" indent="-342900" algn="l">
              <a:lnSpc>
                <a:spcPct val="90000"/>
              </a:lnSpc>
              <a:spcBef>
                <a:spcPts val="1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cxnSp>
        <p:nvCxnSpPr>
          <p:cNvPr id="177" name="Google Shape;177;p41"/>
          <p:cNvCxnSpPr/>
          <p:nvPr/>
        </p:nvCxnSpPr>
        <p:spPr>
          <a:xfrm flipH="1">
            <a:off x="838199" y="0"/>
            <a:ext cx="1" cy="1276357"/>
          </a:xfrm>
          <a:prstGeom prst="straightConnector1">
            <a:avLst/>
          </a:prstGeom>
          <a:noFill/>
          <a:ln w="28575" cap="flat" cmpd="sng">
            <a:solidFill>
              <a:schemeClr val="accent5"/>
            </a:solidFill>
            <a:prstDash val="solid"/>
            <a:miter lim="800000"/>
            <a:headEnd type="none" w="sm" len="sm"/>
            <a:tailEnd type="none" w="sm" len="sm"/>
          </a:ln>
        </p:spPr>
      </p:cxnSp>
    </p:spTree>
    <p:extLst>
      <p:ext uri="{BB962C8B-B14F-4D97-AF65-F5344CB8AC3E}">
        <p14:creationId xmlns:p14="http://schemas.microsoft.com/office/powerpoint/2010/main" val="1540863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image" Target="../media/image4.png"/><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image" Target="../media/image3.png"/><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theme" Target="../theme/theme2.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2/3/2026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3881904"/>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4"/>
          </p:nvPr>
        </p:nvSpPr>
        <p:spPr>
          <a:xfrm>
            <a:off x="838200" y="6131286"/>
            <a:ext cx="2743200" cy="365125"/>
          </a:xfrm>
          <a:prstGeom prst="rect">
            <a:avLst/>
          </a:prstGeom>
        </p:spPr>
        <p:txBody>
          <a:bodyPr vert="horz" lIns="91440" tIns="45720" rIns="91440" bIns="45720" rtlCol="0" anchor="ctr">
            <a:noAutofit/>
          </a:bodyPr>
          <a:lstStyle>
            <a:lvl1pPr algn="l">
              <a:defRPr sz="1200">
                <a:solidFill>
                  <a:schemeClr val="tx1">
                    <a:tint val="75000"/>
                  </a:schemeClr>
                </a:solidFill>
                <a:latin typeface="EC Square Sans Pro" panose="020B0506040000020004" pitchFamily="34" charset="0"/>
              </a:defRPr>
            </a:lvl1pPr>
          </a:lstStyle>
          <a:p>
            <a:fld id="{F46C79FD-C571-418B-AB0F-5EE936C85276}" type="slidenum">
              <a:rPr lang="en-GB" smtClean="0"/>
              <a:pPr/>
              <a:t>‹#›</a:t>
            </a:fld>
            <a:endParaRPr lang="en-GB"/>
          </a:p>
        </p:txBody>
      </p:sp>
      <p:pic>
        <p:nvPicPr>
          <p:cNvPr id="7" name="Picture 6"/>
          <p:cNvPicPr>
            <a:picLocks noChangeAspect="1"/>
          </p:cNvPicPr>
          <p:nvPr userDrawn="1"/>
        </p:nvPicPr>
        <p:blipFill>
          <a:blip r:embed="rId24" cstate="print">
            <a:extLst>
              <a:ext uri="{28A0092B-C50C-407E-A947-70E740481C1C}">
                <a14:useLocalDpi xmlns:a14="http://schemas.microsoft.com/office/drawing/2010/main"/>
              </a:ext>
            </a:extLst>
          </a:blip>
          <a:stretch>
            <a:fillRect/>
          </a:stretch>
        </p:blipFill>
        <p:spPr>
          <a:xfrm>
            <a:off x="10033852" y="6045988"/>
            <a:ext cx="1715733" cy="450423"/>
          </a:xfrm>
          <a:prstGeom prst="rect">
            <a:avLst/>
          </a:prstGeom>
        </p:spPr>
      </p:pic>
      <p:pic>
        <p:nvPicPr>
          <p:cNvPr id="9" name="Picture 8"/>
          <p:cNvPicPr>
            <a:picLocks noChangeAspect="1"/>
          </p:cNvPicPr>
          <p:nvPr userDrawn="1"/>
        </p:nvPicPr>
        <p:blipFill>
          <a:blip r:embed="rId25" cstate="print">
            <a:extLst>
              <a:ext uri="{28A0092B-C50C-407E-A947-70E740481C1C}">
                <a14:useLocalDpi xmlns:a14="http://schemas.microsoft.com/office/drawing/2010/main" val="0"/>
              </a:ext>
            </a:extLst>
          </a:blip>
          <a:srcRect/>
          <a:stretch/>
        </p:blipFill>
        <p:spPr>
          <a:xfrm>
            <a:off x="11232665" y="144402"/>
            <a:ext cx="715673" cy="714580"/>
          </a:xfrm>
          <a:prstGeom prst="rect">
            <a:avLst/>
          </a:prstGeom>
        </p:spPr>
      </p:pic>
    </p:spTree>
    <p:extLst>
      <p:ext uri="{BB962C8B-B14F-4D97-AF65-F5344CB8AC3E}">
        <p14:creationId xmlns:p14="http://schemas.microsoft.com/office/powerpoint/2010/main" val="3105350342"/>
      </p:ext>
    </p:extLst>
  </p:cSld>
  <p:clrMap bg1="lt1" tx1="dk1" bg2="lt2" tx2="dk2" accent1="accent1" accent2="accent2" accent3="accent3" accent4="accent4" accent5="accent5" accent6="accent6" hlink="hlink" folHlink="folHlink"/>
  <p:sldLayoutIdLst>
    <p:sldLayoutId id="2147483677" r:id="rId1"/>
    <p:sldLayoutId id="2147483681" r:id="rId2"/>
    <p:sldLayoutId id="2147483682" r:id="rId3"/>
    <p:sldLayoutId id="2147483689" r:id="rId4"/>
    <p:sldLayoutId id="2147483732" r:id="rId5"/>
    <p:sldLayoutId id="2147483684" r:id="rId6"/>
    <p:sldLayoutId id="2147483695" r:id="rId7"/>
    <p:sldLayoutId id="2147483685" r:id="rId8"/>
    <p:sldLayoutId id="2147483686" r:id="rId9"/>
    <p:sldLayoutId id="2147483687" r:id="rId10"/>
    <p:sldLayoutId id="2147483688" r:id="rId11"/>
    <p:sldLayoutId id="2147483696" r:id="rId12"/>
    <p:sldLayoutId id="2147483719" r:id="rId13"/>
    <p:sldLayoutId id="2147483724" r:id="rId14"/>
    <p:sldLayoutId id="2147483725" r:id="rId15"/>
    <p:sldLayoutId id="2147483727" r:id="rId16"/>
    <p:sldLayoutId id="2147483728" r:id="rId17"/>
    <p:sldLayoutId id="2147483729" r:id="rId18"/>
    <p:sldLayoutId id="2147483730" r:id="rId19"/>
    <p:sldLayoutId id="2147483731" r:id="rId20"/>
    <p:sldLayoutId id="2147483733" r:id="rId21"/>
    <p:sldLayoutId id="2147483734" r:id="rId22"/>
  </p:sldLayoutIdLst>
  <p:hf hdr="0" ftr="0" dt="0"/>
  <p:txStyles>
    <p:titleStyle>
      <a:lvl1pPr algn="l" defTabSz="914400" rtl="0" eaLnBrk="1" latinLnBrk="0" hangingPunct="1">
        <a:lnSpc>
          <a:spcPct val="90000"/>
        </a:lnSpc>
        <a:spcBef>
          <a:spcPct val="0"/>
        </a:spcBef>
        <a:buNone/>
        <a:defRPr sz="4000" kern="1200">
          <a:solidFill>
            <a:schemeClr val="accent4"/>
          </a:solidFill>
          <a:latin typeface="EC Square Sans Pro" panose="020B0506040000020004" pitchFamily="34" charset="0"/>
          <a:ea typeface="+mj-ea"/>
          <a:cs typeface="+mj-cs"/>
        </a:defRPr>
      </a:lvl1pPr>
    </p:titleStyle>
    <p:bodyStyle>
      <a:lvl1pPr marL="228600" indent="-228600" algn="l" defTabSz="914400" rtl="0" eaLnBrk="1" latinLnBrk="0" hangingPunct="1">
        <a:lnSpc>
          <a:spcPct val="100000"/>
        </a:lnSpc>
        <a:spcBef>
          <a:spcPts val="0"/>
        </a:spcBef>
        <a:spcAft>
          <a:spcPts val="1800"/>
        </a:spcAft>
        <a:buClr>
          <a:schemeClr val="accent1"/>
        </a:buClr>
        <a:buFont typeface="Arial" panose="020B0604020202020204" pitchFamily="34" charset="0"/>
        <a:buChar char="•"/>
        <a:defRPr sz="2400" kern="1200">
          <a:solidFill>
            <a:schemeClr val="tx1">
              <a:lumMod val="75000"/>
              <a:lumOff val="25000"/>
            </a:schemeClr>
          </a:solidFill>
          <a:latin typeface="EC Square Sans Pro" panose="020B0506040000020004" pitchFamily="34" charset="0"/>
          <a:ea typeface="+mn-ea"/>
          <a:cs typeface="+mn-cs"/>
        </a:defRPr>
      </a:lvl1pPr>
      <a:lvl2pPr marL="685800" indent="-228600" algn="l" defTabSz="914400" rtl="0" eaLnBrk="1" latinLnBrk="0" hangingPunct="1">
        <a:lnSpc>
          <a:spcPct val="100000"/>
        </a:lnSpc>
        <a:spcBef>
          <a:spcPts val="500"/>
        </a:spcBef>
        <a:spcAft>
          <a:spcPts val="1800"/>
        </a:spcAft>
        <a:buClr>
          <a:schemeClr val="accent1"/>
        </a:buClr>
        <a:buFont typeface="Arial" panose="020B0604020202020204" pitchFamily="34" charset="0"/>
        <a:buChar char="•"/>
        <a:defRPr sz="2000" kern="1200">
          <a:solidFill>
            <a:schemeClr val="tx1">
              <a:lumMod val="75000"/>
              <a:lumOff val="25000"/>
            </a:schemeClr>
          </a:solidFill>
          <a:latin typeface="EC Square Sans Pro" panose="020B0506040000020004" pitchFamily="34" charset="0"/>
          <a:ea typeface="+mn-ea"/>
          <a:cs typeface="+mn-cs"/>
        </a:defRPr>
      </a:lvl2pPr>
      <a:lvl3pPr marL="1143000" indent="-228600" algn="l" defTabSz="914400" rtl="0" eaLnBrk="1" latinLnBrk="0" hangingPunct="1">
        <a:lnSpc>
          <a:spcPct val="100000"/>
        </a:lnSpc>
        <a:spcBef>
          <a:spcPts val="500"/>
        </a:spcBef>
        <a:spcAft>
          <a:spcPts val="1800"/>
        </a:spcAft>
        <a:buClr>
          <a:schemeClr val="accent1"/>
        </a:buClr>
        <a:buFont typeface="Arial" panose="020B0604020202020204" pitchFamily="34" charset="0"/>
        <a:buChar char="•"/>
        <a:defRPr sz="1800" kern="1200">
          <a:solidFill>
            <a:schemeClr val="tx1">
              <a:lumMod val="75000"/>
              <a:lumOff val="25000"/>
            </a:schemeClr>
          </a:solidFill>
          <a:latin typeface="EC Square Sans Pro" panose="020B0506040000020004" pitchFamily="34" charset="0"/>
          <a:ea typeface="+mn-ea"/>
          <a:cs typeface="+mn-cs"/>
        </a:defRPr>
      </a:lvl3pPr>
      <a:lvl4pPr marL="1600200" indent="-228600" algn="l" defTabSz="914400" rtl="0" eaLnBrk="1" latinLnBrk="0" hangingPunct="1">
        <a:lnSpc>
          <a:spcPct val="100000"/>
        </a:lnSpc>
        <a:spcBef>
          <a:spcPts val="500"/>
        </a:spcBef>
        <a:spcAft>
          <a:spcPts val="1800"/>
        </a:spcAft>
        <a:buClr>
          <a:schemeClr val="accent1"/>
        </a:buClr>
        <a:buFont typeface="Arial" panose="020B0604020202020204" pitchFamily="34" charset="0"/>
        <a:buChar char="•"/>
        <a:defRPr sz="1600" kern="1200">
          <a:solidFill>
            <a:schemeClr val="tx1">
              <a:lumMod val="75000"/>
              <a:lumOff val="25000"/>
            </a:schemeClr>
          </a:solidFill>
          <a:latin typeface="EC Square Sans Pro" panose="020B0506040000020004" pitchFamily="34" charset="0"/>
          <a:ea typeface="+mn-ea"/>
          <a:cs typeface="+mn-cs"/>
        </a:defRPr>
      </a:lvl4pPr>
      <a:lvl5pPr marL="2057400" indent="-228600" algn="l" defTabSz="914400" rtl="0" eaLnBrk="1" latinLnBrk="0" hangingPunct="1">
        <a:lnSpc>
          <a:spcPct val="100000"/>
        </a:lnSpc>
        <a:spcBef>
          <a:spcPts val="500"/>
        </a:spcBef>
        <a:spcAft>
          <a:spcPts val="1800"/>
        </a:spcAft>
        <a:buClr>
          <a:schemeClr val="accent1"/>
        </a:buClr>
        <a:buFont typeface="Arial" panose="020B0604020202020204" pitchFamily="34" charset="0"/>
        <a:buChar char="•"/>
        <a:defRPr sz="1600" kern="1200">
          <a:solidFill>
            <a:schemeClr val="tx1">
              <a:lumMod val="75000"/>
              <a:lumOff val="25000"/>
            </a:schemeClr>
          </a:solidFill>
          <a:latin typeface="EC Square Sans Pro" panose="020B050604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737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microsoft.com/office/2018/10/relationships/comments" Target="../comments/modernComment_7FFE693B_E4D3F3E.xml"/><Relationship Id="rId2" Type="http://schemas.openxmlformats.org/officeDocument/2006/relationships/notesSlide" Target="../notesSlides/notesSlide4.xml"/><Relationship Id="rId1" Type="http://schemas.openxmlformats.org/officeDocument/2006/relationships/slideLayout" Target="../slideLayouts/slideLayout16.xml"/><Relationship Id="rId5" Type="http://schemas.openxmlformats.org/officeDocument/2006/relationships/image" Target="../media/image12.sv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8.png"/><Relationship Id="rId3" Type="http://schemas.openxmlformats.org/officeDocument/2006/relationships/image" Target="../media/image13.png"/><Relationship Id="rId21" Type="http://schemas.openxmlformats.org/officeDocument/2006/relationships/image" Target="../media/image31.pn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7.png"/><Relationship Id="rId2" Type="http://schemas.openxmlformats.org/officeDocument/2006/relationships/notesSlide" Target="../notesSlides/notesSlide5.xml"/><Relationship Id="rId16" Type="http://schemas.openxmlformats.org/officeDocument/2006/relationships/image" Target="../media/image26.png"/><Relationship Id="rId20" Type="http://schemas.openxmlformats.org/officeDocument/2006/relationships/image" Target="../media/image30.png"/><Relationship Id="rId1" Type="http://schemas.openxmlformats.org/officeDocument/2006/relationships/slideLayout" Target="../slideLayouts/slideLayout16.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19" Type="http://schemas.openxmlformats.org/officeDocument/2006/relationships/image" Target="../media/image29.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 Id="rId22" Type="http://schemas.openxmlformats.org/officeDocument/2006/relationships/image" Target="../media/image3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hyperlink" Target="https://strategic-technologies.europa.eu/about/step-documents_en" TargetMode="External"/><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Layout" Target="../slideLayouts/slideLayout34.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 Id="rId9"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Layout" Target="../slideLayouts/slideLayout18.xml"/><Relationship Id="rId5" Type="http://schemas.openxmlformats.org/officeDocument/2006/relationships/image" Target="../media/image44.sv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3.svg"/><Relationship Id="rId3" Type="http://schemas.openxmlformats.org/officeDocument/2006/relationships/hyperlink" Target="https://strategic-technologies.europa.eu/document/download/e204ce9e-0407-4f03-82f8-6f518ce12886_en?filename=C_2024_3148_F1_COMMUNICATION_FROM_COMMISSION_EN_V6_P1_3408774.PDF" TargetMode="External"/><Relationship Id="rId7" Type="http://schemas.openxmlformats.org/officeDocument/2006/relationships/hyperlink" Target="https://eur-lex.europa.eu/legal-content/EN/TXT/?uri=celex:52025PC0188" TargetMode="External"/><Relationship Id="rId12" Type="http://schemas.openxmlformats.org/officeDocument/2006/relationships/image" Target="../media/image52.png"/><Relationship Id="rId2" Type="http://schemas.openxmlformats.org/officeDocument/2006/relationships/hyperlink" Target="https://strategic-technologies.europa.eu/index_en" TargetMode="External"/><Relationship Id="rId1" Type="http://schemas.openxmlformats.org/officeDocument/2006/relationships/slideLayout" Target="../slideLayouts/slideLayout15.xml"/><Relationship Id="rId6" Type="http://schemas.openxmlformats.org/officeDocument/2006/relationships/image" Target="../media/image49.svg"/><Relationship Id="rId11" Type="http://schemas.openxmlformats.org/officeDocument/2006/relationships/hyperlink" Target="https://ec.europa.eu/newsroom/budget/user-subscriptions/3818/create" TargetMode="External"/><Relationship Id="rId5" Type="http://schemas.openxmlformats.org/officeDocument/2006/relationships/image" Target="../media/image48.png"/><Relationship Id="rId15" Type="http://schemas.openxmlformats.org/officeDocument/2006/relationships/image" Target="../media/image55.svg"/><Relationship Id="rId10" Type="http://schemas.openxmlformats.org/officeDocument/2006/relationships/hyperlink" Target="https://strategic-technologies.europa.eu/investors_en#step_seals_dashboard" TargetMode="External"/><Relationship Id="rId4" Type="http://schemas.openxmlformats.org/officeDocument/2006/relationships/hyperlink" Target="https://strategic-technologies.europa.eu/document/download/6c29257c-60ce-4157-81e7-8ea827803287_en?filename=OJ_C_202506798_EN_TXT.pdf" TargetMode="External"/><Relationship Id="rId9" Type="http://schemas.openxmlformats.org/officeDocument/2006/relationships/image" Target="../media/image51.svg"/><Relationship Id="rId14" Type="http://schemas.openxmlformats.org/officeDocument/2006/relationships/image" Target="../media/image5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Layout" Target="../slideLayouts/slideLayout21.xml"/><Relationship Id="rId4" Type="http://schemas.openxmlformats.org/officeDocument/2006/relationships/image" Target="../media/image58.png"/></Relationships>
</file>

<file path=ppt/slides/_rels/slide29.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Layout" Target="../slideLayouts/slideLayout21.xml"/><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Layout" Target="../slideLayouts/slideLayout21.xml"/><Relationship Id="rId4" Type="http://schemas.openxmlformats.org/officeDocument/2006/relationships/image" Target="../media/image59.png"/></Relationships>
</file>

<file path=ppt/slides/_rels/slide3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60.png"/><Relationship Id="rId1" Type="http://schemas.openxmlformats.org/officeDocument/2006/relationships/slideLayout" Target="../slideLayouts/slideLayout21.xml"/><Relationship Id="rId4" Type="http://schemas.openxmlformats.org/officeDocument/2006/relationships/image" Target="../media/image57.sv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20.xml"/><Relationship Id="rId1" Type="http://schemas.openxmlformats.org/officeDocument/2006/relationships/slideLayout" Target="../slideLayouts/slideLayout34.xml"/><Relationship Id="rId6" Type="http://schemas.openxmlformats.org/officeDocument/2006/relationships/image" Target="../media/image64.svg"/><Relationship Id="rId5" Type="http://schemas.openxmlformats.org/officeDocument/2006/relationships/image" Target="../media/image63.png"/><Relationship Id="rId10" Type="http://schemas.openxmlformats.org/officeDocument/2006/relationships/image" Target="../media/image68.svg"/><Relationship Id="rId4" Type="http://schemas.openxmlformats.org/officeDocument/2006/relationships/image" Target="../media/image62.svg"/><Relationship Id="rId9"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071350" y="5979517"/>
            <a:ext cx="6210482" cy="540371"/>
          </a:xfrm>
        </p:spPr>
        <p:txBody>
          <a:bodyPr vert="horz" lIns="91440" tIns="45720" rIns="91440" bIns="45720" rtlCol="0" anchor="t">
            <a:noAutofit/>
          </a:bodyPr>
          <a:lstStyle/>
          <a:p>
            <a:r>
              <a:rPr lang="en-GB" i="1">
                <a:latin typeface="EC Square Sans Pro"/>
              </a:rPr>
              <a:t>Irati ICARDO ISASA &amp; Benoit ESMANNE - STEP Team– DG BUDG – EUROPEAN COMMISSION</a:t>
            </a:r>
          </a:p>
        </p:txBody>
      </p:sp>
      <p:sp>
        <p:nvSpPr>
          <p:cNvPr id="3" name="Title 2">
            <a:extLst>
              <a:ext uri="{FF2B5EF4-FFF2-40B4-BE49-F238E27FC236}">
                <a16:creationId xmlns:a16="http://schemas.microsoft.com/office/drawing/2014/main" id="{A9D8B506-3212-450A-8536-CCEF2F255750}"/>
              </a:ext>
            </a:extLst>
          </p:cNvPr>
          <p:cNvSpPr>
            <a:spLocks noGrp="1"/>
          </p:cNvSpPr>
          <p:nvPr>
            <p:ph type="ctrTitle"/>
          </p:nvPr>
        </p:nvSpPr>
        <p:spPr/>
        <p:txBody>
          <a:bodyPr/>
          <a:lstStyle/>
          <a:p>
            <a:r>
              <a:rPr lang="en-US" sz="4400">
                <a:solidFill>
                  <a:schemeClr val="bg1"/>
                </a:solidFill>
                <a:latin typeface="EC Square Sans Pro"/>
                <a:ea typeface="+mj-ea"/>
                <a:cs typeface="Calibri"/>
              </a:rPr>
              <a:t>Strategic Technologies </a:t>
            </a:r>
            <a:br>
              <a:rPr lang="en-US" sz="4400">
                <a:solidFill>
                  <a:schemeClr val="bg1"/>
                </a:solidFill>
                <a:latin typeface="EC Square Sans Pro"/>
                <a:ea typeface="+mj-ea"/>
                <a:cs typeface="Calibri"/>
              </a:rPr>
            </a:br>
            <a:r>
              <a:rPr lang="en-US" sz="4400">
                <a:solidFill>
                  <a:schemeClr val="bg1"/>
                </a:solidFill>
                <a:latin typeface="EC Square Sans Pro"/>
                <a:ea typeface="+mj-ea"/>
                <a:cs typeface="Calibri"/>
              </a:rPr>
              <a:t>for</a:t>
            </a:r>
            <a:r>
              <a:rPr lang="en-US">
                <a:latin typeface="EC Square Sans Pro"/>
                <a:cs typeface="Calibri"/>
              </a:rPr>
              <a:t> </a:t>
            </a:r>
            <a:r>
              <a:rPr lang="en-US" sz="4400">
                <a:solidFill>
                  <a:schemeClr val="bg1"/>
                </a:solidFill>
                <a:latin typeface="EC Square Sans Pro"/>
                <a:ea typeface="+mj-ea"/>
                <a:cs typeface="Calibri"/>
              </a:rPr>
              <a:t>Europe Platform (STEP)</a:t>
            </a:r>
            <a:endParaRPr lang="en-IE"/>
          </a:p>
        </p:txBody>
      </p:sp>
      <p:sp>
        <p:nvSpPr>
          <p:cNvPr id="7" name="Subtitle 6"/>
          <p:cNvSpPr>
            <a:spLocks noGrp="1"/>
          </p:cNvSpPr>
          <p:nvPr>
            <p:ph type="subTitle" idx="1"/>
          </p:nvPr>
        </p:nvSpPr>
        <p:spPr>
          <a:xfrm>
            <a:off x="1071351" y="4713402"/>
            <a:ext cx="7586611" cy="1142935"/>
          </a:xfrm>
        </p:spPr>
        <p:txBody>
          <a:bodyPr vert="horz" lIns="91440" tIns="45720" rIns="91440" bIns="45720" rtlCol="0" anchor="t">
            <a:noAutofit/>
          </a:bodyPr>
          <a:lstStyle/>
          <a:p>
            <a:r>
              <a:rPr lang="en-US" sz="3200">
                <a:solidFill>
                  <a:srgbClr val="FFC817"/>
                </a:solidFill>
                <a:latin typeface="EC Square Sans Pro"/>
                <a:cs typeface="Calibri"/>
              </a:rPr>
              <a:t>STEP Seminar</a:t>
            </a:r>
          </a:p>
          <a:p>
            <a:endParaRPr lang="en-US" sz="3200">
              <a:solidFill>
                <a:srgbClr val="FFC817"/>
              </a:solidFill>
              <a:latin typeface="EC Square Sans Pro"/>
            </a:endParaRPr>
          </a:p>
        </p:txBody>
      </p:sp>
      <p:sp>
        <p:nvSpPr>
          <p:cNvPr id="2" name="Rectangle 1">
            <a:extLst>
              <a:ext uri="{FF2B5EF4-FFF2-40B4-BE49-F238E27FC236}">
                <a16:creationId xmlns:a16="http://schemas.microsoft.com/office/drawing/2014/main" id="{4F6CB86C-9737-270F-ECEC-BFFE53BB4363}"/>
              </a:ext>
            </a:extLst>
          </p:cNvPr>
          <p:cNvSpPr/>
          <p:nvPr/>
        </p:nvSpPr>
        <p:spPr>
          <a:xfrm>
            <a:off x="8657962" y="5483586"/>
            <a:ext cx="4340831" cy="1227824"/>
          </a:xfrm>
          <a:prstGeom prst="rect">
            <a:avLst/>
          </a:prstGeom>
        </p:spPr>
        <p:txBody>
          <a:bodyPr vert="horz" lIns="91440" tIns="45720" rIns="91440" bIns="45720" rtlCol="0" anchor="t">
            <a:noAutofit/>
          </a:bodyPr>
          <a:lstStyle/>
          <a:p>
            <a:pPr>
              <a:buClr>
                <a:schemeClr val="accent1"/>
              </a:buClr>
            </a:pPr>
            <a:endParaRPr lang="en-US" sz="1600">
              <a:solidFill>
                <a:schemeClr val="bg1"/>
              </a:solidFill>
              <a:latin typeface="EC Square Sans Pro"/>
              <a:ea typeface="+mj-ea"/>
              <a:cs typeface="Calibri"/>
            </a:endParaRPr>
          </a:p>
        </p:txBody>
      </p:sp>
      <p:sp>
        <p:nvSpPr>
          <p:cNvPr id="4" name="Rectangle 3">
            <a:extLst>
              <a:ext uri="{FF2B5EF4-FFF2-40B4-BE49-F238E27FC236}">
                <a16:creationId xmlns:a16="http://schemas.microsoft.com/office/drawing/2014/main" id="{41A3A39E-4AB2-370C-2135-83084E88B3F2}"/>
              </a:ext>
            </a:extLst>
          </p:cNvPr>
          <p:cNvSpPr/>
          <p:nvPr/>
        </p:nvSpPr>
        <p:spPr>
          <a:xfrm>
            <a:off x="6923817" y="5981245"/>
            <a:ext cx="4954700" cy="428982"/>
          </a:xfrm>
          <a:prstGeom prst="rect">
            <a:avLst/>
          </a:prstGeom>
        </p:spPr>
        <p:txBody>
          <a:bodyPr vert="horz" lIns="91440" tIns="45720" rIns="91440" bIns="45720" rtlCol="0" anchor="t">
            <a:noAutofit/>
          </a:bodyPr>
          <a:lstStyle/>
          <a:p>
            <a:pPr algn="r"/>
            <a:r>
              <a:rPr lang="en-IE" sz="1600">
                <a:solidFill>
                  <a:schemeClr val="bg1"/>
                </a:solidFill>
                <a:latin typeface="EC Square Sans Pro"/>
                <a:ea typeface="+mn-lt"/>
                <a:cs typeface="+mn-lt"/>
              </a:rPr>
              <a:t>https://strategic-technologies.europa.eu</a:t>
            </a:r>
            <a:endParaRPr lang="en-US">
              <a:solidFill>
                <a:schemeClr val="bg1"/>
              </a:solidFill>
              <a:latin typeface="EC Square Sans Pro"/>
              <a:ea typeface="+mj-ea"/>
            </a:endParaRPr>
          </a:p>
        </p:txBody>
      </p:sp>
      <p:pic>
        <p:nvPicPr>
          <p:cNvPr id="6" name="Espace réservé du contenu 10" descr="Une image contenant motif, carré, art, pixel&#10;&#10;Description générée automatiquement">
            <a:extLst>
              <a:ext uri="{FF2B5EF4-FFF2-40B4-BE49-F238E27FC236}">
                <a16:creationId xmlns:a16="http://schemas.microsoft.com/office/drawing/2014/main" id="{9E430102-2184-D71B-BDF9-0EED5DDAC9A3}"/>
              </a:ext>
            </a:extLst>
          </p:cNvPr>
          <p:cNvPicPr>
            <a:picLocks noChangeAspect="1"/>
          </p:cNvPicPr>
          <p:nvPr/>
        </p:nvPicPr>
        <p:blipFill>
          <a:blip r:embed="rId3"/>
          <a:stretch>
            <a:fillRect/>
          </a:stretch>
        </p:blipFill>
        <p:spPr>
          <a:xfrm>
            <a:off x="10579358" y="5003239"/>
            <a:ext cx="1043305" cy="979170"/>
          </a:xfrm>
          <a:prstGeom prst="rect">
            <a:avLst/>
          </a:prstGeom>
        </p:spPr>
      </p:pic>
    </p:spTree>
    <p:extLst>
      <p:ext uri="{BB962C8B-B14F-4D97-AF65-F5344CB8AC3E}">
        <p14:creationId xmlns:p14="http://schemas.microsoft.com/office/powerpoint/2010/main" val="2451872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22A1C7F-3CAD-47F2-8823-0ECE687280A1}"/>
              </a:ext>
            </a:extLst>
          </p:cNvPr>
          <p:cNvSpPr>
            <a:spLocks noGrp="1"/>
          </p:cNvSpPr>
          <p:nvPr>
            <p:ph idx="1"/>
          </p:nvPr>
        </p:nvSpPr>
        <p:spPr>
          <a:xfrm>
            <a:off x="838200" y="1552320"/>
            <a:ext cx="10246408" cy="3881904"/>
          </a:xfrm>
        </p:spPr>
        <p:txBody>
          <a:bodyPr vert="horz" lIns="91440" tIns="45720" rIns="91440" bIns="45720" rtlCol="0" anchor="t">
            <a:noAutofit/>
          </a:bodyPr>
          <a:lstStyle/>
          <a:p>
            <a:pPr marL="285750" indent="-285750">
              <a:spcBef>
                <a:spcPts val="300"/>
              </a:spcBef>
              <a:spcAft>
                <a:spcPts val="300"/>
              </a:spcAft>
            </a:pPr>
            <a:r>
              <a:rPr lang="en-IE" b="1">
                <a:solidFill>
                  <a:schemeClr val="accent2"/>
                </a:solidFill>
                <a:latin typeface="EC Square Sans Pro"/>
              </a:rPr>
              <a:t>Not a new fund: </a:t>
            </a:r>
            <a:r>
              <a:rPr lang="en-IE">
                <a:latin typeface="EC Square Sans Pro"/>
              </a:rPr>
              <a:t>pooling funding from 11 EU existing programmes, with a top-up of €1.5bn for defence</a:t>
            </a:r>
          </a:p>
          <a:p>
            <a:pPr marL="285750" indent="-285750">
              <a:spcBef>
                <a:spcPts val="300"/>
              </a:spcBef>
              <a:spcAft>
                <a:spcPts val="300"/>
              </a:spcAft>
              <a:buFont typeface="Arial" panose="020B0604020202020204" pitchFamily="34" charset="0"/>
              <a:buChar char="•"/>
            </a:pPr>
            <a:r>
              <a:rPr lang="en-IE" b="1">
                <a:solidFill>
                  <a:schemeClr val="accent2"/>
                </a:solidFill>
                <a:latin typeface="EC Square Sans Pro"/>
              </a:rPr>
              <a:t>Efficient: </a:t>
            </a:r>
            <a:r>
              <a:rPr lang="en-IE">
                <a:latin typeface="EC Square Sans Pro"/>
              </a:rPr>
              <a:t>use of existing networks/processes</a:t>
            </a:r>
          </a:p>
          <a:p>
            <a:pPr marL="285750" indent="-285750">
              <a:spcBef>
                <a:spcPts val="300"/>
              </a:spcBef>
              <a:spcAft>
                <a:spcPts val="300"/>
              </a:spcAft>
              <a:buFont typeface="Arial" panose="020B0604020202020204" pitchFamily="34" charset="0"/>
              <a:buChar char="•"/>
            </a:pPr>
            <a:r>
              <a:rPr lang="en-IE" b="1">
                <a:solidFill>
                  <a:schemeClr val="accent2"/>
                </a:solidFill>
                <a:latin typeface="EC Square Sans Pro"/>
              </a:rPr>
              <a:t>Articulation</a:t>
            </a:r>
            <a:r>
              <a:rPr lang="en-IE">
                <a:latin typeface="EC Square Sans Pro"/>
              </a:rPr>
              <a:t> direct/indirect/shared managed funds</a:t>
            </a:r>
          </a:p>
          <a:p>
            <a:pPr marL="285750" indent="-285750">
              <a:spcBef>
                <a:spcPts val="300"/>
              </a:spcBef>
              <a:spcAft>
                <a:spcPts val="300"/>
              </a:spcAft>
            </a:pPr>
            <a:r>
              <a:rPr lang="en-IE" b="1">
                <a:solidFill>
                  <a:schemeClr val="accent2"/>
                </a:solidFill>
                <a:latin typeface="EC Square Sans Pro"/>
              </a:rPr>
              <a:t>STEP Seals </a:t>
            </a:r>
            <a:r>
              <a:rPr lang="en-IE">
                <a:solidFill>
                  <a:srgbClr val="404040"/>
                </a:solidFill>
                <a:latin typeface="EC Square Sans Pro"/>
              </a:rPr>
              <a:t>awarded to high-quality projects</a:t>
            </a:r>
          </a:p>
          <a:p>
            <a:pPr marL="285750" indent="-285750">
              <a:spcBef>
                <a:spcPts val="300"/>
              </a:spcBef>
              <a:spcAft>
                <a:spcPts val="300"/>
              </a:spcAft>
              <a:buFont typeface="Arial" panose="020B0604020202020204" pitchFamily="34" charset="0"/>
              <a:buChar char="•"/>
            </a:pPr>
            <a:r>
              <a:rPr lang="en-IE" b="1">
                <a:solidFill>
                  <a:schemeClr val="accent2"/>
                </a:solidFill>
                <a:latin typeface="EC Square Sans Pro"/>
              </a:rPr>
              <a:t>A service-oriented team </a:t>
            </a:r>
            <a:r>
              <a:rPr lang="en-IE">
                <a:latin typeface="EC Square Sans Pro"/>
              </a:rPr>
              <a:t>to support STEP sectors</a:t>
            </a:r>
          </a:p>
          <a:p>
            <a:pPr marL="285750" indent="-285750">
              <a:spcBef>
                <a:spcPts val="300"/>
              </a:spcBef>
              <a:spcAft>
                <a:spcPts val="300"/>
              </a:spcAft>
              <a:buFont typeface="Arial" panose="020B0604020202020204" pitchFamily="34" charset="0"/>
              <a:buChar char="•"/>
            </a:pPr>
            <a:r>
              <a:rPr lang="en-IE" b="1">
                <a:solidFill>
                  <a:schemeClr val="accent2"/>
                </a:solidFill>
                <a:latin typeface="EC Square Sans Pro"/>
              </a:rPr>
              <a:t>User-centric portal</a:t>
            </a:r>
          </a:p>
          <a:p>
            <a:pPr marL="285750" indent="-285750">
              <a:spcBef>
                <a:spcPts val="300"/>
              </a:spcBef>
              <a:spcAft>
                <a:spcPts val="300"/>
              </a:spcAft>
            </a:pPr>
            <a:r>
              <a:rPr lang="en-IE" b="1">
                <a:solidFill>
                  <a:schemeClr val="accent2"/>
                </a:solidFill>
                <a:latin typeface="EC Square Sans Pro"/>
              </a:rPr>
              <a:t>A pilot for a new Competitiveness Fund </a:t>
            </a:r>
            <a:r>
              <a:rPr lang="en-IE">
                <a:latin typeface="EC Square Sans Pro"/>
              </a:rPr>
              <a:t>as announced by Commission President </a:t>
            </a:r>
            <a:endParaRPr lang="en-IE">
              <a:solidFill>
                <a:srgbClr val="404040"/>
              </a:solidFill>
              <a:latin typeface="EC Square Sans Pro"/>
            </a:endParaRPr>
          </a:p>
          <a:p>
            <a:pPr marL="285750" indent="-285750">
              <a:spcBef>
                <a:spcPts val="300"/>
              </a:spcBef>
              <a:spcAft>
                <a:spcPts val="300"/>
              </a:spcAft>
            </a:pPr>
            <a:r>
              <a:rPr lang="en-IE" b="1">
                <a:solidFill>
                  <a:schemeClr val="accent2"/>
                </a:solidFill>
                <a:latin typeface="EC Square Sans Pro"/>
              </a:rPr>
              <a:t>Regulation </a:t>
            </a:r>
            <a:r>
              <a:rPr lang="en-IE">
                <a:latin typeface="EC Square Sans Pro"/>
              </a:rPr>
              <a:t>entered into force on 1 March 2024</a:t>
            </a:r>
            <a:endParaRPr lang="en-IE"/>
          </a:p>
          <a:p>
            <a:pPr algn="ctr">
              <a:spcBef>
                <a:spcPts val="600"/>
              </a:spcBef>
              <a:spcAft>
                <a:spcPts val="600"/>
              </a:spcAft>
            </a:pPr>
            <a:endParaRPr lang="en-US" sz="2000"/>
          </a:p>
          <a:p>
            <a:pPr marL="285750" indent="-285750">
              <a:spcBef>
                <a:spcPts val="600"/>
              </a:spcBef>
              <a:spcAft>
                <a:spcPts val="600"/>
              </a:spcAft>
              <a:buFont typeface="Arial" panose="020B0604020202020204" pitchFamily="34" charset="0"/>
              <a:buChar char="•"/>
            </a:pPr>
            <a:endParaRPr lang="en-IE" sz="2000"/>
          </a:p>
          <a:p>
            <a:endParaRPr lang="en-IE" sz="2000"/>
          </a:p>
        </p:txBody>
      </p:sp>
      <p:sp>
        <p:nvSpPr>
          <p:cNvPr id="4" name="Title 3">
            <a:extLst>
              <a:ext uri="{FF2B5EF4-FFF2-40B4-BE49-F238E27FC236}">
                <a16:creationId xmlns:a16="http://schemas.microsoft.com/office/drawing/2014/main" id="{53C95E9B-A839-CB79-A57A-9DF462F8CF2F}"/>
              </a:ext>
            </a:extLst>
          </p:cNvPr>
          <p:cNvSpPr>
            <a:spLocks noGrp="1"/>
          </p:cNvSpPr>
          <p:nvPr>
            <p:ph type="title"/>
          </p:nvPr>
        </p:nvSpPr>
        <p:spPr/>
        <p:txBody>
          <a:bodyPr anchor="b" anchorCtr="0"/>
          <a:lstStyle/>
          <a:p>
            <a:r>
              <a:rPr lang="en-BE"/>
              <a:t>In a nutshell</a:t>
            </a:r>
          </a:p>
        </p:txBody>
      </p:sp>
      <p:sp>
        <p:nvSpPr>
          <p:cNvPr id="6" name="TextBox 5">
            <a:extLst>
              <a:ext uri="{FF2B5EF4-FFF2-40B4-BE49-F238E27FC236}">
                <a16:creationId xmlns:a16="http://schemas.microsoft.com/office/drawing/2014/main" id="{F4F12597-3E7A-AFA4-D605-24548B45E6F8}"/>
              </a:ext>
            </a:extLst>
          </p:cNvPr>
          <p:cNvSpPr txBox="1"/>
          <p:nvPr/>
        </p:nvSpPr>
        <p:spPr>
          <a:xfrm>
            <a:off x="970722" y="195757"/>
            <a:ext cx="1414259"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3200" b="1" i="0" u="none" strike="noStrike" kern="1200" cap="none" spc="0" normalizeH="0" baseline="0" noProof="0">
                <a:ln>
                  <a:noFill/>
                </a:ln>
                <a:solidFill>
                  <a:srgbClr val="FFC000"/>
                </a:solidFill>
                <a:effectLst/>
                <a:uLnTx/>
                <a:uFillTx/>
                <a:latin typeface="EC Square Sans Pro"/>
                <a:ea typeface="+mn-ea"/>
                <a:cs typeface="+mn-cs"/>
              </a:rPr>
              <a:t>STEP</a:t>
            </a:r>
            <a:endParaRPr kumimoji="0" lang="en-IE" sz="3200" b="0" i="0" u="none" strike="noStrike" kern="1200" cap="none" spc="0" normalizeH="0" baseline="0" noProof="0">
              <a:ln>
                <a:noFill/>
              </a:ln>
              <a:solidFill>
                <a:prstClr val="black"/>
              </a:solidFill>
              <a:effectLst/>
              <a:uLnTx/>
              <a:uFillTx/>
              <a:latin typeface="Arial"/>
              <a:ea typeface="+mn-ea"/>
              <a:cs typeface="+mn-cs"/>
            </a:endParaRPr>
          </a:p>
        </p:txBody>
      </p:sp>
      <p:sp>
        <p:nvSpPr>
          <p:cNvPr id="3" name="Slide Number Placeholder 2">
            <a:extLst>
              <a:ext uri="{FF2B5EF4-FFF2-40B4-BE49-F238E27FC236}">
                <a16:creationId xmlns:a16="http://schemas.microsoft.com/office/drawing/2014/main" id="{4CFCA189-3240-57B4-0C90-5AF5BD955BE3}"/>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6C79FD-C571-418B-AB0F-5EE936C85276}" type="slidenum">
              <a:rPr kumimoji="0" lang="en-GB" sz="1200" b="0" i="0" u="none" strike="noStrike" kern="1200" cap="none" spc="0" normalizeH="0" baseline="0" noProof="0" smtClean="0">
                <a:ln>
                  <a:noFill/>
                </a:ln>
                <a:solidFill>
                  <a:prstClr val="black">
                    <a:tint val="75000"/>
                  </a:prstClr>
                </a:solidFill>
                <a:effectLst/>
                <a:uLnTx/>
                <a:uFillTx/>
                <a:latin typeface="EC Square Sans Pro" panose="020B050604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tint val="75000"/>
                </a:prstClr>
              </a:solidFill>
              <a:effectLst/>
              <a:uLnTx/>
              <a:uFillTx/>
              <a:latin typeface="EC Square Sans Pro" panose="020B0506040000020004" pitchFamily="34" charset="0"/>
              <a:ea typeface="+mn-ea"/>
              <a:cs typeface="+mn-cs"/>
            </a:endParaRPr>
          </a:p>
        </p:txBody>
      </p:sp>
    </p:spTree>
    <p:extLst>
      <p:ext uri="{BB962C8B-B14F-4D97-AF65-F5344CB8AC3E}">
        <p14:creationId xmlns:p14="http://schemas.microsoft.com/office/powerpoint/2010/main" val="29670799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62BFFC-615E-B15B-71F2-687644061504}"/>
              </a:ext>
            </a:extLst>
          </p:cNvPr>
          <p:cNvSpPr>
            <a:spLocks noGrp="1"/>
          </p:cNvSpPr>
          <p:nvPr>
            <p:ph type="sldNum" sz="quarter" idx="12"/>
          </p:nvPr>
        </p:nvSpPr>
        <p:spPr/>
        <p:txBody>
          <a:bodyPr/>
          <a:lstStyle/>
          <a:p>
            <a:fld id="{F46C79FD-C571-418B-AB0F-5EE936C85276}" type="slidenum">
              <a:rPr lang="en-GB" smtClean="0"/>
              <a:pPr/>
              <a:t>3</a:t>
            </a:fld>
            <a:endParaRPr lang="en-GB"/>
          </a:p>
        </p:txBody>
      </p:sp>
      <p:sp>
        <p:nvSpPr>
          <p:cNvPr id="3" name="Text Placeholder 2">
            <a:extLst>
              <a:ext uri="{FF2B5EF4-FFF2-40B4-BE49-F238E27FC236}">
                <a16:creationId xmlns:a16="http://schemas.microsoft.com/office/drawing/2014/main" id="{69FE48B2-A2F0-6600-974E-A391E4C21026}"/>
              </a:ext>
            </a:extLst>
          </p:cNvPr>
          <p:cNvSpPr>
            <a:spLocks noGrp="1"/>
          </p:cNvSpPr>
          <p:nvPr>
            <p:ph type="body" sz="quarter" idx="13"/>
          </p:nvPr>
        </p:nvSpPr>
        <p:spPr/>
        <p:txBody>
          <a:bodyPr/>
          <a:lstStyle/>
          <a:p>
            <a:endParaRPr lang="en-US"/>
          </a:p>
        </p:txBody>
      </p:sp>
      <p:sp>
        <p:nvSpPr>
          <p:cNvPr id="4" name="Title 3">
            <a:extLst>
              <a:ext uri="{FF2B5EF4-FFF2-40B4-BE49-F238E27FC236}">
                <a16:creationId xmlns:a16="http://schemas.microsoft.com/office/drawing/2014/main" id="{1F3600D3-5E75-F430-CA8E-B5CA16F689A2}"/>
              </a:ext>
            </a:extLst>
          </p:cNvPr>
          <p:cNvSpPr>
            <a:spLocks noGrp="1"/>
          </p:cNvSpPr>
          <p:nvPr>
            <p:ph type="ctrTitle"/>
          </p:nvPr>
        </p:nvSpPr>
        <p:spPr>
          <a:xfrm>
            <a:off x="1071350" y="3429000"/>
            <a:ext cx="6263515" cy="2290156"/>
          </a:xfrm>
        </p:spPr>
        <p:txBody>
          <a:bodyPr/>
          <a:lstStyle/>
          <a:p>
            <a:r>
              <a:rPr lang="en-US" sz="5400" err="1">
                <a:latin typeface="EC Square Sans Pro"/>
              </a:rPr>
              <a:t>Mobilising</a:t>
            </a:r>
            <a:r>
              <a:rPr lang="en-US" sz="5400">
                <a:latin typeface="EC Square Sans Pro"/>
              </a:rPr>
              <a:t> funds </a:t>
            </a:r>
            <a:br>
              <a:rPr lang="en-US" sz="5400">
                <a:latin typeface="EC Square Sans Pro"/>
              </a:rPr>
            </a:br>
            <a:r>
              <a:rPr lang="en-US" sz="5400">
                <a:latin typeface="EC Square Sans Pro"/>
              </a:rPr>
              <a:t>towards STEP</a:t>
            </a:r>
            <a:br>
              <a:rPr lang="en-US" sz="5400">
                <a:latin typeface="EC Square Sans Pro"/>
              </a:rPr>
            </a:br>
            <a:endParaRPr lang="en-US" sz="5400"/>
          </a:p>
        </p:txBody>
      </p:sp>
      <p:sp>
        <p:nvSpPr>
          <p:cNvPr id="6" name="Subtitle 4">
            <a:extLst>
              <a:ext uri="{FF2B5EF4-FFF2-40B4-BE49-F238E27FC236}">
                <a16:creationId xmlns:a16="http://schemas.microsoft.com/office/drawing/2014/main" id="{791D3A7E-3192-8F77-B0E6-2930893E811C}"/>
              </a:ext>
            </a:extLst>
          </p:cNvPr>
          <p:cNvSpPr>
            <a:spLocks noGrp="1"/>
          </p:cNvSpPr>
          <p:nvPr>
            <p:ph type="subTitle" idx="1"/>
          </p:nvPr>
        </p:nvSpPr>
        <p:spPr>
          <a:xfrm>
            <a:off x="1071351" y="4950401"/>
            <a:ext cx="7879848" cy="1175387"/>
          </a:xfrm>
        </p:spPr>
        <p:txBody>
          <a:bodyPr vert="horz" lIns="91440" tIns="45720" rIns="91440" bIns="45720" rtlCol="0" anchor="t">
            <a:noAutofit/>
          </a:bodyPr>
          <a:lstStyle/>
          <a:p>
            <a:endParaRPr lang="en-US"/>
          </a:p>
        </p:txBody>
      </p:sp>
    </p:spTree>
    <p:extLst>
      <p:ext uri="{BB962C8B-B14F-4D97-AF65-F5344CB8AC3E}">
        <p14:creationId xmlns:p14="http://schemas.microsoft.com/office/powerpoint/2010/main" val="2099815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D3866157-B63F-0464-2460-535260E3C75D}"/>
              </a:ext>
            </a:extLst>
          </p:cNvPr>
          <p:cNvSpPr/>
          <p:nvPr/>
        </p:nvSpPr>
        <p:spPr>
          <a:xfrm>
            <a:off x="7461294" y="1625226"/>
            <a:ext cx="4299445" cy="127129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Rectangle: Top Corners Rounded 2">
            <a:extLst>
              <a:ext uri="{FF2B5EF4-FFF2-40B4-BE49-F238E27FC236}">
                <a16:creationId xmlns:a16="http://schemas.microsoft.com/office/drawing/2014/main" id="{BAB709BF-AE08-21A2-EC4E-0C219493CC28}"/>
              </a:ext>
            </a:extLst>
          </p:cNvPr>
          <p:cNvSpPr/>
          <p:nvPr/>
        </p:nvSpPr>
        <p:spPr>
          <a:xfrm>
            <a:off x="629551" y="1623601"/>
            <a:ext cx="4162572" cy="127129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 name="TextBox 7">
            <a:extLst>
              <a:ext uri="{FF2B5EF4-FFF2-40B4-BE49-F238E27FC236}">
                <a16:creationId xmlns:a16="http://schemas.microsoft.com/office/drawing/2014/main" id="{24CC51C9-6920-3D35-B555-3F33C7C515E8}"/>
              </a:ext>
            </a:extLst>
          </p:cNvPr>
          <p:cNvSpPr txBox="1"/>
          <p:nvPr/>
        </p:nvSpPr>
        <p:spPr>
          <a:xfrm>
            <a:off x="2086535" y="1849424"/>
            <a:ext cx="2857829" cy="362022"/>
          </a:xfrm>
          <a:prstGeom prst="rect">
            <a:avLst/>
          </a:prstGeom>
          <a:noFill/>
        </p:spPr>
        <p:txBody>
          <a:bodyPr wrap="square" lIns="91440" tIns="45720" rIns="91440" bIns="45720" rtlCol="0" anchor="t">
            <a:spAutoFit/>
          </a:bodyPr>
          <a:lstStyle/>
          <a:p>
            <a:pPr>
              <a:lnSpc>
                <a:spcPts val="2100"/>
              </a:lnSpc>
            </a:pPr>
            <a:r>
              <a:rPr lang="fr-BE" sz="2000" b="1">
                <a:solidFill>
                  <a:schemeClr val="bg1"/>
                </a:solidFill>
                <a:latin typeface="EC Square Sans Pro"/>
              </a:rPr>
              <a:t>EU PROGRAMMES</a:t>
            </a:r>
            <a:r>
              <a:rPr lang="en-US" sz="2000" baseline="30000">
                <a:solidFill>
                  <a:schemeClr val="bg1"/>
                </a:solidFill>
                <a:latin typeface="EC Square Sans Pro"/>
              </a:rPr>
              <a:t>(1)</a:t>
            </a:r>
            <a:endParaRPr lang="en-IE" sz="2000" b="1">
              <a:solidFill>
                <a:schemeClr val="bg1"/>
              </a:solidFill>
              <a:latin typeface="EC Square Sans Pro"/>
            </a:endParaRPr>
          </a:p>
        </p:txBody>
      </p:sp>
      <p:sp>
        <p:nvSpPr>
          <p:cNvPr id="35" name="TextBox 34">
            <a:extLst>
              <a:ext uri="{FF2B5EF4-FFF2-40B4-BE49-F238E27FC236}">
                <a16:creationId xmlns:a16="http://schemas.microsoft.com/office/drawing/2014/main" id="{C480AAD7-E5F1-6237-14B2-A2CB6F60E013}"/>
              </a:ext>
            </a:extLst>
          </p:cNvPr>
          <p:cNvSpPr txBox="1"/>
          <p:nvPr/>
        </p:nvSpPr>
        <p:spPr>
          <a:xfrm>
            <a:off x="723997" y="1499161"/>
            <a:ext cx="696902" cy="1661993"/>
          </a:xfrm>
          <a:prstGeom prst="rect">
            <a:avLst/>
          </a:prstGeom>
          <a:noFill/>
        </p:spPr>
        <p:txBody>
          <a:bodyPr wrap="square" lIns="91440" tIns="45720" rIns="91440" bIns="4572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fr-BE" sz="10200" b="1">
                <a:solidFill>
                  <a:srgbClr val="FFC817"/>
                </a:solidFill>
                <a:latin typeface="EC Square Sans Pro"/>
              </a:rPr>
              <a:t>5</a:t>
            </a:r>
            <a:endParaRPr lang="fr-BE" sz="10200" b="1" i="0" u="none" strike="noStrike" kern="1200" cap="none" spc="0" normalizeH="0" baseline="0" noProof="0">
              <a:ln>
                <a:noFill/>
              </a:ln>
              <a:solidFill>
                <a:srgbClr val="FFC817"/>
              </a:solidFill>
              <a:effectLst/>
              <a:uLnTx/>
              <a:uFillTx/>
              <a:latin typeface="EC Square Sans Pro" panose="020B0506040000020004" pitchFamily="34" charset="0"/>
            </a:endParaRPr>
          </a:p>
        </p:txBody>
      </p:sp>
      <p:sp>
        <p:nvSpPr>
          <p:cNvPr id="36" name="TextBox 35">
            <a:extLst>
              <a:ext uri="{FF2B5EF4-FFF2-40B4-BE49-F238E27FC236}">
                <a16:creationId xmlns:a16="http://schemas.microsoft.com/office/drawing/2014/main" id="{FEB185B7-B826-C63D-E51E-F7890B27DEBA}"/>
              </a:ext>
            </a:extLst>
          </p:cNvPr>
          <p:cNvSpPr txBox="1"/>
          <p:nvPr/>
        </p:nvSpPr>
        <p:spPr>
          <a:xfrm>
            <a:off x="8807687" y="1848243"/>
            <a:ext cx="3095133" cy="371255"/>
          </a:xfrm>
          <a:prstGeom prst="rect">
            <a:avLst/>
          </a:prstGeom>
          <a:noFill/>
        </p:spPr>
        <p:txBody>
          <a:bodyPr wrap="square" lIns="91440" tIns="45720" rIns="91440" bIns="45720" rtlCol="0" anchor="t">
            <a:spAutoFit/>
          </a:bodyPr>
          <a:lstStyle/>
          <a:p>
            <a:pPr>
              <a:lnSpc>
                <a:spcPts val="2100"/>
              </a:lnSpc>
            </a:pPr>
            <a:r>
              <a:rPr lang="en-US" sz="2000" b="1">
                <a:solidFill>
                  <a:schemeClr val="bg1"/>
                </a:solidFill>
                <a:latin typeface="EC Square Sans Pro"/>
              </a:rPr>
              <a:t>EU PROGRAMMES</a:t>
            </a:r>
            <a:endParaRPr lang="en-IE" sz="2000" b="1">
              <a:solidFill>
                <a:schemeClr val="bg1"/>
              </a:solidFill>
              <a:latin typeface="EC Square Sans Pro"/>
            </a:endParaRPr>
          </a:p>
        </p:txBody>
      </p:sp>
      <p:sp>
        <p:nvSpPr>
          <p:cNvPr id="38" name="TextBox 37">
            <a:extLst>
              <a:ext uri="{FF2B5EF4-FFF2-40B4-BE49-F238E27FC236}">
                <a16:creationId xmlns:a16="http://schemas.microsoft.com/office/drawing/2014/main" id="{7B3B7BD8-4146-5EE0-EA78-5499C6629909}"/>
              </a:ext>
            </a:extLst>
          </p:cNvPr>
          <p:cNvSpPr txBox="1"/>
          <p:nvPr/>
        </p:nvSpPr>
        <p:spPr>
          <a:xfrm>
            <a:off x="7548814" y="1497507"/>
            <a:ext cx="840454" cy="1661993"/>
          </a:xfrm>
          <a:prstGeom prst="rect">
            <a:avLst/>
          </a:prstGeom>
          <a:noFill/>
        </p:spPr>
        <p:txBody>
          <a:bodyPr wrap="square" lIns="91440" tIns="45720" rIns="91440" bIns="4572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fr-BE" sz="10200" b="1">
                <a:solidFill>
                  <a:srgbClr val="FFC817"/>
                </a:solidFill>
                <a:latin typeface="EC Square Sans Pro"/>
              </a:rPr>
              <a:t>6</a:t>
            </a:r>
            <a:endParaRPr kumimoji="0" lang="en-IE" sz="10200" b="0" i="0" u="none" strike="noStrike" kern="1200" cap="none" spc="0" normalizeH="0" baseline="0" noProof="0">
              <a:ln>
                <a:noFill/>
              </a:ln>
              <a:solidFill>
                <a:prstClr val="white"/>
              </a:solidFill>
              <a:effectLst/>
              <a:uLnTx/>
              <a:uFillTx/>
              <a:latin typeface="EC Square Sans Pro" panose="020B0506040000020004" pitchFamily="34" charset="0"/>
              <a:ea typeface="+mn-ea"/>
              <a:cs typeface="+mn-cs"/>
            </a:endParaRPr>
          </a:p>
        </p:txBody>
      </p:sp>
      <p:sp>
        <p:nvSpPr>
          <p:cNvPr id="7" name="Rectangle 6">
            <a:extLst>
              <a:ext uri="{FF2B5EF4-FFF2-40B4-BE49-F238E27FC236}">
                <a16:creationId xmlns:a16="http://schemas.microsoft.com/office/drawing/2014/main" id="{C4150AAA-D5D8-7740-3AAD-684287421880}"/>
              </a:ext>
            </a:extLst>
          </p:cNvPr>
          <p:cNvSpPr/>
          <p:nvPr/>
        </p:nvSpPr>
        <p:spPr>
          <a:xfrm>
            <a:off x="7866092" y="4992842"/>
            <a:ext cx="1261641" cy="586793"/>
          </a:xfrm>
          <a:prstGeom prst="rect">
            <a:avLst/>
          </a:prstGeom>
          <a:solidFill>
            <a:srgbClr val="FFFF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A8EB245-35FD-CD23-D7A9-DF261F87BCB6}"/>
              </a:ext>
            </a:extLst>
          </p:cNvPr>
          <p:cNvSpPr/>
          <p:nvPr/>
        </p:nvSpPr>
        <p:spPr>
          <a:xfrm>
            <a:off x="2951544" y="4992842"/>
            <a:ext cx="1261641" cy="586793"/>
          </a:xfrm>
          <a:prstGeom prst="rect">
            <a:avLst/>
          </a:prstGeom>
          <a:solidFill>
            <a:srgbClr val="FFFF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1" name="Table 41">
            <a:extLst>
              <a:ext uri="{FF2B5EF4-FFF2-40B4-BE49-F238E27FC236}">
                <a16:creationId xmlns:a16="http://schemas.microsoft.com/office/drawing/2014/main" id="{24BBB3DD-B133-FB3A-080A-3540909BCAC5}"/>
              </a:ext>
            </a:extLst>
          </p:cNvPr>
          <p:cNvGraphicFramePr>
            <a:graphicFrameLocks/>
          </p:cNvGraphicFramePr>
          <p:nvPr/>
        </p:nvGraphicFramePr>
        <p:xfrm>
          <a:off x="629551" y="2894899"/>
          <a:ext cx="4157168" cy="2337051"/>
        </p:xfrm>
        <a:graphic>
          <a:graphicData uri="http://schemas.openxmlformats.org/drawingml/2006/table">
            <a:tbl>
              <a:tblPr firstRow="1" bandRow="1">
                <a:tableStyleId>{5C22544A-7EE6-4342-B048-85BDC9FD1C3A}</a:tableStyleId>
              </a:tblPr>
              <a:tblGrid>
                <a:gridCol w="2078584">
                  <a:extLst>
                    <a:ext uri="{9D8B030D-6E8A-4147-A177-3AD203B41FA5}">
                      <a16:colId xmlns:a16="http://schemas.microsoft.com/office/drawing/2014/main" val="1365864720"/>
                    </a:ext>
                  </a:extLst>
                </a:gridCol>
                <a:gridCol w="2078584">
                  <a:extLst>
                    <a:ext uri="{9D8B030D-6E8A-4147-A177-3AD203B41FA5}">
                      <a16:colId xmlns:a16="http://schemas.microsoft.com/office/drawing/2014/main" val="1544111877"/>
                    </a:ext>
                  </a:extLst>
                </a:gridCol>
              </a:tblGrid>
              <a:tr h="779017">
                <a:tc>
                  <a:txBody>
                    <a:bodyPr/>
                    <a:lstStyle/>
                    <a:p>
                      <a:pPr marL="0" marR="0" lvl="0" indent="0" algn="ctr" rtl="0" eaLnBrk="1" fontAlgn="auto" latinLnBrk="0" hangingPunct="1">
                        <a:lnSpc>
                          <a:spcPct val="100000"/>
                        </a:lnSpc>
                        <a:spcBef>
                          <a:spcPts val="0"/>
                        </a:spcBef>
                        <a:spcAft>
                          <a:spcPts val="0"/>
                        </a:spcAft>
                        <a:buClrTx/>
                        <a:buSzTx/>
                        <a:buFontTx/>
                        <a:buNone/>
                      </a:pPr>
                      <a:r>
                        <a:rPr lang="en-GB" sz="1600" b="0" noProof="0">
                          <a:solidFill>
                            <a:srgbClr val="0D47C9"/>
                          </a:solidFill>
                          <a:latin typeface="EC Square Sans Pro Medium"/>
                        </a:rPr>
                        <a:t>Horizon Europe</a:t>
                      </a:r>
                      <a:r>
                        <a:rPr lang="en-US" sz="1600" b="0" baseline="30000" noProof="0">
                          <a:solidFill>
                            <a:srgbClr val="0D47C9"/>
                          </a:solidFill>
                          <a:latin typeface="EC Square Sans Pro Medium"/>
                        </a:rPr>
                        <a:t>(2)</a:t>
                      </a:r>
                      <a:r>
                        <a:rPr lang="en-GB" sz="1600" b="0" noProof="0">
                          <a:solidFill>
                            <a:srgbClr val="0D47C9"/>
                          </a:solidFill>
                          <a:latin typeface="EC Square Sans Pro Medium"/>
                        </a:rPr>
                        <a:t> </a:t>
                      </a:r>
                      <a:endParaRPr lang="en-GB" sz="1600" b="0" noProof="0">
                        <a:solidFill>
                          <a:srgbClr val="0D47C9"/>
                        </a:solidFill>
                        <a:latin typeface="EC Square Sans Pro Medium"/>
                        <a:cs typeface="Arial"/>
                      </a:endParaRPr>
                    </a:p>
                  </a:txBody>
                  <a:tcPr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BFBFB"/>
                    </a:solidFill>
                  </a:tcPr>
                </a:tc>
                <a:tc>
                  <a:txBody>
                    <a:bodyPr/>
                    <a:lstStyle/>
                    <a:p>
                      <a:pPr algn="ctr"/>
                      <a:r>
                        <a:rPr lang="en-GB" sz="1600" b="0" noProof="0">
                          <a:solidFill>
                            <a:srgbClr val="0D47C9"/>
                          </a:solidFill>
                          <a:latin typeface="EC Square Sans Pro Medium"/>
                        </a:rPr>
                        <a:t>EU4</a:t>
                      </a:r>
                      <a:endParaRPr lang="en-GB" sz="1600" b="0" noProof="0">
                        <a:solidFill>
                          <a:srgbClr val="0D47C9"/>
                        </a:solidFill>
                        <a:latin typeface="EC Square Sans Pro Medium"/>
                        <a:cs typeface="Arial"/>
                      </a:endParaRPr>
                    </a:p>
                    <a:p>
                      <a:pPr algn="ctr"/>
                      <a:r>
                        <a:rPr lang="en-GB" sz="1600" b="0" noProof="0">
                          <a:solidFill>
                            <a:srgbClr val="0D47C9"/>
                          </a:solidFill>
                          <a:latin typeface="EC Square Sans Pro Medium"/>
                        </a:rPr>
                        <a:t>Health </a:t>
                      </a:r>
                      <a:endParaRPr lang="en-GB" sz="1600" b="0" noProof="0">
                        <a:solidFill>
                          <a:srgbClr val="0D47C9"/>
                        </a:solidFill>
                        <a:latin typeface="EC Square Sans Pro Medium"/>
                        <a:cs typeface="Arial"/>
                      </a:endParaRPr>
                    </a:p>
                  </a:txBody>
                  <a:tcPr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BFBFB"/>
                    </a:solidFill>
                  </a:tcPr>
                </a:tc>
                <a:extLst>
                  <a:ext uri="{0D108BD9-81ED-4DB2-BD59-A6C34878D82A}">
                    <a16:rowId xmlns:a16="http://schemas.microsoft.com/office/drawing/2014/main" val="613740254"/>
                  </a:ext>
                </a:extLst>
              </a:tr>
              <a:tr h="7790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0" noProof="0">
                          <a:solidFill>
                            <a:srgbClr val="0D47C9"/>
                          </a:solidFill>
                          <a:latin typeface="EC Square Sans Pro Medium"/>
                        </a:rPr>
                        <a:t>Innovation Fund </a:t>
                      </a:r>
                      <a:endParaRPr lang="en-GB" sz="1600" b="0" noProof="0">
                        <a:solidFill>
                          <a:srgbClr val="0D47C9"/>
                        </a:solidFill>
                        <a:latin typeface="EC Square Sans Pro Medium"/>
                        <a:cs typeface="Arial"/>
                      </a:endParaRPr>
                    </a:p>
                  </a:txBody>
                  <a:tcPr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BFB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0" noProof="0">
                          <a:solidFill>
                            <a:srgbClr val="0D47C9"/>
                          </a:solidFill>
                          <a:latin typeface="EC Square Sans Pro Medium"/>
                        </a:rPr>
                        <a:t>European Defence Fund</a:t>
                      </a:r>
                      <a:endParaRPr lang="en-GB" sz="1600" b="0" noProof="0">
                        <a:solidFill>
                          <a:srgbClr val="0D47C9"/>
                        </a:solidFill>
                        <a:latin typeface="EC Square Sans Pro Medium"/>
                        <a:cs typeface="Arial"/>
                      </a:endParaRPr>
                    </a:p>
                  </a:txBody>
                  <a:tcPr anchor="ctr">
                    <a:lnL w="12700" cap="flat" cmpd="sng" algn="ctr">
                      <a:solidFill>
                        <a:schemeClr val="bg2"/>
                      </a:solid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BFBFB"/>
                    </a:solidFill>
                  </a:tcPr>
                </a:tc>
                <a:extLst>
                  <a:ext uri="{0D108BD9-81ED-4DB2-BD59-A6C34878D82A}">
                    <a16:rowId xmlns:a16="http://schemas.microsoft.com/office/drawing/2014/main" val="1997526260"/>
                  </a:ext>
                </a:extLst>
              </a:tr>
              <a:tr h="7790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0" noProof="0">
                          <a:solidFill>
                            <a:srgbClr val="0D47C9"/>
                          </a:solidFill>
                          <a:latin typeface="EC Square Sans Pro Medium"/>
                        </a:rPr>
                        <a:t>Digital Europe Prog</a:t>
                      </a:r>
                      <a:r>
                        <a:rPr lang="en-BE" sz="1600" b="0" noProof="0">
                          <a:solidFill>
                            <a:srgbClr val="0D47C9"/>
                          </a:solidFill>
                          <a:latin typeface="EC Square Sans Pro Medium"/>
                        </a:rPr>
                        <a:t>ramme</a:t>
                      </a:r>
                      <a:endParaRPr lang="en-GB" sz="1600" b="0" noProof="0">
                        <a:solidFill>
                          <a:srgbClr val="0D47C9"/>
                        </a:solidFill>
                        <a:latin typeface="EC Square Sans Pro Medium"/>
                        <a:cs typeface="Arial"/>
                      </a:endParaRPr>
                    </a:p>
                  </a:txBody>
                  <a:tcPr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BFB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0" baseline="30000" noProof="0">
                        <a:solidFill>
                          <a:srgbClr val="0D47C9"/>
                        </a:solidFill>
                        <a:latin typeface="EC Square Sans Pro Medium" panose="020B0500000000020004" pitchFamily="34" charset="0"/>
                      </a:endParaRPr>
                    </a:p>
                  </a:txBody>
                  <a:tcPr anchor="ctr">
                    <a:lnL w="12700" cap="flat" cmpd="sng" algn="ctr">
                      <a:solidFill>
                        <a:schemeClr val="bg2"/>
                      </a:solid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BFBFB"/>
                    </a:solidFill>
                  </a:tcPr>
                </a:tc>
                <a:extLst>
                  <a:ext uri="{0D108BD9-81ED-4DB2-BD59-A6C34878D82A}">
                    <a16:rowId xmlns:a16="http://schemas.microsoft.com/office/drawing/2014/main" val="2527367130"/>
                  </a:ext>
                </a:extLst>
              </a:tr>
            </a:tbl>
          </a:graphicData>
        </a:graphic>
      </p:graphicFrame>
      <p:graphicFrame>
        <p:nvGraphicFramePr>
          <p:cNvPr id="42" name="Table 41">
            <a:extLst>
              <a:ext uri="{FF2B5EF4-FFF2-40B4-BE49-F238E27FC236}">
                <a16:creationId xmlns:a16="http://schemas.microsoft.com/office/drawing/2014/main" id="{2B7A1C49-3FB6-7EEC-ED70-988BC8132A56}"/>
              </a:ext>
            </a:extLst>
          </p:cNvPr>
          <p:cNvGraphicFramePr>
            <a:graphicFrameLocks/>
          </p:cNvGraphicFramePr>
          <p:nvPr/>
        </p:nvGraphicFramePr>
        <p:xfrm>
          <a:off x="7461295" y="2894899"/>
          <a:ext cx="4299444" cy="2337051"/>
        </p:xfrm>
        <a:graphic>
          <a:graphicData uri="http://schemas.openxmlformats.org/drawingml/2006/table">
            <a:tbl>
              <a:tblPr firstRow="1" bandRow="1">
                <a:tableStyleId>{5C22544A-7EE6-4342-B048-85BDC9FD1C3A}</a:tableStyleId>
              </a:tblPr>
              <a:tblGrid>
                <a:gridCol w="2149722">
                  <a:extLst>
                    <a:ext uri="{9D8B030D-6E8A-4147-A177-3AD203B41FA5}">
                      <a16:colId xmlns:a16="http://schemas.microsoft.com/office/drawing/2014/main" val="1365864720"/>
                    </a:ext>
                  </a:extLst>
                </a:gridCol>
                <a:gridCol w="2149722">
                  <a:extLst>
                    <a:ext uri="{9D8B030D-6E8A-4147-A177-3AD203B41FA5}">
                      <a16:colId xmlns:a16="http://schemas.microsoft.com/office/drawing/2014/main" val="1544111877"/>
                    </a:ext>
                  </a:extLst>
                </a:gridCol>
              </a:tblGrid>
              <a:tr h="779017">
                <a:tc>
                  <a:txBody>
                    <a:bodyPr/>
                    <a:lstStyle/>
                    <a:p>
                      <a:pPr algn="ctr"/>
                      <a:r>
                        <a:rPr lang="en-GB" sz="1600" b="0" noProof="0">
                          <a:solidFill>
                            <a:srgbClr val="0D47C9"/>
                          </a:solidFill>
                          <a:latin typeface="EC Square Sans Pro Medium" panose="020B0500000000020004" pitchFamily="34" charset="0"/>
                        </a:rPr>
                        <a:t>European Regional Development Fund</a:t>
                      </a:r>
                    </a:p>
                  </a:txBody>
                  <a:tcPr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BFBFB"/>
                    </a:solidFill>
                  </a:tcPr>
                </a:tc>
                <a:tc>
                  <a:txBody>
                    <a:bodyPr/>
                    <a:lstStyle/>
                    <a:p>
                      <a:pPr algn="ctr"/>
                      <a:r>
                        <a:rPr lang="en-US" sz="1600" b="0" noProof="0">
                          <a:solidFill>
                            <a:srgbClr val="0D47C9"/>
                          </a:solidFill>
                          <a:latin typeface="EC Square Sans Pro Medium" panose="020B0500000000020004" pitchFamily="34" charset="0"/>
                        </a:rPr>
                        <a:t>Cohesion </a:t>
                      </a:r>
                      <a:br>
                        <a:rPr lang="en-US" sz="1600" b="0" noProof="0">
                          <a:solidFill>
                            <a:srgbClr val="0D47C9"/>
                          </a:solidFill>
                          <a:latin typeface="EC Square Sans Pro Medium" panose="020B0500000000020004" pitchFamily="34" charset="0"/>
                        </a:rPr>
                      </a:br>
                      <a:r>
                        <a:rPr lang="en-US" sz="1600" b="0" noProof="0">
                          <a:solidFill>
                            <a:srgbClr val="0D47C9"/>
                          </a:solidFill>
                          <a:latin typeface="EC Square Sans Pro Medium" panose="020B0500000000020004" pitchFamily="34" charset="0"/>
                        </a:rPr>
                        <a:t>Fund</a:t>
                      </a:r>
                      <a:endParaRPr lang="en-US" sz="1600" b="0" noProof="0">
                        <a:solidFill>
                          <a:srgbClr val="0D47C9"/>
                        </a:solidFill>
                        <a:latin typeface="EC Square Sans Pro Medium" panose="020B0500000000020004" pitchFamily="34" charset="0"/>
                        <a:cs typeface="Arial"/>
                      </a:endParaRPr>
                    </a:p>
                  </a:txBody>
                  <a:tcPr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BFBFB"/>
                    </a:solidFill>
                  </a:tcPr>
                </a:tc>
                <a:extLst>
                  <a:ext uri="{0D108BD9-81ED-4DB2-BD59-A6C34878D82A}">
                    <a16:rowId xmlns:a16="http://schemas.microsoft.com/office/drawing/2014/main" val="613740254"/>
                  </a:ext>
                </a:extLst>
              </a:tr>
              <a:tr h="779017">
                <a:tc>
                  <a:txBody>
                    <a:bodyPr/>
                    <a:lstStyle/>
                    <a:p>
                      <a:pPr algn="ctr"/>
                      <a:r>
                        <a:rPr lang="en-GB" sz="1600" b="0" noProof="0">
                          <a:solidFill>
                            <a:srgbClr val="0D47C9"/>
                          </a:solidFill>
                          <a:latin typeface="EC Square Sans Pro Medium" panose="020B0500000000020004" pitchFamily="34" charset="0"/>
                        </a:rPr>
                        <a:t>European Social </a:t>
                      </a:r>
                      <a:endParaRPr lang="en-GB" sz="1600" b="0" noProof="0">
                        <a:solidFill>
                          <a:srgbClr val="0D47C9"/>
                        </a:solidFill>
                        <a:latin typeface="EC Square Sans Pro Medium" panose="020B0500000000020004" pitchFamily="34" charset="0"/>
                        <a:cs typeface="Arial"/>
                      </a:endParaRPr>
                    </a:p>
                    <a:p>
                      <a:pPr lvl="0" algn="ctr">
                        <a:buNone/>
                      </a:pPr>
                      <a:r>
                        <a:rPr lang="en-GB" sz="1600" b="0" noProof="0">
                          <a:solidFill>
                            <a:srgbClr val="0D47C9"/>
                          </a:solidFill>
                          <a:latin typeface="EC Square Sans Pro Medium" panose="020B0500000000020004" pitchFamily="34" charset="0"/>
                        </a:rPr>
                        <a:t>Fund +</a:t>
                      </a:r>
                      <a:endParaRPr lang="en-GB" sz="1600" b="0" noProof="0">
                        <a:solidFill>
                          <a:srgbClr val="0D47C9"/>
                        </a:solidFill>
                        <a:latin typeface="EC Square Sans Pro Medium" panose="020B0500000000020004" pitchFamily="34" charset="0"/>
                        <a:cs typeface="Arial"/>
                      </a:endParaRPr>
                    </a:p>
                  </a:txBody>
                  <a:tcPr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BFB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0" noProof="0">
                          <a:solidFill>
                            <a:srgbClr val="0D47C9"/>
                          </a:solidFill>
                          <a:latin typeface="EC Square Sans Pro Medium" panose="020B0500000000020004" pitchFamily="34" charset="0"/>
                        </a:rPr>
                        <a:t>Just Transition Fund</a:t>
                      </a:r>
                    </a:p>
                  </a:txBody>
                  <a:tcPr anchor="ctr">
                    <a:lnL w="12700" cap="flat" cmpd="sng" algn="ctr">
                      <a:solidFill>
                        <a:schemeClr val="bg2"/>
                      </a:solid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BFBFB"/>
                    </a:solidFill>
                  </a:tcPr>
                </a:tc>
                <a:extLst>
                  <a:ext uri="{0D108BD9-81ED-4DB2-BD59-A6C34878D82A}">
                    <a16:rowId xmlns:a16="http://schemas.microsoft.com/office/drawing/2014/main" val="1997526260"/>
                  </a:ext>
                </a:extLst>
              </a:tr>
              <a:tr h="779017">
                <a:tc>
                  <a:txBody>
                    <a:bodyPr/>
                    <a:lstStyle/>
                    <a:p>
                      <a:pPr marL="0" marR="0" lvl="0" indent="0" algn="ctr" rtl="0" eaLnBrk="1" fontAlgn="auto" latinLnBrk="0" hangingPunct="1">
                        <a:lnSpc>
                          <a:spcPct val="100000"/>
                        </a:lnSpc>
                        <a:spcBef>
                          <a:spcPts val="0"/>
                        </a:spcBef>
                        <a:spcAft>
                          <a:spcPts val="0"/>
                        </a:spcAft>
                        <a:buClrTx/>
                        <a:buSzTx/>
                        <a:buFontTx/>
                        <a:buNone/>
                      </a:pPr>
                      <a:r>
                        <a:rPr lang="en-GB" sz="1600" b="0" noProof="0">
                          <a:solidFill>
                            <a:srgbClr val="0D47C9"/>
                          </a:solidFill>
                          <a:latin typeface="EC Square Sans Pro Medium" panose="020B0500000000020004" pitchFamily="34" charset="0"/>
                        </a:rPr>
                        <a:t>Recovery &amp; Resilience Facility</a:t>
                      </a:r>
                      <a:r>
                        <a:rPr lang="en-US" sz="1600" b="0" baseline="30000" noProof="0">
                          <a:solidFill>
                            <a:srgbClr val="0D47C9"/>
                          </a:solidFill>
                          <a:latin typeface="EC Square Sans Pro Medium" panose="020B0500000000020004" pitchFamily="34" charset="0"/>
                        </a:rPr>
                        <a:t>(3)</a:t>
                      </a:r>
                      <a:endParaRPr lang="en-GB" sz="1600" b="0" baseline="30000" noProof="0">
                        <a:solidFill>
                          <a:srgbClr val="0D47C9"/>
                        </a:solidFill>
                        <a:latin typeface="EC Square Sans Pro Medium" panose="020B0500000000020004" pitchFamily="34" charset="0"/>
                      </a:endParaRPr>
                    </a:p>
                  </a:txBody>
                  <a:tcPr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BFBFB"/>
                    </a:solidFill>
                  </a:tcPr>
                </a:tc>
                <a:tc>
                  <a:txBody>
                    <a:bodyPr/>
                    <a:lstStyle/>
                    <a:p>
                      <a:pPr lvl="0" algn="ctr">
                        <a:lnSpc>
                          <a:spcPct val="100000"/>
                        </a:lnSpc>
                        <a:spcBef>
                          <a:spcPts val="0"/>
                        </a:spcBef>
                        <a:spcAft>
                          <a:spcPts val="0"/>
                        </a:spcAft>
                        <a:buNone/>
                      </a:pPr>
                      <a:r>
                        <a:rPr lang="en-GB" sz="1600" b="0" i="0" u="none" strike="noStrike" noProof="0">
                          <a:solidFill>
                            <a:srgbClr val="0D47C9"/>
                          </a:solidFill>
                          <a:latin typeface="EC Square Sans Pro Medium" panose="020B0500000000020004" pitchFamily="34" charset="0"/>
                        </a:rPr>
                        <a:t>InvestEU</a:t>
                      </a:r>
                      <a:r>
                        <a:rPr lang="en-US" sz="1600" b="0" i="0" u="none" strike="noStrike" baseline="30000" noProof="0">
                          <a:solidFill>
                            <a:srgbClr val="0D47C9"/>
                          </a:solidFill>
                          <a:latin typeface="EC Square Sans Pro Medium" panose="020B0500000000020004" pitchFamily="34" charset="0"/>
                        </a:rPr>
                        <a:t>(4)</a:t>
                      </a:r>
                      <a:endParaRPr lang="en-GB" sz="1600" b="0" i="0" u="none" strike="noStrike" noProof="0">
                        <a:solidFill>
                          <a:srgbClr val="0D47C9"/>
                        </a:solidFill>
                        <a:latin typeface="EC Square Sans Pro Medium" panose="020B0500000000020004" pitchFamily="34" charset="0"/>
                      </a:endParaRPr>
                    </a:p>
                  </a:txBody>
                  <a:tcPr anchor="ctr">
                    <a:lnL w="12700" cap="flat" cmpd="sng" algn="ctr">
                      <a:solidFill>
                        <a:schemeClr val="bg2"/>
                      </a:solid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BFBFB"/>
                    </a:solidFill>
                  </a:tcPr>
                </a:tc>
                <a:extLst>
                  <a:ext uri="{0D108BD9-81ED-4DB2-BD59-A6C34878D82A}">
                    <a16:rowId xmlns:a16="http://schemas.microsoft.com/office/drawing/2014/main" val="2527367130"/>
                  </a:ext>
                </a:extLst>
              </a:tr>
            </a:tbl>
          </a:graphicData>
        </a:graphic>
      </p:graphicFrame>
      <p:grpSp>
        <p:nvGrpSpPr>
          <p:cNvPr id="58" name="Group 57">
            <a:extLst>
              <a:ext uri="{FF2B5EF4-FFF2-40B4-BE49-F238E27FC236}">
                <a16:creationId xmlns:a16="http://schemas.microsoft.com/office/drawing/2014/main" id="{50D7DE7B-0877-10E7-0757-7ABF0258DEDB}"/>
              </a:ext>
            </a:extLst>
          </p:cNvPr>
          <p:cNvGrpSpPr/>
          <p:nvPr/>
        </p:nvGrpSpPr>
        <p:grpSpPr>
          <a:xfrm>
            <a:off x="5237857" y="3752057"/>
            <a:ext cx="1981329" cy="1156191"/>
            <a:chOff x="5031459" y="3363011"/>
            <a:chExt cx="2000637" cy="1167458"/>
          </a:xfrm>
          <a:noFill/>
        </p:grpSpPr>
        <p:sp>
          <p:nvSpPr>
            <p:cNvPr id="53" name="Freeform 7">
              <a:extLst>
                <a:ext uri="{FF2B5EF4-FFF2-40B4-BE49-F238E27FC236}">
                  <a16:creationId xmlns:a16="http://schemas.microsoft.com/office/drawing/2014/main" id="{92E7D88C-E272-9453-86C6-B92D4136294E}"/>
                </a:ext>
              </a:extLst>
            </p:cNvPr>
            <p:cNvSpPr>
              <a:spLocks/>
            </p:cNvSpPr>
            <p:nvPr/>
          </p:nvSpPr>
          <p:spPr bwMode="auto">
            <a:xfrm>
              <a:off x="5031459" y="3363011"/>
              <a:ext cx="2000637" cy="1167458"/>
            </a:xfrm>
            <a:custGeom>
              <a:avLst/>
              <a:gdLst>
                <a:gd name="T0" fmla="*/ 1165 w 1171"/>
                <a:gd name="T1" fmla="*/ 331 h 684"/>
                <a:gd name="T2" fmla="*/ 852 w 1171"/>
                <a:gd name="T3" fmla="*/ 10 h 684"/>
                <a:gd name="T4" fmla="*/ 824 w 1171"/>
                <a:gd name="T5" fmla="*/ 21 h 684"/>
                <a:gd name="T6" fmla="*/ 824 w 1171"/>
                <a:gd name="T7" fmla="*/ 170 h 684"/>
                <a:gd name="T8" fmla="*/ 808 w 1171"/>
                <a:gd name="T9" fmla="*/ 186 h 684"/>
                <a:gd name="T10" fmla="*/ 16 w 1171"/>
                <a:gd name="T11" fmla="*/ 186 h 684"/>
                <a:gd name="T12" fmla="*/ 0 w 1171"/>
                <a:gd name="T13" fmla="*/ 202 h 684"/>
                <a:gd name="T14" fmla="*/ 0 w 1171"/>
                <a:gd name="T15" fmla="*/ 482 h 684"/>
                <a:gd name="T16" fmla="*/ 16 w 1171"/>
                <a:gd name="T17" fmla="*/ 498 h 684"/>
                <a:gd name="T18" fmla="*/ 808 w 1171"/>
                <a:gd name="T19" fmla="*/ 498 h 684"/>
                <a:gd name="T20" fmla="*/ 824 w 1171"/>
                <a:gd name="T21" fmla="*/ 514 h 684"/>
                <a:gd name="T22" fmla="*/ 824 w 1171"/>
                <a:gd name="T23" fmla="*/ 662 h 684"/>
                <a:gd name="T24" fmla="*/ 852 w 1171"/>
                <a:gd name="T25" fmla="*/ 673 h 684"/>
                <a:gd name="T26" fmla="*/ 1165 w 1171"/>
                <a:gd name="T27" fmla="*/ 353 h 684"/>
                <a:gd name="T28" fmla="*/ 1165 w 1171"/>
                <a:gd name="T29" fmla="*/ 331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1" h="684">
                  <a:moveTo>
                    <a:pt x="1165" y="331"/>
                  </a:moveTo>
                  <a:cubicBezTo>
                    <a:pt x="852" y="10"/>
                    <a:pt x="852" y="10"/>
                    <a:pt x="852" y="10"/>
                  </a:cubicBezTo>
                  <a:cubicBezTo>
                    <a:pt x="841" y="0"/>
                    <a:pt x="824" y="7"/>
                    <a:pt x="824" y="21"/>
                  </a:cubicBezTo>
                  <a:cubicBezTo>
                    <a:pt x="824" y="170"/>
                    <a:pt x="824" y="170"/>
                    <a:pt x="824" y="170"/>
                  </a:cubicBezTo>
                  <a:cubicBezTo>
                    <a:pt x="824" y="179"/>
                    <a:pt x="817" y="186"/>
                    <a:pt x="808" y="186"/>
                  </a:cubicBezTo>
                  <a:cubicBezTo>
                    <a:pt x="16" y="186"/>
                    <a:pt x="16" y="186"/>
                    <a:pt x="16" y="186"/>
                  </a:cubicBezTo>
                  <a:cubicBezTo>
                    <a:pt x="7" y="186"/>
                    <a:pt x="0" y="193"/>
                    <a:pt x="0" y="202"/>
                  </a:cubicBezTo>
                  <a:cubicBezTo>
                    <a:pt x="0" y="482"/>
                    <a:pt x="0" y="482"/>
                    <a:pt x="0" y="482"/>
                  </a:cubicBezTo>
                  <a:cubicBezTo>
                    <a:pt x="0" y="490"/>
                    <a:pt x="7" y="498"/>
                    <a:pt x="16" y="498"/>
                  </a:cubicBezTo>
                  <a:cubicBezTo>
                    <a:pt x="808" y="498"/>
                    <a:pt x="808" y="498"/>
                    <a:pt x="808" y="498"/>
                  </a:cubicBezTo>
                  <a:cubicBezTo>
                    <a:pt x="817" y="498"/>
                    <a:pt x="824" y="505"/>
                    <a:pt x="824" y="514"/>
                  </a:cubicBezTo>
                  <a:cubicBezTo>
                    <a:pt x="824" y="662"/>
                    <a:pt x="824" y="662"/>
                    <a:pt x="824" y="662"/>
                  </a:cubicBezTo>
                  <a:cubicBezTo>
                    <a:pt x="824" y="677"/>
                    <a:pt x="841" y="684"/>
                    <a:pt x="852" y="673"/>
                  </a:cubicBezTo>
                  <a:cubicBezTo>
                    <a:pt x="1165" y="353"/>
                    <a:pt x="1165" y="353"/>
                    <a:pt x="1165" y="353"/>
                  </a:cubicBezTo>
                  <a:cubicBezTo>
                    <a:pt x="1171" y="347"/>
                    <a:pt x="1171" y="337"/>
                    <a:pt x="1165" y="331"/>
                  </a:cubicBez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IE"/>
            </a:p>
          </p:txBody>
        </p:sp>
        <p:sp>
          <p:nvSpPr>
            <p:cNvPr id="57" name="TextBox 56">
              <a:extLst>
                <a:ext uri="{FF2B5EF4-FFF2-40B4-BE49-F238E27FC236}">
                  <a16:creationId xmlns:a16="http://schemas.microsoft.com/office/drawing/2014/main" id="{C8C39C8E-DCB6-B732-AD63-C5B2F9B3E05F}"/>
                </a:ext>
              </a:extLst>
            </p:cNvPr>
            <p:cNvSpPr txBox="1"/>
            <p:nvPr/>
          </p:nvSpPr>
          <p:spPr>
            <a:xfrm>
              <a:off x="5031459" y="3725334"/>
              <a:ext cx="1876973" cy="466164"/>
            </a:xfrm>
            <a:prstGeom prst="rect">
              <a:avLst/>
            </a:prstGeom>
            <a:grp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bg1"/>
                  </a:solidFill>
                  <a:effectLst/>
                  <a:uLnTx/>
                  <a:uFillTx/>
                  <a:latin typeface="EC Square Sans Pro" panose="020B0506040000020004" pitchFamily="34" charset="0"/>
                  <a:ea typeface="+mn-ea"/>
                  <a:cs typeface="+mn-cs"/>
                </a:rPr>
                <a:t>PROJECTS' </a:t>
              </a:r>
              <a:r>
                <a:rPr kumimoji="0" lang="en-US" sz="1200" b="1" i="0" u="none" strike="noStrike" kern="1200" cap="none" spc="0" normalizeH="0" baseline="0" noProof="0">
                  <a:ln>
                    <a:noFill/>
                  </a:ln>
                  <a:solidFill>
                    <a:srgbClr val="FFC817"/>
                  </a:solidFill>
                  <a:effectLst/>
                  <a:uLnTx/>
                  <a:uFillTx/>
                  <a:latin typeface="EC Square Sans Pro" panose="020B0506040000020004" pitchFamily="34" charset="0"/>
                  <a:ea typeface="+mn-ea"/>
                  <a:cs typeface="+mn-cs"/>
                </a:rPr>
                <a:t>FAST TRACK </a:t>
              </a:r>
              <a:r>
                <a:rPr kumimoji="0" lang="en-US" sz="1200" b="1" i="0" u="none" strike="noStrike" kern="1200" cap="none" spc="0" normalizeH="0" baseline="0" noProof="0">
                  <a:ln>
                    <a:noFill/>
                  </a:ln>
                  <a:solidFill>
                    <a:schemeClr val="bg1"/>
                  </a:solidFill>
                  <a:effectLst/>
                  <a:uLnTx/>
                  <a:uFillTx/>
                  <a:latin typeface="EC Square Sans Pro" panose="020B0506040000020004" pitchFamily="34" charset="0"/>
                  <a:ea typeface="+mn-ea"/>
                  <a:cs typeface="+mn-cs"/>
                </a:rPr>
                <a:t>TO OTHER FUNDING</a:t>
              </a:r>
              <a:endParaRPr kumimoji="0" lang="en-US" sz="1200" b="1" i="0" u="none" strike="noStrike" kern="1200" cap="none" spc="0" normalizeH="0" baseline="0" noProof="0">
                <a:ln>
                  <a:noFill/>
                </a:ln>
                <a:solidFill>
                  <a:schemeClr val="bg1"/>
                </a:solidFill>
                <a:effectLst/>
                <a:uLnTx/>
                <a:uFillTx/>
                <a:latin typeface="EC Square Sans Pro" panose="020B0506040000020004" pitchFamily="34" charset="0"/>
                <a:ea typeface="+mn-ea"/>
                <a:cs typeface="Arial"/>
              </a:endParaRPr>
            </a:p>
          </p:txBody>
        </p:sp>
      </p:grpSp>
      <p:sp>
        <p:nvSpPr>
          <p:cNvPr id="59" name="Rounded Rectangle 17">
            <a:extLst>
              <a:ext uri="{FF2B5EF4-FFF2-40B4-BE49-F238E27FC236}">
                <a16:creationId xmlns:a16="http://schemas.microsoft.com/office/drawing/2014/main" id="{0E1E142B-EC67-A849-1C70-1AD82BACCBAE}"/>
              </a:ext>
            </a:extLst>
          </p:cNvPr>
          <p:cNvSpPr/>
          <p:nvPr/>
        </p:nvSpPr>
        <p:spPr>
          <a:xfrm>
            <a:off x="5859780" y="2891883"/>
            <a:ext cx="1567876" cy="53711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defRPr/>
            </a:pPr>
            <a:r>
              <a:rPr lang="en-US" b="1">
                <a:solidFill>
                  <a:srgbClr val="0D47C9"/>
                </a:solidFill>
                <a:latin typeface="EC Square Sans Pro"/>
              </a:rPr>
              <a:t>Award of</a:t>
            </a:r>
            <a:endParaRPr lang="en-US">
              <a:solidFill>
                <a:srgbClr val="0D47C9"/>
              </a:solidFill>
              <a:latin typeface="EC Square Sans Pro"/>
            </a:endParaRPr>
          </a:p>
          <a:p>
            <a:pPr>
              <a:defRPr/>
            </a:pPr>
            <a:r>
              <a:rPr lang="en-US" b="1">
                <a:solidFill>
                  <a:srgbClr val="0D47C9"/>
                </a:solidFill>
                <a:latin typeface="EC Square Sans Pro"/>
              </a:rPr>
              <a:t>STEP Seal</a:t>
            </a:r>
            <a:endParaRPr lang="en-US">
              <a:solidFill>
                <a:srgbClr val="0D47C9"/>
              </a:solidFill>
            </a:endParaRPr>
          </a:p>
        </p:txBody>
      </p:sp>
      <p:pic>
        <p:nvPicPr>
          <p:cNvPr id="60" name="Graphic 59" descr="Badge Tick with solid fill">
            <a:extLst>
              <a:ext uri="{FF2B5EF4-FFF2-40B4-BE49-F238E27FC236}">
                <a16:creationId xmlns:a16="http://schemas.microsoft.com/office/drawing/2014/main" id="{777B992B-D8C5-32B7-EA97-5A3D2FFB8BC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114385" y="2753295"/>
            <a:ext cx="813488" cy="813488"/>
          </a:xfrm>
          <a:prstGeom prst="rect">
            <a:avLst/>
          </a:prstGeom>
        </p:spPr>
      </p:pic>
      <p:sp>
        <p:nvSpPr>
          <p:cNvPr id="9" name="TextBox 8">
            <a:extLst>
              <a:ext uri="{FF2B5EF4-FFF2-40B4-BE49-F238E27FC236}">
                <a16:creationId xmlns:a16="http://schemas.microsoft.com/office/drawing/2014/main" id="{4AEA8AF3-73D0-0CE7-15DF-DAF750A2C7EF}"/>
              </a:ext>
            </a:extLst>
          </p:cNvPr>
          <p:cNvSpPr txBox="1"/>
          <p:nvPr/>
        </p:nvSpPr>
        <p:spPr>
          <a:xfrm>
            <a:off x="1315564" y="5415617"/>
            <a:ext cx="8751714" cy="1384995"/>
          </a:xfrm>
          <a:prstGeom prst="rect">
            <a:avLst/>
          </a:prstGeom>
          <a:noFill/>
        </p:spPr>
        <p:txBody>
          <a:bodyPr wrap="square" lIns="91440" tIns="45720" rIns="91440" bIns="45720" rtlCol="0" anchor="t">
            <a:spAutoFit/>
          </a:bodyPr>
          <a:lstStyle/>
          <a:p>
            <a:r>
              <a:rPr lang="en-IE" sz="1200" baseline="30000">
                <a:solidFill>
                  <a:schemeClr val="tx1">
                    <a:lumMod val="65000"/>
                    <a:lumOff val="35000"/>
                  </a:schemeClr>
                </a:solidFill>
                <a:latin typeface="EC Square Sans Pro"/>
              </a:rPr>
              <a:t>(1)</a:t>
            </a:r>
            <a:r>
              <a:rPr lang="en-IE" sz="1200">
                <a:solidFill>
                  <a:schemeClr val="tx1">
                    <a:lumMod val="65000"/>
                    <a:lumOff val="35000"/>
                  </a:schemeClr>
                </a:solidFill>
                <a:latin typeface="EC Square Sans Pro"/>
              </a:rPr>
              <a:t> Direct management: EU funding is managed directly by the Commission; shared management: the European Commission and national authorities jointly manage the funding; indirect management: funding is managed by partner organisations or other authorities inside or outside the EU</a:t>
            </a:r>
          </a:p>
          <a:p>
            <a:r>
              <a:rPr lang="en-IE" sz="1200" b="0" baseline="30000" noProof="0">
                <a:solidFill>
                  <a:schemeClr val="tx1">
                    <a:lumMod val="65000"/>
                    <a:lumOff val="35000"/>
                  </a:schemeClr>
                </a:solidFill>
                <a:latin typeface="EC Square Sans Pro"/>
              </a:rPr>
              <a:t>(2) </a:t>
            </a:r>
            <a:r>
              <a:rPr lang="en-IE" sz="1200">
                <a:solidFill>
                  <a:schemeClr val="tx1">
                    <a:lumMod val="65000"/>
                    <a:lumOff val="35000"/>
                  </a:schemeClr>
                </a:solidFill>
                <a:latin typeface="EC Square Sans Pro"/>
              </a:rPr>
              <a:t>European Innovation Council</a:t>
            </a:r>
          </a:p>
          <a:p>
            <a:r>
              <a:rPr lang="en-IE" sz="1200" baseline="30000">
                <a:solidFill>
                  <a:schemeClr val="tx1">
                    <a:lumMod val="65000"/>
                    <a:lumOff val="35000"/>
                  </a:schemeClr>
                </a:solidFill>
                <a:latin typeface="EC Square Sans Pro"/>
              </a:rPr>
              <a:t>(3) </a:t>
            </a:r>
            <a:r>
              <a:rPr lang="en-IE" sz="800" baseline="30000">
                <a:solidFill>
                  <a:schemeClr val="tx1">
                    <a:lumMod val="65000"/>
                    <a:lumOff val="35000"/>
                  </a:schemeClr>
                </a:solidFill>
                <a:latin typeface="EC Square Sans Pro"/>
              </a:rPr>
              <a:t> </a:t>
            </a:r>
            <a:r>
              <a:rPr lang="en-IE" sz="1200">
                <a:solidFill>
                  <a:schemeClr val="tx1">
                    <a:lumMod val="65000"/>
                    <a:lumOff val="35000"/>
                  </a:schemeClr>
                </a:solidFill>
                <a:latin typeface="EC Square Sans Pro"/>
              </a:rPr>
              <a:t>Performance based programme managed by the European Commission and implemented by the Member States</a:t>
            </a:r>
            <a:endParaRPr lang="en-IE">
              <a:solidFill>
                <a:schemeClr val="tx1">
                  <a:lumMod val="65000"/>
                  <a:lumOff val="35000"/>
                </a:schemeClr>
              </a:solidFill>
            </a:endParaRPr>
          </a:p>
          <a:p>
            <a:r>
              <a:rPr lang="en-IE" sz="1200" baseline="30000">
                <a:solidFill>
                  <a:schemeClr val="tx1">
                    <a:lumMod val="65000"/>
                    <a:lumOff val="35000"/>
                  </a:schemeClr>
                </a:solidFill>
                <a:latin typeface="EC Square Sans Pro"/>
              </a:rPr>
              <a:t>(4) </a:t>
            </a:r>
            <a:r>
              <a:rPr lang="en-IE" sz="1200">
                <a:solidFill>
                  <a:schemeClr val="tx1">
                    <a:lumMod val="65000"/>
                    <a:lumOff val="35000"/>
                  </a:schemeClr>
                </a:solidFill>
                <a:latin typeface="EC Square Sans Pro"/>
              </a:rPr>
              <a:t>Implemented through the EIB group &amp; other implementing partners  – not awarding the Seal</a:t>
            </a:r>
          </a:p>
          <a:p>
            <a:endParaRPr lang="en-GB" sz="1200">
              <a:solidFill>
                <a:schemeClr val="tx1">
                  <a:lumMod val="65000"/>
                  <a:lumOff val="35000"/>
                </a:schemeClr>
              </a:solidFill>
              <a:latin typeface="EC Square Sans Pro"/>
            </a:endParaRPr>
          </a:p>
        </p:txBody>
      </p:sp>
      <p:sp>
        <p:nvSpPr>
          <p:cNvPr id="2" name="Title 1">
            <a:extLst>
              <a:ext uri="{FF2B5EF4-FFF2-40B4-BE49-F238E27FC236}">
                <a16:creationId xmlns:a16="http://schemas.microsoft.com/office/drawing/2014/main" id="{8801F1A8-3DDF-153B-C4AF-C52D11D94EF5}"/>
              </a:ext>
            </a:extLst>
          </p:cNvPr>
          <p:cNvSpPr>
            <a:spLocks noGrp="1"/>
          </p:cNvSpPr>
          <p:nvPr>
            <p:ph type="title"/>
          </p:nvPr>
        </p:nvSpPr>
        <p:spPr/>
        <p:txBody>
          <a:bodyPr/>
          <a:lstStyle/>
          <a:p>
            <a:r>
              <a:rPr lang="en-IE">
                <a:latin typeface="EC Square Sans Pro"/>
              </a:rPr>
              <a:t>11 EU programmes support STEP</a:t>
            </a:r>
          </a:p>
        </p:txBody>
      </p:sp>
      <p:sp>
        <p:nvSpPr>
          <p:cNvPr id="12" name="TextBox 11">
            <a:extLst>
              <a:ext uri="{FF2B5EF4-FFF2-40B4-BE49-F238E27FC236}">
                <a16:creationId xmlns:a16="http://schemas.microsoft.com/office/drawing/2014/main" id="{237F6C5C-7AD0-05BA-00BD-12ADA31D4BFF}"/>
              </a:ext>
            </a:extLst>
          </p:cNvPr>
          <p:cNvSpPr txBox="1"/>
          <p:nvPr/>
        </p:nvSpPr>
        <p:spPr>
          <a:xfrm>
            <a:off x="970722" y="195757"/>
            <a:ext cx="1414259" cy="584775"/>
          </a:xfrm>
          <a:prstGeom prst="rect">
            <a:avLst/>
          </a:prstGeom>
          <a:noFill/>
        </p:spPr>
        <p:txBody>
          <a:bodyPr wrap="square">
            <a:spAutoFit/>
          </a:bodyPr>
          <a:lstStyle/>
          <a:p>
            <a:r>
              <a:rPr lang="en-IE" sz="3200" b="1">
                <a:solidFill>
                  <a:srgbClr val="FFC000"/>
                </a:solidFill>
                <a:latin typeface="EC Square Sans Pro"/>
              </a:rPr>
              <a:t>STEP</a:t>
            </a:r>
            <a:endParaRPr lang="en-IE" sz="3200"/>
          </a:p>
        </p:txBody>
      </p:sp>
      <p:sp>
        <p:nvSpPr>
          <p:cNvPr id="10" name="Slide Number Placeholder 9">
            <a:extLst>
              <a:ext uri="{FF2B5EF4-FFF2-40B4-BE49-F238E27FC236}">
                <a16:creationId xmlns:a16="http://schemas.microsoft.com/office/drawing/2014/main" id="{0709B6C5-1163-7831-C273-8DDB1310AA80}"/>
              </a:ext>
            </a:extLst>
          </p:cNvPr>
          <p:cNvSpPr>
            <a:spLocks noGrp="1"/>
          </p:cNvSpPr>
          <p:nvPr>
            <p:ph type="sldNum" sz="quarter" idx="12"/>
          </p:nvPr>
        </p:nvSpPr>
        <p:spPr>
          <a:xfrm>
            <a:off x="838200" y="6131286"/>
            <a:ext cx="474718" cy="365125"/>
          </a:xfrm>
        </p:spPr>
        <p:txBody>
          <a:bodyPr/>
          <a:lstStyle/>
          <a:p>
            <a:fld id="{F46C79FD-C571-418B-AB0F-5EE936C85276}" type="slidenum">
              <a:rPr lang="en-GB" smtClean="0"/>
              <a:t>4</a:t>
            </a:fld>
            <a:endParaRPr lang="en-GB"/>
          </a:p>
        </p:txBody>
      </p:sp>
      <p:sp>
        <p:nvSpPr>
          <p:cNvPr id="4" name="TextBox 3">
            <a:extLst>
              <a:ext uri="{FF2B5EF4-FFF2-40B4-BE49-F238E27FC236}">
                <a16:creationId xmlns:a16="http://schemas.microsoft.com/office/drawing/2014/main" id="{44A26CF4-9004-9EE8-F6C4-6E7D3AD22193}"/>
              </a:ext>
            </a:extLst>
          </p:cNvPr>
          <p:cNvSpPr txBox="1"/>
          <p:nvPr/>
        </p:nvSpPr>
        <p:spPr>
          <a:xfrm>
            <a:off x="1899438" y="2221331"/>
            <a:ext cx="271509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a:solidFill>
                  <a:schemeClr val="bg1"/>
                </a:solidFill>
                <a:latin typeface="EC Square Sans Pro"/>
                <a:cs typeface="Arial"/>
              </a:rPr>
              <a:t>Funding and STEP Seal awarded by the Commission</a:t>
            </a:r>
            <a:endParaRPr lang="en-US" sz="1600">
              <a:solidFill>
                <a:schemeClr val="bg1"/>
              </a:solidFill>
              <a:latin typeface="EC Square Sans Pro"/>
            </a:endParaRPr>
          </a:p>
        </p:txBody>
      </p:sp>
      <p:sp>
        <p:nvSpPr>
          <p:cNvPr id="11" name="TextBox 10">
            <a:extLst>
              <a:ext uri="{FF2B5EF4-FFF2-40B4-BE49-F238E27FC236}">
                <a16:creationId xmlns:a16="http://schemas.microsoft.com/office/drawing/2014/main" id="{EDADC7C1-5BA7-DF9C-5661-7795FE38408F}"/>
              </a:ext>
            </a:extLst>
          </p:cNvPr>
          <p:cNvSpPr txBox="1"/>
          <p:nvPr/>
        </p:nvSpPr>
        <p:spPr>
          <a:xfrm>
            <a:off x="8493644" y="2129309"/>
            <a:ext cx="324790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IE" sz="1600">
                <a:solidFill>
                  <a:schemeClr val="bg1"/>
                </a:solidFill>
                <a:latin typeface="EC Square Sans Pro"/>
                <a:cs typeface="Arial"/>
              </a:rPr>
              <a:t>Funding</a:t>
            </a:r>
            <a:r>
              <a:rPr lang="en-IE" sz="1600">
                <a:solidFill>
                  <a:schemeClr val="bg1"/>
                </a:solidFill>
                <a:latin typeface="EC Square Sans Pro"/>
                <a:ea typeface="+mn-lt"/>
                <a:cs typeface="+mn-lt"/>
              </a:rPr>
              <a:t> allocated by Member States from the EU budget and financial institutions (e.g., EIB)</a:t>
            </a:r>
            <a:endParaRPr lang="en-US" sz="1600">
              <a:solidFill>
                <a:schemeClr val="bg1"/>
              </a:solidFill>
              <a:latin typeface="EC Square Sans Pro"/>
            </a:endParaRPr>
          </a:p>
        </p:txBody>
      </p:sp>
      <p:sp>
        <p:nvSpPr>
          <p:cNvPr id="13" name="Oval 12">
            <a:extLst>
              <a:ext uri="{FF2B5EF4-FFF2-40B4-BE49-F238E27FC236}">
                <a16:creationId xmlns:a16="http://schemas.microsoft.com/office/drawing/2014/main" id="{D053F4A5-F101-514B-51BA-056ED20AFC32}"/>
              </a:ext>
            </a:extLst>
          </p:cNvPr>
          <p:cNvSpPr/>
          <p:nvPr/>
        </p:nvSpPr>
        <p:spPr>
          <a:xfrm rot="703834">
            <a:off x="4406240" y="1274834"/>
            <a:ext cx="1637811" cy="9917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i="1">
                <a:solidFill>
                  <a:srgbClr val="082B7A"/>
                </a:solidFill>
                <a:latin typeface="EC Square Sans Pro"/>
              </a:rPr>
              <a:t>More than 100 calls </a:t>
            </a:r>
            <a:r>
              <a:rPr lang="en-GB" b="1">
                <a:solidFill>
                  <a:srgbClr val="002060"/>
                </a:solidFill>
                <a:latin typeface="EC Square Sans Pro"/>
              </a:rPr>
              <a:t>€13.5bn</a:t>
            </a:r>
            <a:r>
              <a:rPr lang="en-GB">
                <a:solidFill>
                  <a:srgbClr val="000000"/>
                </a:solidFill>
                <a:latin typeface="EC Square Sans Pro"/>
              </a:rPr>
              <a:t> </a:t>
            </a:r>
            <a:endParaRPr lang="en-GB" i="1">
              <a:solidFill>
                <a:srgbClr val="082B7A"/>
              </a:solidFill>
              <a:latin typeface="EC Square Sans Pro"/>
            </a:endParaRPr>
          </a:p>
        </p:txBody>
      </p:sp>
      <p:sp>
        <p:nvSpPr>
          <p:cNvPr id="14" name="Oval 13">
            <a:extLst>
              <a:ext uri="{FF2B5EF4-FFF2-40B4-BE49-F238E27FC236}">
                <a16:creationId xmlns:a16="http://schemas.microsoft.com/office/drawing/2014/main" id="{4555BD53-F772-A441-2D22-8446F9A38E71}"/>
              </a:ext>
            </a:extLst>
          </p:cNvPr>
          <p:cNvSpPr/>
          <p:nvPr/>
        </p:nvSpPr>
        <p:spPr>
          <a:xfrm rot="748664">
            <a:off x="10584388" y="1174008"/>
            <a:ext cx="1632341" cy="8225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solidFill>
                  <a:srgbClr val="002060"/>
                </a:solidFill>
                <a:latin typeface="EC Square Sans Pro"/>
              </a:rPr>
              <a:t>€14bn </a:t>
            </a:r>
            <a:r>
              <a:rPr lang="en-GB">
                <a:solidFill>
                  <a:srgbClr val="002060"/>
                </a:solidFill>
                <a:latin typeface="EC Square Sans Pro"/>
              </a:rPr>
              <a:t>across 21 MS</a:t>
            </a:r>
            <a:r>
              <a:rPr lang="en-GB">
                <a:solidFill>
                  <a:srgbClr val="000000"/>
                </a:solidFill>
                <a:latin typeface="EC Square Sans Pro"/>
              </a:rPr>
              <a:t> </a:t>
            </a:r>
            <a:endParaRPr lang="en-GB" i="1">
              <a:solidFill>
                <a:srgbClr val="082B7A"/>
              </a:solidFill>
              <a:latin typeface="EC Square Sans Pro"/>
            </a:endParaRPr>
          </a:p>
        </p:txBody>
      </p:sp>
    </p:spTree>
    <p:extLst>
      <p:ext uri="{BB962C8B-B14F-4D97-AF65-F5344CB8AC3E}">
        <p14:creationId xmlns:p14="http://schemas.microsoft.com/office/powerpoint/2010/main" val="239943486"/>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9EBC2-3A93-78ED-E200-B8FE2B3DB8E0}"/>
            </a:ext>
          </a:extLst>
        </p:cNvPr>
        <p:cNvGrpSpPr/>
        <p:nvPr/>
      </p:nvGrpSpPr>
      <p:grpSpPr>
        <a:xfrm>
          <a:off x="0" y="0"/>
          <a:ext cx="0" cy="0"/>
          <a:chOff x="0" y="0"/>
          <a:chExt cx="0" cy="0"/>
        </a:xfrm>
      </p:grpSpPr>
      <p:grpSp>
        <p:nvGrpSpPr>
          <p:cNvPr id="34" name="Group 33">
            <a:extLst>
              <a:ext uri="{FF2B5EF4-FFF2-40B4-BE49-F238E27FC236}">
                <a16:creationId xmlns:a16="http://schemas.microsoft.com/office/drawing/2014/main" id="{4561781A-6F99-3C7F-D97E-67E009E0CC92}"/>
              </a:ext>
            </a:extLst>
          </p:cNvPr>
          <p:cNvGrpSpPr/>
          <p:nvPr/>
        </p:nvGrpSpPr>
        <p:grpSpPr>
          <a:xfrm>
            <a:off x="-24399" y="-481360"/>
            <a:ext cx="12231451" cy="7444398"/>
            <a:chOff x="-24399" y="-481360"/>
            <a:chExt cx="12231451" cy="7444398"/>
          </a:xfrm>
        </p:grpSpPr>
        <p:sp>
          <p:nvSpPr>
            <p:cNvPr id="179" name="Rectangle 178">
              <a:extLst>
                <a:ext uri="{FF2B5EF4-FFF2-40B4-BE49-F238E27FC236}">
                  <a16:creationId xmlns:a16="http://schemas.microsoft.com/office/drawing/2014/main" id="{4C2BA4E0-E5D0-704D-ED79-7007D417393C}"/>
                </a:ext>
              </a:extLst>
            </p:cNvPr>
            <p:cNvSpPr/>
            <p:nvPr/>
          </p:nvSpPr>
          <p:spPr>
            <a:xfrm>
              <a:off x="11042124" y="-752"/>
              <a:ext cx="1020300" cy="127450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1400" b="0" i="0" u="none" strike="noStrike" kern="0" cap="none" spc="0" normalizeH="0" baseline="0" noProof="0">
                <a:ln>
                  <a:noFill/>
                </a:ln>
                <a:solidFill>
                  <a:prstClr val="white"/>
                </a:solidFill>
                <a:effectLst/>
                <a:uLnTx/>
                <a:uFillTx/>
                <a:latin typeface="Arial"/>
                <a:ea typeface="+mn-ea"/>
                <a:cs typeface="+mn-cs"/>
                <a:sym typeface="Arial"/>
              </a:endParaRPr>
            </a:p>
          </p:txBody>
        </p:sp>
        <p:sp>
          <p:nvSpPr>
            <p:cNvPr id="60" name="Rectangle 59">
              <a:extLst>
                <a:ext uri="{FF2B5EF4-FFF2-40B4-BE49-F238E27FC236}">
                  <a16:creationId xmlns:a16="http://schemas.microsoft.com/office/drawing/2014/main" id="{6BC6A8B1-8978-CD42-12B3-5268E9D8EFA2}"/>
                </a:ext>
              </a:extLst>
            </p:cNvPr>
            <p:cNvSpPr/>
            <p:nvPr/>
          </p:nvSpPr>
          <p:spPr>
            <a:xfrm>
              <a:off x="-24399" y="1167"/>
              <a:ext cx="1020300" cy="127450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1400" b="0" i="0" u="none" strike="noStrike" kern="0" cap="none" spc="0" normalizeH="0" baseline="0" noProof="0">
                <a:ln>
                  <a:noFill/>
                </a:ln>
                <a:solidFill>
                  <a:prstClr val="white"/>
                </a:solidFill>
                <a:effectLst/>
                <a:uLnTx/>
                <a:uFillTx/>
                <a:latin typeface="Arial"/>
                <a:ea typeface="+mn-ea"/>
                <a:cs typeface="+mn-cs"/>
                <a:sym typeface="Arial"/>
              </a:endParaRPr>
            </a:p>
          </p:txBody>
        </p:sp>
        <p:sp>
          <p:nvSpPr>
            <p:cNvPr id="145" name="Rectangle 144">
              <a:extLst>
                <a:ext uri="{FF2B5EF4-FFF2-40B4-BE49-F238E27FC236}">
                  <a16:creationId xmlns:a16="http://schemas.microsoft.com/office/drawing/2014/main" id="{2CF0FB12-8B96-DDAA-CDAE-D7DC04A9CA60}"/>
                </a:ext>
              </a:extLst>
            </p:cNvPr>
            <p:cNvSpPr/>
            <p:nvPr/>
          </p:nvSpPr>
          <p:spPr>
            <a:xfrm>
              <a:off x="9780576" y="6112138"/>
              <a:ext cx="2411424" cy="8509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1400" b="0" i="0" u="none" strike="noStrike" kern="0" cap="none" spc="0" normalizeH="0" baseline="0" noProof="0">
                <a:ln>
                  <a:noFill/>
                </a:ln>
                <a:solidFill>
                  <a:prstClr val="white"/>
                </a:solidFill>
                <a:effectLst/>
                <a:uLnTx/>
                <a:uFillTx/>
                <a:latin typeface="Arial"/>
                <a:ea typeface="+mn-ea"/>
                <a:cs typeface="+mn-cs"/>
                <a:sym typeface="Arial"/>
              </a:endParaRPr>
            </a:p>
          </p:txBody>
        </p:sp>
        <p:grpSp>
          <p:nvGrpSpPr>
            <p:cNvPr id="80" name="Group 79">
              <a:extLst>
                <a:ext uri="{FF2B5EF4-FFF2-40B4-BE49-F238E27FC236}">
                  <a16:creationId xmlns:a16="http://schemas.microsoft.com/office/drawing/2014/main" id="{AC5F395A-B2A4-D6F5-BB7A-6F129313E50E}"/>
                </a:ext>
              </a:extLst>
            </p:cNvPr>
            <p:cNvGrpSpPr/>
            <p:nvPr/>
          </p:nvGrpSpPr>
          <p:grpSpPr>
            <a:xfrm>
              <a:off x="554335" y="156257"/>
              <a:ext cx="11652717" cy="6637443"/>
              <a:chOff x="128788" y="38665"/>
              <a:chExt cx="11871453" cy="6637443"/>
            </a:xfrm>
          </p:grpSpPr>
          <p:grpSp>
            <p:nvGrpSpPr>
              <p:cNvPr id="3" name="Group 2">
                <a:extLst>
                  <a:ext uri="{FF2B5EF4-FFF2-40B4-BE49-F238E27FC236}">
                    <a16:creationId xmlns:a16="http://schemas.microsoft.com/office/drawing/2014/main" id="{150C1AB7-8AE1-DB2B-EAB4-B03493AC0192}"/>
                  </a:ext>
                </a:extLst>
              </p:cNvPr>
              <p:cNvGrpSpPr>
                <a:grpSpLocks noChangeAspect="1"/>
              </p:cNvGrpSpPr>
              <p:nvPr/>
            </p:nvGrpSpPr>
            <p:grpSpPr>
              <a:xfrm>
                <a:off x="4289354" y="2171289"/>
                <a:ext cx="1986133" cy="2836365"/>
                <a:chOff x="6929438" y="2703513"/>
                <a:chExt cx="2524512" cy="3605212"/>
              </a:xfrm>
            </p:grpSpPr>
            <p:sp>
              <p:nvSpPr>
                <p:cNvPr id="13" name="Freeform 18">
                  <a:extLst>
                    <a:ext uri="{FF2B5EF4-FFF2-40B4-BE49-F238E27FC236}">
                      <a16:creationId xmlns:a16="http://schemas.microsoft.com/office/drawing/2014/main" id="{83E176DC-72D4-621B-0369-80F8FB5371B7}"/>
                    </a:ext>
                  </a:extLst>
                </p:cNvPr>
                <p:cNvSpPr>
                  <a:spLocks/>
                </p:cNvSpPr>
                <p:nvPr/>
              </p:nvSpPr>
              <p:spPr bwMode="auto">
                <a:xfrm>
                  <a:off x="6929438" y="2752725"/>
                  <a:ext cx="3175" cy="11112"/>
                </a:xfrm>
                <a:custGeom>
                  <a:avLst/>
                  <a:gdLst>
                    <a:gd name="T0" fmla="*/ 0 w 2"/>
                    <a:gd name="T1" fmla="*/ 3 h 7"/>
                    <a:gd name="T2" fmla="*/ 2 w 2"/>
                    <a:gd name="T3" fmla="*/ 7 h 7"/>
                    <a:gd name="T4" fmla="*/ 2 w 2"/>
                    <a:gd name="T5" fmla="*/ 5 h 7"/>
                    <a:gd name="T6" fmla="*/ 0 w 2"/>
                    <a:gd name="T7" fmla="*/ 0 h 7"/>
                    <a:gd name="T8" fmla="*/ 0 w 2"/>
                    <a:gd name="T9" fmla="*/ 3 h 7"/>
                  </a:gdLst>
                  <a:ahLst/>
                  <a:cxnLst>
                    <a:cxn ang="0">
                      <a:pos x="T0" y="T1"/>
                    </a:cxn>
                    <a:cxn ang="0">
                      <a:pos x="T2" y="T3"/>
                    </a:cxn>
                    <a:cxn ang="0">
                      <a:pos x="T4" y="T5"/>
                    </a:cxn>
                    <a:cxn ang="0">
                      <a:pos x="T6" y="T7"/>
                    </a:cxn>
                    <a:cxn ang="0">
                      <a:pos x="T8" y="T9"/>
                    </a:cxn>
                  </a:cxnLst>
                  <a:rect l="0" t="0" r="r" b="b"/>
                  <a:pathLst>
                    <a:path w="2" h="7">
                      <a:moveTo>
                        <a:pt x="0" y="3"/>
                      </a:moveTo>
                      <a:lnTo>
                        <a:pt x="2" y="7"/>
                      </a:lnTo>
                      <a:lnTo>
                        <a:pt x="2" y="5"/>
                      </a:lnTo>
                      <a:lnTo>
                        <a:pt x="0" y="0"/>
                      </a:lnTo>
                      <a:lnTo>
                        <a:pt x="0" y="3"/>
                      </a:lnTo>
                      <a:close/>
                    </a:path>
                  </a:pathLst>
                </a:custGeom>
                <a:solidFill>
                  <a:schemeClr val="accent3"/>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4" name="Freeform 19">
                  <a:extLst>
                    <a:ext uri="{FF2B5EF4-FFF2-40B4-BE49-F238E27FC236}">
                      <a16:creationId xmlns:a16="http://schemas.microsoft.com/office/drawing/2014/main" id="{61CF33E9-AC13-C141-2F25-3137FBB0C488}"/>
                    </a:ext>
                  </a:extLst>
                </p:cNvPr>
                <p:cNvSpPr>
                  <a:spLocks/>
                </p:cNvSpPr>
                <p:nvPr/>
              </p:nvSpPr>
              <p:spPr bwMode="auto">
                <a:xfrm>
                  <a:off x="7127875" y="2703513"/>
                  <a:ext cx="3175" cy="7937"/>
                </a:xfrm>
                <a:custGeom>
                  <a:avLst/>
                  <a:gdLst>
                    <a:gd name="T0" fmla="*/ 0 w 2"/>
                    <a:gd name="T1" fmla="*/ 2 h 5"/>
                    <a:gd name="T2" fmla="*/ 0 w 2"/>
                    <a:gd name="T3" fmla="*/ 5 h 5"/>
                    <a:gd name="T4" fmla="*/ 2 w 2"/>
                    <a:gd name="T5" fmla="*/ 2 h 5"/>
                    <a:gd name="T6" fmla="*/ 2 w 2"/>
                    <a:gd name="T7" fmla="*/ 0 h 5"/>
                    <a:gd name="T8" fmla="*/ 0 w 2"/>
                    <a:gd name="T9" fmla="*/ 2 h 5"/>
                  </a:gdLst>
                  <a:ahLst/>
                  <a:cxnLst>
                    <a:cxn ang="0">
                      <a:pos x="T0" y="T1"/>
                    </a:cxn>
                    <a:cxn ang="0">
                      <a:pos x="T2" y="T3"/>
                    </a:cxn>
                    <a:cxn ang="0">
                      <a:pos x="T4" y="T5"/>
                    </a:cxn>
                    <a:cxn ang="0">
                      <a:pos x="T6" y="T7"/>
                    </a:cxn>
                    <a:cxn ang="0">
                      <a:pos x="T8" y="T9"/>
                    </a:cxn>
                  </a:cxnLst>
                  <a:rect l="0" t="0" r="r" b="b"/>
                  <a:pathLst>
                    <a:path w="2" h="5">
                      <a:moveTo>
                        <a:pt x="0" y="2"/>
                      </a:moveTo>
                      <a:lnTo>
                        <a:pt x="0" y="5"/>
                      </a:lnTo>
                      <a:lnTo>
                        <a:pt x="2" y="2"/>
                      </a:lnTo>
                      <a:lnTo>
                        <a:pt x="2" y="0"/>
                      </a:lnTo>
                      <a:lnTo>
                        <a:pt x="0" y="2"/>
                      </a:lnTo>
                      <a:close/>
                    </a:path>
                  </a:pathLst>
                </a:custGeom>
                <a:solidFill>
                  <a:schemeClr val="accent3"/>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25" name="Freeform 32">
                  <a:extLst>
                    <a:ext uri="{FF2B5EF4-FFF2-40B4-BE49-F238E27FC236}">
                      <a16:creationId xmlns:a16="http://schemas.microsoft.com/office/drawing/2014/main" id="{73D2FBB4-9FB0-9B8D-ED5F-00D1CA8FCD29}"/>
                    </a:ext>
                  </a:extLst>
                </p:cNvPr>
                <p:cNvSpPr>
                  <a:spLocks/>
                </p:cNvSpPr>
                <p:nvPr/>
              </p:nvSpPr>
              <p:spPr bwMode="auto">
                <a:xfrm>
                  <a:off x="9377363" y="6292850"/>
                  <a:ext cx="26988" cy="15875"/>
                </a:xfrm>
                <a:custGeom>
                  <a:avLst/>
                  <a:gdLst>
                    <a:gd name="T0" fmla="*/ 1 w 7"/>
                    <a:gd name="T1" fmla="*/ 2 h 4"/>
                    <a:gd name="T2" fmla="*/ 1 w 7"/>
                    <a:gd name="T3" fmla="*/ 1 h 4"/>
                    <a:gd name="T4" fmla="*/ 1 w 7"/>
                    <a:gd name="T5" fmla="*/ 1 h 4"/>
                    <a:gd name="T6" fmla="*/ 0 w 7"/>
                    <a:gd name="T7" fmla="*/ 0 h 4"/>
                    <a:gd name="T8" fmla="*/ 1 w 7"/>
                    <a:gd name="T9" fmla="*/ 0 h 4"/>
                    <a:gd name="T10" fmla="*/ 1 w 7"/>
                    <a:gd name="T11" fmla="*/ 0 h 4"/>
                    <a:gd name="T12" fmla="*/ 2 w 7"/>
                    <a:gd name="T13" fmla="*/ 0 h 4"/>
                    <a:gd name="T14" fmla="*/ 2 w 7"/>
                    <a:gd name="T15" fmla="*/ 0 h 4"/>
                    <a:gd name="T16" fmla="*/ 3 w 7"/>
                    <a:gd name="T17" fmla="*/ 0 h 4"/>
                    <a:gd name="T18" fmla="*/ 3 w 7"/>
                    <a:gd name="T19" fmla="*/ 0 h 4"/>
                    <a:gd name="T20" fmla="*/ 4 w 7"/>
                    <a:gd name="T21" fmla="*/ 0 h 4"/>
                    <a:gd name="T22" fmla="*/ 5 w 7"/>
                    <a:gd name="T23" fmla="*/ 1 h 4"/>
                    <a:gd name="T24" fmla="*/ 5 w 7"/>
                    <a:gd name="T25" fmla="*/ 1 h 4"/>
                    <a:gd name="T26" fmla="*/ 5 w 7"/>
                    <a:gd name="T27" fmla="*/ 1 h 4"/>
                    <a:gd name="T28" fmla="*/ 6 w 7"/>
                    <a:gd name="T29" fmla="*/ 1 h 4"/>
                    <a:gd name="T30" fmla="*/ 6 w 7"/>
                    <a:gd name="T31" fmla="*/ 1 h 4"/>
                    <a:gd name="T32" fmla="*/ 6 w 7"/>
                    <a:gd name="T33" fmla="*/ 2 h 4"/>
                    <a:gd name="T34" fmla="*/ 7 w 7"/>
                    <a:gd name="T35" fmla="*/ 2 h 4"/>
                    <a:gd name="T36" fmla="*/ 7 w 7"/>
                    <a:gd name="T37" fmla="*/ 2 h 4"/>
                    <a:gd name="T38" fmla="*/ 6 w 7"/>
                    <a:gd name="T39" fmla="*/ 3 h 4"/>
                    <a:gd name="T40" fmla="*/ 5 w 7"/>
                    <a:gd name="T41" fmla="*/ 3 h 4"/>
                    <a:gd name="T42" fmla="*/ 5 w 7"/>
                    <a:gd name="T43" fmla="*/ 3 h 4"/>
                    <a:gd name="T44" fmla="*/ 5 w 7"/>
                    <a:gd name="T45" fmla="*/ 3 h 4"/>
                    <a:gd name="T46" fmla="*/ 4 w 7"/>
                    <a:gd name="T47" fmla="*/ 3 h 4"/>
                    <a:gd name="T48" fmla="*/ 4 w 7"/>
                    <a:gd name="T49" fmla="*/ 3 h 4"/>
                    <a:gd name="T50" fmla="*/ 3 w 7"/>
                    <a:gd name="T51" fmla="*/ 3 h 4"/>
                    <a:gd name="T52" fmla="*/ 2 w 7"/>
                    <a:gd name="T53" fmla="*/ 3 h 4"/>
                    <a:gd name="T54" fmla="*/ 2 w 7"/>
                    <a:gd name="T55" fmla="*/ 3 h 4"/>
                    <a:gd name="T56" fmla="*/ 2 w 7"/>
                    <a:gd name="T57" fmla="*/ 3 h 4"/>
                    <a:gd name="T58" fmla="*/ 2 w 7"/>
                    <a:gd name="T59" fmla="*/ 2 h 4"/>
                    <a:gd name="T60" fmla="*/ 1 w 7"/>
                    <a:gd name="T6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 h="4">
                      <a:moveTo>
                        <a:pt x="1" y="2"/>
                      </a:moveTo>
                      <a:cubicBezTo>
                        <a:pt x="0" y="2"/>
                        <a:pt x="1" y="1"/>
                        <a:pt x="1" y="1"/>
                      </a:cubicBezTo>
                      <a:cubicBezTo>
                        <a:pt x="1" y="1"/>
                        <a:pt x="1" y="1"/>
                        <a:pt x="1" y="1"/>
                      </a:cubicBezTo>
                      <a:cubicBezTo>
                        <a:pt x="1" y="0"/>
                        <a:pt x="0" y="0"/>
                        <a:pt x="0" y="0"/>
                      </a:cubicBezTo>
                      <a:cubicBezTo>
                        <a:pt x="0" y="0"/>
                        <a:pt x="1" y="0"/>
                        <a:pt x="1" y="0"/>
                      </a:cubicBezTo>
                      <a:cubicBezTo>
                        <a:pt x="1" y="0"/>
                        <a:pt x="1" y="0"/>
                        <a:pt x="1" y="0"/>
                      </a:cubicBezTo>
                      <a:cubicBezTo>
                        <a:pt x="2" y="0"/>
                        <a:pt x="2" y="0"/>
                        <a:pt x="2" y="0"/>
                      </a:cubicBezTo>
                      <a:cubicBezTo>
                        <a:pt x="2" y="0"/>
                        <a:pt x="2" y="0"/>
                        <a:pt x="2" y="0"/>
                      </a:cubicBezTo>
                      <a:cubicBezTo>
                        <a:pt x="3" y="0"/>
                        <a:pt x="3" y="0"/>
                        <a:pt x="3" y="0"/>
                      </a:cubicBezTo>
                      <a:cubicBezTo>
                        <a:pt x="3" y="0"/>
                        <a:pt x="3" y="0"/>
                        <a:pt x="3" y="0"/>
                      </a:cubicBezTo>
                      <a:cubicBezTo>
                        <a:pt x="4" y="0"/>
                        <a:pt x="4" y="0"/>
                        <a:pt x="4" y="0"/>
                      </a:cubicBezTo>
                      <a:cubicBezTo>
                        <a:pt x="4" y="0"/>
                        <a:pt x="4" y="1"/>
                        <a:pt x="5" y="1"/>
                      </a:cubicBezTo>
                      <a:cubicBezTo>
                        <a:pt x="5" y="1"/>
                        <a:pt x="5" y="1"/>
                        <a:pt x="5" y="1"/>
                      </a:cubicBezTo>
                      <a:cubicBezTo>
                        <a:pt x="5" y="1"/>
                        <a:pt x="5" y="1"/>
                        <a:pt x="5" y="1"/>
                      </a:cubicBezTo>
                      <a:cubicBezTo>
                        <a:pt x="6" y="1"/>
                        <a:pt x="6" y="1"/>
                        <a:pt x="6" y="1"/>
                      </a:cubicBezTo>
                      <a:cubicBezTo>
                        <a:pt x="6" y="1"/>
                        <a:pt x="6" y="1"/>
                        <a:pt x="6" y="1"/>
                      </a:cubicBezTo>
                      <a:cubicBezTo>
                        <a:pt x="6" y="1"/>
                        <a:pt x="6" y="1"/>
                        <a:pt x="6" y="2"/>
                      </a:cubicBezTo>
                      <a:cubicBezTo>
                        <a:pt x="6" y="2"/>
                        <a:pt x="6" y="2"/>
                        <a:pt x="7" y="2"/>
                      </a:cubicBezTo>
                      <a:cubicBezTo>
                        <a:pt x="7" y="2"/>
                        <a:pt x="7" y="2"/>
                        <a:pt x="7" y="2"/>
                      </a:cubicBezTo>
                      <a:cubicBezTo>
                        <a:pt x="7" y="3"/>
                        <a:pt x="6" y="3"/>
                        <a:pt x="6" y="3"/>
                      </a:cubicBezTo>
                      <a:cubicBezTo>
                        <a:pt x="6" y="3"/>
                        <a:pt x="5" y="3"/>
                        <a:pt x="5" y="3"/>
                      </a:cubicBezTo>
                      <a:cubicBezTo>
                        <a:pt x="5" y="3"/>
                        <a:pt x="5" y="3"/>
                        <a:pt x="5" y="3"/>
                      </a:cubicBezTo>
                      <a:cubicBezTo>
                        <a:pt x="5" y="3"/>
                        <a:pt x="5" y="3"/>
                        <a:pt x="5" y="3"/>
                      </a:cubicBezTo>
                      <a:cubicBezTo>
                        <a:pt x="4" y="3"/>
                        <a:pt x="4" y="3"/>
                        <a:pt x="4" y="3"/>
                      </a:cubicBezTo>
                      <a:cubicBezTo>
                        <a:pt x="4" y="3"/>
                        <a:pt x="4" y="3"/>
                        <a:pt x="4" y="3"/>
                      </a:cubicBezTo>
                      <a:cubicBezTo>
                        <a:pt x="4" y="4"/>
                        <a:pt x="3" y="3"/>
                        <a:pt x="3" y="3"/>
                      </a:cubicBezTo>
                      <a:cubicBezTo>
                        <a:pt x="3" y="3"/>
                        <a:pt x="3" y="3"/>
                        <a:pt x="2" y="3"/>
                      </a:cubicBezTo>
                      <a:cubicBezTo>
                        <a:pt x="2" y="3"/>
                        <a:pt x="2" y="3"/>
                        <a:pt x="2" y="3"/>
                      </a:cubicBezTo>
                      <a:cubicBezTo>
                        <a:pt x="2" y="3"/>
                        <a:pt x="2" y="3"/>
                        <a:pt x="2" y="3"/>
                      </a:cubicBezTo>
                      <a:cubicBezTo>
                        <a:pt x="2" y="3"/>
                        <a:pt x="2" y="3"/>
                        <a:pt x="2" y="2"/>
                      </a:cubicBezTo>
                      <a:cubicBezTo>
                        <a:pt x="1" y="2"/>
                        <a:pt x="1" y="2"/>
                        <a:pt x="1" y="2"/>
                      </a:cubicBezTo>
                      <a:close/>
                    </a:path>
                  </a:pathLst>
                </a:custGeom>
                <a:solidFill>
                  <a:schemeClr val="accent3"/>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26" name="Freeform 33">
                  <a:extLst>
                    <a:ext uri="{FF2B5EF4-FFF2-40B4-BE49-F238E27FC236}">
                      <a16:creationId xmlns:a16="http://schemas.microsoft.com/office/drawing/2014/main" id="{C55AD78D-9FB7-C483-659B-90CDE7B5D844}"/>
                    </a:ext>
                  </a:extLst>
                </p:cNvPr>
                <p:cNvSpPr>
                  <a:spLocks/>
                </p:cNvSpPr>
                <p:nvPr/>
              </p:nvSpPr>
              <p:spPr bwMode="auto">
                <a:xfrm>
                  <a:off x="9446012" y="6305550"/>
                  <a:ext cx="7938" cy="3175"/>
                </a:xfrm>
                <a:custGeom>
                  <a:avLst/>
                  <a:gdLst>
                    <a:gd name="T0" fmla="*/ 1 w 2"/>
                    <a:gd name="T1" fmla="*/ 1 h 1"/>
                    <a:gd name="T2" fmla="*/ 0 w 2"/>
                    <a:gd name="T3" fmla="*/ 0 h 1"/>
                    <a:gd name="T4" fmla="*/ 0 w 2"/>
                    <a:gd name="T5" fmla="*/ 0 h 1"/>
                    <a:gd name="T6" fmla="*/ 1 w 2"/>
                    <a:gd name="T7" fmla="*/ 0 h 1"/>
                    <a:gd name="T8" fmla="*/ 1 w 2"/>
                    <a:gd name="T9" fmla="*/ 0 h 1"/>
                    <a:gd name="T10" fmla="*/ 1 w 2"/>
                    <a:gd name="T11" fmla="*/ 0 h 1"/>
                    <a:gd name="T12" fmla="*/ 1 w 2"/>
                    <a:gd name="T13" fmla="*/ 0 h 1"/>
                    <a:gd name="T14" fmla="*/ 1 w 2"/>
                    <a:gd name="T15" fmla="*/ 1 h 1"/>
                    <a:gd name="T16" fmla="*/ 1 w 2"/>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1" y="1"/>
                      </a:moveTo>
                      <a:cubicBezTo>
                        <a:pt x="1" y="1"/>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ubicBezTo>
                        <a:pt x="1" y="0"/>
                        <a:pt x="2" y="0"/>
                        <a:pt x="1" y="1"/>
                      </a:cubicBezTo>
                      <a:cubicBezTo>
                        <a:pt x="1" y="1"/>
                        <a:pt x="1" y="1"/>
                        <a:pt x="1" y="1"/>
                      </a:cubicBezTo>
                      <a:close/>
                    </a:path>
                  </a:pathLst>
                </a:custGeom>
                <a:solidFill>
                  <a:schemeClr val="accent3"/>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55" name="Freeform 58">
                  <a:extLst>
                    <a:ext uri="{FF2B5EF4-FFF2-40B4-BE49-F238E27FC236}">
                      <a16:creationId xmlns:a16="http://schemas.microsoft.com/office/drawing/2014/main" id="{74CDA2B4-DA78-B638-4BE1-DF4C213F3646}"/>
                    </a:ext>
                  </a:extLst>
                </p:cNvPr>
                <p:cNvSpPr>
                  <a:spLocks/>
                </p:cNvSpPr>
                <p:nvPr/>
              </p:nvSpPr>
              <p:spPr bwMode="auto">
                <a:xfrm>
                  <a:off x="9134475" y="4906963"/>
                  <a:ext cx="14288" cy="25400"/>
                </a:xfrm>
                <a:custGeom>
                  <a:avLst/>
                  <a:gdLst>
                    <a:gd name="T0" fmla="*/ 4 w 4"/>
                    <a:gd name="T1" fmla="*/ 5 h 7"/>
                    <a:gd name="T2" fmla="*/ 2 w 4"/>
                    <a:gd name="T3" fmla="*/ 0 h 7"/>
                    <a:gd name="T4" fmla="*/ 1 w 4"/>
                    <a:gd name="T5" fmla="*/ 6 h 7"/>
                    <a:gd name="T6" fmla="*/ 4 w 4"/>
                    <a:gd name="T7" fmla="*/ 7 h 7"/>
                    <a:gd name="T8" fmla="*/ 4 w 4"/>
                    <a:gd name="T9" fmla="*/ 5 h 7"/>
                  </a:gdLst>
                  <a:ahLst/>
                  <a:cxnLst>
                    <a:cxn ang="0">
                      <a:pos x="T0" y="T1"/>
                    </a:cxn>
                    <a:cxn ang="0">
                      <a:pos x="T2" y="T3"/>
                    </a:cxn>
                    <a:cxn ang="0">
                      <a:pos x="T4" y="T5"/>
                    </a:cxn>
                    <a:cxn ang="0">
                      <a:pos x="T6" y="T7"/>
                    </a:cxn>
                    <a:cxn ang="0">
                      <a:pos x="T8" y="T9"/>
                    </a:cxn>
                  </a:cxnLst>
                  <a:rect l="0" t="0" r="r" b="b"/>
                  <a:pathLst>
                    <a:path w="4" h="7">
                      <a:moveTo>
                        <a:pt x="4" y="5"/>
                      </a:moveTo>
                      <a:cubicBezTo>
                        <a:pt x="4" y="3"/>
                        <a:pt x="3" y="1"/>
                        <a:pt x="2" y="0"/>
                      </a:cubicBezTo>
                      <a:cubicBezTo>
                        <a:pt x="0" y="2"/>
                        <a:pt x="2" y="4"/>
                        <a:pt x="1" y="6"/>
                      </a:cubicBezTo>
                      <a:cubicBezTo>
                        <a:pt x="2" y="7"/>
                        <a:pt x="3" y="7"/>
                        <a:pt x="4" y="7"/>
                      </a:cubicBezTo>
                      <a:cubicBezTo>
                        <a:pt x="4" y="6"/>
                        <a:pt x="4" y="5"/>
                        <a:pt x="4" y="5"/>
                      </a:cubicBezTo>
                      <a:close/>
                    </a:path>
                  </a:pathLst>
                </a:custGeom>
                <a:solidFill>
                  <a:schemeClr val="accent3"/>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grpSp>
          <p:sp>
            <p:nvSpPr>
              <p:cNvPr id="135" name="Rectangle: Rounded Corners 134">
                <a:extLst>
                  <a:ext uri="{FF2B5EF4-FFF2-40B4-BE49-F238E27FC236}">
                    <a16:creationId xmlns:a16="http://schemas.microsoft.com/office/drawing/2014/main" id="{5F9E6F67-53F4-FBB8-678C-FB8D716451BB}"/>
                  </a:ext>
                </a:extLst>
              </p:cNvPr>
              <p:cNvSpPr/>
              <p:nvPr/>
            </p:nvSpPr>
            <p:spPr>
              <a:xfrm>
                <a:off x="263755" y="1845233"/>
                <a:ext cx="2763153" cy="314619"/>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IE" sz="1400" b="1" i="0" u="none" strike="noStrike" kern="1200" cap="none" spc="0" normalizeH="0" baseline="0" noProof="0">
                    <a:ln>
                      <a:noFill/>
                    </a:ln>
                    <a:solidFill>
                      <a:srgbClr val="082B7A"/>
                    </a:solidFill>
                    <a:effectLst/>
                    <a:uLnTx/>
                    <a:uFillTx/>
                    <a:latin typeface="EC Square Sans Cond Pro"/>
                    <a:ea typeface="+mn-ea"/>
                    <a:cs typeface="+mn-cs"/>
                    <a:sym typeface="Arial"/>
                  </a:rPr>
                  <a:t>1 national JTF </a:t>
                </a:r>
                <a:r>
                  <a:rPr kumimoji="0" lang="en-IE" sz="1400" b="0" i="0" u="none" strike="noStrike" kern="1200" cap="none" spc="0" normalizeH="0" baseline="0" noProof="0">
                    <a:ln>
                      <a:noFill/>
                    </a:ln>
                    <a:solidFill>
                      <a:srgbClr val="082B7A"/>
                    </a:solidFill>
                    <a:effectLst/>
                    <a:uLnTx/>
                    <a:uFillTx/>
                    <a:latin typeface="EC Square Sans Cond Pro"/>
                    <a:ea typeface="+mn-ea"/>
                    <a:cs typeface="+mn-cs"/>
                    <a:sym typeface="Arial"/>
                  </a:rPr>
                  <a:t>programme</a:t>
                </a:r>
              </a:p>
            </p:txBody>
          </p:sp>
          <p:sp>
            <p:nvSpPr>
              <p:cNvPr id="136" name="Rectangle: Rounded Corners 135">
                <a:extLst>
                  <a:ext uri="{FF2B5EF4-FFF2-40B4-BE49-F238E27FC236}">
                    <a16:creationId xmlns:a16="http://schemas.microsoft.com/office/drawing/2014/main" id="{72557A8C-8DD8-FD6D-2E61-F979644377A7}"/>
                  </a:ext>
                </a:extLst>
              </p:cNvPr>
              <p:cNvSpPr/>
              <p:nvPr/>
            </p:nvSpPr>
            <p:spPr>
              <a:xfrm>
                <a:off x="128788" y="2481840"/>
                <a:ext cx="3436470" cy="410407"/>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IE" sz="14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12 regional ERDF, 1 regional JTF </a:t>
                </a:r>
                <a:r>
                  <a:rPr kumimoji="0" lang="en-IE" sz="1400" b="0"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and</a:t>
                </a:r>
                <a:r>
                  <a:rPr kumimoji="0" lang="en-IE" sz="14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IE" sz="14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1 regional ESF+ </a:t>
                </a:r>
                <a:r>
                  <a:rPr kumimoji="0" lang="en-IE" sz="1400" b="0"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programmes</a:t>
                </a:r>
              </a:p>
            </p:txBody>
          </p:sp>
          <p:sp>
            <p:nvSpPr>
              <p:cNvPr id="139" name="Rectangle: Rounded Corners 138">
                <a:extLst>
                  <a:ext uri="{FF2B5EF4-FFF2-40B4-BE49-F238E27FC236}">
                    <a16:creationId xmlns:a16="http://schemas.microsoft.com/office/drawing/2014/main" id="{9291F32C-ED75-E674-6C9A-0416CAC0153A}"/>
                  </a:ext>
                </a:extLst>
              </p:cNvPr>
              <p:cNvSpPr/>
              <p:nvPr/>
            </p:nvSpPr>
            <p:spPr>
              <a:xfrm>
                <a:off x="369416" y="4703266"/>
                <a:ext cx="3276066" cy="626632"/>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IE" sz="13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13 regional and 1 national ERDF</a:t>
                </a:r>
                <a:r>
                  <a:rPr kumimoji="0" lang="en-IE" sz="1300" b="0"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 </a:t>
                </a:r>
                <a:r>
                  <a:rPr kumimoji="0" lang="en-IE" sz="13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6 regional ESF+ </a:t>
                </a:r>
                <a:r>
                  <a:rPr kumimoji="0" lang="en-IE" sz="1300" b="0"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and </a:t>
                </a:r>
                <a:r>
                  <a:rPr kumimoji="0" lang="en-IE" sz="13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1 national JTF </a:t>
                </a:r>
                <a:r>
                  <a:rPr kumimoji="0" lang="en-IE" sz="1300" b="0"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programmes</a:t>
                </a:r>
                <a:endParaRPr kumimoji="0" lang="en-IE" sz="1300" b="0" i="0" u="none" strike="noStrike" kern="0" cap="none" spc="0" normalizeH="0" baseline="0" noProof="0">
                  <a:ln>
                    <a:noFill/>
                  </a:ln>
                  <a:solidFill>
                    <a:prstClr val="white"/>
                  </a:solidFill>
                  <a:effectLst/>
                  <a:uLnTx/>
                  <a:uFillTx/>
                  <a:latin typeface="EC Square Sans Cond Pro" panose="020B0506040000020004" pitchFamily="34" charset="0"/>
                  <a:ea typeface="+mn-ea"/>
                  <a:cs typeface="+mn-cs"/>
                  <a:sym typeface="Arial"/>
                </a:endParaRPr>
              </a:p>
            </p:txBody>
          </p:sp>
          <p:sp>
            <p:nvSpPr>
              <p:cNvPr id="140" name="Rectangle: Rounded Corners 139">
                <a:extLst>
                  <a:ext uri="{FF2B5EF4-FFF2-40B4-BE49-F238E27FC236}">
                    <a16:creationId xmlns:a16="http://schemas.microsoft.com/office/drawing/2014/main" id="{0A71A8CB-3EDC-F5AA-4757-C86ABD690881}"/>
                  </a:ext>
                </a:extLst>
              </p:cNvPr>
              <p:cNvSpPr/>
              <p:nvPr/>
            </p:nvSpPr>
            <p:spPr>
              <a:xfrm>
                <a:off x="8972734" y="351394"/>
                <a:ext cx="2455014" cy="320342"/>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IE" sz="14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1 national ERDF programme</a:t>
                </a:r>
              </a:p>
            </p:txBody>
          </p:sp>
          <p:sp>
            <p:nvSpPr>
              <p:cNvPr id="141" name="Rectangle: Rounded Corners 140">
                <a:extLst>
                  <a:ext uri="{FF2B5EF4-FFF2-40B4-BE49-F238E27FC236}">
                    <a16:creationId xmlns:a16="http://schemas.microsoft.com/office/drawing/2014/main" id="{2106F3BC-BC5B-ACA0-A9C4-30A64F2209BD}"/>
                  </a:ext>
                </a:extLst>
              </p:cNvPr>
              <p:cNvSpPr/>
              <p:nvPr/>
            </p:nvSpPr>
            <p:spPr>
              <a:xfrm>
                <a:off x="8854959" y="4935099"/>
                <a:ext cx="3145282" cy="674140"/>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IE" sz="12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8 regional and 2 national ERDF, 1 national ESF+, 1 national JTF </a:t>
                </a:r>
                <a:r>
                  <a:rPr kumimoji="0" lang="en-IE" sz="1200" b="0"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programmes</a:t>
                </a:r>
                <a:endParaRPr kumimoji="0" lang="en-IE" sz="1200" b="0"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Arial"/>
                  <a:sym typeface="Arial"/>
                </a:endParaRPr>
              </a:p>
            </p:txBody>
          </p:sp>
          <p:sp>
            <p:nvSpPr>
              <p:cNvPr id="142" name="Rectangle: Rounded Corners 141">
                <a:extLst>
                  <a:ext uri="{FF2B5EF4-FFF2-40B4-BE49-F238E27FC236}">
                    <a16:creationId xmlns:a16="http://schemas.microsoft.com/office/drawing/2014/main" id="{0192FB64-65F4-308A-50F3-9F1E30967E90}"/>
                  </a:ext>
                </a:extLst>
              </p:cNvPr>
              <p:cNvSpPr/>
              <p:nvPr/>
            </p:nvSpPr>
            <p:spPr>
              <a:xfrm>
                <a:off x="4376061" y="6152889"/>
                <a:ext cx="3559285" cy="523219"/>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4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13 regional and 1 national ERDF, and 2 national and 2 regional ESF+ </a:t>
                </a:r>
                <a:r>
                  <a:rPr kumimoji="0" lang="en-IE" sz="1400" b="0"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programmes</a:t>
                </a:r>
                <a:endParaRPr kumimoji="0" lang="en-IE" sz="1400" b="0"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Arial"/>
                  <a:sym typeface="Arial"/>
                </a:endParaRPr>
              </a:p>
            </p:txBody>
          </p:sp>
          <p:sp>
            <p:nvSpPr>
              <p:cNvPr id="143" name="Rectangle: Rounded Corners 142">
                <a:extLst>
                  <a:ext uri="{FF2B5EF4-FFF2-40B4-BE49-F238E27FC236}">
                    <a16:creationId xmlns:a16="http://schemas.microsoft.com/office/drawing/2014/main" id="{E0E52287-FC28-92E3-DA0D-30439D3C2506}"/>
                  </a:ext>
                </a:extLst>
              </p:cNvPr>
              <p:cNvSpPr/>
              <p:nvPr/>
            </p:nvSpPr>
            <p:spPr>
              <a:xfrm>
                <a:off x="448413" y="5582599"/>
                <a:ext cx="2777662" cy="380285"/>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IE" sz="14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7 regional </a:t>
                </a:r>
                <a:r>
                  <a:rPr kumimoji="0" lang="en-IE" sz="1400" b="1" i="0" u="none" strike="noStrike" kern="1200" cap="none" spc="0" normalizeH="0" baseline="0" noProof="0" err="1">
                    <a:ln>
                      <a:noFill/>
                    </a:ln>
                    <a:solidFill>
                      <a:srgbClr val="082B7A"/>
                    </a:solidFill>
                    <a:effectLst/>
                    <a:uLnTx/>
                    <a:uFillTx/>
                    <a:latin typeface="EC Square Sans Cond Pro" panose="020B0506040000020004" pitchFamily="34" charset="0"/>
                    <a:ea typeface="+mn-ea"/>
                    <a:cs typeface="+mn-cs"/>
                    <a:sym typeface="Arial"/>
                  </a:rPr>
                  <a:t>multifund</a:t>
                </a:r>
                <a:r>
                  <a:rPr kumimoji="0" lang="en-IE" sz="14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 programmes</a:t>
                </a:r>
                <a:endParaRPr kumimoji="0" lang="en-IE" sz="1400" b="0" i="0" u="none" strike="noStrike" kern="0" cap="none" spc="0" normalizeH="0" baseline="0" noProof="0">
                  <a:ln>
                    <a:noFill/>
                  </a:ln>
                  <a:solidFill>
                    <a:prstClr val="white"/>
                  </a:solidFill>
                  <a:effectLst/>
                  <a:uLnTx/>
                  <a:uFillTx/>
                  <a:latin typeface="EC Square Sans Cond Pro" panose="020B0506040000020004" pitchFamily="34" charset="0"/>
                  <a:ea typeface="+mn-ea"/>
                  <a:cs typeface="+mn-cs"/>
                  <a:sym typeface="Arial"/>
                </a:endParaRPr>
              </a:p>
            </p:txBody>
          </p:sp>
          <p:sp>
            <p:nvSpPr>
              <p:cNvPr id="155" name="Oval 150">
                <a:extLst>
                  <a:ext uri="{FF2B5EF4-FFF2-40B4-BE49-F238E27FC236}">
                    <a16:creationId xmlns:a16="http://schemas.microsoft.com/office/drawing/2014/main" id="{BCE01463-5888-98CE-AA6D-B0C7CF32E2F1}"/>
                  </a:ext>
                </a:extLst>
              </p:cNvPr>
              <p:cNvSpPr/>
              <p:nvPr/>
            </p:nvSpPr>
            <p:spPr>
              <a:xfrm>
                <a:off x="4668074" y="5819381"/>
                <a:ext cx="2212805" cy="399022"/>
              </a:xfrm>
              <a:prstGeom prst="roundRect">
                <a:avLst/>
              </a:prstGeom>
              <a:noFill/>
              <a:ln>
                <a:noFill/>
              </a:ln>
            </p:spPr>
            <p:style>
              <a:lnRef idx="3">
                <a:schemeClr val="lt1"/>
              </a:lnRef>
              <a:fillRef idx="1">
                <a:schemeClr val="accent2"/>
              </a:fillRef>
              <a:effectRef idx="1">
                <a:schemeClr val="accent2"/>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a:ln>
                      <a:noFill/>
                    </a:ln>
                    <a:solidFill>
                      <a:srgbClr val="082B7A"/>
                    </a:solidFill>
                    <a:effectLst/>
                    <a:uLnTx/>
                    <a:uFillTx/>
                    <a:latin typeface="EC Square Sans Cond Pro"/>
                    <a:ea typeface="+mn-ea"/>
                    <a:cs typeface="+mn-cs"/>
                    <a:sym typeface="Arial"/>
                  </a:rPr>
                  <a:t>Italy – </a:t>
                </a:r>
                <a:r>
                  <a:rPr kumimoji="0" lang="en-IE" sz="1600" b="1" i="1" u="none" strike="noStrike" kern="1200" cap="none" spc="0" normalizeH="0" baseline="0" noProof="0">
                    <a:ln>
                      <a:noFill/>
                    </a:ln>
                    <a:solidFill>
                      <a:srgbClr val="FF0000"/>
                    </a:solidFill>
                    <a:effectLst/>
                    <a:uLnTx/>
                    <a:uFillTx/>
                    <a:latin typeface="EC Square Sans Cond Pro"/>
                    <a:ea typeface="+mn-ea"/>
                    <a:cs typeface="+mn-cs"/>
                    <a:sym typeface="Arial"/>
                  </a:rPr>
                  <a:t>EUR 4.2bn</a:t>
                </a:r>
                <a:endParaRPr kumimoji="0" lang="en-IE" sz="1600" b="0"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endParaRPr>
              </a:p>
            </p:txBody>
          </p:sp>
          <p:sp>
            <p:nvSpPr>
              <p:cNvPr id="156" name="Oval 150">
                <a:extLst>
                  <a:ext uri="{FF2B5EF4-FFF2-40B4-BE49-F238E27FC236}">
                    <a16:creationId xmlns:a16="http://schemas.microsoft.com/office/drawing/2014/main" id="{36DABB1B-D8F9-6045-B4CF-805E6CC67938}"/>
                  </a:ext>
                </a:extLst>
              </p:cNvPr>
              <p:cNvSpPr/>
              <p:nvPr/>
            </p:nvSpPr>
            <p:spPr>
              <a:xfrm>
                <a:off x="448413" y="5288852"/>
                <a:ext cx="2246017" cy="399022"/>
              </a:xfrm>
              <a:prstGeom prst="roundRect">
                <a:avLst/>
              </a:prstGeom>
              <a:noFill/>
              <a:ln>
                <a:noFill/>
              </a:ln>
            </p:spPr>
            <p:style>
              <a:lnRef idx="3">
                <a:schemeClr val="lt1"/>
              </a:lnRef>
              <a:fillRef idx="1">
                <a:schemeClr val="accent2"/>
              </a:fillRef>
              <a:effectRef idx="1">
                <a:schemeClr val="accent2"/>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France – </a:t>
                </a:r>
                <a:r>
                  <a:rPr kumimoji="0" lang="en-IE" sz="1600" b="1"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rPr>
                  <a:t>EUR</a:t>
                </a:r>
                <a:r>
                  <a:rPr kumimoji="0" lang="en-IE" sz="16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 </a:t>
                </a:r>
                <a:r>
                  <a:rPr kumimoji="0" lang="en-IE" sz="1600" b="1"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rPr>
                  <a:t>214m</a:t>
                </a:r>
                <a:endParaRPr kumimoji="0" lang="en-IE" sz="1600" b="0"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endParaRPr>
              </a:p>
            </p:txBody>
          </p:sp>
          <p:sp>
            <p:nvSpPr>
              <p:cNvPr id="157" name="Oval 150">
                <a:extLst>
                  <a:ext uri="{FF2B5EF4-FFF2-40B4-BE49-F238E27FC236}">
                    <a16:creationId xmlns:a16="http://schemas.microsoft.com/office/drawing/2014/main" id="{9C613C7E-71E7-F5D2-48AC-6B634A698867}"/>
                  </a:ext>
                </a:extLst>
              </p:cNvPr>
              <p:cNvSpPr/>
              <p:nvPr/>
            </p:nvSpPr>
            <p:spPr>
              <a:xfrm>
                <a:off x="9054755" y="4739481"/>
                <a:ext cx="2212804" cy="399022"/>
              </a:xfrm>
              <a:prstGeom prst="roundRect">
                <a:avLst/>
              </a:prstGeom>
              <a:noFill/>
              <a:ln>
                <a:noFill/>
              </a:ln>
            </p:spPr>
            <p:style>
              <a:lnRef idx="3">
                <a:schemeClr val="lt1"/>
              </a:lnRef>
              <a:fillRef idx="1">
                <a:schemeClr val="accent2"/>
              </a:fillRef>
              <a:effectRef idx="1">
                <a:schemeClr val="accent2"/>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a:ln>
                      <a:noFill/>
                    </a:ln>
                    <a:solidFill>
                      <a:srgbClr val="082B7A"/>
                    </a:solidFill>
                    <a:effectLst/>
                    <a:uLnTx/>
                    <a:uFillTx/>
                    <a:latin typeface="EC Square Sans Cond Pro"/>
                    <a:ea typeface="+mn-ea"/>
                    <a:cs typeface="+mn-cs"/>
                    <a:sym typeface="Arial"/>
                  </a:rPr>
                  <a:t>Romania – </a:t>
                </a:r>
                <a:r>
                  <a:rPr kumimoji="0" lang="en-IE" sz="1600" b="1" i="1" u="none" strike="noStrike" kern="1200" cap="none" spc="0" normalizeH="0" baseline="0" noProof="0">
                    <a:ln>
                      <a:noFill/>
                    </a:ln>
                    <a:solidFill>
                      <a:srgbClr val="FF0000"/>
                    </a:solidFill>
                    <a:effectLst/>
                    <a:uLnTx/>
                    <a:uFillTx/>
                    <a:latin typeface="EC Square Sans Cond Pro"/>
                    <a:ea typeface="+mn-ea"/>
                    <a:cs typeface="+mn-cs"/>
                    <a:sym typeface="Arial"/>
                  </a:rPr>
                  <a:t>EUR 1.8bn</a:t>
                </a:r>
                <a:endParaRPr kumimoji="0" lang="en-IE" sz="1600" b="0"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endParaRPr>
              </a:p>
            </p:txBody>
          </p:sp>
          <p:sp>
            <p:nvSpPr>
              <p:cNvPr id="160" name="Oval 150">
                <a:extLst>
                  <a:ext uri="{FF2B5EF4-FFF2-40B4-BE49-F238E27FC236}">
                    <a16:creationId xmlns:a16="http://schemas.microsoft.com/office/drawing/2014/main" id="{A9FA8CCF-764C-23D4-FB40-0640D120D11A}"/>
                  </a:ext>
                </a:extLst>
              </p:cNvPr>
              <p:cNvSpPr/>
              <p:nvPr/>
            </p:nvSpPr>
            <p:spPr>
              <a:xfrm>
                <a:off x="9053939" y="713320"/>
                <a:ext cx="2212806" cy="399022"/>
              </a:xfrm>
              <a:prstGeom prst="roundRect">
                <a:avLst/>
              </a:prstGeom>
              <a:noFill/>
              <a:ln>
                <a:noFill/>
              </a:ln>
            </p:spPr>
            <p:style>
              <a:lnRef idx="3">
                <a:schemeClr val="lt1"/>
              </a:lnRef>
              <a:fillRef idx="1">
                <a:schemeClr val="accent2"/>
              </a:fillRef>
              <a:effectRef idx="1">
                <a:schemeClr val="accent2"/>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Lithuania – </a:t>
                </a:r>
                <a:r>
                  <a:rPr kumimoji="0" lang="en-IE" sz="1600" b="1"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rPr>
                  <a:t>EUR 59m</a:t>
                </a:r>
                <a:endParaRPr kumimoji="0" lang="en-IE" sz="1600" b="0"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endParaRPr>
              </a:p>
            </p:txBody>
          </p:sp>
          <p:sp>
            <p:nvSpPr>
              <p:cNvPr id="161" name="Oval 150">
                <a:extLst>
                  <a:ext uri="{FF2B5EF4-FFF2-40B4-BE49-F238E27FC236}">
                    <a16:creationId xmlns:a16="http://schemas.microsoft.com/office/drawing/2014/main" id="{670B6D2D-AB80-9506-5362-BCDBF1D5D6DC}"/>
                  </a:ext>
                </a:extLst>
              </p:cNvPr>
              <p:cNvSpPr/>
              <p:nvPr/>
            </p:nvSpPr>
            <p:spPr>
              <a:xfrm>
                <a:off x="8961086" y="38665"/>
                <a:ext cx="2212806" cy="399022"/>
              </a:xfrm>
              <a:prstGeom prst="roundRect">
                <a:avLst/>
              </a:prstGeom>
              <a:noFill/>
              <a:ln>
                <a:noFill/>
              </a:ln>
            </p:spPr>
            <p:style>
              <a:lnRef idx="3">
                <a:schemeClr val="lt1"/>
              </a:lnRef>
              <a:fillRef idx="1">
                <a:schemeClr val="accent2"/>
              </a:fillRef>
              <a:effectRef idx="1">
                <a:schemeClr val="accent2"/>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Latvia – </a:t>
                </a:r>
                <a:r>
                  <a:rPr kumimoji="0" lang="en-IE" sz="1600" b="1"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rPr>
                  <a:t>EUR 58m</a:t>
                </a:r>
                <a:endParaRPr kumimoji="0" lang="en-IE" sz="1600" b="0"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endParaRPr>
              </a:p>
            </p:txBody>
          </p:sp>
          <p:sp>
            <p:nvSpPr>
              <p:cNvPr id="162" name="Oval 150">
                <a:extLst>
                  <a:ext uri="{FF2B5EF4-FFF2-40B4-BE49-F238E27FC236}">
                    <a16:creationId xmlns:a16="http://schemas.microsoft.com/office/drawing/2014/main" id="{25F18EC9-7A91-8BA9-06D3-59FB910D36A1}"/>
                  </a:ext>
                </a:extLst>
              </p:cNvPr>
              <p:cNvSpPr/>
              <p:nvPr/>
            </p:nvSpPr>
            <p:spPr>
              <a:xfrm>
                <a:off x="543405" y="1621123"/>
                <a:ext cx="2246017" cy="399022"/>
              </a:xfrm>
              <a:prstGeom prst="roundRect">
                <a:avLst/>
              </a:prstGeom>
              <a:noFill/>
              <a:ln>
                <a:noFill/>
              </a:ln>
            </p:spPr>
            <p:style>
              <a:lnRef idx="3">
                <a:schemeClr val="lt1"/>
              </a:lnRef>
              <a:fillRef idx="1">
                <a:schemeClr val="accent2"/>
              </a:fillRef>
              <a:effectRef idx="1">
                <a:schemeClr val="accent2"/>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Denmark – </a:t>
                </a:r>
                <a:r>
                  <a:rPr kumimoji="0" lang="en-IE" sz="1600" b="1"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rPr>
                  <a:t>EUR 65m</a:t>
                </a:r>
                <a:endParaRPr kumimoji="0" lang="en-IE" sz="1600" b="0"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endParaRPr>
              </a:p>
            </p:txBody>
          </p:sp>
          <p:sp>
            <p:nvSpPr>
              <p:cNvPr id="165" name="Oval 150">
                <a:extLst>
                  <a:ext uri="{FF2B5EF4-FFF2-40B4-BE49-F238E27FC236}">
                    <a16:creationId xmlns:a16="http://schemas.microsoft.com/office/drawing/2014/main" id="{12C11D67-3F32-B41F-EB1B-C650C57BBD3E}"/>
                  </a:ext>
                </a:extLst>
              </p:cNvPr>
              <p:cNvSpPr/>
              <p:nvPr/>
            </p:nvSpPr>
            <p:spPr>
              <a:xfrm>
                <a:off x="543406" y="4442892"/>
                <a:ext cx="2246017" cy="399022"/>
              </a:xfrm>
              <a:prstGeom prst="roundRect">
                <a:avLst/>
              </a:prstGeom>
              <a:noFill/>
              <a:ln>
                <a:noFill/>
              </a:ln>
            </p:spPr>
            <p:style>
              <a:lnRef idx="3">
                <a:schemeClr val="lt1"/>
              </a:lnRef>
              <a:fillRef idx="1">
                <a:schemeClr val="accent2"/>
              </a:fillRef>
              <a:effectRef idx="1">
                <a:schemeClr val="accent2"/>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a:ln>
                      <a:noFill/>
                    </a:ln>
                    <a:solidFill>
                      <a:srgbClr val="082B7A"/>
                    </a:solidFill>
                    <a:effectLst/>
                    <a:uLnTx/>
                    <a:uFillTx/>
                    <a:latin typeface="EC Square Sans Cond Pro"/>
                    <a:ea typeface="+mn-ea"/>
                    <a:cs typeface="+mn-cs"/>
                    <a:sym typeface="Arial"/>
                  </a:rPr>
                  <a:t>Spain – </a:t>
                </a:r>
                <a:r>
                  <a:rPr kumimoji="0" lang="en-IE" sz="1600" b="1" i="1" u="none" strike="noStrike" kern="1200" cap="none" spc="0" normalizeH="0" baseline="0" noProof="0">
                    <a:ln>
                      <a:noFill/>
                    </a:ln>
                    <a:solidFill>
                      <a:srgbClr val="FF0000"/>
                    </a:solidFill>
                    <a:effectLst/>
                    <a:uLnTx/>
                    <a:uFillTx/>
                    <a:latin typeface="EC Square Sans Cond Pro"/>
                    <a:ea typeface="+mn-ea"/>
                    <a:cs typeface="+mn-cs"/>
                    <a:sym typeface="Arial"/>
                  </a:rPr>
                  <a:t>EUR 1.9 bn</a:t>
                </a:r>
                <a:endParaRPr kumimoji="0" lang="en-IE" sz="1600" b="0"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endParaRPr>
              </a:p>
            </p:txBody>
          </p:sp>
          <p:sp>
            <p:nvSpPr>
              <p:cNvPr id="1056" name="Rectangle: Rounded Corners 1055">
                <a:extLst>
                  <a:ext uri="{FF2B5EF4-FFF2-40B4-BE49-F238E27FC236}">
                    <a16:creationId xmlns:a16="http://schemas.microsoft.com/office/drawing/2014/main" id="{C30861B7-F608-0039-7A57-09D39A69280C}"/>
                  </a:ext>
                </a:extLst>
              </p:cNvPr>
              <p:cNvSpPr/>
              <p:nvPr/>
            </p:nvSpPr>
            <p:spPr>
              <a:xfrm>
                <a:off x="8709408" y="2342231"/>
                <a:ext cx="3195366" cy="519171"/>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IE" sz="14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1 regional ERDF and 1 national JTF </a:t>
                </a:r>
                <a:r>
                  <a:rPr kumimoji="0" lang="en-IE" sz="1400" b="0"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programme</a:t>
                </a:r>
                <a:endParaRPr kumimoji="0" lang="en-IE" sz="1400" b="0" i="0" u="none" strike="noStrike" kern="0" cap="none" spc="0" normalizeH="0" baseline="0" noProof="0">
                  <a:ln>
                    <a:noFill/>
                  </a:ln>
                  <a:solidFill>
                    <a:prstClr val="white"/>
                  </a:solidFill>
                  <a:effectLst/>
                  <a:uLnTx/>
                  <a:uFillTx/>
                  <a:latin typeface="EC Square Sans Cond Pro" panose="020B0506040000020004" pitchFamily="34" charset="0"/>
                  <a:ea typeface="+mn-ea"/>
                  <a:cs typeface="+mn-cs"/>
                  <a:sym typeface="Arial"/>
                </a:endParaRPr>
              </a:p>
            </p:txBody>
          </p:sp>
          <p:sp>
            <p:nvSpPr>
              <p:cNvPr id="1057" name="Oval 150">
                <a:extLst>
                  <a:ext uri="{FF2B5EF4-FFF2-40B4-BE49-F238E27FC236}">
                    <a16:creationId xmlns:a16="http://schemas.microsoft.com/office/drawing/2014/main" id="{7DB05AAE-9240-90AB-3EA5-AAE9F4C655C2}"/>
                  </a:ext>
                </a:extLst>
              </p:cNvPr>
              <p:cNvSpPr/>
              <p:nvPr/>
            </p:nvSpPr>
            <p:spPr>
              <a:xfrm>
                <a:off x="8961086" y="2079950"/>
                <a:ext cx="2246018" cy="399022"/>
              </a:xfrm>
              <a:prstGeom prst="roundRect">
                <a:avLst/>
              </a:prstGeom>
              <a:noFill/>
              <a:ln>
                <a:noFill/>
              </a:ln>
            </p:spPr>
            <p:style>
              <a:lnRef idx="3">
                <a:schemeClr val="lt1"/>
              </a:lnRef>
              <a:fillRef idx="1">
                <a:schemeClr val="accent2"/>
              </a:fillRef>
              <a:effectRef idx="1">
                <a:schemeClr val="accent2"/>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Netherlands – </a:t>
                </a:r>
                <a:r>
                  <a:rPr kumimoji="0" lang="en-IE" sz="1600" b="1"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rPr>
                  <a:t>EUR 20m</a:t>
                </a:r>
                <a:endParaRPr kumimoji="0" lang="en-IE" sz="1600" b="0"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endParaRPr>
              </a:p>
            </p:txBody>
          </p:sp>
          <p:grpSp>
            <p:nvGrpSpPr>
              <p:cNvPr id="1094" name="Group 1093">
                <a:extLst>
                  <a:ext uri="{FF2B5EF4-FFF2-40B4-BE49-F238E27FC236}">
                    <a16:creationId xmlns:a16="http://schemas.microsoft.com/office/drawing/2014/main" id="{525FDD7E-F1F0-517F-0A67-1A42D608A3AE}"/>
                  </a:ext>
                </a:extLst>
              </p:cNvPr>
              <p:cNvGrpSpPr/>
              <p:nvPr/>
            </p:nvGrpSpPr>
            <p:grpSpPr>
              <a:xfrm>
                <a:off x="4790553" y="5324907"/>
                <a:ext cx="1573786" cy="261610"/>
                <a:chOff x="1155891" y="-1792270"/>
                <a:chExt cx="1573786" cy="261610"/>
              </a:xfrm>
            </p:grpSpPr>
            <p:sp>
              <p:nvSpPr>
                <p:cNvPr id="1095" name="Rectangle 1094">
                  <a:extLst>
                    <a:ext uri="{FF2B5EF4-FFF2-40B4-BE49-F238E27FC236}">
                      <a16:creationId xmlns:a16="http://schemas.microsoft.com/office/drawing/2014/main" id="{0CE308D8-C972-565A-353E-B5F8D6421150}"/>
                    </a:ext>
                  </a:extLst>
                </p:cNvPr>
                <p:cNvSpPr/>
                <p:nvPr/>
              </p:nvSpPr>
              <p:spPr>
                <a:xfrm>
                  <a:off x="1155891" y="-1764363"/>
                  <a:ext cx="163041" cy="162904"/>
                </a:xfrm>
                <a:prstGeom prst="rect">
                  <a:avLst/>
                </a:prstGeom>
                <a:solidFill>
                  <a:srgbClr val="73AE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1200" b="1" i="0" u="none" strike="noStrike" kern="0" cap="none" spc="0" normalizeH="0" baseline="0" noProof="0">
                    <a:ln>
                      <a:noFill/>
                    </a:ln>
                    <a:solidFill>
                      <a:prstClr val="white"/>
                    </a:solidFill>
                    <a:effectLst/>
                    <a:uLnTx/>
                    <a:uFillTx/>
                    <a:latin typeface="Arial"/>
                    <a:ea typeface="+mn-ea"/>
                    <a:cs typeface="+mn-cs"/>
                    <a:sym typeface="Arial"/>
                  </a:endParaRPr>
                </a:p>
              </p:txBody>
            </p:sp>
            <p:sp>
              <p:nvSpPr>
                <p:cNvPr id="1096" name="TextBox 1095">
                  <a:extLst>
                    <a:ext uri="{FF2B5EF4-FFF2-40B4-BE49-F238E27FC236}">
                      <a16:creationId xmlns:a16="http://schemas.microsoft.com/office/drawing/2014/main" id="{6232708A-3DBD-1286-F3B6-47AEDA7BAEEB}"/>
                    </a:ext>
                  </a:extLst>
                </p:cNvPr>
                <p:cNvSpPr txBox="1"/>
                <p:nvPr/>
              </p:nvSpPr>
              <p:spPr>
                <a:xfrm>
                  <a:off x="1334743" y="-1792270"/>
                  <a:ext cx="139493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IE" sz="1100" b="1" i="0" u="none" strike="noStrike" kern="0" cap="none" spc="0" normalizeH="0" baseline="0" noProof="0">
                      <a:ln>
                        <a:noFill/>
                      </a:ln>
                      <a:solidFill>
                        <a:srgbClr val="73AE4B"/>
                      </a:solidFill>
                      <a:effectLst/>
                      <a:uLnTx/>
                      <a:uFillTx/>
                      <a:latin typeface="EC Square Sans Cond Pro" panose="020B0506040000020004" pitchFamily="34" charset="0"/>
                      <a:ea typeface="+mn-ea"/>
                      <a:cs typeface="Arial"/>
                      <a:sym typeface="Arial"/>
                    </a:rPr>
                    <a:t>Adopted programmes</a:t>
                  </a:r>
                </a:p>
              </p:txBody>
            </p:sp>
          </p:grpSp>
          <p:sp>
            <p:nvSpPr>
              <p:cNvPr id="31" name="Rectangle: Rounded Corners 30">
                <a:extLst>
                  <a:ext uri="{FF2B5EF4-FFF2-40B4-BE49-F238E27FC236}">
                    <a16:creationId xmlns:a16="http://schemas.microsoft.com/office/drawing/2014/main" id="{C2CF53D0-DC1C-4AF8-0548-67BD44F211EC}"/>
                  </a:ext>
                </a:extLst>
              </p:cNvPr>
              <p:cNvSpPr/>
              <p:nvPr/>
            </p:nvSpPr>
            <p:spPr>
              <a:xfrm>
                <a:off x="8789540" y="3701408"/>
                <a:ext cx="3152780" cy="328800"/>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IE" sz="14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2 regional and 1 national ERDF </a:t>
                </a:r>
                <a:r>
                  <a:rPr kumimoji="0" lang="en-IE" sz="1400" b="0"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programmes</a:t>
                </a:r>
              </a:p>
            </p:txBody>
          </p:sp>
          <p:sp>
            <p:nvSpPr>
              <p:cNvPr id="32" name="Oval 150">
                <a:extLst>
                  <a:ext uri="{FF2B5EF4-FFF2-40B4-BE49-F238E27FC236}">
                    <a16:creationId xmlns:a16="http://schemas.microsoft.com/office/drawing/2014/main" id="{20D35889-2699-F98C-388C-2F04EBDA4AFB}"/>
                  </a:ext>
                </a:extLst>
              </p:cNvPr>
              <p:cNvSpPr/>
              <p:nvPr/>
            </p:nvSpPr>
            <p:spPr>
              <a:xfrm>
                <a:off x="8985499" y="3365697"/>
                <a:ext cx="2212806" cy="399022"/>
              </a:xfrm>
              <a:prstGeom prst="roundRect">
                <a:avLst/>
              </a:prstGeom>
              <a:noFill/>
              <a:ln>
                <a:noFill/>
              </a:ln>
            </p:spPr>
            <p:style>
              <a:lnRef idx="3">
                <a:schemeClr val="lt1"/>
              </a:lnRef>
              <a:fillRef idx="1">
                <a:schemeClr val="accent2"/>
              </a:fillRef>
              <a:effectRef idx="1">
                <a:schemeClr val="accent2"/>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Poland – </a:t>
                </a:r>
                <a:r>
                  <a:rPr kumimoji="0" lang="en-IE" sz="1600" b="1"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rPr>
                  <a:t>EUR 956m</a:t>
                </a:r>
                <a:endParaRPr kumimoji="0" lang="en-IE" sz="1600" b="0"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endParaRPr>
              </a:p>
            </p:txBody>
          </p:sp>
          <p:sp>
            <p:nvSpPr>
              <p:cNvPr id="76" name="Rectangle: Rounded Corners 75">
                <a:extLst>
                  <a:ext uri="{FF2B5EF4-FFF2-40B4-BE49-F238E27FC236}">
                    <a16:creationId xmlns:a16="http://schemas.microsoft.com/office/drawing/2014/main" id="{DE129BFA-ABDF-407B-3DB4-A4D5391D42D7}"/>
                  </a:ext>
                </a:extLst>
              </p:cNvPr>
              <p:cNvSpPr/>
              <p:nvPr/>
            </p:nvSpPr>
            <p:spPr>
              <a:xfrm>
                <a:off x="8719853" y="3002336"/>
                <a:ext cx="2707897" cy="363328"/>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IE" sz="14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1 national JTF </a:t>
                </a:r>
                <a:r>
                  <a:rPr kumimoji="0" lang="en-IE" sz="1400" b="0"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programme</a:t>
                </a:r>
                <a:r>
                  <a:rPr kumimoji="0" lang="en-IE" sz="14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a:t>
                </a:r>
              </a:p>
            </p:txBody>
          </p:sp>
          <p:sp>
            <p:nvSpPr>
              <p:cNvPr id="77" name="Oval 150">
                <a:extLst>
                  <a:ext uri="{FF2B5EF4-FFF2-40B4-BE49-F238E27FC236}">
                    <a16:creationId xmlns:a16="http://schemas.microsoft.com/office/drawing/2014/main" id="{53713473-3833-D2A1-7A92-DF01FBB03A9C}"/>
                  </a:ext>
                </a:extLst>
              </p:cNvPr>
              <p:cNvSpPr/>
              <p:nvPr/>
            </p:nvSpPr>
            <p:spPr>
              <a:xfrm>
                <a:off x="8985499" y="2755041"/>
                <a:ext cx="2212806" cy="399022"/>
              </a:xfrm>
              <a:prstGeom prst="roundRect">
                <a:avLst/>
              </a:prstGeom>
              <a:noFill/>
              <a:ln>
                <a:noFill/>
              </a:ln>
            </p:spPr>
            <p:style>
              <a:lnRef idx="3">
                <a:schemeClr val="lt1"/>
              </a:lnRef>
              <a:fillRef idx="1">
                <a:schemeClr val="accent2"/>
              </a:fillRef>
              <a:effectRef idx="1">
                <a:schemeClr val="accent2"/>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Austria</a:t>
                </a:r>
                <a:r>
                  <a:rPr kumimoji="0" lang="en-IE" sz="1600" b="1" i="0"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rPr>
                  <a:t> – </a:t>
                </a:r>
                <a:r>
                  <a:rPr kumimoji="0" lang="en-IE" sz="1600" b="1"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rPr>
                  <a:t>EUR 18m</a:t>
                </a:r>
                <a:endParaRPr kumimoji="0" lang="en-IE" sz="1600" b="0"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endParaRPr>
              </a:p>
            </p:txBody>
          </p:sp>
        </p:grpSp>
        <p:pic>
          <p:nvPicPr>
            <p:cNvPr id="2" name="Picture 1">
              <a:extLst>
                <a:ext uri="{FF2B5EF4-FFF2-40B4-BE49-F238E27FC236}">
                  <a16:creationId xmlns:a16="http://schemas.microsoft.com/office/drawing/2014/main" id="{902DFD41-47D5-A96C-D5A0-18EFD810CA48}"/>
                </a:ext>
              </a:extLst>
            </p:cNvPr>
            <p:cNvPicPr>
              <a:picLocks noChangeAspect="1"/>
            </p:cNvPicPr>
            <p:nvPr/>
          </p:nvPicPr>
          <p:blipFill>
            <a:blip r:embed="rId3"/>
            <a:stretch>
              <a:fillRect/>
            </a:stretch>
          </p:blipFill>
          <p:spPr>
            <a:xfrm>
              <a:off x="8305367" y="289648"/>
              <a:ext cx="828120" cy="469693"/>
            </a:xfrm>
            <a:prstGeom prst="rect">
              <a:avLst/>
            </a:prstGeom>
          </p:spPr>
        </p:pic>
        <p:pic>
          <p:nvPicPr>
            <p:cNvPr id="9" name="Picture 8">
              <a:extLst>
                <a:ext uri="{FF2B5EF4-FFF2-40B4-BE49-F238E27FC236}">
                  <a16:creationId xmlns:a16="http://schemas.microsoft.com/office/drawing/2014/main" id="{32DC15BC-5CC3-840C-05FD-A3A8020D721A}"/>
                </a:ext>
              </a:extLst>
            </p:cNvPr>
            <p:cNvPicPr>
              <a:picLocks noChangeAspect="1"/>
            </p:cNvPicPr>
            <p:nvPr/>
          </p:nvPicPr>
          <p:blipFill>
            <a:blip r:embed="rId4"/>
            <a:stretch>
              <a:fillRect/>
            </a:stretch>
          </p:blipFill>
          <p:spPr>
            <a:xfrm>
              <a:off x="260835" y="1803369"/>
              <a:ext cx="477379" cy="491686"/>
            </a:xfrm>
            <a:prstGeom prst="rect">
              <a:avLst/>
            </a:prstGeom>
          </p:spPr>
        </p:pic>
        <p:sp>
          <p:nvSpPr>
            <p:cNvPr id="59" name="Oval 150">
              <a:extLst>
                <a:ext uri="{FF2B5EF4-FFF2-40B4-BE49-F238E27FC236}">
                  <a16:creationId xmlns:a16="http://schemas.microsoft.com/office/drawing/2014/main" id="{E43FF7B3-74E2-661B-DF3D-34D670B87F8E}"/>
                </a:ext>
              </a:extLst>
            </p:cNvPr>
            <p:cNvSpPr/>
            <p:nvPr/>
          </p:nvSpPr>
          <p:spPr>
            <a:xfrm>
              <a:off x="984272" y="2304118"/>
              <a:ext cx="2246018" cy="382463"/>
            </a:xfrm>
            <a:prstGeom prst="roundRect">
              <a:avLst/>
            </a:prstGeom>
            <a:noFill/>
            <a:ln>
              <a:noFill/>
            </a:ln>
          </p:spPr>
          <p:style>
            <a:lnRef idx="3">
              <a:schemeClr val="lt1"/>
            </a:lnRef>
            <a:fillRef idx="1">
              <a:schemeClr val="accent2"/>
            </a:fillRef>
            <a:effectRef idx="1">
              <a:schemeClr val="accent2"/>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Germany </a:t>
              </a:r>
              <a:r>
                <a:rPr kumimoji="0" lang="en-IE" sz="1600" b="1" i="1"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 </a:t>
              </a:r>
              <a:r>
                <a:rPr kumimoji="0" lang="en-IE" sz="1600" b="1"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rPr>
                <a:t>EUR 1.6 bn</a:t>
              </a:r>
              <a:endParaRPr kumimoji="0" lang="en-IE" sz="1600" b="0"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endParaRPr>
            </a:p>
          </p:txBody>
        </p:sp>
        <p:sp>
          <p:nvSpPr>
            <p:cNvPr id="89" name="Oval 150">
              <a:extLst>
                <a:ext uri="{FF2B5EF4-FFF2-40B4-BE49-F238E27FC236}">
                  <a16:creationId xmlns:a16="http://schemas.microsoft.com/office/drawing/2014/main" id="{06CD7481-37F5-37F6-7409-D97FE7703855}"/>
                </a:ext>
              </a:extLst>
            </p:cNvPr>
            <p:cNvSpPr/>
            <p:nvPr/>
          </p:nvSpPr>
          <p:spPr>
            <a:xfrm>
              <a:off x="9315838" y="6227140"/>
              <a:ext cx="2212805" cy="399022"/>
            </a:xfrm>
            <a:prstGeom prst="roundRect">
              <a:avLst/>
            </a:prstGeom>
            <a:noFill/>
            <a:ln>
              <a:noFill/>
            </a:ln>
          </p:spPr>
          <p:style>
            <a:lnRef idx="3">
              <a:schemeClr val="lt1"/>
            </a:lnRef>
            <a:fillRef idx="1">
              <a:schemeClr val="accent2"/>
            </a:fillRef>
            <a:effectRef idx="1">
              <a:schemeClr val="accent2"/>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Slovakia – </a:t>
              </a:r>
              <a:r>
                <a:rPr kumimoji="0" lang="en-IE" sz="1600" b="1"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rPr>
                <a:t>EUR 232 m</a:t>
              </a:r>
              <a:endParaRPr kumimoji="0" lang="en-IE" sz="1600" b="0"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endParaRPr>
            </a:p>
          </p:txBody>
        </p:sp>
        <p:sp>
          <p:nvSpPr>
            <p:cNvPr id="97" name="Rectangle: Rounded Corners 96">
              <a:extLst>
                <a:ext uri="{FF2B5EF4-FFF2-40B4-BE49-F238E27FC236}">
                  <a16:creationId xmlns:a16="http://schemas.microsoft.com/office/drawing/2014/main" id="{26C4F908-2CB6-6136-C203-757E11B475C8}"/>
                </a:ext>
              </a:extLst>
            </p:cNvPr>
            <p:cNvSpPr/>
            <p:nvPr/>
          </p:nvSpPr>
          <p:spPr>
            <a:xfrm>
              <a:off x="9195203" y="1124892"/>
              <a:ext cx="2687003" cy="287147"/>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IE" sz="14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1 national ERDF </a:t>
              </a:r>
              <a:r>
                <a:rPr kumimoji="0" lang="en-IE" sz="1400" b="0"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programme</a:t>
              </a:r>
            </a:p>
          </p:txBody>
        </p:sp>
        <p:sp>
          <p:nvSpPr>
            <p:cNvPr id="114" name="Oval 150">
              <a:extLst>
                <a:ext uri="{FF2B5EF4-FFF2-40B4-BE49-F238E27FC236}">
                  <a16:creationId xmlns:a16="http://schemas.microsoft.com/office/drawing/2014/main" id="{5923B78C-90A9-15E8-457B-630379E5FF87}"/>
                </a:ext>
              </a:extLst>
            </p:cNvPr>
            <p:cNvSpPr/>
            <p:nvPr/>
          </p:nvSpPr>
          <p:spPr>
            <a:xfrm>
              <a:off x="855630" y="434092"/>
              <a:ext cx="2246018" cy="399022"/>
            </a:xfrm>
            <a:prstGeom prst="roundRect">
              <a:avLst/>
            </a:prstGeom>
            <a:noFill/>
            <a:ln>
              <a:noFill/>
            </a:ln>
          </p:spPr>
          <p:style>
            <a:lnRef idx="3">
              <a:schemeClr val="lt1"/>
            </a:lnRef>
            <a:fillRef idx="1">
              <a:schemeClr val="accent2"/>
            </a:fillRef>
            <a:effectRef idx="1">
              <a:schemeClr val="accent2"/>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a:ln>
                    <a:noFill/>
                  </a:ln>
                  <a:solidFill>
                    <a:srgbClr val="082B7A"/>
                  </a:solidFill>
                  <a:effectLst/>
                  <a:uLnTx/>
                  <a:uFillTx/>
                  <a:latin typeface="EC Square Sans Cond Pro"/>
                  <a:ea typeface="+mn-ea"/>
                  <a:cs typeface="+mn-cs"/>
                  <a:sym typeface="Arial"/>
                </a:rPr>
                <a:t>Belgium – </a:t>
              </a:r>
              <a:r>
                <a:rPr kumimoji="0" lang="en-IE" sz="1600" b="1" i="1" u="none" strike="noStrike" kern="1200" cap="none" spc="0" normalizeH="0" baseline="0" noProof="0">
                  <a:ln>
                    <a:noFill/>
                  </a:ln>
                  <a:solidFill>
                    <a:srgbClr val="FF0000"/>
                  </a:solidFill>
                  <a:effectLst/>
                  <a:uLnTx/>
                  <a:uFillTx/>
                  <a:latin typeface="EC Square Sans Cond Pro"/>
                  <a:ea typeface="+mn-ea"/>
                  <a:cs typeface="+mn-cs"/>
                  <a:sym typeface="Arial"/>
                </a:rPr>
                <a:t>EUR 70m</a:t>
              </a:r>
              <a:endParaRPr kumimoji="0" lang="en-IE" sz="1600" b="0"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endParaRPr>
            </a:p>
          </p:txBody>
        </p:sp>
        <p:sp>
          <p:nvSpPr>
            <p:cNvPr id="177" name="Rectangle: Rounded Corners 176">
              <a:extLst>
                <a:ext uri="{FF2B5EF4-FFF2-40B4-BE49-F238E27FC236}">
                  <a16:creationId xmlns:a16="http://schemas.microsoft.com/office/drawing/2014/main" id="{46F4035D-0975-E767-7391-34EED5255EAD}"/>
                </a:ext>
              </a:extLst>
            </p:cNvPr>
            <p:cNvSpPr/>
            <p:nvPr/>
          </p:nvSpPr>
          <p:spPr>
            <a:xfrm>
              <a:off x="9034765" y="4451368"/>
              <a:ext cx="3130842" cy="449789"/>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IE" sz="13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3 regional and 1 national ERDF </a:t>
              </a:r>
              <a:r>
                <a:rPr kumimoji="0" lang="en-IE" sz="1300" b="0"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programmes</a:t>
              </a:r>
              <a:endParaRPr kumimoji="0" lang="en-IE" sz="1300" b="0" i="0" u="none" strike="noStrike" kern="0" cap="none" spc="0" normalizeH="0" baseline="0" noProof="0">
                <a:ln>
                  <a:noFill/>
                </a:ln>
                <a:solidFill>
                  <a:prstClr val="white"/>
                </a:solidFill>
                <a:effectLst/>
                <a:uLnTx/>
                <a:uFillTx/>
                <a:latin typeface="EC Square Sans Cond Pro" panose="020B0506040000020004" pitchFamily="34" charset="0"/>
                <a:ea typeface="+mn-ea"/>
                <a:cs typeface="+mn-cs"/>
                <a:sym typeface="Arial"/>
              </a:endParaRPr>
            </a:p>
          </p:txBody>
        </p:sp>
        <p:sp>
          <p:nvSpPr>
            <p:cNvPr id="178" name="Oval 150">
              <a:extLst>
                <a:ext uri="{FF2B5EF4-FFF2-40B4-BE49-F238E27FC236}">
                  <a16:creationId xmlns:a16="http://schemas.microsoft.com/office/drawing/2014/main" id="{97CF59FA-AA38-B153-3B2C-2D9854B34A89}"/>
                </a:ext>
              </a:extLst>
            </p:cNvPr>
            <p:cNvSpPr/>
            <p:nvPr/>
          </p:nvSpPr>
          <p:spPr>
            <a:xfrm>
              <a:off x="9223894" y="4206522"/>
              <a:ext cx="2204634" cy="399022"/>
            </a:xfrm>
            <a:prstGeom prst="roundRect">
              <a:avLst/>
            </a:prstGeom>
            <a:noFill/>
            <a:ln>
              <a:noFill/>
            </a:ln>
          </p:spPr>
          <p:style>
            <a:lnRef idx="3">
              <a:schemeClr val="lt1"/>
            </a:lnRef>
            <a:fillRef idx="1">
              <a:schemeClr val="accent2"/>
            </a:fillRef>
            <a:effectRef idx="1">
              <a:schemeClr val="accent2"/>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a:ln>
                    <a:noFill/>
                  </a:ln>
                  <a:solidFill>
                    <a:srgbClr val="082B7A"/>
                  </a:solidFill>
                  <a:effectLst/>
                  <a:uLnTx/>
                  <a:uFillTx/>
                  <a:latin typeface="EC Square Sans Cond Pro"/>
                  <a:ea typeface="+mn-ea"/>
                  <a:cs typeface="+mn-cs"/>
                  <a:sym typeface="Arial"/>
                </a:rPr>
                <a:t>Portugal – </a:t>
              </a:r>
              <a:r>
                <a:rPr kumimoji="0" lang="en-IE" sz="1600" b="1" i="1" u="none" strike="noStrike" kern="1200" cap="none" spc="0" normalizeH="0" baseline="0" noProof="0">
                  <a:ln>
                    <a:noFill/>
                  </a:ln>
                  <a:solidFill>
                    <a:srgbClr val="FF0000"/>
                  </a:solidFill>
                  <a:effectLst/>
                  <a:uLnTx/>
                  <a:uFillTx/>
                  <a:latin typeface="EC Square Sans Cond Pro"/>
                  <a:ea typeface="+mn-ea"/>
                  <a:cs typeface="+mn-cs"/>
                  <a:sym typeface="Arial"/>
                </a:rPr>
                <a:t>EUR 1.3bn</a:t>
              </a:r>
              <a:endParaRPr kumimoji="0" lang="en-IE" sz="1600" b="0"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endParaRPr>
            </a:p>
          </p:txBody>
        </p:sp>
        <p:sp>
          <p:nvSpPr>
            <p:cNvPr id="181" name="Oval 150">
              <a:extLst>
                <a:ext uri="{FF2B5EF4-FFF2-40B4-BE49-F238E27FC236}">
                  <a16:creationId xmlns:a16="http://schemas.microsoft.com/office/drawing/2014/main" id="{28D1C810-AD96-258B-9FD2-6DEED884003E}"/>
                </a:ext>
              </a:extLst>
            </p:cNvPr>
            <p:cNvSpPr/>
            <p:nvPr/>
          </p:nvSpPr>
          <p:spPr>
            <a:xfrm>
              <a:off x="9432303" y="5623401"/>
              <a:ext cx="2212805" cy="399022"/>
            </a:xfrm>
            <a:prstGeom prst="roundRect">
              <a:avLst/>
            </a:prstGeom>
            <a:noFill/>
            <a:ln>
              <a:noFill/>
            </a:ln>
          </p:spPr>
          <p:style>
            <a:lnRef idx="3">
              <a:schemeClr val="lt1"/>
            </a:lnRef>
            <a:fillRef idx="1">
              <a:schemeClr val="accent2"/>
            </a:fillRef>
            <a:effectRef idx="1">
              <a:schemeClr val="accent2"/>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Slovenia – </a:t>
              </a:r>
              <a:r>
                <a:rPr kumimoji="0" lang="en-IE" sz="1600" b="1"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rPr>
                <a:t>EUR 103m</a:t>
              </a:r>
              <a:endParaRPr kumimoji="0" lang="en-IE" sz="1600" b="0"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endParaRPr>
            </a:p>
          </p:txBody>
        </p:sp>
        <p:sp>
          <p:nvSpPr>
            <p:cNvPr id="182" name="Rectangle: Rounded Corners 181">
              <a:extLst>
                <a:ext uri="{FF2B5EF4-FFF2-40B4-BE49-F238E27FC236}">
                  <a16:creationId xmlns:a16="http://schemas.microsoft.com/office/drawing/2014/main" id="{CE10D3E6-BC7B-6EB1-77EA-C230CBBFF845}"/>
                </a:ext>
              </a:extLst>
            </p:cNvPr>
            <p:cNvSpPr/>
            <p:nvPr/>
          </p:nvSpPr>
          <p:spPr>
            <a:xfrm>
              <a:off x="9247858" y="5929979"/>
              <a:ext cx="2687003" cy="287147"/>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IE" sz="14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1 national ERDF programme</a:t>
              </a:r>
            </a:p>
          </p:txBody>
        </p:sp>
        <p:sp>
          <p:nvSpPr>
            <p:cNvPr id="183" name="Oval 150">
              <a:extLst>
                <a:ext uri="{FF2B5EF4-FFF2-40B4-BE49-F238E27FC236}">
                  <a16:creationId xmlns:a16="http://schemas.microsoft.com/office/drawing/2014/main" id="{16CFBD83-6542-6580-C767-9B68A8FB6F4A}"/>
                </a:ext>
              </a:extLst>
            </p:cNvPr>
            <p:cNvSpPr/>
            <p:nvPr/>
          </p:nvSpPr>
          <p:spPr>
            <a:xfrm>
              <a:off x="813714" y="6161062"/>
              <a:ext cx="2172033" cy="399022"/>
            </a:xfrm>
            <a:prstGeom prst="roundRect">
              <a:avLst/>
            </a:prstGeom>
            <a:noFill/>
            <a:ln>
              <a:noFill/>
            </a:ln>
          </p:spPr>
          <p:style>
            <a:lnRef idx="3">
              <a:schemeClr val="lt1"/>
            </a:lnRef>
            <a:fillRef idx="1">
              <a:schemeClr val="accent2"/>
            </a:fillRef>
            <a:effectRef idx="1">
              <a:schemeClr val="accent2"/>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Croatia</a:t>
              </a:r>
              <a:r>
                <a:rPr kumimoji="0" lang="en-IE" sz="1600" b="1" i="0"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rPr>
                <a:t> – </a:t>
              </a:r>
              <a:r>
                <a:rPr kumimoji="0" lang="en-IE" sz="1600" b="1"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rPr>
                <a:t>EUR 198m</a:t>
              </a:r>
              <a:endParaRPr kumimoji="0" lang="en-IE" sz="1600" b="0"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endParaRPr>
            </a:p>
          </p:txBody>
        </p:sp>
        <p:sp>
          <p:nvSpPr>
            <p:cNvPr id="184" name="Rectangle: Rounded Corners 183">
              <a:extLst>
                <a:ext uri="{FF2B5EF4-FFF2-40B4-BE49-F238E27FC236}">
                  <a16:creationId xmlns:a16="http://schemas.microsoft.com/office/drawing/2014/main" id="{5E5B93DB-B6FB-A2C0-561C-55A59CBAC8B8}"/>
                </a:ext>
              </a:extLst>
            </p:cNvPr>
            <p:cNvSpPr/>
            <p:nvPr/>
          </p:nvSpPr>
          <p:spPr>
            <a:xfrm>
              <a:off x="646876" y="6475559"/>
              <a:ext cx="2687003" cy="287147"/>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IE" sz="14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2 national ERDF programmes</a:t>
              </a:r>
            </a:p>
          </p:txBody>
        </p:sp>
        <p:sp>
          <p:nvSpPr>
            <p:cNvPr id="1071" name="Rectangle: Rounded Corners 1070">
              <a:extLst>
                <a:ext uri="{FF2B5EF4-FFF2-40B4-BE49-F238E27FC236}">
                  <a16:creationId xmlns:a16="http://schemas.microsoft.com/office/drawing/2014/main" id="{D1EFB132-07CB-EB47-72B2-30F7E71414D4}"/>
                </a:ext>
              </a:extLst>
            </p:cNvPr>
            <p:cNvSpPr/>
            <p:nvPr/>
          </p:nvSpPr>
          <p:spPr>
            <a:xfrm>
              <a:off x="9265511" y="6558166"/>
              <a:ext cx="2687003" cy="287147"/>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IE" sz="14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1 national ERDF programme</a:t>
              </a:r>
            </a:p>
          </p:txBody>
        </p:sp>
        <p:sp>
          <p:nvSpPr>
            <p:cNvPr id="1072" name="Oval 1071">
              <a:extLst>
                <a:ext uri="{FF2B5EF4-FFF2-40B4-BE49-F238E27FC236}">
                  <a16:creationId xmlns:a16="http://schemas.microsoft.com/office/drawing/2014/main" id="{7EF10348-67EA-D2B9-357A-26985F0C8B06}"/>
                </a:ext>
              </a:extLst>
            </p:cNvPr>
            <p:cNvSpPr/>
            <p:nvPr/>
          </p:nvSpPr>
          <p:spPr>
            <a:xfrm rot="21032275">
              <a:off x="4054863" y="664352"/>
              <a:ext cx="2556049" cy="74146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IE" sz="1600" b="1" i="0" u="none" strike="noStrike" kern="0" cap="none" spc="0" normalizeH="0" baseline="0" noProof="0">
                  <a:ln>
                    <a:noFill/>
                  </a:ln>
                  <a:solidFill>
                    <a:srgbClr val="082B7A"/>
                  </a:solidFill>
                  <a:effectLst/>
                  <a:uLnTx/>
                  <a:uFillTx/>
                  <a:latin typeface="EC Square Sans Cond Pro" panose="020B0506040000020004" pitchFamily="34" charset="0"/>
                  <a:ea typeface="+mn-ea"/>
                  <a:cs typeface="+mn-cs"/>
                  <a:sym typeface="Arial"/>
                </a:rPr>
                <a:t>EUR 13.7 bn allocation to STEP adopted</a:t>
              </a:r>
            </a:p>
          </p:txBody>
        </p:sp>
        <p:sp>
          <p:nvSpPr>
            <p:cNvPr id="5" name="Rectangle: Rounded Corners 4">
              <a:extLst>
                <a:ext uri="{FF2B5EF4-FFF2-40B4-BE49-F238E27FC236}">
                  <a16:creationId xmlns:a16="http://schemas.microsoft.com/office/drawing/2014/main" id="{CC4AE071-3DC7-2111-FF5A-391758422057}"/>
                </a:ext>
              </a:extLst>
            </p:cNvPr>
            <p:cNvSpPr/>
            <p:nvPr/>
          </p:nvSpPr>
          <p:spPr>
            <a:xfrm>
              <a:off x="129315" y="488878"/>
              <a:ext cx="3708068" cy="573196"/>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1400" b="0" i="0" u="none" strike="noStrike" kern="0" cap="none" spc="0" normalizeH="0" baseline="0" noProof="0">
                <a:ln>
                  <a:noFill/>
                </a:ln>
                <a:solidFill>
                  <a:prstClr val="white"/>
                </a:solidFill>
                <a:effectLst/>
                <a:uLnTx/>
                <a:uFillTx/>
                <a:latin typeface="Arial"/>
                <a:ea typeface="+mn-ea"/>
                <a:cs typeface="+mn-cs"/>
                <a:sym typeface="Arial"/>
              </a:endParaRPr>
            </a:p>
          </p:txBody>
        </p:sp>
        <p:sp>
          <p:nvSpPr>
            <p:cNvPr id="7" name="TextBox 6">
              <a:extLst>
                <a:ext uri="{FF2B5EF4-FFF2-40B4-BE49-F238E27FC236}">
                  <a16:creationId xmlns:a16="http://schemas.microsoft.com/office/drawing/2014/main" id="{9093EFC4-20FF-DC22-F792-CEA656DE4AC5}"/>
                </a:ext>
              </a:extLst>
            </p:cNvPr>
            <p:cNvSpPr txBox="1"/>
            <p:nvPr/>
          </p:nvSpPr>
          <p:spPr>
            <a:xfrm>
              <a:off x="888842" y="766639"/>
              <a:ext cx="2349733"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IE" sz="14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Arial"/>
                  <a:sym typeface="Arial"/>
                </a:rPr>
                <a:t>2 regional ERDF </a:t>
              </a:r>
              <a:r>
                <a:rPr kumimoji="0" lang="en-IE" sz="1400" b="0"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Arial"/>
                  <a:sym typeface="Arial"/>
                </a:rPr>
                <a:t>programmes</a:t>
              </a:r>
            </a:p>
          </p:txBody>
        </p:sp>
        <p:sp>
          <p:nvSpPr>
            <p:cNvPr id="10" name="Rectangle: Rounded Corners 9">
              <a:extLst>
                <a:ext uri="{FF2B5EF4-FFF2-40B4-BE49-F238E27FC236}">
                  <a16:creationId xmlns:a16="http://schemas.microsoft.com/office/drawing/2014/main" id="{EABBD347-0C6A-1AB3-CC0C-1DB1112054F3}"/>
                </a:ext>
              </a:extLst>
            </p:cNvPr>
            <p:cNvSpPr/>
            <p:nvPr/>
          </p:nvSpPr>
          <p:spPr>
            <a:xfrm>
              <a:off x="136344" y="1754673"/>
              <a:ext cx="3708068" cy="524578"/>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1400" b="0" i="0" u="none" strike="noStrike" kern="0" cap="none" spc="0" normalizeH="0" baseline="0" noProof="0">
                <a:ln>
                  <a:noFill/>
                </a:ln>
                <a:solidFill>
                  <a:prstClr val="white"/>
                </a:solidFill>
                <a:effectLst/>
                <a:uLnTx/>
                <a:uFillTx/>
                <a:latin typeface="Arial"/>
                <a:ea typeface="+mn-ea"/>
                <a:cs typeface="+mn-cs"/>
                <a:sym typeface="Arial"/>
              </a:endParaRPr>
            </a:p>
          </p:txBody>
        </p:sp>
        <p:sp>
          <p:nvSpPr>
            <p:cNvPr id="11" name="Rectangle: Rounded Corners 10">
              <a:extLst>
                <a:ext uri="{FF2B5EF4-FFF2-40B4-BE49-F238E27FC236}">
                  <a16:creationId xmlns:a16="http://schemas.microsoft.com/office/drawing/2014/main" id="{619FAAF8-9042-D65A-7777-3CAE7FDFF67D}"/>
                </a:ext>
              </a:extLst>
            </p:cNvPr>
            <p:cNvSpPr/>
            <p:nvPr/>
          </p:nvSpPr>
          <p:spPr>
            <a:xfrm>
              <a:off x="136344" y="4604993"/>
              <a:ext cx="3760783" cy="734487"/>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1400" b="0" i="0" u="none" strike="noStrike" kern="0" cap="none" spc="0" normalizeH="0" baseline="0" noProof="0">
                <a:ln>
                  <a:noFill/>
                </a:ln>
                <a:solidFill>
                  <a:prstClr val="white"/>
                </a:solidFill>
                <a:effectLst/>
                <a:uLnTx/>
                <a:uFillTx/>
                <a:latin typeface="Arial"/>
                <a:ea typeface="+mn-ea"/>
                <a:cs typeface="+mn-cs"/>
                <a:sym typeface="Arial"/>
              </a:endParaRPr>
            </a:p>
          </p:txBody>
        </p:sp>
        <p:sp>
          <p:nvSpPr>
            <p:cNvPr id="12" name="Rectangle: Rounded Corners 11">
              <a:extLst>
                <a:ext uri="{FF2B5EF4-FFF2-40B4-BE49-F238E27FC236}">
                  <a16:creationId xmlns:a16="http://schemas.microsoft.com/office/drawing/2014/main" id="{8EB6CBA3-CC3F-5FEF-8CB2-D0231D065AE8}"/>
                </a:ext>
              </a:extLst>
            </p:cNvPr>
            <p:cNvSpPr/>
            <p:nvPr/>
          </p:nvSpPr>
          <p:spPr>
            <a:xfrm>
              <a:off x="124118" y="3808605"/>
              <a:ext cx="3720293" cy="711316"/>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1400" b="0" i="0" u="none" strike="noStrike" kern="0" cap="none" spc="0" normalizeH="0" baseline="0" noProof="0">
                <a:ln>
                  <a:noFill/>
                </a:ln>
                <a:solidFill>
                  <a:prstClr val="white"/>
                </a:solidFill>
                <a:effectLst/>
                <a:uLnTx/>
                <a:uFillTx/>
                <a:latin typeface="Arial"/>
                <a:ea typeface="+mn-ea"/>
                <a:cs typeface="+mn-cs"/>
                <a:sym typeface="Arial"/>
              </a:endParaRPr>
            </a:p>
          </p:txBody>
        </p:sp>
        <p:sp>
          <p:nvSpPr>
            <p:cNvPr id="16" name="Rectangle: Rounded Corners 15">
              <a:extLst>
                <a:ext uri="{FF2B5EF4-FFF2-40B4-BE49-F238E27FC236}">
                  <a16:creationId xmlns:a16="http://schemas.microsoft.com/office/drawing/2014/main" id="{763C50DC-268F-F946-6780-418BC4ACBBB4}"/>
                </a:ext>
              </a:extLst>
            </p:cNvPr>
            <p:cNvSpPr/>
            <p:nvPr/>
          </p:nvSpPr>
          <p:spPr>
            <a:xfrm>
              <a:off x="118702" y="2353852"/>
              <a:ext cx="3725710" cy="690320"/>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1400" b="0" i="0" u="none" strike="noStrike" kern="0" cap="none" spc="0" normalizeH="0" baseline="0" noProof="0">
                <a:ln>
                  <a:noFill/>
                </a:ln>
                <a:solidFill>
                  <a:prstClr val="white"/>
                </a:solidFill>
                <a:effectLst/>
                <a:uLnTx/>
                <a:uFillTx/>
                <a:latin typeface="Arial"/>
                <a:ea typeface="+mn-ea"/>
                <a:cs typeface="+mn-cs"/>
                <a:sym typeface="Arial"/>
              </a:endParaRPr>
            </a:p>
          </p:txBody>
        </p:sp>
        <p:sp>
          <p:nvSpPr>
            <p:cNvPr id="17" name="Rectangle: Rounded Corners 16">
              <a:extLst>
                <a:ext uri="{FF2B5EF4-FFF2-40B4-BE49-F238E27FC236}">
                  <a16:creationId xmlns:a16="http://schemas.microsoft.com/office/drawing/2014/main" id="{78DDAE9D-B828-410B-7C82-9E799A8A3231}"/>
                </a:ext>
              </a:extLst>
            </p:cNvPr>
            <p:cNvSpPr/>
            <p:nvPr/>
          </p:nvSpPr>
          <p:spPr>
            <a:xfrm>
              <a:off x="151685" y="5418808"/>
              <a:ext cx="3746167" cy="653121"/>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1400" b="0" i="0" u="none" strike="noStrike" kern="0" cap="none" spc="0" normalizeH="0" baseline="0" noProof="0">
                <a:ln>
                  <a:noFill/>
                </a:ln>
                <a:solidFill>
                  <a:prstClr val="white"/>
                </a:solidFill>
                <a:effectLst/>
                <a:uLnTx/>
                <a:uFillTx/>
                <a:latin typeface="Arial"/>
                <a:ea typeface="+mn-ea"/>
                <a:cs typeface="+mn-cs"/>
                <a:sym typeface="Arial"/>
              </a:endParaRPr>
            </a:p>
          </p:txBody>
        </p:sp>
        <p:sp>
          <p:nvSpPr>
            <p:cNvPr id="18" name="Rectangle: Rounded Corners 17">
              <a:extLst>
                <a:ext uri="{FF2B5EF4-FFF2-40B4-BE49-F238E27FC236}">
                  <a16:creationId xmlns:a16="http://schemas.microsoft.com/office/drawing/2014/main" id="{CE6E1DFC-EDE7-9593-6676-2CAA01C81714}"/>
                </a:ext>
              </a:extLst>
            </p:cNvPr>
            <p:cNvSpPr/>
            <p:nvPr/>
          </p:nvSpPr>
          <p:spPr>
            <a:xfrm>
              <a:off x="125369" y="6139723"/>
              <a:ext cx="3760783" cy="634508"/>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1400" b="0" i="0" u="none" strike="noStrike" kern="0" cap="none" spc="0" normalizeH="0" baseline="0" noProof="0">
                <a:ln>
                  <a:noFill/>
                </a:ln>
                <a:solidFill>
                  <a:prstClr val="white"/>
                </a:solidFill>
                <a:effectLst/>
                <a:uLnTx/>
                <a:uFillTx/>
                <a:latin typeface="Arial"/>
                <a:ea typeface="+mn-ea"/>
                <a:cs typeface="+mn-cs"/>
                <a:sym typeface="Arial"/>
              </a:endParaRPr>
            </a:p>
          </p:txBody>
        </p:sp>
        <p:sp>
          <p:nvSpPr>
            <p:cNvPr id="19" name="Rectangle: Rounded Corners 18">
              <a:extLst>
                <a:ext uri="{FF2B5EF4-FFF2-40B4-BE49-F238E27FC236}">
                  <a16:creationId xmlns:a16="http://schemas.microsoft.com/office/drawing/2014/main" id="{91A46C75-8DA3-FD48-4B5D-2749452FD4AD}"/>
                </a:ext>
              </a:extLst>
            </p:cNvPr>
            <p:cNvSpPr/>
            <p:nvPr/>
          </p:nvSpPr>
          <p:spPr>
            <a:xfrm>
              <a:off x="8217053" y="179173"/>
              <a:ext cx="3838601" cy="605623"/>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1400" b="0" i="0" u="none" strike="noStrike" kern="0" cap="none" spc="0" normalizeH="0" baseline="0" noProof="0">
                <a:ln>
                  <a:noFill/>
                </a:ln>
                <a:solidFill>
                  <a:prstClr val="white"/>
                </a:solidFill>
                <a:effectLst/>
                <a:uLnTx/>
                <a:uFillTx/>
                <a:latin typeface="Arial"/>
                <a:ea typeface="+mn-ea"/>
                <a:cs typeface="+mn-cs"/>
                <a:sym typeface="Arial"/>
              </a:endParaRPr>
            </a:p>
          </p:txBody>
        </p:sp>
        <p:sp>
          <p:nvSpPr>
            <p:cNvPr id="20" name="Rectangle: Rounded Corners 19">
              <a:extLst>
                <a:ext uri="{FF2B5EF4-FFF2-40B4-BE49-F238E27FC236}">
                  <a16:creationId xmlns:a16="http://schemas.microsoft.com/office/drawing/2014/main" id="{32548BB0-EBAC-D002-DC95-4036287448A0}"/>
                </a:ext>
              </a:extLst>
            </p:cNvPr>
            <p:cNvSpPr/>
            <p:nvPr/>
          </p:nvSpPr>
          <p:spPr>
            <a:xfrm>
              <a:off x="4215608" y="5995469"/>
              <a:ext cx="3760783" cy="798426"/>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1400" b="0" i="0" u="none" strike="noStrike" kern="0" cap="none" spc="0" normalizeH="0" baseline="0" noProof="0">
                <a:ln>
                  <a:noFill/>
                </a:ln>
                <a:solidFill>
                  <a:prstClr val="white"/>
                </a:solidFill>
                <a:effectLst/>
                <a:uLnTx/>
                <a:uFillTx/>
                <a:latin typeface="Arial"/>
                <a:ea typeface="+mn-ea"/>
                <a:cs typeface="+mn-cs"/>
                <a:sym typeface="Arial"/>
              </a:endParaRPr>
            </a:p>
          </p:txBody>
        </p:sp>
        <p:sp>
          <p:nvSpPr>
            <p:cNvPr id="21" name="Rectangle: Rounded Corners 20">
              <a:extLst>
                <a:ext uri="{FF2B5EF4-FFF2-40B4-BE49-F238E27FC236}">
                  <a16:creationId xmlns:a16="http://schemas.microsoft.com/office/drawing/2014/main" id="{6F7E7E56-7DFD-FB90-428A-167F9050F442}"/>
                </a:ext>
              </a:extLst>
            </p:cNvPr>
            <p:cNvSpPr/>
            <p:nvPr/>
          </p:nvSpPr>
          <p:spPr>
            <a:xfrm>
              <a:off x="8229600" y="1511961"/>
              <a:ext cx="3838602" cy="653121"/>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1400" b="0" i="0" u="none" strike="noStrike" kern="0" cap="none" spc="0" normalizeH="0" baseline="0" noProof="0">
                <a:ln>
                  <a:noFill/>
                </a:ln>
                <a:solidFill>
                  <a:prstClr val="white"/>
                </a:solidFill>
                <a:effectLst/>
                <a:uLnTx/>
                <a:uFillTx/>
                <a:latin typeface="Arial"/>
                <a:ea typeface="+mn-ea"/>
                <a:cs typeface="+mn-cs"/>
                <a:sym typeface="Arial"/>
              </a:endParaRPr>
            </a:p>
          </p:txBody>
        </p:sp>
        <p:sp>
          <p:nvSpPr>
            <p:cNvPr id="23" name="Rectangle: Rounded Corners 22">
              <a:extLst>
                <a:ext uri="{FF2B5EF4-FFF2-40B4-BE49-F238E27FC236}">
                  <a16:creationId xmlns:a16="http://schemas.microsoft.com/office/drawing/2014/main" id="{A5BFC3D6-742A-45E2-692D-82686D9DAFF8}"/>
                </a:ext>
              </a:extLst>
            </p:cNvPr>
            <p:cNvSpPr/>
            <p:nvPr/>
          </p:nvSpPr>
          <p:spPr>
            <a:xfrm>
              <a:off x="8219768" y="2254824"/>
              <a:ext cx="3824473" cy="653122"/>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1400" b="0" i="0" u="none" strike="noStrike" kern="0" cap="none" spc="0" normalizeH="0" baseline="0" noProof="0">
                <a:ln>
                  <a:noFill/>
                </a:ln>
                <a:solidFill>
                  <a:prstClr val="white"/>
                </a:solidFill>
                <a:effectLst/>
                <a:uLnTx/>
                <a:uFillTx/>
                <a:latin typeface="Arial"/>
                <a:ea typeface="+mn-ea"/>
                <a:cs typeface="+mn-cs"/>
                <a:sym typeface="Arial"/>
              </a:endParaRPr>
            </a:p>
          </p:txBody>
        </p:sp>
        <p:sp>
          <p:nvSpPr>
            <p:cNvPr id="24" name="Rectangle: Rounded Corners 23">
              <a:extLst>
                <a:ext uri="{FF2B5EF4-FFF2-40B4-BE49-F238E27FC236}">
                  <a16:creationId xmlns:a16="http://schemas.microsoft.com/office/drawing/2014/main" id="{8B88C134-0D4D-EF94-DE34-444DC5423374}"/>
                </a:ext>
              </a:extLst>
            </p:cNvPr>
            <p:cNvSpPr/>
            <p:nvPr/>
          </p:nvSpPr>
          <p:spPr>
            <a:xfrm>
              <a:off x="8229599" y="2947666"/>
              <a:ext cx="3810715" cy="565168"/>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1400" b="0" i="0" u="none" strike="noStrike" kern="0" cap="none" spc="0" normalizeH="0" baseline="0" noProof="0">
                <a:ln>
                  <a:noFill/>
                </a:ln>
                <a:solidFill>
                  <a:prstClr val="white"/>
                </a:solidFill>
                <a:effectLst/>
                <a:uLnTx/>
                <a:uFillTx/>
                <a:latin typeface="Arial"/>
                <a:ea typeface="+mn-ea"/>
                <a:cs typeface="+mn-cs"/>
                <a:sym typeface="Arial"/>
              </a:endParaRPr>
            </a:p>
          </p:txBody>
        </p:sp>
        <p:sp>
          <p:nvSpPr>
            <p:cNvPr id="27" name="Rectangle: Rounded Corners 26">
              <a:extLst>
                <a:ext uri="{FF2B5EF4-FFF2-40B4-BE49-F238E27FC236}">
                  <a16:creationId xmlns:a16="http://schemas.microsoft.com/office/drawing/2014/main" id="{71F86566-7993-6F05-D3A7-90300864A1F9}"/>
                </a:ext>
              </a:extLst>
            </p:cNvPr>
            <p:cNvSpPr/>
            <p:nvPr/>
          </p:nvSpPr>
          <p:spPr>
            <a:xfrm>
              <a:off x="8229600" y="3558698"/>
              <a:ext cx="3810715" cy="616001"/>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1400" b="0" i="0" u="none" strike="noStrike" kern="0" cap="none" spc="0" normalizeH="0" baseline="0" noProof="0">
                <a:ln>
                  <a:noFill/>
                </a:ln>
                <a:solidFill>
                  <a:prstClr val="white"/>
                </a:solidFill>
                <a:effectLst/>
                <a:uLnTx/>
                <a:uFillTx/>
                <a:latin typeface="Arial"/>
                <a:ea typeface="+mn-ea"/>
                <a:cs typeface="+mn-cs"/>
                <a:sym typeface="Arial"/>
              </a:endParaRPr>
            </a:p>
          </p:txBody>
        </p:sp>
        <p:sp>
          <p:nvSpPr>
            <p:cNvPr id="28" name="Rectangle: Rounded Corners 27">
              <a:extLst>
                <a:ext uri="{FF2B5EF4-FFF2-40B4-BE49-F238E27FC236}">
                  <a16:creationId xmlns:a16="http://schemas.microsoft.com/office/drawing/2014/main" id="{EC955283-AD0A-5005-0CEB-2495E67C6984}"/>
                </a:ext>
              </a:extLst>
            </p:cNvPr>
            <p:cNvSpPr/>
            <p:nvPr/>
          </p:nvSpPr>
          <p:spPr>
            <a:xfrm>
              <a:off x="8239565" y="4250584"/>
              <a:ext cx="3791050" cy="584776"/>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1400" b="0" i="0" u="none" strike="noStrike" kern="0" cap="none" spc="0" normalizeH="0" baseline="0" noProof="0">
                <a:ln>
                  <a:noFill/>
                </a:ln>
                <a:solidFill>
                  <a:prstClr val="white"/>
                </a:solidFill>
                <a:effectLst/>
                <a:uLnTx/>
                <a:uFillTx/>
                <a:latin typeface="Arial"/>
                <a:ea typeface="+mn-ea"/>
                <a:cs typeface="+mn-cs"/>
                <a:sym typeface="Arial"/>
              </a:endParaRPr>
            </a:p>
          </p:txBody>
        </p:sp>
        <p:sp>
          <p:nvSpPr>
            <p:cNvPr id="29" name="Rectangle: Rounded Corners 28">
              <a:extLst>
                <a:ext uri="{FF2B5EF4-FFF2-40B4-BE49-F238E27FC236}">
                  <a16:creationId xmlns:a16="http://schemas.microsoft.com/office/drawing/2014/main" id="{09070C3F-01B8-6BF9-D0FE-3922FE3F3F76}"/>
                </a:ext>
              </a:extLst>
            </p:cNvPr>
            <p:cNvSpPr/>
            <p:nvPr/>
          </p:nvSpPr>
          <p:spPr>
            <a:xfrm>
              <a:off x="8259096" y="4906297"/>
              <a:ext cx="3809105" cy="747385"/>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1400" b="0" i="0" u="none" strike="noStrike" kern="0" cap="none" spc="0" normalizeH="0" baseline="0" noProof="0">
                <a:ln>
                  <a:noFill/>
                </a:ln>
                <a:solidFill>
                  <a:prstClr val="white"/>
                </a:solidFill>
                <a:effectLst/>
                <a:uLnTx/>
                <a:uFillTx/>
                <a:latin typeface="Arial"/>
                <a:ea typeface="+mn-ea"/>
                <a:cs typeface="+mn-cs"/>
                <a:sym typeface="Arial"/>
              </a:endParaRPr>
            </a:p>
          </p:txBody>
        </p:sp>
        <p:sp>
          <p:nvSpPr>
            <p:cNvPr id="30" name="Rectangle: Rounded Corners 29">
              <a:extLst>
                <a:ext uri="{FF2B5EF4-FFF2-40B4-BE49-F238E27FC236}">
                  <a16:creationId xmlns:a16="http://schemas.microsoft.com/office/drawing/2014/main" id="{EA17ED16-87EE-7595-FEC8-F22FC2AEFDEE}"/>
                </a:ext>
              </a:extLst>
            </p:cNvPr>
            <p:cNvSpPr/>
            <p:nvPr/>
          </p:nvSpPr>
          <p:spPr>
            <a:xfrm>
              <a:off x="8268929" y="5712542"/>
              <a:ext cx="3772945" cy="526986"/>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1400" b="0" i="0" u="none" strike="noStrike" kern="0" cap="none" spc="0" normalizeH="0" baseline="0" noProof="0">
                <a:ln>
                  <a:noFill/>
                </a:ln>
                <a:solidFill>
                  <a:prstClr val="white"/>
                </a:solidFill>
                <a:effectLst/>
                <a:uLnTx/>
                <a:uFillTx/>
                <a:latin typeface="Arial"/>
                <a:ea typeface="+mn-ea"/>
                <a:cs typeface="+mn-cs"/>
                <a:sym typeface="Arial"/>
              </a:endParaRPr>
            </a:p>
          </p:txBody>
        </p:sp>
        <p:sp>
          <p:nvSpPr>
            <p:cNvPr id="33" name="Rectangle: Rounded Corners 32">
              <a:extLst>
                <a:ext uri="{FF2B5EF4-FFF2-40B4-BE49-F238E27FC236}">
                  <a16:creationId xmlns:a16="http://schemas.microsoft.com/office/drawing/2014/main" id="{DE786C47-8D7A-E8E1-06F8-72BFF1E4F5BD}"/>
                </a:ext>
              </a:extLst>
            </p:cNvPr>
            <p:cNvSpPr/>
            <p:nvPr/>
          </p:nvSpPr>
          <p:spPr>
            <a:xfrm>
              <a:off x="8259097" y="6312310"/>
              <a:ext cx="3777073" cy="507143"/>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1400" b="0" i="0" u="none" strike="noStrike" kern="0" cap="none" spc="0" normalizeH="0" baseline="0" noProof="0">
                <a:ln>
                  <a:noFill/>
                </a:ln>
                <a:solidFill>
                  <a:prstClr val="white"/>
                </a:solidFill>
                <a:effectLst/>
                <a:uLnTx/>
                <a:uFillTx/>
                <a:latin typeface="Arial"/>
                <a:ea typeface="+mn-ea"/>
                <a:cs typeface="+mn-cs"/>
                <a:sym typeface="Arial"/>
              </a:endParaRPr>
            </a:p>
          </p:txBody>
        </p:sp>
        <p:sp>
          <p:nvSpPr>
            <p:cNvPr id="6" name="Rectangle 5">
              <a:extLst>
                <a:ext uri="{FF2B5EF4-FFF2-40B4-BE49-F238E27FC236}">
                  <a16:creationId xmlns:a16="http://schemas.microsoft.com/office/drawing/2014/main" id="{612A4D35-6460-C055-784F-4E4613296FF0}"/>
                </a:ext>
              </a:extLst>
            </p:cNvPr>
            <p:cNvSpPr/>
            <p:nvPr/>
          </p:nvSpPr>
          <p:spPr>
            <a:xfrm>
              <a:off x="10019967" y="-481360"/>
              <a:ext cx="2172033" cy="367060"/>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IE" sz="1400" b="1" i="0" u="none" strike="noStrike" kern="0" cap="none" spc="0" normalizeH="0" baseline="0" noProof="0">
                  <a:ln>
                    <a:noFill/>
                  </a:ln>
                  <a:solidFill>
                    <a:sysClr val="windowText" lastClr="000000"/>
                  </a:solidFill>
                  <a:effectLst/>
                  <a:uLnTx/>
                  <a:uFillTx/>
                  <a:latin typeface="Arial"/>
                  <a:ea typeface="+mn-ea"/>
                  <a:cs typeface="+mn-cs"/>
                  <a:sym typeface="Arial"/>
                </a:rPr>
                <a:t>Design Suggestion</a:t>
              </a:r>
            </a:p>
          </p:txBody>
        </p:sp>
        <p:pic>
          <p:nvPicPr>
            <p:cNvPr id="15" name="Picture 14">
              <a:extLst>
                <a:ext uri="{FF2B5EF4-FFF2-40B4-BE49-F238E27FC236}">
                  <a16:creationId xmlns:a16="http://schemas.microsoft.com/office/drawing/2014/main" id="{65772F62-841E-D23E-2D86-06DA1A83E363}"/>
                </a:ext>
              </a:extLst>
            </p:cNvPr>
            <p:cNvPicPr>
              <a:picLocks noChangeAspect="1"/>
            </p:cNvPicPr>
            <p:nvPr/>
          </p:nvPicPr>
          <p:blipFill>
            <a:blip r:embed="rId5"/>
            <a:stretch>
              <a:fillRect/>
            </a:stretch>
          </p:blipFill>
          <p:spPr>
            <a:xfrm>
              <a:off x="8420196" y="3604373"/>
              <a:ext cx="535346" cy="527662"/>
            </a:xfrm>
            <a:prstGeom prst="rect">
              <a:avLst/>
            </a:prstGeom>
          </p:spPr>
        </p:pic>
        <p:pic>
          <p:nvPicPr>
            <p:cNvPr id="54" name="Picture 53">
              <a:extLst>
                <a:ext uri="{FF2B5EF4-FFF2-40B4-BE49-F238E27FC236}">
                  <a16:creationId xmlns:a16="http://schemas.microsoft.com/office/drawing/2014/main" id="{0CE4A8E3-20DA-DA10-8412-D17422EDB58E}"/>
                </a:ext>
              </a:extLst>
            </p:cNvPr>
            <p:cNvPicPr>
              <a:picLocks noChangeAspect="1"/>
            </p:cNvPicPr>
            <p:nvPr/>
          </p:nvPicPr>
          <p:blipFill>
            <a:blip r:embed="rId6"/>
            <a:stretch>
              <a:fillRect/>
            </a:stretch>
          </p:blipFill>
          <p:spPr>
            <a:xfrm>
              <a:off x="8506595" y="6388287"/>
              <a:ext cx="864762" cy="405608"/>
            </a:xfrm>
            <a:prstGeom prst="rect">
              <a:avLst/>
            </a:prstGeom>
          </p:spPr>
        </p:pic>
        <p:pic>
          <p:nvPicPr>
            <p:cNvPr id="40" name="Picture 39">
              <a:extLst>
                <a:ext uri="{FF2B5EF4-FFF2-40B4-BE49-F238E27FC236}">
                  <a16:creationId xmlns:a16="http://schemas.microsoft.com/office/drawing/2014/main" id="{E179079D-D59B-4835-257B-A66584A112CD}"/>
                </a:ext>
              </a:extLst>
            </p:cNvPr>
            <p:cNvPicPr>
              <a:picLocks noChangeAspect="1"/>
            </p:cNvPicPr>
            <p:nvPr/>
          </p:nvPicPr>
          <p:blipFill>
            <a:blip r:embed="rId7"/>
            <a:stretch>
              <a:fillRect/>
            </a:stretch>
          </p:blipFill>
          <p:spPr>
            <a:xfrm>
              <a:off x="151685" y="553259"/>
              <a:ext cx="535262" cy="459497"/>
            </a:xfrm>
            <a:prstGeom prst="rect">
              <a:avLst/>
            </a:prstGeom>
          </p:spPr>
        </p:pic>
        <p:pic>
          <p:nvPicPr>
            <p:cNvPr id="43" name="Picture 42">
              <a:extLst>
                <a:ext uri="{FF2B5EF4-FFF2-40B4-BE49-F238E27FC236}">
                  <a16:creationId xmlns:a16="http://schemas.microsoft.com/office/drawing/2014/main" id="{F76C0703-3600-B204-FCE8-928C09F0CF1D}"/>
                </a:ext>
              </a:extLst>
            </p:cNvPr>
            <p:cNvPicPr>
              <a:picLocks noChangeAspect="1"/>
            </p:cNvPicPr>
            <p:nvPr/>
          </p:nvPicPr>
          <p:blipFill>
            <a:blip r:embed="rId8"/>
            <a:stretch>
              <a:fillRect/>
            </a:stretch>
          </p:blipFill>
          <p:spPr>
            <a:xfrm>
              <a:off x="239486" y="2346225"/>
              <a:ext cx="530429" cy="683591"/>
            </a:xfrm>
            <a:prstGeom prst="rect">
              <a:avLst/>
            </a:prstGeom>
          </p:spPr>
        </p:pic>
        <p:pic>
          <p:nvPicPr>
            <p:cNvPr id="47" name="Picture 46">
              <a:extLst>
                <a:ext uri="{FF2B5EF4-FFF2-40B4-BE49-F238E27FC236}">
                  <a16:creationId xmlns:a16="http://schemas.microsoft.com/office/drawing/2014/main" id="{57A8A8DA-CDAA-4C24-816B-58508B8F038D}"/>
                </a:ext>
              </a:extLst>
            </p:cNvPr>
            <p:cNvPicPr>
              <a:picLocks noChangeAspect="1"/>
            </p:cNvPicPr>
            <p:nvPr/>
          </p:nvPicPr>
          <p:blipFill>
            <a:blip r:embed="rId9"/>
            <a:stretch>
              <a:fillRect/>
            </a:stretch>
          </p:blipFill>
          <p:spPr>
            <a:xfrm>
              <a:off x="218925" y="6134640"/>
              <a:ext cx="561199" cy="544693"/>
            </a:xfrm>
            <a:prstGeom prst="rect">
              <a:avLst/>
            </a:prstGeom>
          </p:spPr>
        </p:pic>
        <p:pic>
          <p:nvPicPr>
            <p:cNvPr id="50" name="Picture 49">
              <a:extLst>
                <a:ext uri="{FF2B5EF4-FFF2-40B4-BE49-F238E27FC236}">
                  <a16:creationId xmlns:a16="http://schemas.microsoft.com/office/drawing/2014/main" id="{4426FA11-080A-7A37-78A8-E247B3BD644F}"/>
                </a:ext>
              </a:extLst>
            </p:cNvPr>
            <p:cNvPicPr>
              <a:picLocks noChangeAspect="1"/>
            </p:cNvPicPr>
            <p:nvPr/>
          </p:nvPicPr>
          <p:blipFill>
            <a:blip r:embed="rId10"/>
            <a:stretch>
              <a:fillRect/>
            </a:stretch>
          </p:blipFill>
          <p:spPr>
            <a:xfrm>
              <a:off x="8341225" y="967254"/>
              <a:ext cx="637645" cy="462191"/>
            </a:xfrm>
            <a:prstGeom prst="rect">
              <a:avLst/>
            </a:prstGeom>
          </p:spPr>
        </p:pic>
        <p:pic>
          <p:nvPicPr>
            <p:cNvPr id="52" name="Picture 51" descr="A green map with white lines&#10;&#10;AI-generated content may be incorrect.">
              <a:extLst>
                <a:ext uri="{FF2B5EF4-FFF2-40B4-BE49-F238E27FC236}">
                  <a16:creationId xmlns:a16="http://schemas.microsoft.com/office/drawing/2014/main" id="{6E170BBF-A178-44AC-38CC-91A7156771DB}"/>
                </a:ext>
              </a:extLst>
            </p:cNvPr>
            <p:cNvPicPr>
              <a:picLocks noChangeAspect="1"/>
            </p:cNvPicPr>
            <p:nvPr/>
          </p:nvPicPr>
          <p:blipFill>
            <a:blip r:embed="rId11"/>
            <a:stretch>
              <a:fillRect/>
            </a:stretch>
          </p:blipFill>
          <p:spPr>
            <a:xfrm>
              <a:off x="8346476" y="3023362"/>
              <a:ext cx="877418" cy="396567"/>
            </a:xfrm>
            <a:prstGeom prst="rect">
              <a:avLst/>
            </a:prstGeom>
          </p:spPr>
        </p:pic>
        <p:pic>
          <p:nvPicPr>
            <p:cNvPr id="53" name="Picture 52">
              <a:extLst>
                <a:ext uri="{FF2B5EF4-FFF2-40B4-BE49-F238E27FC236}">
                  <a16:creationId xmlns:a16="http://schemas.microsoft.com/office/drawing/2014/main" id="{D86D5E94-7AA3-37D1-A143-8F96A6E5E329}"/>
                </a:ext>
              </a:extLst>
            </p:cNvPr>
            <p:cNvPicPr>
              <a:picLocks noChangeAspect="1"/>
            </p:cNvPicPr>
            <p:nvPr/>
          </p:nvPicPr>
          <p:blipFill>
            <a:blip r:embed="rId12"/>
            <a:stretch>
              <a:fillRect/>
            </a:stretch>
          </p:blipFill>
          <p:spPr>
            <a:xfrm>
              <a:off x="8298137" y="2237139"/>
              <a:ext cx="518884" cy="659468"/>
            </a:xfrm>
            <a:prstGeom prst="rect">
              <a:avLst/>
            </a:prstGeom>
          </p:spPr>
        </p:pic>
        <p:pic>
          <p:nvPicPr>
            <p:cNvPr id="62" name="Picture 61">
              <a:extLst>
                <a:ext uri="{FF2B5EF4-FFF2-40B4-BE49-F238E27FC236}">
                  <a16:creationId xmlns:a16="http://schemas.microsoft.com/office/drawing/2014/main" id="{A1D34F74-7A99-C624-DB7A-86C0B98A0CAC}"/>
                </a:ext>
              </a:extLst>
            </p:cNvPr>
            <p:cNvPicPr>
              <a:picLocks noChangeAspect="1"/>
            </p:cNvPicPr>
            <p:nvPr/>
          </p:nvPicPr>
          <p:blipFill>
            <a:blip r:embed="rId13"/>
            <a:stretch>
              <a:fillRect/>
            </a:stretch>
          </p:blipFill>
          <p:spPr>
            <a:xfrm>
              <a:off x="8595247" y="5763612"/>
              <a:ext cx="600525" cy="465228"/>
            </a:xfrm>
            <a:prstGeom prst="rect">
              <a:avLst/>
            </a:prstGeom>
          </p:spPr>
        </p:pic>
      </p:grpSp>
      <p:pic>
        <p:nvPicPr>
          <p:cNvPr id="37" name="Picture 36">
            <a:extLst>
              <a:ext uri="{FF2B5EF4-FFF2-40B4-BE49-F238E27FC236}">
                <a16:creationId xmlns:a16="http://schemas.microsoft.com/office/drawing/2014/main" id="{4E426EA1-23A6-5975-79E2-6B88D343F404}"/>
              </a:ext>
            </a:extLst>
          </p:cNvPr>
          <p:cNvPicPr>
            <a:picLocks noChangeAspect="1"/>
          </p:cNvPicPr>
          <p:nvPr/>
        </p:nvPicPr>
        <p:blipFill>
          <a:blip r:embed="rId14"/>
          <a:stretch>
            <a:fillRect/>
          </a:stretch>
        </p:blipFill>
        <p:spPr>
          <a:xfrm>
            <a:off x="183992" y="3804699"/>
            <a:ext cx="662029" cy="686407"/>
          </a:xfrm>
          <a:prstGeom prst="rect">
            <a:avLst/>
          </a:prstGeom>
        </p:spPr>
      </p:pic>
      <p:sp>
        <p:nvSpPr>
          <p:cNvPr id="38" name="Oval 150">
            <a:extLst>
              <a:ext uri="{FF2B5EF4-FFF2-40B4-BE49-F238E27FC236}">
                <a16:creationId xmlns:a16="http://schemas.microsoft.com/office/drawing/2014/main" id="{6F833429-04C3-5232-65E3-8724086C9E63}"/>
              </a:ext>
            </a:extLst>
          </p:cNvPr>
          <p:cNvSpPr/>
          <p:nvPr/>
        </p:nvSpPr>
        <p:spPr>
          <a:xfrm>
            <a:off x="846021" y="3735015"/>
            <a:ext cx="2212805" cy="399022"/>
          </a:xfrm>
          <a:prstGeom prst="roundRect">
            <a:avLst/>
          </a:prstGeom>
          <a:noFill/>
          <a:ln>
            <a:noFill/>
          </a:ln>
        </p:spPr>
        <p:style>
          <a:lnRef idx="3">
            <a:schemeClr val="lt1"/>
          </a:lnRef>
          <a:fillRef idx="1">
            <a:schemeClr val="accent2"/>
          </a:fillRef>
          <a:effectRef idx="1">
            <a:schemeClr val="accent2"/>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a:ln>
                  <a:noFill/>
                </a:ln>
                <a:solidFill>
                  <a:srgbClr val="082B7A"/>
                </a:solidFill>
                <a:effectLst/>
                <a:uLnTx/>
                <a:uFillTx/>
                <a:latin typeface="EC Square Sans Cond Pro"/>
                <a:ea typeface="+mn-ea"/>
                <a:cs typeface="+mn-cs"/>
                <a:sym typeface="Arial"/>
              </a:rPr>
              <a:t>Greece</a:t>
            </a:r>
            <a:r>
              <a:rPr kumimoji="0" lang="en-IE" sz="1600" b="1" i="0" u="none" strike="noStrike" kern="1200" cap="none" spc="0" normalizeH="0" baseline="0" noProof="0">
                <a:ln>
                  <a:noFill/>
                </a:ln>
                <a:solidFill>
                  <a:srgbClr val="FF0000"/>
                </a:solidFill>
                <a:effectLst/>
                <a:uLnTx/>
                <a:uFillTx/>
                <a:latin typeface="EC Square Sans Cond Pro"/>
                <a:ea typeface="+mn-ea"/>
                <a:cs typeface="+mn-cs"/>
                <a:sym typeface="Arial"/>
              </a:rPr>
              <a:t> – </a:t>
            </a:r>
            <a:r>
              <a:rPr kumimoji="0" lang="en-IE" sz="1600" b="1" i="1" u="none" strike="noStrike" kern="1200" cap="none" spc="0" normalizeH="0" baseline="0" noProof="0">
                <a:ln>
                  <a:noFill/>
                </a:ln>
                <a:solidFill>
                  <a:srgbClr val="FF0000"/>
                </a:solidFill>
                <a:effectLst/>
                <a:uLnTx/>
                <a:uFillTx/>
                <a:latin typeface="EC Square Sans Cond Pro"/>
                <a:ea typeface="+mn-ea"/>
                <a:cs typeface="+mn-cs"/>
                <a:sym typeface="Arial"/>
              </a:rPr>
              <a:t>EUR 334</a:t>
            </a:r>
            <a:r>
              <a:rPr kumimoji="0" lang="en-IE" sz="1600" b="1" i="1" u="none" strike="noStrike" kern="0" cap="none" spc="0" normalizeH="0" baseline="0" noProof="0">
                <a:ln>
                  <a:noFill/>
                </a:ln>
                <a:solidFill>
                  <a:srgbClr val="FF0000"/>
                </a:solidFill>
                <a:effectLst/>
                <a:uLnTx/>
                <a:uFillTx/>
                <a:latin typeface="EC Square Sans Cond Pro"/>
                <a:ea typeface="+mn-ea"/>
                <a:cs typeface="+mn-cs"/>
                <a:sym typeface="Arial"/>
              </a:rPr>
              <a:t>m</a:t>
            </a:r>
            <a:endParaRPr kumimoji="0" lang="en-IE" sz="1600" b="0"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endParaRPr>
          </a:p>
        </p:txBody>
      </p:sp>
      <p:sp>
        <p:nvSpPr>
          <p:cNvPr id="42" name="TextBox 41">
            <a:extLst>
              <a:ext uri="{FF2B5EF4-FFF2-40B4-BE49-F238E27FC236}">
                <a16:creationId xmlns:a16="http://schemas.microsoft.com/office/drawing/2014/main" id="{73D50E2A-1BDA-2BFE-0944-10FB0092A6F5}"/>
              </a:ext>
            </a:extLst>
          </p:cNvPr>
          <p:cNvSpPr txBox="1"/>
          <p:nvPr/>
        </p:nvSpPr>
        <p:spPr>
          <a:xfrm>
            <a:off x="668466" y="4047221"/>
            <a:ext cx="3142165" cy="523220"/>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IE" sz="1400" b="1" i="0" u="none" strike="noStrike" kern="0" cap="none" spc="0" normalizeH="0" baseline="0" noProof="0">
                <a:ln>
                  <a:noFill/>
                </a:ln>
                <a:solidFill>
                  <a:srgbClr val="082B7A"/>
                </a:solidFill>
                <a:effectLst/>
                <a:uLnTx/>
                <a:uFillTx/>
                <a:latin typeface="EC Square Sans Cond Pro"/>
                <a:ea typeface="+mn-ea"/>
                <a:cs typeface="Arial"/>
                <a:sym typeface="Arial"/>
              </a:rPr>
              <a:t>2 </a:t>
            </a:r>
            <a:r>
              <a:rPr kumimoji="0" lang="en-IE" sz="1400" b="1" i="0" u="none" strike="noStrike" kern="1200" cap="none" spc="0" normalizeH="0" baseline="0" noProof="0">
                <a:ln>
                  <a:noFill/>
                </a:ln>
                <a:solidFill>
                  <a:srgbClr val="082B7A"/>
                </a:solidFill>
                <a:effectLst/>
                <a:uLnTx/>
                <a:uFillTx/>
                <a:latin typeface="EC Square Sans Cond Pro"/>
                <a:ea typeface="+mn-ea"/>
                <a:cs typeface="Arial"/>
                <a:sym typeface="Arial"/>
              </a:rPr>
              <a:t>national ESF+, 1 National JTF and ERDF and 1 regional ERDF </a:t>
            </a:r>
            <a:r>
              <a:rPr kumimoji="0" lang="en-IE" sz="1400" b="0" i="0" u="none" strike="noStrike" kern="1200" cap="none" spc="0" normalizeH="0" baseline="0" noProof="0">
                <a:ln>
                  <a:noFill/>
                </a:ln>
                <a:solidFill>
                  <a:srgbClr val="082B7A"/>
                </a:solidFill>
                <a:effectLst/>
                <a:uLnTx/>
                <a:uFillTx/>
                <a:latin typeface="EC Square Sans Cond Pro"/>
                <a:ea typeface="+mn-ea"/>
                <a:cs typeface="Arial"/>
                <a:sym typeface="Arial"/>
              </a:rPr>
              <a:t>programme</a:t>
            </a:r>
          </a:p>
        </p:txBody>
      </p:sp>
      <p:grpSp>
        <p:nvGrpSpPr>
          <p:cNvPr id="1046" name="Group 1045">
            <a:extLst>
              <a:ext uri="{FF2B5EF4-FFF2-40B4-BE49-F238E27FC236}">
                <a16:creationId xmlns:a16="http://schemas.microsoft.com/office/drawing/2014/main" id="{260341AD-F2AE-15CB-8F14-7C2330032EED}"/>
              </a:ext>
            </a:extLst>
          </p:cNvPr>
          <p:cNvGrpSpPr>
            <a:grpSpLocks noChangeAspect="1"/>
          </p:cNvGrpSpPr>
          <p:nvPr/>
        </p:nvGrpSpPr>
        <p:grpSpPr>
          <a:xfrm>
            <a:off x="3955927" y="804865"/>
            <a:ext cx="3744055" cy="4677890"/>
            <a:chOff x="6929438" y="1244600"/>
            <a:chExt cx="4086225" cy="5105400"/>
          </a:xfrm>
        </p:grpSpPr>
        <p:sp>
          <p:nvSpPr>
            <p:cNvPr id="1047" name="Freeform 11">
              <a:extLst>
                <a:ext uri="{FF2B5EF4-FFF2-40B4-BE49-F238E27FC236}">
                  <a16:creationId xmlns:a16="http://schemas.microsoft.com/office/drawing/2014/main" id="{9F935B8C-D79C-87A0-0734-D40FFF7A286C}"/>
                </a:ext>
              </a:extLst>
            </p:cNvPr>
            <p:cNvSpPr>
              <a:spLocks/>
            </p:cNvSpPr>
            <p:nvPr/>
          </p:nvSpPr>
          <p:spPr bwMode="auto">
            <a:xfrm>
              <a:off x="8870950" y="4849813"/>
              <a:ext cx="342900" cy="215900"/>
            </a:xfrm>
            <a:custGeom>
              <a:avLst/>
              <a:gdLst>
                <a:gd name="T0" fmla="*/ 35 w 90"/>
                <a:gd name="T1" fmla="*/ 53 h 57"/>
                <a:gd name="T2" fmla="*/ 41 w 90"/>
                <a:gd name="T3" fmla="*/ 52 h 57"/>
                <a:gd name="T4" fmla="*/ 44 w 90"/>
                <a:gd name="T5" fmla="*/ 46 h 57"/>
                <a:gd name="T6" fmla="*/ 47 w 90"/>
                <a:gd name="T7" fmla="*/ 39 h 57"/>
                <a:gd name="T8" fmla="*/ 52 w 90"/>
                <a:gd name="T9" fmla="*/ 46 h 57"/>
                <a:gd name="T10" fmla="*/ 56 w 90"/>
                <a:gd name="T11" fmla="*/ 48 h 57"/>
                <a:gd name="T12" fmla="*/ 58 w 90"/>
                <a:gd name="T13" fmla="*/ 53 h 57"/>
                <a:gd name="T14" fmla="*/ 59 w 90"/>
                <a:gd name="T15" fmla="*/ 55 h 57"/>
                <a:gd name="T16" fmla="*/ 61 w 90"/>
                <a:gd name="T17" fmla="*/ 53 h 57"/>
                <a:gd name="T18" fmla="*/ 63 w 90"/>
                <a:gd name="T19" fmla="*/ 46 h 57"/>
                <a:gd name="T20" fmla="*/ 66 w 90"/>
                <a:gd name="T21" fmla="*/ 39 h 57"/>
                <a:gd name="T22" fmla="*/ 77 w 90"/>
                <a:gd name="T23" fmla="*/ 41 h 57"/>
                <a:gd name="T24" fmla="*/ 83 w 90"/>
                <a:gd name="T25" fmla="*/ 45 h 57"/>
                <a:gd name="T26" fmla="*/ 83 w 90"/>
                <a:gd name="T27" fmla="*/ 40 h 57"/>
                <a:gd name="T28" fmla="*/ 81 w 90"/>
                <a:gd name="T29" fmla="*/ 34 h 57"/>
                <a:gd name="T30" fmla="*/ 86 w 90"/>
                <a:gd name="T31" fmla="*/ 36 h 57"/>
                <a:gd name="T32" fmla="*/ 88 w 90"/>
                <a:gd name="T33" fmla="*/ 32 h 57"/>
                <a:gd name="T34" fmla="*/ 89 w 90"/>
                <a:gd name="T35" fmla="*/ 24 h 57"/>
                <a:gd name="T36" fmla="*/ 80 w 90"/>
                <a:gd name="T37" fmla="*/ 26 h 57"/>
                <a:gd name="T38" fmla="*/ 70 w 90"/>
                <a:gd name="T39" fmla="*/ 21 h 57"/>
                <a:gd name="T40" fmla="*/ 72 w 90"/>
                <a:gd name="T41" fmla="*/ 14 h 57"/>
                <a:gd name="T42" fmla="*/ 71 w 90"/>
                <a:gd name="T43" fmla="*/ 7 h 57"/>
                <a:gd name="T44" fmla="*/ 57 w 90"/>
                <a:gd name="T45" fmla="*/ 3 h 57"/>
                <a:gd name="T46" fmla="*/ 50 w 90"/>
                <a:gd name="T47" fmla="*/ 3 h 57"/>
                <a:gd name="T48" fmla="*/ 44 w 90"/>
                <a:gd name="T49" fmla="*/ 6 h 57"/>
                <a:gd name="T50" fmla="*/ 32 w 90"/>
                <a:gd name="T51" fmla="*/ 7 h 57"/>
                <a:gd name="T52" fmla="*/ 30 w 90"/>
                <a:gd name="T53" fmla="*/ 10 h 57"/>
                <a:gd name="T54" fmla="*/ 25 w 90"/>
                <a:gd name="T55" fmla="*/ 10 h 57"/>
                <a:gd name="T56" fmla="*/ 20 w 90"/>
                <a:gd name="T57" fmla="*/ 11 h 57"/>
                <a:gd name="T58" fmla="*/ 22 w 90"/>
                <a:gd name="T59" fmla="*/ 13 h 57"/>
                <a:gd name="T60" fmla="*/ 21 w 90"/>
                <a:gd name="T61" fmla="*/ 16 h 57"/>
                <a:gd name="T62" fmla="*/ 16 w 90"/>
                <a:gd name="T63" fmla="*/ 20 h 57"/>
                <a:gd name="T64" fmla="*/ 10 w 90"/>
                <a:gd name="T65" fmla="*/ 25 h 57"/>
                <a:gd name="T66" fmla="*/ 10 w 90"/>
                <a:gd name="T67" fmla="*/ 30 h 57"/>
                <a:gd name="T68" fmla="*/ 4 w 90"/>
                <a:gd name="T69" fmla="*/ 37 h 57"/>
                <a:gd name="T70" fmla="*/ 5 w 90"/>
                <a:gd name="T71" fmla="*/ 41 h 57"/>
                <a:gd name="T72" fmla="*/ 1 w 90"/>
                <a:gd name="T73" fmla="*/ 46 h 57"/>
                <a:gd name="T74" fmla="*/ 7 w 90"/>
                <a:gd name="T75" fmla="*/ 43 h 57"/>
                <a:gd name="T76" fmla="*/ 12 w 90"/>
                <a:gd name="T77" fmla="*/ 39 h 57"/>
                <a:gd name="T78" fmla="*/ 17 w 90"/>
                <a:gd name="T79" fmla="*/ 43 h 57"/>
                <a:gd name="T80" fmla="*/ 18 w 90"/>
                <a:gd name="T81" fmla="*/ 50 h 57"/>
                <a:gd name="T82" fmla="*/ 30 w 90"/>
                <a:gd name="T83" fmla="*/ 5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0" h="57">
                  <a:moveTo>
                    <a:pt x="30" y="53"/>
                  </a:moveTo>
                  <a:cubicBezTo>
                    <a:pt x="32" y="52"/>
                    <a:pt x="32" y="52"/>
                    <a:pt x="35" y="53"/>
                  </a:cubicBezTo>
                  <a:cubicBezTo>
                    <a:pt x="36" y="54"/>
                    <a:pt x="38" y="54"/>
                    <a:pt x="38" y="52"/>
                  </a:cubicBezTo>
                  <a:cubicBezTo>
                    <a:pt x="39" y="52"/>
                    <a:pt x="40" y="52"/>
                    <a:pt x="41" y="52"/>
                  </a:cubicBezTo>
                  <a:cubicBezTo>
                    <a:pt x="41" y="51"/>
                    <a:pt x="41" y="50"/>
                    <a:pt x="42" y="49"/>
                  </a:cubicBezTo>
                  <a:cubicBezTo>
                    <a:pt x="43" y="48"/>
                    <a:pt x="45" y="48"/>
                    <a:pt x="44" y="46"/>
                  </a:cubicBezTo>
                  <a:cubicBezTo>
                    <a:pt x="43" y="44"/>
                    <a:pt x="42" y="44"/>
                    <a:pt x="44" y="43"/>
                  </a:cubicBezTo>
                  <a:cubicBezTo>
                    <a:pt x="47" y="42"/>
                    <a:pt x="45" y="41"/>
                    <a:pt x="47" y="39"/>
                  </a:cubicBezTo>
                  <a:cubicBezTo>
                    <a:pt x="49" y="39"/>
                    <a:pt x="49" y="41"/>
                    <a:pt x="49" y="43"/>
                  </a:cubicBezTo>
                  <a:cubicBezTo>
                    <a:pt x="50" y="45"/>
                    <a:pt x="50" y="45"/>
                    <a:pt x="52" y="46"/>
                  </a:cubicBezTo>
                  <a:cubicBezTo>
                    <a:pt x="53" y="47"/>
                    <a:pt x="53" y="48"/>
                    <a:pt x="54" y="48"/>
                  </a:cubicBezTo>
                  <a:cubicBezTo>
                    <a:pt x="55" y="48"/>
                    <a:pt x="56" y="48"/>
                    <a:pt x="56" y="48"/>
                  </a:cubicBezTo>
                  <a:cubicBezTo>
                    <a:pt x="57" y="49"/>
                    <a:pt x="57" y="50"/>
                    <a:pt x="57" y="51"/>
                  </a:cubicBezTo>
                  <a:cubicBezTo>
                    <a:pt x="57" y="52"/>
                    <a:pt x="57" y="52"/>
                    <a:pt x="58" y="53"/>
                  </a:cubicBezTo>
                  <a:cubicBezTo>
                    <a:pt x="58" y="53"/>
                    <a:pt x="58" y="53"/>
                    <a:pt x="59" y="54"/>
                  </a:cubicBezTo>
                  <a:cubicBezTo>
                    <a:pt x="59" y="54"/>
                    <a:pt x="59" y="55"/>
                    <a:pt x="59" y="55"/>
                  </a:cubicBezTo>
                  <a:cubicBezTo>
                    <a:pt x="60" y="56"/>
                    <a:pt x="60" y="57"/>
                    <a:pt x="61" y="56"/>
                  </a:cubicBezTo>
                  <a:cubicBezTo>
                    <a:pt x="64" y="56"/>
                    <a:pt x="61" y="54"/>
                    <a:pt x="61" y="53"/>
                  </a:cubicBezTo>
                  <a:cubicBezTo>
                    <a:pt x="59" y="51"/>
                    <a:pt x="61" y="51"/>
                    <a:pt x="62" y="49"/>
                  </a:cubicBezTo>
                  <a:cubicBezTo>
                    <a:pt x="62" y="48"/>
                    <a:pt x="62" y="47"/>
                    <a:pt x="63" y="46"/>
                  </a:cubicBezTo>
                  <a:cubicBezTo>
                    <a:pt x="64" y="46"/>
                    <a:pt x="65" y="45"/>
                    <a:pt x="65" y="44"/>
                  </a:cubicBezTo>
                  <a:cubicBezTo>
                    <a:pt x="66" y="42"/>
                    <a:pt x="65" y="40"/>
                    <a:pt x="66" y="39"/>
                  </a:cubicBezTo>
                  <a:cubicBezTo>
                    <a:pt x="67" y="36"/>
                    <a:pt x="69" y="39"/>
                    <a:pt x="69" y="40"/>
                  </a:cubicBezTo>
                  <a:cubicBezTo>
                    <a:pt x="72" y="45"/>
                    <a:pt x="73" y="43"/>
                    <a:pt x="77" y="41"/>
                  </a:cubicBezTo>
                  <a:cubicBezTo>
                    <a:pt x="78" y="41"/>
                    <a:pt x="79" y="41"/>
                    <a:pt x="80" y="43"/>
                  </a:cubicBezTo>
                  <a:cubicBezTo>
                    <a:pt x="81" y="44"/>
                    <a:pt x="82" y="48"/>
                    <a:pt x="83" y="45"/>
                  </a:cubicBezTo>
                  <a:cubicBezTo>
                    <a:pt x="84" y="44"/>
                    <a:pt x="83" y="43"/>
                    <a:pt x="83" y="43"/>
                  </a:cubicBezTo>
                  <a:cubicBezTo>
                    <a:pt x="83" y="42"/>
                    <a:pt x="83" y="41"/>
                    <a:pt x="83" y="40"/>
                  </a:cubicBezTo>
                  <a:cubicBezTo>
                    <a:pt x="82" y="39"/>
                    <a:pt x="81" y="39"/>
                    <a:pt x="81" y="38"/>
                  </a:cubicBezTo>
                  <a:cubicBezTo>
                    <a:pt x="81" y="37"/>
                    <a:pt x="81" y="36"/>
                    <a:pt x="81" y="34"/>
                  </a:cubicBezTo>
                  <a:cubicBezTo>
                    <a:pt x="82" y="34"/>
                    <a:pt x="83" y="34"/>
                    <a:pt x="84" y="35"/>
                  </a:cubicBezTo>
                  <a:cubicBezTo>
                    <a:pt x="85" y="35"/>
                    <a:pt x="85" y="36"/>
                    <a:pt x="86" y="36"/>
                  </a:cubicBezTo>
                  <a:cubicBezTo>
                    <a:pt x="87" y="37"/>
                    <a:pt x="89" y="37"/>
                    <a:pt x="89" y="35"/>
                  </a:cubicBezTo>
                  <a:cubicBezTo>
                    <a:pt x="89" y="34"/>
                    <a:pt x="89" y="33"/>
                    <a:pt x="88" y="32"/>
                  </a:cubicBezTo>
                  <a:cubicBezTo>
                    <a:pt x="88" y="31"/>
                    <a:pt x="89" y="30"/>
                    <a:pt x="89" y="29"/>
                  </a:cubicBezTo>
                  <a:cubicBezTo>
                    <a:pt x="90" y="27"/>
                    <a:pt x="90" y="25"/>
                    <a:pt x="89" y="24"/>
                  </a:cubicBezTo>
                  <a:cubicBezTo>
                    <a:pt x="87" y="22"/>
                    <a:pt x="87" y="24"/>
                    <a:pt x="86" y="25"/>
                  </a:cubicBezTo>
                  <a:cubicBezTo>
                    <a:pt x="84" y="27"/>
                    <a:pt x="82" y="27"/>
                    <a:pt x="80" y="26"/>
                  </a:cubicBezTo>
                  <a:cubicBezTo>
                    <a:pt x="78" y="25"/>
                    <a:pt x="79" y="24"/>
                    <a:pt x="77" y="22"/>
                  </a:cubicBezTo>
                  <a:cubicBezTo>
                    <a:pt x="76" y="21"/>
                    <a:pt x="72" y="22"/>
                    <a:pt x="70" y="21"/>
                  </a:cubicBezTo>
                  <a:cubicBezTo>
                    <a:pt x="70" y="20"/>
                    <a:pt x="70" y="19"/>
                    <a:pt x="70" y="18"/>
                  </a:cubicBezTo>
                  <a:cubicBezTo>
                    <a:pt x="70" y="16"/>
                    <a:pt x="71" y="15"/>
                    <a:pt x="72" y="14"/>
                  </a:cubicBezTo>
                  <a:cubicBezTo>
                    <a:pt x="72" y="13"/>
                    <a:pt x="73" y="12"/>
                    <a:pt x="73" y="11"/>
                  </a:cubicBezTo>
                  <a:cubicBezTo>
                    <a:pt x="73" y="9"/>
                    <a:pt x="72" y="9"/>
                    <a:pt x="71" y="7"/>
                  </a:cubicBezTo>
                  <a:cubicBezTo>
                    <a:pt x="68" y="7"/>
                    <a:pt x="66" y="4"/>
                    <a:pt x="62" y="3"/>
                  </a:cubicBezTo>
                  <a:cubicBezTo>
                    <a:pt x="60" y="3"/>
                    <a:pt x="59" y="4"/>
                    <a:pt x="57" y="3"/>
                  </a:cubicBezTo>
                  <a:cubicBezTo>
                    <a:pt x="56" y="3"/>
                    <a:pt x="55" y="2"/>
                    <a:pt x="54" y="1"/>
                  </a:cubicBezTo>
                  <a:cubicBezTo>
                    <a:pt x="52" y="0"/>
                    <a:pt x="49" y="0"/>
                    <a:pt x="50" y="3"/>
                  </a:cubicBezTo>
                  <a:cubicBezTo>
                    <a:pt x="50" y="4"/>
                    <a:pt x="53" y="4"/>
                    <a:pt x="52" y="6"/>
                  </a:cubicBezTo>
                  <a:cubicBezTo>
                    <a:pt x="49" y="7"/>
                    <a:pt x="47" y="5"/>
                    <a:pt x="44" y="6"/>
                  </a:cubicBezTo>
                  <a:cubicBezTo>
                    <a:pt x="41" y="7"/>
                    <a:pt x="37" y="7"/>
                    <a:pt x="34" y="7"/>
                  </a:cubicBezTo>
                  <a:cubicBezTo>
                    <a:pt x="33" y="7"/>
                    <a:pt x="32" y="7"/>
                    <a:pt x="32" y="7"/>
                  </a:cubicBezTo>
                  <a:cubicBezTo>
                    <a:pt x="31" y="8"/>
                    <a:pt x="31" y="8"/>
                    <a:pt x="31" y="9"/>
                  </a:cubicBezTo>
                  <a:cubicBezTo>
                    <a:pt x="30" y="9"/>
                    <a:pt x="30" y="10"/>
                    <a:pt x="30" y="10"/>
                  </a:cubicBezTo>
                  <a:cubicBezTo>
                    <a:pt x="29" y="11"/>
                    <a:pt x="29" y="10"/>
                    <a:pt x="29" y="11"/>
                  </a:cubicBezTo>
                  <a:cubicBezTo>
                    <a:pt x="27" y="11"/>
                    <a:pt x="26" y="10"/>
                    <a:pt x="25" y="10"/>
                  </a:cubicBezTo>
                  <a:cubicBezTo>
                    <a:pt x="25" y="9"/>
                    <a:pt x="24" y="8"/>
                    <a:pt x="22" y="9"/>
                  </a:cubicBezTo>
                  <a:cubicBezTo>
                    <a:pt x="21" y="9"/>
                    <a:pt x="21" y="11"/>
                    <a:pt x="20" y="11"/>
                  </a:cubicBezTo>
                  <a:cubicBezTo>
                    <a:pt x="20" y="12"/>
                    <a:pt x="18" y="13"/>
                    <a:pt x="20" y="13"/>
                  </a:cubicBezTo>
                  <a:cubicBezTo>
                    <a:pt x="20" y="13"/>
                    <a:pt x="21" y="13"/>
                    <a:pt x="22" y="13"/>
                  </a:cubicBezTo>
                  <a:cubicBezTo>
                    <a:pt x="23" y="14"/>
                    <a:pt x="21" y="14"/>
                    <a:pt x="21" y="15"/>
                  </a:cubicBezTo>
                  <a:cubicBezTo>
                    <a:pt x="20" y="15"/>
                    <a:pt x="21" y="16"/>
                    <a:pt x="21" y="16"/>
                  </a:cubicBezTo>
                  <a:cubicBezTo>
                    <a:pt x="20" y="17"/>
                    <a:pt x="19" y="18"/>
                    <a:pt x="18" y="19"/>
                  </a:cubicBezTo>
                  <a:cubicBezTo>
                    <a:pt x="18" y="19"/>
                    <a:pt x="17" y="20"/>
                    <a:pt x="16" y="20"/>
                  </a:cubicBezTo>
                  <a:cubicBezTo>
                    <a:pt x="16" y="21"/>
                    <a:pt x="15" y="22"/>
                    <a:pt x="15" y="23"/>
                  </a:cubicBezTo>
                  <a:cubicBezTo>
                    <a:pt x="14" y="24"/>
                    <a:pt x="11" y="24"/>
                    <a:pt x="10" y="25"/>
                  </a:cubicBezTo>
                  <a:cubicBezTo>
                    <a:pt x="10" y="25"/>
                    <a:pt x="11" y="27"/>
                    <a:pt x="11" y="27"/>
                  </a:cubicBezTo>
                  <a:cubicBezTo>
                    <a:pt x="11" y="28"/>
                    <a:pt x="11" y="29"/>
                    <a:pt x="10" y="30"/>
                  </a:cubicBezTo>
                  <a:cubicBezTo>
                    <a:pt x="10" y="32"/>
                    <a:pt x="7" y="32"/>
                    <a:pt x="5" y="34"/>
                  </a:cubicBezTo>
                  <a:cubicBezTo>
                    <a:pt x="5" y="35"/>
                    <a:pt x="5" y="36"/>
                    <a:pt x="4" y="37"/>
                  </a:cubicBezTo>
                  <a:cubicBezTo>
                    <a:pt x="4" y="37"/>
                    <a:pt x="4" y="39"/>
                    <a:pt x="3" y="39"/>
                  </a:cubicBezTo>
                  <a:cubicBezTo>
                    <a:pt x="3" y="40"/>
                    <a:pt x="4" y="40"/>
                    <a:pt x="5" y="41"/>
                  </a:cubicBezTo>
                  <a:cubicBezTo>
                    <a:pt x="5" y="42"/>
                    <a:pt x="5" y="42"/>
                    <a:pt x="4" y="43"/>
                  </a:cubicBezTo>
                  <a:cubicBezTo>
                    <a:pt x="4" y="45"/>
                    <a:pt x="2" y="44"/>
                    <a:pt x="1" y="46"/>
                  </a:cubicBezTo>
                  <a:cubicBezTo>
                    <a:pt x="0" y="49"/>
                    <a:pt x="8" y="47"/>
                    <a:pt x="8" y="44"/>
                  </a:cubicBezTo>
                  <a:cubicBezTo>
                    <a:pt x="8" y="44"/>
                    <a:pt x="7" y="43"/>
                    <a:pt x="7" y="43"/>
                  </a:cubicBezTo>
                  <a:cubicBezTo>
                    <a:pt x="7" y="42"/>
                    <a:pt x="7" y="42"/>
                    <a:pt x="7" y="41"/>
                  </a:cubicBezTo>
                  <a:cubicBezTo>
                    <a:pt x="8" y="40"/>
                    <a:pt x="10" y="39"/>
                    <a:pt x="12" y="39"/>
                  </a:cubicBezTo>
                  <a:cubicBezTo>
                    <a:pt x="13" y="39"/>
                    <a:pt x="16" y="38"/>
                    <a:pt x="17" y="39"/>
                  </a:cubicBezTo>
                  <a:cubicBezTo>
                    <a:pt x="18" y="40"/>
                    <a:pt x="17" y="41"/>
                    <a:pt x="17" y="43"/>
                  </a:cubicBezTo>
                  <a:cubicBezTo>
                    <a:pt x="19" y="44"/>
                    <a:pt x="17" y="46"/>
                    <a:pt x="17" y="47"/>
                  </a:cubicBezTo>
                  <a:cubicBezTo>
                    <a:pt x="18" y="49"/>
                    <a:pt x="20" y="48"/>
                    <a:pt x="18" y="50"/>
                  </a:cubicBezTo>
                  <a:cubicBezTo>
                    <a:pt x="20" y="51"/>
                    <a:pt x="22" y="51"/>
                    <a:pt x="22" y="54"/>
                  </a:cubicBezTo>
                  <a:cubicBezTo>
                    <a:pt x="24" y="54"/>
                    <a:pt x="27" y="55"/>
                    <a:pt x="30" y="53"/>
                  </a:cubicBezTo>
                  <a:close/>
                </a:path>
              </a:pathLst>
            </a:custGeom>
            <a:solidFill>
              <a:schemeClr val="bg1">
                <a:lumMod val="85000"/>
              </a:schemeClr>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48" name="Freeform 12">
              <a:extLst>
                <a:ext uri="{FF2B5EF4-FFF2-40B4-BE49-F238E27FC236}">
                  <a16:creationId xmlns:a16="http://schemas.microsoft.com/office/drawing/2014/main" id="{87CFD077-B898-1AAA-AD11-91391350AC2D}"/>
                </a:ext>
              </a:extLst>
            </p:cNvPr>
            <p:cNvSpPr>
              <a:spLocks/>
            </p:cNvSpPr>
            <p:nvPr/>
          </p:nvSpPr>
          <p:spPr bwMode="auto">
            <a:xfrm>
              <a:off x="9839325" y="5024438"/>
              <a:ext cx="307975" cy="411162"/>
            </a:xfrm>
            <a:custGeom>
              <a:avLst/>
              <a:gdLst>
                <a:gd name="T0" fmla="*/ 69 w 81"/>
                <a:gd name="T1" fmla="*/ 97 h 108"/>
                <a:gd name="T2" fmla="*/ 70 w 81"/>
                <a:gd name="T3" fmla="*/ 92 h 108"/>
                <a:gd name="T4" fmla="*/ 78 w 81"/>
                <a:gd name="T5" fmla="*/ 87 h 108"/>
                <a:gd name="T6" fmla="*/ 78 w 81"/>
                <a:gd name="T7" fmla="*/ 81 h 108"/>
                <a:gd name="T8" fmla="*/ 72 w 81"/>
                <a:gd name="T9" fmla="*/ 76 h 108"/>
                <a:gd name="T10" fmla="*/ 69 w 81"/>
                <a:gd name="T11" fmla="*/ 62 h 108"/>
                <a:gd name="T12" fmla="*/ 73 w 81"/>
                <a:gd name="T13" fmla="*/ 56 h 108"/>
                <a:gd name="T14" fmla="*/ 72 w 81"/>
                <a:gd name="T15" fmla="*/ 51 h 108"/>
                <a:gd name="T16" fmla="*/ 70 w 81"/>
                <a:gd name="T17" fmla="*/ 47 h 108"/>
                <a:gd name="T18" fmla="*/ 76 w 81"/>
                <a:gd name="T19" fmla="*/ 44 h 108"/>
                <a:gd name="T20" fmla="*/ 70 w 81"/>
                <a:gd name="T21" fmla="*/ 41 h 108"/>
                <a:gd name="T22" fmla="*/ 63 w 81"/>
                <a:gd name="T23" fmla="*/ 47 h 108"/>
                <a:gd name="T24" fmla="*/ 56 w 81"/>
                <a:gd name="T25" fmla="*/ 43 h 108"/>
                <a:gd name="T26" fmla="*/ 49 w 81"/>
                <a:gd name="T27" fmla="*/ 37 h 108"/>
                <a:gd name="T28" fmla="*/ 49 w 81"/>
                <a:gd name="T29" fmla="*/ 33 h 108"/>
                <a:gd name="T30" fmla="*/ 51 w 81"/>
                <a:gd name="T31" fmla="*/ 29 h 108"/>
                <a:gd name="T32" fmla="*/ 42 w 81"/>
                <a:gd name="T33" fmla="*/ 24 h 108"/>
                <a:gd name="T34" fmla="*/ 37 w 81"/>
                <a:gd name="T35" fmla="*/ 18 h 108"/>
                <a:gd name="T36" fmla="*/ 37 w 81"/>
                <a:gd name="T37" fmla="*/ 12 h 108"/>
                <a:gd name="T38" fmla="*/ 28 w 81"/>
                <a:gd name="T39" fmla="*/ 6 h 108"/>
                <a:gd name="T40" fmla="*/ 19 w 81"/>
                <a:gd name="T41" fmla="*/ 1 h 108"/>
                <a:gd name="T42" fmla="*/ 12 w 81"/>
                <a:gd name="T43" fmla="*/ 2 h 108"/>
                <a:gd name="T44" fmla="*/ 6 w 81"/>
                <a:gd name="T45" fmla="*/ 6 h 108"/>
                <a:gd name="T46" fmla="*/ 0 w 81"/>
                <a:gd name="T47" fmla="*/ 12 h 108"/>
                <a:gd name="T48" fmla="*/ 0 w 81"/>
                <a:gd name="T49" fmla="*/ 19 h 108"/>
                <a:gd name="T50" fmla="*/ 3 w 81"/>
                <a:gd name="T51" fmla="*/ 22 h 108"/>
                <a:gd name="T52" fmla="*/ 9 w 81"/>
                <a:gd name="T53" fmla="*/ 29 h 108"/>
                <a:gd name="T54" fmla="*/ 4 w 81"/>
                <a:gd name="T55" fmla="*/ 35 h 108"/>
                <a:gd name="T56" fmla="*/ 6 w 81"/>
                <a:gd name="T57" fmla="*/ 45 h 108"/>
                <a:gd name="T58" fmla="*/ 9 w 81"/>
                <a:gd name="T59" fmla="*/ 54 h 108"/>
                <a:gd name="T60" fmla="*/ 14 w 81"/>
                <a:gd name="T61" fmla="*/ 61 h 108"/>
                <a:gd name="T62" fmla="*/ 12 w 81"/>
                <a:gd name="T63" fmla="*/ 70 h 108"/>
                <a:gd name="T64" fmla="*/ 10 w 81"/>
                <a:gd name="T65" fmla="*/ 73 h 108"/>
                <a:gd name="T66" fmla="*/ 6 w 81"/>
                <a:gd name="T67" fmla="*/ 74 h 108"/>
                <a:gd name="T68" fmla="*/ 12 w 81"/>
                <a:gd name="T69" fmla="*/ 80 h 108"/>
                <a:gd name="T70" fmla="*/ 23 w 81"/>
                <a:gd name="T71" fmla="*/ 87 h 108"/>
                <a:gd name="T72" fmla="*/ 29 w 81"/>
                <a:gd name="T73" fmla="*/ 90 h 108"/>
                <a:gd name="T74" fmla="*/ 31 w 81"/>
                <a:gd name="T75" fmla="*/ 92 h 108"/>
                <a:gd name="T76" fmla="*/ 35 w 81"/>
                <a:gd name="T77" fmla="*/ 86 h 108"/>
                <a:gd name="T78" fmla="*/ 38 w 81"/>
                <a:gd name="T79" fmla="*/ 82 h 108"/>
                <a:gd name="T80" fmla="*/ 42 w 81"/>
                <a:gd name="T81" fmla="*/ 85 h 108"/>
                <a:gd name="T82" fmla="*/ 48 w 81"/>
                <a:gd name="T83" fmla="*/ 91 h 108"/>
                <a:gd name="T84" fmla="*/ 49 w 81"/>
                <a:gd name="T85" fmla="*/ 94 h 108"/>
                <a:gd name="T86" fmla="*/ 57 w 81"/>
                <a:gd name="T87" fmla="*/ 97 h 108"/>
                <a:gd name="T88" fmla="*/ 54 w 81"/>
                <a:gd name="T89" fmla="*/ 104 h 108"/>
                <a:gd name="T90" fmla="*/ 52 w 81"/>
                <a:gd name="T91" fmla="*/ 105 h 108"/>
                <a:gd name="T92" fmla="*/ 59 w 81"/>
                <a:gd name="T93" fmla="*/ 106 h 108"/>
                <a:gd name="T94" fmla="*/ 67 w 81"/>
                <a:gd name="T95" fmla="*/ 105 h 108"/>
                <a:gd name="T96" fmla="*/ 71 w 81"/>
                <a:gd name="T97" fmla="*/ 10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1" h="108">
                  <a:moveTo>
                    <a:pt x="71" y="101"/>
                  </a:moveTo>
                  <a:cubicBezTo>
                    <a:pt x="69" y="99"/>
                    <a:pt x="69" y="99"/>
                    <a:pt x="69" y="97"/>
                  </a:cubicBezTo>
                  <a:cubicBezTo>
                    <a:pt x="70" y="96"/>
                    <a:pt x="70" y="96"/>
                    <a:pt x="70" y="94"/>
                  </a:cubicBezTo>
                  <a:cubicBezTo>
                    <a:pt x="70" y="93"/>
                    <a:pt x="69" y="93"/>
                    <a:pt x="70" y="92"/>
                  </a:cubicBezTo>
                  <a:cubicBezTo>
                    <a:pt x="71" y="90"/>
                    <a:pt x="73" y="92"/>
                    <a:pt x="75" y="91"/>
                  </a:cubicBezTo>
                  <a:cubicBezTo>
                    <a:pt x="76" y="90"/>
                    <a:pt x="77" y="88"/>
                    <a:pt x="78" y="87"/>
                  </a:cubicBezTo>
                  <a:cubicBezTo>
                    <a:pt x="80" y="86"/>
                    <a:pt x="81" y="85"/>
                    <a:pt x="80" y="83"/>
                  </a:cubicBezTo>
                  <a:cubicBezTo>
                    <a:pt x="80" y="82"/>
                    <a:pt x="79" y="82"/>
                    <a:pt x="78" y="81"/>
                  </a:cubicBezTo>
                  <a:cubicBezTo>
                    <a:pt x="78" y="80"/>
                    <a:pt x="77" y="79"/>
                    <a:pt x="77" y="79"/>
                  </a:cubicBezTo>
                  <a:cubicBezTo>
                    <a:pt x="75" y="77"/>
                    <a:pt x="73" y="77"/>
                    <a:pt x="72" y="76"/>
                  </a:cubicBezTo>
                  <a:cubicBezTo>
                    <a:pt x="70" y="75"/>
                    <a:pt x="70" y="71"/>
                    <a:pt x="69" y="70"/>
                  </a:cubicBezTo>
                  <a:cubicBezTo>
                    <a:pt x="68" y="67"/>
                    <a:pt x="68" y="65"/>
                    <a:pt x="69" y="62"/>
                  </a:cubicBezTo>
                  <a:cubicBezTo>
                    <a:pt x="70" y="61"/>
                    <a:pt x="72" y="60"/>
                    <a:pt x="73" y="59"/>
                  </a:cubicBezTo>
                  <a:cubicBezTo>
                    <a:pt x="73" y="58"/>
                    <a:pt x="73" y="57"/>
                    <a:pt x="73" y="56"/>
                  </a:cubicBezTo>
                  <a:cubicBezTo>
                    <a:pt x="74" y="55"/>
                    <a:pt x="74" y="55"/>
                    <a:pt x="75" y="54"/>
                  </a:cubicBezTo>
                  <a:cubicBezTo>
                    <a:pt x="75" y="52"/>
                    <a:pt x="73" y="52"/>
                    <a:pt x="72" y="51"/>
                  </a:cubicBezTo>
                  <a:cubicBezTo>
                    <a:pt x="71" y="51"/>
                    <a:pt x="71" y="50"/>
                    <a:pt x="71" y="49"/>
                  </a:cubicBezTo>
                  <a:cubicBezTo>
                    <a:pt x="70" y="48"/>
                    <a:pt x="70" y="48"/>
                    <a:pt x="70" y="47"/>
                  </a:cubicBezTo>
                  <a:cubicBezTo>
                    <a:pt x="71" y="46"/>
                    <a:pt x="73" y="45"/>
                    <a:pt x="74" y="45"/>
                  </a:cubicBezTo>
                  <a:cubicBezTo>
                    <a:pt x="75" y="45"/>
                    <a:pt x="77" y="46"/>
                    <a:pt x="76" y="44"/>
                  </a:cubicBezTo>
                  <a:cubicBezTo>
                    <a:pt x="75" y="43"/>
                    <a:pt x="74" y="43"/>
                    <a:pt x="73" y="43"/>
                  </a:cubicBezTo>
                  <a:cubicBezTo>
                    <a:pt x="72" y="43"/>
                    <a:pt x="71" y="42"/>
                    <a:pt x="70" y="41"/>
                  </a:cubicBezTo>
                  <a:cubicBezTo>
                    <a:pt x="68" y="42"/>
                    <a:pt x="68" y="43"/>
                    <a:pt x="67" y="45"/>
                  </a:cubicBezTo>
                  <a:cubicBezTo>
                    <a:pt x="66" y="46"/>
                    <a:pt x="65" y="48"/>
                    <a:pt x="63" y="47"/>
                  </a:cubicBezTo>
                  <a:cubicBezTo>
                    <a:pt x="61" y="47"/>
                    <a:pt x="62" y="45"/>
                    <a:pt x="61" y="43"/>
                  </a:cubicBezTo>
                  <a:cubicBezTo>
                    <a:pt x="59" y="41"/>
                    <a:pt x="58" y="43"/>
                    <a:pt x="56" y="43"/>
                  </a:cubicBezTo>
                  <a:cubicBezTo>
                    <a:pt x="54" y="43"/>
                    <a:pt x="54" y="40"/>
                    <a:pt x="52" y="40"/>
                  </a:cubicBezTo>
                  <a:cubicBezTo>
                    <a:pt x="51" y="39"/>
                    <a:pt x="48" y="39"/>
                    <a:pt x="49" y="37"/>
                  </a:cubicBezTo>
                  <a:cubicBezTo>
                    <a:pt x="49" y="36"/>
                    <a:pt x="51" y="37"/>
                    <a:pt x="51" y="36"/>
                  </a:cubicBezTo>
                  <a:cubicBezTo>
                    <a:pt x="51" y="35"/>
                    <a:pt x="49" y="34"/>
                    <a:pt x="49" y="33"/>
                  </a:cubicBezTo>
                  <a:cubicBezTo>
                    <a:pt x="49" y="32"/>
                    <a:pt x="49" y="31"/>
                    <a:pt x="50" y="31"/>
                  </a:cubicBezTo>
                  <a:cubicBezTo>
                    <a:pt x="50" y="30"/>
                    <a:pt x="51" y="30"/>
                    <a:pt x="51" y="29"/>
                  </a:cubicBezTo>
                  <a:cubicBezTo>
                    <a:pt x="51" y="28"/>
                    <a:pt x="48" y="27"/>
                    <a:pt x="47" y="27"/>
                  </a:cubicBezTo>
                  <a:cubicBezTo>
                    <a:pt x="45" y="26"/>
                    <a:pt x="43" y="25"/>
                    <a:pt x="42" y="24"/>
                  </a:cubicBezTo>
                  <a:cubicBezTo>
                    <a:pt x="40" y="23"/>
                    <a:pt x="38" y="21"/>
                    <a:pt x="37" y="20"/>
                  </a:cubicBezTo>
                  <a:cubicBezTo>
                    <a:pt x="37" y="19"/>
                    <a:pt x="37" y="19"/>
                    <a:pt x="37" y="18"/>
                  </a:cubicBezTo>
                  <a:cubicBezTo>
                    <a:pt x="37" y="17"/>
                    <a:pt x="36" y="17"/>
                    <a:pt x="36" y="16"/>
                  </a:cubicBezTo>
                  <a:cubicBezTo>
                    <a:pt x="36" y="15"/>
                    <a:pt x="38" y="13"/>
                    <a:pt x="37" y="12"/>
                  </a:cubicBezTo>
                  <a:cubicBezTo>
                    <a:pt x="35" y="14"/>
                    <a:pt x="33" y="9"/>
                    <a:pt x="32" y="8"/>
                  </a:cubicBezTo>
                  <a:cubicBezTo>
                    <a:pt x="31" y="7"/>
                    <a:pt x="29" y="7"/>
                    <a:pt x="28" y="6"/>
                  </a:cubicBezTo>
                  <a:cubicBezTo>
                    <a:pt x="27" y="5"/>
                    <a:pt x="27" y="3"/>
                    <a:pt x="26" y="2"/>
                  </a:cubicBezTo>
                  <a:cubicBezTo>
                    <a:pt x="24" y="1"/>
                    <a:pt x="21" y="1"/>
                    <a:pt x="19" y="1"/>
                  </a:cubicBezTo>
                  <a:cubicBezTo>
                    <a:pt x="19" y="2"/>
                    <a:pt x="17" y="1"/>
                    <a:pt x="16" y="1"/>
                  </a:cubicBezTo>
                  <a:cubicBezTo>
                    <a:pt x="14" y="0"/>
                    <a:pt x="13" y="0"/>
                    <a:pt x="12" y="2"/>
                  </a:cubicBezTo>
                  <a:cubicBezTo>
                    <a:pt x="11" y="3"/>
                    <a:pt x="10" y="3"/>
                    <a:pt x="9" y="4"/>
                  </a:cubicBezTo>
                  <a:cubicBezTo>
                    <a:pt x="8" y="5"/>
                    <a:pt x="8" y="6"/>
                    <a:pt x="6" y="6"/>
                  </a:cubicBezTo>
                  <a:cubicBezTo>
                    <a:pt x="5" y="6"/>
                    <a:pt x="4" y="5"/>
                    <a:pt x="3" y="5"/>
                  </a:cubicBezTo>
                  <a:cubicBezTo>
                    <a:pt x="2" y="8"/>
                    <a:pt x="0" y="9"/>
                    <a:pt x="0" y="12"/>
                  </a:cubicBezTo>
                  <a:cubicBezTo>
                    <a:pt x="0" y="13"/>
                    <a:pt x="1" y="14"/>
                    <a:pt x="1" y="15"/>
                  </a:cubicBezTo>
                  <a:cubicBezTo>
                    <a:pt x="1" y="17"/>
                    <a:pt x="0" y="18"/>
                    <a:pt x="0" y="19"/>
                  </a:cubicBezTo>
                  <a:cubicBezTo>
                    <a:pt x="1" y="19"/>
                    <a:pt x="3" y="18"/>
                    <a:pt x="4" y="20"/>
                  </a:cubicBezTo>
                  <a:cubicBezTo>
                    <a:pt x="4" y="20"/>
                    <a:pt x="3" y="21"/>
                    <a:pt x="3" y="22"/>
                  </a:cubicBezTo>
                  <a:cubicBezTo>
                    <a:pt x="2" y="23"/>
                    <a:pt x="2" y="23"/>
                    <a:pt x="2" y="24"/>
                  </a:cubicBezTo>
                  <a:cubicBezTo>
                    <a:pt x="4" y="25"/>
                    <a:pt x="11" y="27"/>
                    <a:pt x="9" y="29"/>
                  </a:cubicBezTo>
                  <a:cubicBezTo>
                    <a:pt x="8" y="30"/>
                    <a:pt x="6" y="29"/>
                    <a:pt x="5" y="30"/>
                  </a:cubicBezTo>
                  <a:cubicBezTo>
                    <a:pt x="4" y="31"/>
                    <a:pt x="5" y="34"/>
                    <a:pt x="4" y="35"/>
                  </a:cubicBezTo>
                  <a:cubicBezTo>
                    <a:pt x="7" y="35"/>
                    <a:pt x="10" y="35"/>
                    <a:pt x="10" y="38"/>
                  </a:cubicBezTo>
                  <a:cubicBezTo>
                    <a:pt x="10" y="41"/>
                    <a:pt x="8" y="43"/>
                    <a:pt x="6" y="45"/>
                  </a:cubicBezTo>
                  <a:cubicBezTo>
                    <a:pt x="5" y="47"/>
                    <a:pt x="3" y="51"/>
                    <a:pt x="6" y="53"/>
                  </a:cubicBezTo>
                  <a:cubicBezTo>
                    <a:pt x="7" y="53"/>
                    <a:pt x="8" y="53"/>
                    <a:pt x="9" y="54"/>
                  </a:cubicBezTo>
                  <a:cubicBezTo>
                    <a:pt x="10" y="54"/>
                    <a:pt x="10" y="55"/>
                    <a:pt x="10" y="56"/>
                  </a:cubicBezTo>
                  <a:cubicBezTo>
                    <a:pt x="11" y="56"/>
                    <a:pt x="15" y="59"/>
                    <a:pt x="14" y="61"/>
                  </a:cubicBezTo>
                  <a:cubicBezTo>
                    <a:pt x="13" y="63"/>
                    <a:pt x="9" y="61"/>
                    <a:pt x="8" y="61"/>
                  </a:cubicBezTo>
                  <a:cubicBezTo>
                    <a:pt x="6" y="63"/>
                    <a:pt x="12" y="67"/>
                    <a:pt x="12" y="70"/>
                  </a:cubicBezTo>
                  <a:cubicBezTo>
                    <a:pt x="12" y="71"/>
                    <a:pt x="13" y="72"/>
                    <a:pt x="12" y="73"/>
                  </a:cubicBezTo>
                  <a:cubicBezTo>
                    <a:pt x="11" y="74"/>
                    <a:pt x="11" y="73"/>
                    <a:pt x="10" y="73"/>
                  </a:cubicBezTo>
                  <a:cubicBezTo>
                    <a:pt x="9" y="73"/>
                    <a:pt x="9" y="72"/>
                    <a:pt x="8" y="72"/>
                  </a:cubicBezTo>
                  <a:cubicBezTo>
                    <a:pt x="7" y="73"/>
                    <a:pt x="7" y="74"/>
                    <a:pt x="6" y="74"/>
                  </a:cubicBezTo>
                  <a:cubicBezTo>
                    <a:pt x="6" y="76"/>
                    <a:pt x="7" y="76"/>
                    <a:pt x="8" y="76"/>
                  </a:cubicBezTo>
                  <a:cubicBezTo>
                    <a:pt x="10" y="77"/>
                    <a:pt x="11" y="78"/>
                    <a:pt x="12" y="80"/>
                  </a:cubicBezTo>
                  <a:cubicBezTo>
                    <a:pt x="13" y="82"/>
                    <a:pt x="15" y="84"/>
                    <a:pt x="19" y="85"/>
                  </a:cubicBezTo>
                  <a:cubicBezTo>
                    <a:pt x="21" y="86"/>
                    <a:pt x="21" y="85"/>
                    <a:pt x="23" y="87"/>
                  </a:cubicBezTo>
                  <a:cubicBezTo>
                    <a:pt x="24" y="88"/>
                    <a:pt x="24" y="88"/>
                    <a:pt x="26" y="88"/>
                  </a:cubicBezTo>
                  <a:cubicBezTo>
                    <a:pt x="27" y="89"/>
                    <a:pt x="28" y="89"/>
                    <a:pt x="29" y="90"/>
                  </a:cubicBezTo>
                  <a:cubicBezTo>
                    <a:pt x="29" y="92"/>
                    <a:pt x="28" y="92"/>
                    <a:pt x="27" y="92"/>
                  </a:cubicBezTo>
                  <a:cubicBezTo>
                    <a:pt x="28" y="93"/>
                    <a:pt x="30" y="93"/>
                    <a:pt x="31" y="92"/>
                  </a:cubicBezTo>
                  <a:cubicBezTo>
                    <a:pt x="31" y="91"/>
                    <a:pt x="30" y="90"/>
                    <a:pt x="31" y="89"/>
                  </a:cubicBezTo>
                  <a:cubicBezTo>
                    <a:pt x="31" y="87"/>
                    <a:pt x="34" y="88"/>
                    <a:pt x="35" y="86"/>
                  </a:cubicBezTo>
                  <a:cubicBezTo>
                    <a:pt x="35" y="84"/>
                    <a:pt x="32" y="84"/>
                    <a:pt x="34" y="82"/>
                  </a:cubicBezTo>
                  <a:cubicBezTo>
                    <a:pt x="36" y="81"/>
                    <a:pt x="37" y="80"/>
                    <a:pt x="38" y="82"/>
                  </a:cubicBezTo>
                  <a:cubicBezTo>
                    <a:pt x="39" y="83"/>
                    <a:pt x="38" y="83"/>
                    <a:pt x="40" y="84"/>
                  </a:cubicBezTo>
                  <a:cubicBezTo>
                    <a:pt x="40" y="85"/>
                    <a:pt x="41" y="85"/>
                    <a:pt x="42" y="85"/>
                  </a:cubicBezTo>
                  <a:cubicBezTo>
                    <a:pt x="43" y="86"/>
                    <a:pt x="45" y="87"/>
                    <a:pt x="46" y="89"/>
                  </a:cubicBezTo>
                  <a:cubicBezTo>
                    <a:pt x="47" y="90"/>
                    <a:pt x="47" y="91"/>
                    <a:pt x="48" y="91"/>
                  </a:cubicBezTo>
                  <a:cubicBezTo>
                    <a:pt x="48" y="92"/>
                    <a:pt x="49" y="92"/>
                    <a:pt x="49" y="92"/>
                  </a:cubicBezTo>
                  <a:cubicBezTo>
                    <a:pt x="49" y="93"/>
                    <a:pt x="49" y="93"/>
                    <a:pt x="49" y="94"/>
                  </a:cubicBezTo>
                  <a:cubicBezTo>
                    <a:pt x="50" y="96"/>
                    <a:pt x="53" y="94"/>
                    <a:pt x="53" y="96"/>
                  </a:cubicBezTo>
                  <a:cubicBezTo>
                    <a:pt x="54" y="96"/>
                    <a:pt x="56" y="96"/>
                    <a:pt x="57" y="97"/>
                  </a:cubicBezTo>
                  <a:cubicBezTo>
                    <a:pt x="57" y="98"/>
                    <a:pt x="55" y="100"/>
                    <a:pt x="55" y="101"/>
                  </a:cubicBezTo>
                  <a:cubicBezTo>
                    <a:pt x="54" y="102"/>
                    <a:pt x="54" y="103"/>
                    <a:pt x="54" y="104"/>
                  </a:cubicBezTo>
                  <a:cubicBezTo>
                    <a:pt x="54" y="104"/>
                    <a:pt x="53" y="104"/>
                    <a:pt x="53" y="105"/>
                  </a:cubicBezTo>
                  <a:cubicBezTo>
                    <a:pt x="53" y="105"/>
                    <a:pt x="52" y="105"/>
                    <a:pt x="52" y="105"/>
                  </a:cubicBezTo>
                  <a:cubicBezTo>
                    <a:pt x="52" y="106"/>
                    <a:pt x="52" y="107"/>
                    <a:pt x="53" y="108"/>
                  </a:cubicBezTo>
                  <a:cubicBezTo>
                    <a:pt x="55" y="108"/>
                    <a:pt x="57" y="106"/>
                    <a:pt x="59" y="106"/>
                  </a:cubicBezTo>
                  <a:cubicBezTo>
                    <a:pt x="60" y="106"/>
                    <a:pt x="61" y="106"/>
                    <a:pt x="62" y="106"/>
                  </a:cubicBezTo>
                  <a:cubicBezTo>
                    <a:pt x="64" y="106"/>
                    <a:pt x="65" y="105"/>
                    <a:pt x="67" y="105"/>
                  </a:cubicBezTo>
                  <a:cubicBezTo>
                    <a:pt x="67" y="105"/>
                    <a:pt x="67" y="106"/>
                    <a:pt x="67" y="106"/>
                  </a:cubicBezTo>
                  <a:cubicBezTo>
                    <a:pt x="69" y="106"/>
                    <a:pt x="73" y="104"/>
                    <a:pt x="71" y="101"/>
                  </a:cubicBezTo>
                  <a:cubicBezTo>
                    <a:pt x="70" y="100"/>
                    <a:pt x="72" y="103"/>
                    <a:pt x="71" y="101"/>
                  </a:cubicBezTo>
                  <a:close/>
                </a:path>
              </a:pathLst>
            </a:custGeom>
            <a:solidFill>
              <a:schemeClr val="bg1">
                <a:lumMod val="85000"/>
              </a:schemeClr>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49" name="Freeform 14">
              <a:extLst>
                <a:ext uri="{FF2B5EF4-FFF2-40B4-BE49-F238E27FC236}">
                  <a16:creationId xmlns:a16="http://schemas.microsoft.com/office/drawing/2014/main" id="{B4201A3E-3BF2-EF15-7EFE-D92597065C24}"/>
                </a:ext>
              </a:extLst>
            </p:cNvPr>
            <p:cNvSpPr>
              <a:spLocks/>
            </p:cNvSpPr>
            <p:nvPr/>
          </p:nvSpPr>
          <p:spPr bwMode="auto">
            <a:xfrm>
              <a:off x="9804400" y="5302250"/>
              <a:ext cx="144463" cy="168275"/>
            </a:xfrm>
            <a:custGeom>
              <a:avLst/>
              <a:gdLst>
                <a:gd name="T0" fmla="*/ 18 w 38"/>
                <a:gd name="T1" fmla="*/ 40 h 44"/>
                <a:gd name="T2" fmla="*/ 17 w 38"/>
                <a:gd name="T3" fmla="*/ 35 h 44"/>
                <a:gd name="T4" fmla="*/ 20 w 38"/>
                <a:gd name="T5" fmla="*/ 31 h 44"/>
                <a:gd name="T6" fmla="*/ 20 w 38"/>
                <a:gd name="T7" fmla="*/ 31 h 44"/>
                <a:gd name="T8" fmla="*/ 26 w 38"/>
                <a:gd name="T9" fmla="*/ 25 h 44"/>
                <a:gd name="T10" fmla="*/ 30 w 38"/>
                <a:gd name="T11" fmla="*/ 28 h 44"/>
                <a:gd name="T12" fmla="*/ 33 w 38"/>
                <a:gd name="T13" fmla="*/ 25 h 44"/>
                <a:gd name="T14" fmla="*/ 32 w 38"/>
                <a:gd name="T15" fmla="*/ 22 h 44"/>
                <a:gd name="T16" fmla="*/ 34 w 38"/>
                <a:gd name="T17" fmla="*/ 21 h 44"/>
                <a:gd name="T18" fmla="*/ 37 w 38"/>
                <a:gd name="T19" fmla="*/ 19 h 44"/>
                <a:gd name="T20" fmla="*/ 37 w 38"/>
                <a:gd name="T21" fmla="*/ 17 h 44"/>
                <a:gd name="T22" fmla="*/ 34 w 38"/>
                <a:gd name="T23" fmla="*/ 15 h 44"/>
                <a:gd name="T24" fmla="*/ 31 w 38"/>
                <a:gd name="T25" fmla="*/ 13 h 44"/>
                <a:gd name="T26" fmla="*/ 28 w 38"/>
                <a:gd name="T27" fmla="*/ 12 h 44"/>
                <a:gd name="T28" fmla="*/ 21 w 38"/>
                <a:gd name="T29" fmla="*/ 7 h 44"/>
                <a:gd name="T30" fmla="*/ 18 w 38"/>
                <a:gd name="T31" fmla="*/ 4 h 44"/>
                <a:gd name="T32" fmla="*/ 15 w 38"/>
                <a:gd name="T33" fmla="*/ 1 h 44"/>
                <a:gd name="T34" fmla="*/ 13 w 38"/>
                <a:gd name="T35" fmla="*/ 1 h 44"/>
                <a:gd name="T36" fmla="*/ 11 w 38"/>
                <a:gd name="T37" fmla="*/ 0 h 44"/>
                <a:gd name="T38" fmla="*/ 11 w 38"/>
                <a:gd name="T39" fmla="*/ 7 h 44"/>
                <a:gd name="T40" fmla="*/ 7 w 38"/>
                <a:gd name="T41" fmla="*/ 6 h 44"/>
                <a:gd name="T42" fmla="*/ 4 w 38"/>
                <a:gd name="T43" fmla="*/ 11 h 44"/>
                <a:gd name="T44" fmla="*/ 3 w 38"/>
                <a:gd name="T45" fmla="*/ 14 h 44"/>
                <a:gd name="T46" fmla="*/ 2 w 38"/>
                <a:gd name="T47" fmla="*/ 15 h 44"/>
                <a:gd name="T48" fmla="*/ 1 w 38"/>
                <a:gd name="T49" fmla="*/ 18 h 44"/>
                <a:gd name="T50" fmla="*/ 2 w 38"/>
                <a:gd name="T51" fmla="*/ 23 h 44"/>
                <a:gd name="T52" fmla="*/ 0 w 38"/>
                <a:gd name="T53" fmla="*/ 26 h 44"/>
                <a:gd name="T54" fmla="*/ 0 w 38"/>
                <a:gd name="T55" fmla="*/ 28 h 44"/>
                <a:gd name="T56" fmla="*/ 5 w 38"/>
                <a:gd name="T57" fmla="*/ 30 h 44"/>
                <a:gd name="T58" fmla="*/ 6 w 38"/>
                <a:gd name="T59" fmla="*/ 33 h 44"/>
                <a:gd name="T60" fmla="*/ 8 w 38"/>
                <a:gd name="T61" fmla="*/ 36 h 44"/>
                <a:gd name="T62" fmla="*/ 13 w 38"/>
                <a:gd name="T63" fmla="*/ 39 h 44"/>
                <a:gd name="T64" fmla="*/ 18 w 38"/>
                <a:gd name="T65" fmla="*/ 44 h 44"/>
                <a:gd name="T66" fmla="*/ 18 w 38"/>
                <a:gd name="T67" fmla="*/ 4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 h="44">
                  <a:moveTo>
                    <a:pt x="18" y="40"/>
                  </a:moveTo>
                  <a:cubicBezTo>
                    <a:pt x="18" y="38"/>
                    <a:pt x="17" y="37"/>
                    <a:pt x="17" y="35"/>
                  </a:cubicBezTo>
                  <a:cubicBezTo>
                    <a:pt x="18" y="34"/>
                    <a:pt x="19" y="32"/>
                    <a:pt x="20" y="31"/>
                  </a:cubicBezTo>
                  <a:cubicBezTo>
                    <a:pt x="20" y="31"/>
                    <a:pt x="20" y="31"/>
                    <a:pt x="20" y="31"/>
                  </a:cubicBezTo>
                  <a:cubicBezTo>
                    <a:pt x="20" y="29"/>
                    <a:pt x="24" y="24"/>
                    <a:pt x="26" y="25"/>
                  </a:cubicBezTo>
                  <a:cubicBezTo>
                    <a:pt x="28" y="26"/>
                    <a:pt x="26" y="30"/>
                    <a:pt x="30" y="28"/>
                  </a:cubicBezTo>
                  <a:cubicBezTo>
                    <a:pt x="31" y="27"/>
                    <a:pt x="33" y="26"/>
                    <a:pt x="33" y="25"/>
                  </a:cubicBezTo>
                  <a:cubicBezTo>
                    <a:pt x="33" y="23"/>
                    <a:pt x="31" y="23"/>
                    <a:pt x="32" y="22"/>
                  </a:cubicBezTo>
                  <a:cubicBezTo>
                    <a:pt x="32" y="21"/>
                    <a:pt x="33" y="21"/>
                    <a:pt x="34" y="21"/>
                  </a:cubicBezTo>
                  <a:cubicBezTo>
                    <a:pt x="35" y="21"/>
                    <a:pt x="36" y="20"/>
                    <a:pt x="37" y="19"/>
                  </a:cubicBezTo>
                  <a:cubicBezTo>
                    <a:pt x="37" y="18"/>
                    <a:pt x="38" y="19"/>
                    <a:pt x="37" y="17"/>
                  </a:cubicBezTo>
                  <a:cubicBezTo>
                    <a:pt x="37" y="16"/>
                    <a:pt x="35" y="16"/>
                    <a:pt x="34" y="15"/>
                  </a:cubicBezTo>
                  <a:cubicBezTo>
                    <a:pt x="33" y="15"/>
                    <a:pt x="33" y="14"/>
                    <a:pt x="31" y="13"/>
                  </a:cubicBezTo>
                  <a:cubicBezTo>
                    <a:pt x="30" y="12"/>
                    <a:pt x="29" y="13"/>
                    <a:pt x="28" y="12"/>
                  </a:cubicBezTo>
                  <a:cubicBezTo>
                    <a:pt x="25" y="11"/>
                    <a:pt x="22" y="9"/>
                    <a:pt x="21" y="7"/>
                  </a:cubicBezTo>
                  <a:cubicBezTo>
                    <a:pt x="20" y="5"/>
                    <a:pt x="19" y="4"/>
                    <a:pt x="18" y="4"/>
                  </a:cubicBezTo>
                  <a:cubicBezTo>
                    <a:pt x="16" y="3"/>
                    <a:pt x="15" y="3"/>
                    <a:pt x="15" y="1"/>
                  </a:cubicBezTo>
                  <a:cubicBezTo>
                    <a:pt x="14" y="1"/>
                    <a:pt x="14" y="1"/>
                    <a:pt x="13" y="1"/>
                  </a:cubicBezTo>
                  <a:cubicBezTo>
                    <a:pt x="12" y="0"/>
                    <a:pt x="11" y="0"/>
                    <a:pt x="11" y="0"/>
                  </a:cubicBezTo>
                  <a:cubicBezTo>
                    <a:pt x="10" y="2"/>
                    <a:pt x="14" y="7"/>
                    <a:pt x="11" y="7"/>
                  </a:cubicBezTo>
                  <a:cubicBezTo>
                    <a:pt x="9" y="7"/>
                    <a:pt x="9" y="5"/>
                    <a:pt x="7" y="6"/>
                  </a:cubicBezTo>
                  <a:cubicBezTo>
                    <a:pt x="5" y="7"/>
                    <a:pt x="5" y="9"/>
                    <a:pt x="4" y="11"/>
                  </a:cubicBezTo>
                  <a:cubicBezTo>
                    <a:pt x="4" y="12"/>
                    <a:pt x="4" y="13"/>
                    <a:pt x="3" y="14"/>
                  </a:cubicBezTo>
                  <a:cubicBezTo>
                    <a:pt x="3" y="14"/>
                    <a:pt x="2" y="14"/>
                    <a:pt x="2" y="15"/>
                  </a:cubicBezTo>
                  <a:cubicBezTo>
                    <a:pt x="1" y="16"/>
                    <a:pt x="1" y="16"/>
                    <a:pt x="1" y="18"/>
                  </a:cubicBezTo>
                  <a:cubicBezTo>
                    <a:pt x="1" y="20"/>
                    <a:pt x="1" y="21"/>
                    <a:pt x="2" y="23"/>
                  </a:cubicBezTo>
                  <a:cubicBezTo>
                    <a:pt x="3" y="25"/>
                    <a:pt x="2" y="25"/>
                    <a:pt x="0" y="26"/>
                  </a:cubicBezTo>
                  <a:cubicBezTo>
                    <a:pt x="1" y="27"/>
                    <a:pt x="0" y="28"/>
                    <a:pt x="0" y="28"/>
                  </a:cubicBezTo>
                  <a:cubicBezTo>
                    <a:pt x="2" y="30"/>
                    <a:pt x="4" y="29"/>
                    <a:pt x="5" y="30"/>
                  </a:cubicBezTo>
                  <a:cubicBezTo>
                    <a:pt x="6" y="31"/>
                    <a:pt x="6" y="32"/>
                    <a:pt x="6" y="33"/>
                  </a:cubicBezTo>
                  <a:cubicBezTo>
                    <a:pt x="7" y="34"/>
                    <a:pt x="8" y="35"/>
                    <a:pt x="8" y="36"/>
                  </a:cubicBezTo>
                  <a:cubicBezTo>
                    <a:pt x="10" y="37"/>
                    <a:pt x="12" y="37"/>
                    <a:pt x="13" y="39"/>
                  </a:cubicBezTo>
                  <a:cubicBezTo>
                    <a:pt x="15" y="41"/>
                    <a:pt x="15" y="43"/>
                    <a:pt x="18" y="44"/>
                  </a:cubicBezTo>
                  <a:cubicBezTo>
                    <a:pt x="18" y="43"/>
                    <a:pt x="18" y="41"/>
                    <a:pt x="18" y="40"/>
                  </a:cubicBezTo>
                  <a:close/>
                </a:path>
              </a:pathLst>
            </a:custGeom>
            <a:solidFill>
              <a:schemeClr val="bg1">
                <a:lumMod val="85000"/>
              </a:schemeClr>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50" name="Freeform 15">
              <a:extLst>
                <a:ext uri="{FF2B5EF4-FFF2-40B4-BE49-F238E27FC236}">
                  <a16:creationId xmlns:a16="http://schemas.microsoft.com/office/drawing/2014/main" id="{98EBE122-88B3-0F50-AC3B-EDEDA079B53A}"/>
                </a:ext>
              </a:extLst>
            </p:cNvPr>
            <p:cNvSpPr>
              <a:spLocks/>
            </p:cNvSpPr>
            <p:nvPr/>
          </p:nvSpPr>
          <p:spPr bwMode="auto">
            <a:xfrm>
              <a:off x="9956800" y="5424488"/>
              <a:ext cx="185738" cy="149225"/>
            </a:xfrm>
            <a:custGeom>
              <a:avLst/>
              <a:gdLst>
                <a:gd name="T0" fmla="*/ 48 w 49"/>
                <a:gd name="T1" fmla="*/ 21 h 39"/>
                <a:gd name="T2" fmla="*/ 49 w 49"/>
                <a:gd name="T3" fmla="*/ 18 h 39"/>
                <a:gd name="T4" fmla="*/ 48 w 49"/>
                <a:gd name="T5" fmla="*/ 14 h 39"/>
                <a:gd name="T6" fmla="*/ 46 w 49"/>
                <a:gd name="T7" fmla="*/ 9 h 39"/>
                <a:gd name="T8" fmla="*/ 40 w 49"/>
                <a:gd name="T9" fmla="*/ 6 h 39"/>
                <a:gd name="T10" fmla="*/ 38 w 49"/>
                <a:gd name="T11" fmla="*/ 2 h 39"/>
                <a:gd name="T12" fmla="*/ 36 w 49"/>
                <a:gd name="T13" fmla="*/ 0 h 39"/>
                <a:gd name="T14" fmla="*/ 30 w 49"/>
                <a:gd name="T15" fmla="*/ 1 h 39"/>
                <a:gd name="T16" fmla="*/ 25 w 49"/>
                <a:gd name="T17" fmla="*/ 2 h 39"/>
                <a:gd name="T18" fmla="*/ 20 w 49"/>
                <a:gd name="T19" fmla="*/ 3 h 39"/>
                <a:gd name="T20" fmla="*/ 16 w 49"/>
                <a:gd name="T21" fmla="*/ 6 h 39"/>
                <a:gd name="T22" fmla="*/ 13 w 49"/>
                <a:gd name="T23" fmla="*/ 5 h 39"/>
                <a:gd name="T24" fmla="*/ 7 w 49"/>
                <a:gd name="T25" fmla="*/ 7 h 39"/>
                <a:gd name="T26" fmla="*/ 2 w 49"/>
                <a:gd name="T27" fmla="*/ 13 h 39"/>
                <a:gd name="T28" fmla="*/ 1 w 49"/>
                <a:gd name="T29" fmla="*/ 17 h 39"/>
                <a:gd name="T30" fmla="*/ 1 w 49"/>
                <a:gd name="T31" fmla="*/ 20 h 39"/>
                <a:gd name="T32" fmla="*/ 0 w 49"/>
                <a:gd name="T33" fmla="*/ 21 h 39"/>
                <a:gd name="T34" fmla="*/ 0 w 49"/>
                <a:gd name="T35" fmla="*/ 23 h 39"/>
                <a:gd name="T36" fmla="*/ 1 w 49"/>
                <a:gd name="T37" fmla="*/ 26 h 39"/>
                <a:gd name="T38" fmla="*/ 1 w 49"/>
                <a:gd name="T39" fmla="*/ 27 h 39"/>
                <a:gd name="T40" fmla="*/ 4 w 49"/>
                <a:gd name="T41" fmla="*/ 36 h 39"/>
                <a:gd name="T42" fmla="*/ 7 w 49"/>
                <a:gd name="T43" fmla="*/ 38 h 39"/>
                <a:gd name="T44" fmla="*/ 10 w 49"/>
                <a:gd name="T45" fmla="*/ 39 h 39"/>
                <a:gd name="T46" fmla="*/ 15 w 49"/>
                <a:gd name="T47" fmla="*/ 39 h 39"/>
                <a:gd name="T48" fmla="*/ 19 w 49"/>
                <a:gd name="T49" fmla="*/ 38 h 39"/>
                <a:gd name="T50" fmla="*/ 22 w 49"/>
                <a:gd name="T51" fmla="*/ 38 h 39"/>
                <a:gd name="T52" fmla="*/ 23 w 49"/>
                <a:gd name="T53" fmla="*/ 38 h 39"/>
                <a:gd name="T54" fmla="*/ 26 w 49"/>
                <a:gd name="T55" fmla="*/ 37 h 39"/>
                <a:gd name="T56" fmla="*/ 28 w 49"/>
                <a:gd name="T57" fmla="*/ 33 h 39"/>
                <a:gd name="T58" fmla="*/ 32 w 49"/>
                <a:gd name="T59" fmla="*/ 31 h 39"/>
                <a:gd name="T60" fmla="*/ 38 w 49"/>
                <a:gd name="T61" fmla="*/ 32 h 39"/>
                <a:gd name="T62" fmla="*/ 43 w 49"/>
                <a:gd name="T63" fmla="*/ 31 h 39"/>
                <a:gd name="T64" fmla="*/ 47 w 49"/>
                <a:gd name="T65" fmla="*/ 27 h 39"/>
                <a:gd name="T66" fmla="*/ 48 w 49"/>
                <a:gd name="T67" fmla="*/ 21 h 39"/>
                <a:gd name="T68" fmla="*/ 48 w 49"/>
                <a:gd name="T69" fmla="*/ 2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39">
                  <a:moveTo>
                    <a:pt x="48" y="21"/>
                  </a:moveTo>
                  <a:cubicBezTo>
                    <a:pt x="48" y="20"/>
                    <a:pt x="49" y="19"/>
                    <a:pt x="49" y="18"/>
                  </a:cubicBezTo>
                  <a:cubicBezTo>
                    <a:pt x="49" y="17"/>
                    <a:pt x="49" y="15"/>
                    <a:pt x="48" y="14"/>
                  </a:cubicBezTo>
                  <a:cubicBezTo>
                    <a:pt x="47" y="13"/>
                    <a:pt x="47" y="10"/>
                    <a:pt x="46" y="9"/>
                  </a:cubicBezTo>
                  <a:cubicBezTo>
                    <a:pt x="45" y="7"/>
                    <a:pt x="42" y="7"/>
                    <a:pt x="40" y="6"/>
                  </a:cubicBezTo>
                  <a:cubicBezTo>
                    <a:pt x="39" y="5"/>
                    <a:pt x="39" y="4"/>
                    <a:pt x="38" y="2"/>
                  </a:cubicBezTo>
                  <a:cubicBezTo>
                    <a:pt x="37" y="2"/>
                    <a:pt x="36" y="1"/>
                    <a:pt x="36" y="0"/>
                  </a:cubicBezTo>
                  <a:cubicBezTo>
                    <a:pt x="33" y="0"/>
                    <a:pt x="32" y="1"/>
                    <a:pt x="30" y="1"/>
                  </a:cubicBezTo>
                  <a:cubicBezTo>
                    <a:pt x="28" y="1"/>
                    <a:pt x="27" y="1"/>
                    <a:pt x="25" y="2"/>
                  </a:cubicBezTo>
                  <a:cubicBezTo>
                    <a:pt x="23" y="3"/>
                    <a:pt x="23" y="3"/>
                    <a:pt x="20" y="3"/>
                  </a:cubicBezTo>
                  <a:cubicBezTo>
                    <a:pt x="18" y="3"/>
                    <a:pt x="18" y="4"/>
                    <a:pt x="16" y="6"/>
                  </a:cubicBezTo>
                  <a:cubicBezTo>
                    <a:pt x="15" y="7"/>
                    <a:pt x="15" y="5"/>
                    <a:pt x="13" y="5"/>
                  </a:cubicBezTo>
                  <a:cubicBezTo>
                    <a:pt x="12" y="5"/>
                    <a:pt x="9" y="6"/>
                    <a:pt x="7" y="7"/>
                  </a:cubicBezTo>
                  <a:cubicBezTo>
                    <a:pt x="5" y="9"/>
                    <a:pt x="6" y="13"/>
                    <a:pt x="2" y="13"/>
                  </a:cubicBezTo>
                  <a:cubicBezTo>
                    <a:pt x="2" y="14"/>
                    <a:pt x="1" y="16"/>
                    <a:pt x="1" y="17"/>
                  </a:cubicBezTo>
                  <a:cubicBezTo>
                    <a:pt x="1" y="18"/>
                    <a:pt x="1" y="19"/>
                    <a:pt x="1" y="20"/>
                  </a:cubicBezTo>
                  <a:cubicBezTo>
                    <a:pt x="1" y="20"/>
                    <a:pt x="1" y="20"/>
                    <a:pt x="0" y="21"/>
                  </a:cubicBezTo>
                  <a:cubicBezTo>
                    <a:pt x="0" y="22"/>
                    <a:pt x="0" y="22"/>
                    <a:pt x="0" y="23"/>
                  </a:cubicBezTo>
                  <a:cubicBezTo>
                    <a:pt x="1" y="24"/>
                    <a:pt x="1" y="24"/>
                    <a:pt x="1" y="26"/>
                  </a:cubicBezTo>
                  <a:cubicBezTo>
                    <a:pt x="1" y="26"/>
                    <a:pt x="1" y="27"/>
                    <a:pt x="1" y="27"/>
                  </a:cubicBezTo>
                  <a:cubicBezTo>
                    <a:pt x="0" y="30"/>
                    <a:pt x="3" y="33"/>
                    <a:pt x="4" y="36"/>
                  </a:cubicBezTo>
                  <a:cubicBezTo>
                    <a:pt x="5" y="38"/>
                    <a:pt x="5" y="38"/>
                    <a:pt x="7" y="38"/>
                  </a:cubicBezTo>
                  <a:cubicBezTo>
                    <a:pt x="8" y="37"/>
                    <a:pt x="10" y="37"/>
                    <a:pt x="10" y="39"/>
                  </a:cubicBezTo>
                  <a:cubicBezTo>
                    <a:pt x="12" y="39"/>
                    <a:pt x="14" y="39"/>
                    <a:pt x="15" y="39"/>
                  </a:cubicBezTo>
                  <a:cubicBezTo>
                    <a:pt x="17" y="38"/>
                    <a:pt x="18" y="37"/>
                    <a:pt x="19" y="38"/>
                  </a:cubicBezTo>
                  <a:cubicBezTo>
                    <a:pt x="20" y="38"/>
                    <a:pt x="21" y="39"/>
                    <a:pt x="22" y="38"/>
                  </a:cubicBezTo>
                  <a:cubicBezTo>
                    <a:pt x="22" y="38"/>
                    <a:pt x="23" y="38"/>
                    <a:pt x="23" y="38"/>
                  </a:cubicBezTo>
                  <a:cubicBezTo>
                    <a:pt x="24" y="37"/>
                    <a:pt x="25" y="37"/>
                    <a:pt x="26" y="37"/>
                  </a:cubicBezTo>
                  <a:cubicBezTo>
                    <a:pt x="26" y="35"/>
                    <a:pt x="26" y="35"/>
                    <a:pt x="28" y="33"/>
                  </a:cubicBezTo>
                  <a:cubicBezTo>
                    <a:pt x="29" y="32"/>
                    <a:pt x="30" y="32"/>
                    <a:pt x="32" y="31"/>
                  </a:cubicBezTo>
                  <a:cubicBezTo>
                    <a:pt x="34" y="31"/>
                    <a:pt x="36" y="32"/>
                    <a:pt x="38" y="32"/>
                  </a:cubicBezTo>
                  <a:cubicBezTo>
                    <a:pt x="40" y="32"/>
                    <a:pt x="41" y="31"/>
                    <a:pt x="43" y="31"/>
                  </a:cubicBezTo>
                  <a:cubicBezTo>
                    <a:pt x="43" y="28"/>
                    <a:pt x="45" y="27"/>
                    <a:pt x="47" y="27"/>
                  </a:cubicBezTo>
                  <a:cubicBezTo>
                    <a:pt x="47" y="25"/>
                    <a:pt x="48" y="23"/>
                    <a:pt x="48" y="21"/>
                  </a:cubicBezTo>
                  <a:cubicBezTo>
                    <a:pt x="48" y="20"/>
                    <a:pt x="48" y="23"/>
                    <a:pt x="48" y="21"/>
                  </a:cubicBezTo>
                  <a:close/>
                </a:path>
              </a:pathLst>
            </a:custGeom>
            <a:solidFill>
              <a:schemeClr val="bg1">
                <a:lumMod val="85000"/>
              </a:schemeClr>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51" name="Freeform 16">
              <a:extLst>
                <a:ext uri="{FF2B5EF4-FFF2-40B4-BE49-F238E27FC236}">
                  <a16:creationId xmlns:a16="http://schemas.microsoft.com/office/drawing/2014/main" id="{8FEFC6D7-6730-0036-9FCE-DA9868EAD76F}"/>
                </a:ext>
              </a:extLst>
            </p:cNvPr>
            <p:cNvSpPr>
              <a:spLocks noEditPoints="1"/>
            </p:cNvSpPr>
            <p:nvPr/>
          </p:nvSpPr>
          <p:spPr bwMode="auto">
            <a:xfrm>
              <a:off x="8799513" y="1244600"/>
              <a:ext cx="1944688" cy="2335212"/>
            </a:xfrm>
            <a:custGeom>
              <a:avLst/>
              <a:gdLst>
                <a:gd name="T0" fmla="*/ 221 w 511"/>
                <a:gd name="T1" fmla="*/ 230 h 613"/>
                <a:gd name="T2" fmla="*/ 141 w 511"/>
                <a:gd name="T3" fmla="*/ 416 h 613"/>
                <a:gd name="T4" fmla="*/ 114 w 511"/>
                <a:gd name="T5" fmla="*/ 567 h 613"/>
                <a:gd name="T6" fmla="*/ 79 w 511"/>
                <a:gd name="T7" fmla="*/ 592 h 613"/>
                <a:gd name="T8" fmla="*/ 11 w 511"/>
                <a:gd name="T9" fmla="*/ 586 h 613"/>
                <a:gd name="T10" fmla="*/ 9 w 511"/>
                <a:gd name="T11" fmla="*/ 563 h 613"/>
                <a:gd name="T12" fmla="*/ 23 w 511"/>
                <a:gd name="T13" fmla="*/ 527 h 613"/>
                <a:gd name="T14" fmla="*/ 1 w 511"/>
                <a:gd name="T15" fmla="*/ 500 h 613"/>
                <a:gd name="T16" fmla="*/ 46 w 511"/>
                <a:gd name="T17" fmla="*/ 482 h 613"/>
                <a:gd name="T18" fmla="*/ 16 w 511"/>
                <a:gd name="T19" fmla="*/ 478 h 613"/>
                <a:gd name="T20" fmla="*/ 7 w 511"/>
                <a:gd name="T21" fmla="*/ 460 h 613"/>
                <a:gd name="T22" fmla="*/ 38 w 511"/>
                <a:gd name="T23" fmla="*/ 442 h 613"/>
                <a:gd name="T24" fmla="*/ 59 w 511"/>
                <a:gd name="T25" fmla="*/ 427 h 613"/>
                <a:gd name="T26" fmla="*/ 67 w 511"/>
                <a:gd name="T27" fmla="*/ 413 h 613"/>
                <a:gd name="T28" fmla="*/ 97 w 511"/>
                <a:gd name="T29" fmla="*/ 399 h 613"/>
                <a:gd name="T30" fmla="*/ 125 w 511"/>
                <a:gd name="T31" fmla="*/ 373 h 613"/>
                <a:gd name="T32" fmla="*/ 109 w 511"/>
                <a:gd name="T33" fmla="*/ 358 h 613"/>
                <a:gd name="T34" fmla="*/ 128 w 511"/>
                <a:gd name="T35" fmla="*/ 338 h 613"/>
                <a:gd name="T36" fmla="*/ 152 w 511"/>
                <a:gd name="T37" fmla="*/ 293 h 613"/>
                <a:gd name="T38" fmla="*/ 161 w 511"/>
                <a:gd name="T39" fmla="*/ 264 h 613"/>
                <a:gd name="T40" fmla="*/ 177 w 511"/>
                <a:gd name="T41" fmla="*/ 228 h 613"/>
                <a:gd name="T42" fmla="*/ 190 w 511"/>
                <a:gd name="T43" fmla="*/ 218 h 613"/>
                <a:gd name="T44" fmla="*/ 202 w 511"/>
                <a:gd name="T45" fmla="*/ 195 h 613"/>
                <a:gd name="T46" fmla="*/ 219 w 511"/>
                <a:gd name="T47" fmla="*/ 178 h 613"/>
                <a:gd name="T48" fmla="*/ 241 w 511"/>
                <a:gd name="T49" fmla="*/ 161 h 613"/>
                <a:gd name="T50" fmla="*/ 251 w 511"/>
                <a:gd name="T51" fmla="*/ 138 h 613"/>
                <a:gd name="T52" fmla="*/ 270 w 511"/>
                <a:gd name="T53" fmla="*/ 95 h 613"/>
                <a:gd name="T54" fmla="*/ 290 w 511"/>
                <a:gd name="T55" fmla="*/ 93 h 613"/>
                <a:gd name="T56" fmla="*/ 307 w 511"/>
                <a:gd name="T57" fmla="*/ 92 h 613"/>
                <a:gd name="T58" fmla="*/ 330 w 511"/>
                <a:gd name="T59" fmla="*/ 67 h 613"/>
                <a:gd name="T60" fmla="*/ 344 w 511"/>
                <a:gd name="T61" fmla="*/ 55 h 613"/>
                <a:gd name="T62" fmla="*/ 366 w 511"/>
                <a:gd name="T63" fmla="*/ 45 h 613"/>
                <a:gd name="T64" fmla="*/ 398 w 511"/>
                <a:gd name="T65" fmla="*/ 19 h 613"/>
                <a:gd name="T66" fmla="*/ 407 w 511"/>
                <a:gd name="T67" fmla="*/ 41 h 613"/>
                <a:gd name="T68" fmla="*/ 438 w 511"/>
                <a:gd name="T69" fmla="*/ 24 h 613"/>
                <a:gd name="T70" fmla="*/ 462 w 511"/>
                <a:gd name="T71" fmla="*/ 13 h 613"/>
                <a:gd name="T72" fmla="*/ 457 w 511"/>
                <a:gd name="T73" fmla="*/ 46 h 613"/>
                <a:gd name="T74" fmla="*/ 491 w 511"/>
                <a:gd name="T75" fmla="*/ 38 h 613"/>
                <a:gd name="T76" fmla="*/ 480 w 511"/>
                <a:gd name="T77" fmla="*/ 69 h 613"/>
                <a:gd name="T78" fmla="*/ 507 w 511"/>
                <a:gd name="T79" fmla="*/ 95 h 613"/>
                <a:gd name="T80" fmla="*/ 417 w 511"/>
                <a:gd name="T81" fmla="*/ 83 h 613"/>
                <a:gd name="T82" fmla="*/ 339 w 511"/>
                <a:gd name="T83" fmla="*/ 130 h 613"/>
                <a:gd name="T84" fmla="*/ 72 w 511"/>
                <a:gd name="T85" fmla="*/ 388 h 613"/>
                <a:gd name="T86" fmla="*/ 214 w 511"/>
                <a:gd name="T87" fmla="*/ 175 h 613"/>
                <a:gd name="T88" fmla="*/ 165 w 511"/>
                <a:gd name="T89" fmla="*/ 170 h 613"/>
                <a:gd name="T90" fmla="*/ 188 w 511"/>
                <a:gd name="T91" fmla="*/ 159 h 613"/>
                <a:gd name="T92" fmla="*/ 198 w 511"/>
                <a:gd name="T93" fmla="*/ 129 h 613"/>
                <a:gd name="T94" fmla="*/ 206 w 511"/>
                <a:gd name="T95" fmla="*/ 123 h 613"/>
                <a:gd name="T96" fmla="*/ 215 w 511"/>
                <a:gd name="T97" fmla="*/ 158 h 613"/>
                <a:gd name="T98" fmla="*/ 223 w 511"/>
                <a:gd name="T99" fmla="*/ 125 h 613"/>
                <a:gd name="T100" fmla="*/ 256 w 511"/>
                <a:gd name="T101" fmla="*/ 102 h 613"/>
                <a:gd name="T102" fmla="*/ 237 w 511"/>
                <a:gd name="T103" fmla="*/ 114 h 613"/>
                <a:gd name="T104" fmla="*/ 268 w 511"/>
                <a:gd name="T105" fmla="*/ 80 h 613"/>
                <a:gd name="T106" fmla="*/ 272 w 511"/>
                <a:gd name="T107" fmla="*/ 74 h 613"/>
                <a:gd name="T108" fmla="*/ 282 w 511"/>
                <a:gd name="T109" fmla="*/ 60 h 613"/>
                <a:gd name="T110" fmla="*/ 303 w 511"/>
                <a:gd name="T111" fmla="*/ 59 h 613"/>
                <a:gd name="T112" fmla="*/ 356 w 511"/>
                <a:gd name="T113" fmla="*/ 47 h 613"/>
                <a:gd name="T114" fmla="*/ 342 w 511"/>
                <a:gd name="T115" fmla="*/ 40 h 613"/>
                <a:gd name="T116" fmla="*/ 346 w 511"/>
                <a:gd name="T117" fmla="*/ 30 h 613"/>
                <a:gd name="T118" fmla="*/ 387 w 511"/>
                <a:gd name="T119" fmla="*/ 8 h 613"/>
                <a:gd name="T120" fmla="*/ 402 w 511"/>
                <a:gd name="T121" fmla="*/ 8 h 613"/>
                <a:gd name="T122" fmla="*/ 62 w 511"/>
                <a:gd name="T123" fmla="*/ 404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11" h="613">
                  <a:moveTo>
                    <a:pt x="307" y="123"/>
                  </a:moveTo>
                  <a:cubicBezTo>
                    <a:pt x="304" y="123"/>
                    <a:pt x="301" y="123"/>
                    <a:pt x="298" y="122"/>
                  </a:cubicBezTo>
                  <a:cubicBezTo>
                    <a:pt x="297" y="124"/>
                    <a:pt x="298" y="125"/>
                    <a:pt x="300" y="127"/>
                  </a:cubicBezTo>
                  <a:cubicBezTo>
                    <a:pt x="302" y="129"/>
                    <a:pt x="302" y="130"/>
                    <a:pt x="302" y="133"/>
                  </a:cubicBezTo>
                  <a:cubicBezTo>
                    <a:pt x="302" y="137"/>
                    <a:pt x="301" y="142"/>
                    <a:pt x="298" y="145"/>
                  </a:cubicBezTo>
                  <a:cubicBezTo>
                    <a:pt x="297" y="146"/>
                    <a:pt x="295" y="147"/>
                    <a:pt x="294" y="148"/>
                  </a:cubicBezTo>
                  <a:cubicBezTo>
                    <a:pt x="293" y="150"/>
                    <a:pt x="295" y="150"/>
                    <a:pt x="297" y="151"/>
                  </a:cubicBezTo>
                  <a:cubicBezTo>
                    <a:pt x="299" y="152"/>
                    <a:pt x="299" y="152"/>
                    <a:pt x="298" y="154"/>
                  </a:cubicBezTo>
                  <a:cubicBezTo>
                    <a:pt x="297" y="156"/>
                    <a:pt x="296" y="159"/>
                    <a:pt x="294" y="158"/>
                  </a:cubicBezTo>
                  <a:cubicBezTo>
                    <a:pt x="292" y="158"/>
                    <a:pt x="289" y="156"/>
                    <a:pt x="287" y="156"/>
                  </a:cubicBezTo>
                  <a:cubicBezTo>
                    <a:pt x="285" y="154"/>
                    <a:pt x="283" y="153"/>
                    <a:pt x="280" y="152"/>
                  </a:cubicBezTo>
                  <a:cubicBezTo>
                    <a:pt x="278" y="152"/>
                    <a:pt x="276" y="151"/>
                    <a:pt x="274" y="151"/>
                  </a:cubicBezTo>
                  <a:cubicBezTo>
                    <a:pt x="271" y="151"/>
                    <a:pt x="270" y="151"/>
                    <a:pt x="268" y="150"/>
                  </a:cubicBezTo>
                  <a:cubicBezTo>
                    <a:pt x="266" y="149"/>
                    <a:pt x="265" y="147"/>
                    <a:pt x="264" y="147"/>
                  </a:cubicBezTo>
                  <a:cubicBezTo>
                    <a:pt x="262" y="147"/>
                    <a:pt x="260" y="148"/>
                    <a:pt x="259" y="149"/>
                  </a:cubicBezTo>
                  <a:cubicBezTo>
                    <a:pt x="258" y="151"/>
                    <a:pt x="259" y="153"/>
                    <a:pt x="259" y="155"/>
                  </a:cubicBezTo>
                  <a:cubicBezTo>
                    <a:pt x="259" y="157"/>
                    <a:pt x="259" y="160"/>
                    <a:pt x="259" y="163"/>
                  </a:cubicBezTo>
                  <a:cubicBezTo>
                    <a:pt x="259" y="165"/>
                    <a:pt x="260" y="167"/>
                    <a:pt x="259" y="170"/>
                  </a:cubicBezTo>
                  <a:cubicBezTo>
                    <a:pt x="258" y="172"/>
                    <a:pt x="257" y="174"/>
                    <a:pt x="256" y="176"/>
                  </a:cubicBezTo>
                  <a:cubicBezTo>
                    <a:pt x="255" y="177"/>
                    <a:pt x="255" y="179"/>
                    <a:pt x="254" y="179"/>
                  </a:cubicBezTo>
                  <a:cubicBezTo>
                    <a:pt x="252" y="179"/>
                    <a:pt x="249" y="177"/>
                    <a:pt x="248" y="176"/>
                  </a:cubicBezTo>
                  <a:cubicBezTo>
                    <a:pt x="247" y="175"/>
                    <a:pt x="244" y="173"/>
                    <a:pt x="243" y="173"/>
                  </a:cubicBezTo>
                  <a:cubicBezTo>
                    <a:pt x="241" y="173"/>
                    <a:pt x="240" y="176"/>
                    <a:pt x="239" y="177"/>
                  </a:cubicBezTo>
                  <a:cubicBezTo>
                    <a:pt x="236" y="180"/>
                    <a:pt x="230" y="183"/>
                    <a:pt x="230" y="188"/>
                  </a:cubicBezTo>
                  <a:cubicBezTo>
                    <a:pt x="229" y="192"/>
                    <a:pt x="229" y="198"/>
                    <a:pt x="226" y="201"/>
                  </a:cubicBezTo>
                  <a:cubicBezTo>
                    <a:pt x="223" y="204"/>
                    <a:pt x="218" y="202"/>
                    <a:pt x="219" y="208"/>
                  </a:cubicBezTo>
                  <a:cubicBezTo>
                    <a:pt x="220" y="212"/>
                    <a:pt x="225" y="215"/>
                    <a:pt x="225" y="220"/>
                  </a:cubicBezTo>
                  <a:cubicBezTo>
                    <a:pt x="226" y="224"/>
                    <a:pt x="224" y="228"/>
                    <a:pt x="221" y="230"/>
                  </a:cubicBezTo>
                  <a:cubicBezTo>
                    <a:pt x="217" y="233"/>
                    <a:pt x="214" y="237"/>
                    <a:pt x="213" y="242"/>
                  </a:cubicBezTo>
                  <a:cubicBezTo>
                    <a:pt x="212" y="244"/>
                    <a:pt x="212" y="246"/>
                    <a:pt x="211" y="248"/>
                  </a:cubicBezTo>
                  <a:cubicBezTo>
                    <a:pt x="209" y="250"/>
                    <a:pt x="207" y="251"/>
                    <a:pt x="206" y="253"/>
                  </a:cubicBezTo>
                  <a:cubicBezTo>
                    <a:pt x="204" y="257"/>
                    <a:pt x="208" y="261"/>
                    <a:pt x="206" y="265"/>
                  </a:cubicBezTo>
                  <a:cubicBezTo>
                    <a:pt x="205" y="266"/>
                    <a:pt x="203" y="267"/>
                    <a:pt x="202" y="268"/>
                  </a:cubicBezTo>
                  <a:cubicBezTo>
                    <a:pt x="200" y="269"/>
                    <a:pt x="198" y="270"/>
                    <a:pt x="196" y="271"/>
                  </a:cubicBezTo>
                  <a:cubicBezTo>
                    <a:pt x="192" y="272"/>
                    <a:pt x="187" y="270"/>
                    <a:pt x="188" y="276"/>
                  </a:cubicBezTo>
                  <a:cubicBezTo>
                    <a:pt x="189" y="280"/>
                    <a:pt x="191" y="284"/>
                    <a:pt x="190" y="288"/>
                  </a:cubicBezTo>
                  <a:cubicBezTo>
                    <a:pt x="190" y="290"/>
                    <a:pt x="189" y="293"/>
                    <a:pt x="188" y="295"/>
                  </a:cubicBezTo>
                  <a:cubicBezTo>
                    <a:pt x="188" y="298"/>
                    <a:pt x="188" y="300"/>
                    <a:pt x="188" y="303"/>
                  </a:cubicBezTo>
                  <a:cubicBezTo>
                    <a:pt x="188" y="306"/>
                    <a:pt x="188" y="308"/>
                    <a:pt x="187" y="310"/>
                  </a:cubicBezTo>
                  <a:cubicBezTo>
                    <a:pt x="187" y="311"/>
                    <a:pt x="186" y="312"/>
                    <a:pt x="185" y="313"/>
                  </a:cubicBezTo>
                  <a:cubicBezTo>
                    <a:pt x="185" y="314"/>
                    <a:pt x="185" y="316"/>
                    <a:pt x="185" y="317"/>
                  </a:cubicBezTo>
                  <a:cubicBezTo>
                    <a:pt x="184" y="321"/>
                    <a:pt x="181" y="325"/>
                    <a:pt x="179" y="329"/>
                  </a:cubicBezTo>
                  <a:cubicBezTo>
                    <a:pt x="178" y="331"/>
                    <a:pt x="177" y="333"/>
                    <a:pt x="176" y="335"/>
                  </a:cubicBezTo>
                  <a:cubicBezTo>
                    <a:pt x="175" y="337"/>
                    <a:pt x="173" y="338"/>
                    <a:pt x="172" y="340"/>
                  </a:cubicBezTo>
                  <a:cubicBezTo>
                    <a:pt x="169" y="344"/>
                    <a:pt x="174" y="347"/>
                    <a:pt x="177" y="348"/>
                  </a:cubicBezTo>
                  <a:cubicBezTo>
                    <a:pt x="179" y="350"/>
                    <a:pt x="180" y="350"/>
                    <a:pt x="181" y="352"/>
                  </a:cubicBezTo>
                  <a:cubicBezTo>
                    <a:pt x="181" y="354"/>
                    <a:pt x="181" y="357"/>
                    <a:pt x="181" y="359"/>
                  </a:cubicBezTo>
                  <a:cubicBezTo>
                    <a:pt x="181" y="362"/>
                    <a:pt x="180" y="370"/>
                    <a:pt x="176" y="370"/>
                  </a:cubicBezTo>
                  <a:cubicBezTo>
                    <a:pt x="174" y="369"/>
                    <a:pt x="172" y="368"/>
                    <a:pt x="170" y="368"/>
                  </a:cubicBezTo>
                  <a:cubicBezTo>
                    <a:pt x="167" y="367"/>
                    <a:pt x="164" y="367"/>
                    <a:pt x="162" y="367"/>
                  </a:cubicBezTo>
                  <a:cubicBezTo>
                    <a:pt x="158" y="368"/>
                    <a:pt x="153" y="371"/>
                    <a:pt x="150" y="374"/>
                  </a:cubicBezTo>
                  <a:cubicBezTo>
                    <a:pt x="148" y="378"/>
                    <a:pt x="146" y="383"/>
                    <a:pt x="144" y="386"/>
                  </a:cubicBezTo>
                  <a:cubicBezTo>
                    <a:pt x="142" y="388"/>
                    <a:pt x="143" y="389"/>
                    <a:pt x="143" y="392"/>
                  </a:cubicBezTo>
                  <a:cubicBezTo>
                    <a:pt x="143" y="395"/>
                    <a:pt x="141" y="396"/>
                    <a:pt x="140" y="398"/>
                  </a:cubicBezTo>
                  <a:cubicBezTo>
                    <a:pt x="137" y="403"/>
                    <a:pt x="140" y="407"/>
                    <a:pt x="142" y="411"/>
                  </a:cubicBezTo>
                  <a:cubicBezTo>
                    <a:pt x="143" y="414"/>
                    <a:pt x="143" y="414"/>
                    <a:pt x="141" y="416"/>
                  </a:cubicBezTo>
                  <a:cubicBezTo>
                    <a:pt x="140" y="418"/>
                    <a:pt x="140" y="420"/>
                    <a:pt x="141" y="422"/>
                  </a:cubicBezTo>
                  <a:cubicBezTo>
                    <a:pt x="142" y="425"/>
                    <a:pt x="141" y="427"/>
                    <a:pt x="141" y="429"/>
                  </a:cubicBezTo>
                  <a:cubicBezTo>
                    <a:pt x="140" y="432"/>
                    <a:pt x="141" y="434"/>
                    <a:pt x="142" y="436"/>
                  </a:cubicBezTo>
                  <a:cubicBezTo>
                    <a:pt x="143" y="441"/>
                    <a:pt x="145" y="445"/>
                    <a:pt x="144" y="450"/>
                  </a:cubicBezTo>
                  <a:cubicBezTo>
                    <a:pt x="144" y="453"/>
                    <a:pt x="144" y="456"/>
                    <a:pt x="143" y="458"/>
                  </a:cubicBezTo>
                  <a:cubicBezTo>
                    <a:pt x="143" y="461"/>
                    <a:pt x="142" y="463"/>
                    <a:pt x="142" y="466"/>
                  </a:cubicBezTo>
                  <a:cubicBezTo>
                    <a:pt x="142" y="468"/>
                    <a:pt x="143" y="470"/>
                    <a:pt x="145" y="472"/>
                  </a:cubicBezTo>
                  <a:cubicBezTo>
                    <a:pt x="146" y="474"/>
                    <a:pt x="148" y="474"/>
                    <a:pt x="150" y="475"/>
                  </a:cubicBezTo>
                  <a:cubicBezTo>
                    <a:pt x="153" y="477"/>
                    <a:pt x="155" y="482"/>
                    <a:pt x="155" y="485"/>
                  </a:cubicBezTo>
                  <a:cubicBezTo>
                    <a:pt x="155" y="487"/>
                    <a:pt x="155" y="489"/>
                    <a:pt x="154" y="491"/>
                  </a:cubicBezTo>
                  <a:cubicBezTo>
                    <a:pt x="153" y="492"/>
                    <a:pt x="154" y="495"/>
                    <a:pt x="152" y="496"/>
                  </a:cubicBezTo>
                  <a:cubicBezTo>
                    <a:pt x="150" y="496"/>
                    <a:pt x="146" y="496"/>
                    <a:pt x="145" y="497"/>
                  </a:cubicBezTo>
                  <a:cubicBezTo>
                    <a:pt x="143" y="499"/>
                    <a:pt x="145" y="503"/>
                    <a:pt x="145" y="505"/>
                  </a:cubicBezTo>
                  <a:cubicBezTo>
                    <a:pt x="146" y="510"/>
                    <a:pt x="150" y="515"/>
                    <a:pt x="150" y="520"/>
                  </a:cubicBezTo>
                  <a:cubicBezTo>
                    <a:pt x="150" y="523"/>
                    <a:pt x="149" y="525"/>
                    <a:pt x="149" y="528"/>
                  </a:cubicBezTo>
                  <a:cubicBezTo>
                    <a:pt x="149" y="531"/>
                    <a:pt x="149" y="533"/>
                    <a:pt x="147" y="536"/>
                  </a:cubicBezTo>
                  <a:cubicBezTo>
                    <a:pt x="146" y="538"/>
                    <a:pt x="144" y="540"/>
                    <a:pt x="142" y="541"/>
                  </a:cubicBezTo>
                  <a:cubicBezTo>
                    <a:pt x="140" y="542"/>
                    <a:pt x="137" y="541"/>
                    <a:pt x="136" y="543"/>
                  </a:cubicBezTo>
                  <a:cubicBezTo>
                    <a:pt x="135" y="546"/>
                    <a:pt x="138" y="548"/>
                    <a:pt x="136" y="550"/>
                  </a:cubicBezTo>
                  <a:cubicBezTo>
                    <a:pt x="135" y="552"/>
                    <a:pt x="133" y="552"/>
                    <a:pt x="133" y="554"/>
                  </a:cubicBezTo>
                  <a:cubicBezTo>
                    <a:pt x="133" y="557"/>
                    <a:pt x="134" y="560"/>
                    <a:pt x="134" y="562"/>
                  </a:cubicBezTo>
                  <a:cubicBezTo>
                    <a:pt x="135" y="566"/>
                    <a:pt x="134" y="568"/>
                    <a:pt x="133" y="571"/>
                  </a:cubicBezTo>
                  <a:cubicBezTo>
                    <a:pt x="133" y="573"/>
                    <a:pt x="132" y="582"/>
                    <a:pt x="129" y="580"/>
                  </a:cubicBezTo>
                  <a:cubicBezTo>
                    <a:pt x="125" y="579"/>
                    <a:pt x="129" y="572"/>
                    <a:pt x="123" y="572"/>
                  </a:cubicBezTo>
                  <a:cubicBezTo>
                    <a:pt x="123" y="571"/>
                    <a:pt x="123" y="570"/>
                    <a:pt x="123" y="569"/>
                  </a:cubicBezTo>
                  <a:cubicBezTo>
                    <a:pt x="121" y="570"/>
                    <a:pt x="121" y="570"/>
                    <a:pt x="119" y="570"/>
                  </a:cubicBezTo>
                  <a:cubicBezTo>
                    <a:pt x="119" y="570"/>
                    <a:pt x="119" y="569"/>
                    <a:pt x="118" y="569"/>
                  </a:cubicBezTo>
                  <a:cubicBezTo>
                    <a:pt x="117" y="570"/>
                    <a:pt x="114" y="569"/>
                    <a:pt x="114" y="567"/>
                  </a:cubicBezTo>
                  <a:cubicBezTo>
                    <a:pt x="113" y="566"/>
                    <a:pt x="114" y="565"/>
                    <a:pt x="114" y="565"/>
                  </a:cubicBezTo>
                  <a:cubicBezTo>
                    <a:pt x="114" y="564"/>
                    <a:pt x="113" y="563"/>
                    <a:pt x="112" y="562"/>
                  </a:cubicBezTo>
                  <a:cubicBezTo>
                    <a:pt x="112" y="561"/>
                    <a:pt x="112" y="560"/>
                    <a:pt x="112" y="559"/>
                  </a:cubicBezTo>
                  <a:cubicBezTo>
                    <a:pt x="112" y="558"/>
                    <a:pt x="111" y="558"/>
                    <a:pt x="112" y="557"/>
                  </a:cubicBezTo>
                  <a:cubicBezTo>
                    <a:pt x="112" y="555"/>
                    <a:pt x="112" y="554"/>
                    <a:pt x="112" y="553"/>
                  </a:cubicBezTo>
                  <a:cubicBezTo>
                    <a:pt x="112" y="552"/>
                    <a:pt x="112" y="550"/>
                    <a:pt x="111" y="549"/>
                  </a:cubicBezTo>
                  <a:cubicBezTo>
                    <a:pt x="111" y="550"/>
                    <a:pt x="110" y="556"/>
                    <a:pt x="108" y="555"/>
                  </a:cubicBezTo>
                  <a:cubicBezTo>
                    <a:pt x="107" y="554"/>
                    <a:pt x="108" y="551"/>
                    <a:pt x="107" y="550"/>
                  </a:cubicBezTo>
                  <a:cubicBezTo>
                    <a:pt x="106" y="548"/>
                    <a:pt x="105" y="548"/>
                    <a:pt x="105" y="551"/>
                  </a:cubicBezTo>
                  <a:cubicBezTo>
                    <a:pt x="105" y="551"/>
                    <a:pt x="107" y="555"/>
                    <a:pt x="105" y="554"/>
                  </a:cubicBezTo>
                  <a:cubicBezTo>
                    <a:pt x="103" y="557"/>
                    <a:pt x="107" y="557"/>
                    <a:pt x="108" y="558"/>
                  </a:cubicBezTo>
                  <a:cubicBezTo>
                    <a:pt x="109" y="560"/>
                    <a:pt x="110" y="564"/>
                    <a:pt x="108" y="566"/>
                  </a:cubicBezTo>
                  <a:cubicBezTo>
                    <a:pt x="107" y="567"/>
                    <a:pt x="106" y="567"/>
                    <a:pt x="106" y="569"/>
                  </a:cubicBezTo>
                  <a:cubicBezTo>
                    <a:pt x="105" y="570"/>
                    <a:pt x="106" y="571"/>
                    <a:pt x="105" y="572"/>
                  </a:cubicBezTo>
                  <a:cubicBezTo>
                    <a:pt x="105" y="574"/>
                    <a:pt x="105" y="577"/>
                    <a:pt x="103" y="574"/>
                  </a:cubicBezTo>
                  <a:cubicBezTo>
                    <a:pt x="103" y="575"/>
                    <a:pt x="103" y="575"/>
                    <a:pt x="103" y="575"/>
                  </a:cubicBezTo>
                  <a:cubicBezTo>
                    <a:pt x="101" y="576"/>
                    <a:pt x="102" y="574"/>
                    <a:pt x="100" y="575"/>
                  </a:cubicBezTo>
                  <a:cubicBezTo>
                    <a:pt x="99" y="575"/>
                    <a:pt x="99" y="578"/>
                    <a:pt x="97" y="578"/>
                  </a:cubicBezTo>
                  <a:cubicBezTo>
                    <a:pt x="96" y="578"/>
                    <a:pt x="95" y="576"/>
                    <a:pt x="95" y="575"/>
                  </a:cubicBezTo>
                  <a:cubicBezTo>
                    <a:pt x="94" y="573"/>
                    <a:pt x="92" y="572"/>
                    <a:pt x="90" y="571"/>
                  </a:cubicBezTo>
                  <a:cubicBezTo>
                    <a:pt x="89" y="574"/>
                    <a:pt x="95" y="576"/>
                    <a:pt x="92" y="578"/>
                  </a:cubicBezTo>
                  <a:cubicBezTo>
                    <a:pt x="91" y="580"/>
                    <a:pt x="84" y="579"/>
                    <a:pt x="85" y="583"/>
                  </a:cubicBezTo>
                  <a:cubicBezTo>
                    <a:pt x="86" y="583"/>
                    <a:pt x="89" y="582"/>
                    <a:pt x="88" y="584"/>
                  </a:cubicBezTo>
                  <a:cubicBezTo>
                    <a:pt x="88" y="586"/>
                    <a:pt x="86" y="586"/>
                    <a:pt x="84" y="586"/>
                  </a:cubicBezTo>
                  <a:cubicBezTo>
                    <a:pt x="83" y="586"/>
                    <a:pt x="81" y="585"/>
                    <a:pt x="81" y="586"/>
                  </a:cubicBezTo>
                  <a:cubicBezTo>
                    <a:pt x="81" y="587"/>
                    <a:pt x="83" y="588"/>
                    <a:pt x="81" y="589"/>
                  </a:cubicBezTo>
                  <a:cubicBezTo>
                    <a:pt x="82" y="589"/>
                    <a:pt x="83" y="589"/>
                    <a:pt x="83" y="589"/>
                  </a:cubicBezTo>
                  <a:cubicBezTo>
                    <a:pt x="83" y="591"/>
                    <a:pt x="80" y="591"/>
                    <a:pt x="79" y="592"/>
                  </a:cubicBezTo>
                  <a:cubicBezTo>
                    <a:pt x="78" y="593"/>
                    <a:pt x="77" y="594"/>
                    <a:pt x="76" y="595"/>
                  </a:cubicBezTo>
                  <a:cubicBezTo>
                    <a:pt x="75" y="596"/>
                    <a:pt x="74" y="596"/>
                    <a:pt x="74" y="597"/>
                  </a:cubicBezTo>
                  <a:cubicBezTo>
                    <a:pt x="73" y="598"/>
                    <a:pt x="74" y="599"/>
                    <a:pt x="73" y="599"/>
                  </a:cubicBezTo>
                  <a:cubicBezTo>
                    <a:pt x="73" y="600"/>
                    <a:pt x="71" y="600"/>
                    <a:pt x="71" y="601"/>
                  </a:cubicBezTo>
                  <a:cubicBezTo>
                    <a:pt x="70" y="602"/>
                    <a:pt x="70" y="603"/>
                    <a:pt x="69" y="604"/>
                  </a:cubicBezTo>
                  <a:cubicBezTo>
                    <a:pt x="68" y="605"/>
                    <a:pt x="66" y="605"/>
                    <a:pt x="65" y="607"/>
                  </a:cubicBezTo>
                  <a:cubicBezTo>
                    <a:pt x="64" y="608"/>
                    <a:pt x="63" y="609"/>
                    <a:pt x="62" y="608"/>
                  </a:cubicBezTo>
                  <a:cubicBezTo>
                    <a:pt x="61" y="608"/>
                    <a:pt x="62" y="605"/>
                    <a:pt x="61" y="604"/>
                  </a:cubicBezTo>
                  <a:cubicBezTo>
                    <a:pt x="61" y="606"/>
                    <a:pt x="60" y="607"/>
                    <a:pt x="59" y="609"/>
                  </a:cubicBezTo>
                  <a:cubicBezTo>
                    <a:pt x="58" y="611"/>
                    <a:pt x="57" y="610"/>
                    <a:pt x="55" y="611"/>
                  </a:cubicBezTo>
                  <a:cubicBezTo>
                    <a:pt x="53" y="611"/>
                    <a:pt x="52" y="613"/>
                    <a:pt x="51" y="613"/>
                  </a:cubicBezTo>
                  <a:cubicBezTo>
                    <a:pt x="49" y="613"/>
                    <a:pt x="48" y="612"/>
                    <a:pt x="47" y="612"/>
                  </a:cubicBezTo>
                  <a:cubicBezTo>
                    <a:pt x="46" y="611"/>
                    <a:pt x="45" y="612"/>
                    <a:pt x="45" y="612"/>
                  </a:cubicBezTo>
                  <a:cubicBezTo>
                    <a:pt x="44" y="611"/>
                    <a:pt x="44" y="611"/>
                    <a:pt x="43" y="611"/>
                  </a:cubicBezTo>
                  <a:cubicBezTo>
                    <a:pt x="43" y="610"/>
                    <a:pt x="44" y="610"/>
                    <a:pt x="43" y="610"/>
                  </a:cubicBezTo>
                  <a:cubicBezTo>
                    <a:pt x="42" y="609"/>
                    <a:pt x="41" y="610"/>
                    <a:pt x="40" y="610"/>
                  </a:cubicBezTo>
                  <a:cubicBezTo>
                    <a:pt x="40" y="610"/>
                    <a:pt x="37" y="608"/>
                    <a:pt x="37" y="608"/>
                  </a:cubicBezTo>
                  <a:cubicBezTo>
                    <a:pt x="36" y="607"/>
                    <a:pt x="37" y="606"/>
                    <a:pt x="36" y="606"/>
                  </a:cubicBezTo>
                  <a:cubicBezTo>
                    <a:pt x="36" y="605"/>
                    <a:pt x="35" y="605"/>
                    <a:pt x="35" y="605"/>
                  </a:cubicBezTo>
                  <a:cubicBezTo>
                    <a:pt x="35" y="604"/>
                    <a:pt x="35" y="604"/>
                    <a:pt x="36" y="604"/>
                  </a:cubicBezTo>
                  <a:cubicBezTo>
                    <a:pt x="34" y="604"/>
                    <a:pt x="34" y="604"/>
                    <a:pt x="33" y="604"/>
                  </a:cubicBezTo>
                  <a:cubicBezTo>
                    <a:pt x="31" y="603"/>
                    <a:pt x="31" y="603"/>
                    <a:pt x="29" y="603"/>
                  </a:cubicBezTo>
                  <a:cubicBezTo>
                    <a:pt x="28" y="603"/>
                    <a:pt x="27" y="602"/>
                    <a:pt x="25" y="601"/>
                  </a:cubicBezTo>
                  <a:cubicBezTo>
                    <a:pt x="23" y="600"/>
                    <a:pt x="22" y="599"/>
                    <a:pt x="21" y="598"/>
                  </a:cubicBezTo>
                  <a:cubicBezTo>
                    <a:pt x="21" y="596"/>
                    <a:pt x="21" y="596"/>
                    <a:pt x="19" y="595"/>
                  </a:cubicBezTo>
                  <a:cubicBezTo>
                    <a:pt x="18" y="595"/>
                    <a:pt x="17" y="595"/>
                    <a:pt x="17" y="595"/>
                  </a:cubicBezTo>
                  <a:cubicBezTo>
                    <a:pt x="15" y="594"/>
                    <a:pt x="14" y="590"/>
                    <a:pt x="12" y="588"/>
                  </a:cubicBezTo>
                  <a:cubicBezTo>
                    <a:pt x="12" y="588"/>
                    <a:pt x="11" y="587"/>
                    <a:pt x="11" y="586"/>
                  </a:cubicBezTo>
                  <a:cubicBezTo>
                    <a:pt x="11" y="585"/>
                    <a:pt x="12" y="584"/>
                    <a:pt x="12" y="583"/>
                  </a:cubicBezTo>
                  <a:cubicBezTo>
                    <a:pt x="13" y="581"/>
                    <a:pt x="13" y="579"/>
                    <a:pt x="13" y="577"/>
                  </a:cubicBezTo>
                  <a:cubicBezTo>
                    <a:pt x="13" y="576"/>
                    <a:pt x="12" y="576"/>
                    <a:pt x="13" y="575"/>
                  </a:cubicBezTo>
                  <a:cubicBezTo>
                    <a:pt x="14" y="575"/>
                    <a:pt x="15" y="575"/>
                    <a:pt x="16" y="575"/>
                  </a:cubicBezTo>
                  <a:cubicBezTo>
                    <a:pt x="15" y="577"/>
                    <a:pt x="14" y="579"/>
                    <a:pt x="15" y="581"/>
                  </a:cubicBezTo>
                  <a:cubicBezTo>
                    <a:pt x="16" y="581"/>
                    <a:pt x="16" y="577"/>
                    <a:pt x="18" y="577"/>
                  </a:cubicBezTo>
                  <a:cubicBezTo>
                    <a:pt x="19" y="578"/>
                    <a:pt x="19" y="579"/>
                    <a:pt x="20" y="579"/>
                  </a:cubicBezTo>
                  <a:cubicBezTo>
                    <a:pt x="20" y="580"/>
                    <a:pt x="23" y="582"/>
                    <a:pt x="24" y="582"/>
                  </a:cubicBezTo>
                  <a:cubicBezTo>
                    <a:pt x="26" y="582"/>
                    <a:pt x="22" y="580"/>
                    <a:pt x="22" y="579"/>
                  </a:cubicBezTo>
                  <a:cubicBezTo>
                    <a:pt x="22" y="577"/>
                    <a:pt x="28" y="577"/>
                    <a:pt x="29" y="575"/>
                  </a:cubicBezTo>
                  <a:cubicBezTo>
                    <a:pt x="28" y="575"/>
                    <a:pt x="26" y="575"/>
                    <a:pt x="25" y="575"/>
                  </a:cubicBezTo>
                  <a:cubicBezTo>
                    <a:pt x="23" y="575"/>
                    <a:pt x="22" y="577"/>
                    <a:pt x="21" y="577"/>
                  </a:cubicBezTo>
                  <a:cubicBezTo>
                    <a:pt x="21" y="577"/>
                    <a:pt x="21" y="576"/>
                    <a:pt x="21" y="576"/>
                  </a:cubicBezTo>
                  <a:cubicBezTo>
                    <a:pt x="21" y="575"/>
                    <a:pt x="20" y="575"/>
                    <a:pt x="20" y="574"/>
                  </a:cubicBezTo>
                  <a:cubicBezTo>
                    <a:pt x="20" y="572"/>
                    <a:pt x="20" y="572"/>
                    <a:pt x="21" y="571"/>
                  </a:cubicBezTo>
                  <a:cubicBezTo>
                    <a:pt x="22" y="571"/>
                    <a:pt x="21" y="570"/>
                    <a:pt x="22" y="570"/>
                  </a:cubicBezTo>
                  <a:cubicBezTo>
                    <a:pt x="22" y="569"/>
                    <a:pt x="23" y="569"/>
                    <a:pt x="23" y="568"/>
                  </a:cubicBezTo>
                  <a:cubicBezTo>
                    <a:pt x="25" y="566"/>
                    <a:pt x="26" y="565"/>
                    <a:pt x="28" y="564"/>
                  </a:cubicBezTo>
                  <a:cubicBezTo>
                    <a:pt x="27" y="564"/>
                    <a:pt x="25" y="563"/>
                    <a:pt x="24" y="563"/>
                  </a:cubicBezTo>
                  <a:cubicBezTo>
                    <a:pt x="22" y="562"/>
                    <a:pt x="22" y="562"/>
                    <a:pt x="23" y="561"/>
                  </a:cubicBezTo>
                  <a:cubicBezTo>
                    <a:pt x="24" y="560"/>
                    <a:pt x="25" y="558"/>
                    <a:pt x="26" y="557"/>
                  </a:cubicBezTo>
                  <a:cubicBezTo>
                    <a:pt x="27" y="556"/>
                    <a:pt x="29" y="556"/>
                    <a:pt x="30" y="555"/>
                  </a:cubicBezTo>
                  <a:cubicBezTo>
                    <a:pt x="29" y="555"/>
                    <a:pt x="28" y="556"/>
                    <a:pt x="27" y="555"/>
                  </a:cubicBezTo>
                  <a:cubicBezTo>
                    <a:pt x="27" y="554"/>
                    <a:pt x="27" y="552"/>
                    <a:pt x="27" y="551"/>
                  </a:cubicBezTo>
                  <a:cubicBezTo>
                    <a:pt x="24" y="552"/>
                    <a:pt x="25" y="560"/>
                    <a:pt x="20" y="558"/>
                  </a:cubicBezTo>
                  <a:cubicBezTo>
                    <a:pt x="17" y="557"/>
                    <a:pt x="18" y="555"/>
                    <a:pt x="16" y="558"/>
                  </a:cubicBezTo>
                  <a:cubicBezTo>
                    <a:pt x="15" y="559"/>
                    <a:pt x="13" y="560"/>
                    <a:pt x="12" y="561"/>
                  </a:cubicBezTo>
                  <a:cubicBezTo>
                    <a:pt x="12" y="563"/>
                    <a:pt x="10" y="566"/>
                    <a:pt x="9" y="563"/>
                  </a:cubicBezTo>
                  <a:cubicBezTo>
                    <a:pt x="9" y="562"/>
                    <a:pt x="10" y="561"/>
                    <a:pt x="10" y="561"/>
                  </a:cubicBezTo>
                  <a:cubicBezTo>
                    <a:pt x="9" y="561"/>
                    <a:pt x="9" y="562"/>
                    <a:pt x="8" y="562"/>
                  </a:cubicBezTo>
                  <a:cubicBezTo>
                    <a:pt x="5" y="561"/>
                    <a:pt x="7" y="556"/>
                    <a:pt x="7" y="554"/>
                  </a:cubicBezTo>
                  <a:cubicBezTo>
                    <a:pt x="7" y="553"/>
                    <a:pt x="9" y="549"/>
                    <a:pt x="10" y="552"/>
                  </a:cubicBezTo>
                  <a:cubicBezTo>
                    <a:pt x="10" y="553"/>
                    <a:pt x="8" y="556"/>
                    <a:pt x="10" y="556"/>
                  </a:cubicBezTo>
                  <a:cubicBezTo>
                    <a:pt x="13" y="556"/>
                    <a:pt x="12" y="553"/>
                    <a:pt x="12" y="552"/>
                  </a:cubicBezTo>
                  <a:cubicBezTo>
                    <a:pt x="12" y="551"/>
                    <a:pt x="14" y="550"/>
                    <a:pt x="15" y="550"/>
                  </a:cubicBezTo>
                  <a:cubicBezTo>
                    <a:pt x="16" y="551"/>
                    <a:pt x="15" y="551"/>
                    <a:pt x="16" y="551"/>
                  </a:cubicBezTo>
                  <a:cubicBezTo>
                    <a:pt x="16" y="551"/>
                    <a:pt x="16" y="552"/>
                    <a:pt x="17" y="552"/>
                  </a:cubicBezTo>
                  <a:cubicBezTo>
                    <a:pt x="18" y="552"/>
                    <a:pt x="18" y="552"/>
                    <a:pt x="18" y="551"/>
                  </a:cubicBezTo>
                  <a:cubicBezTo>
                    <a:pt x="18" y="551"/>
                    <a:pt x="17" y="550"/>
                    <a:pt x="18" y="548"/>
                  </a:cubicBezTo>
                  <a:cubicBezTo>
                    <a:pt x="18" y="547"/>
                    <a:pt x="19" y="547"/>
                    <a:pt x="20" y="547"/>
                  </a:cubicBezTo>
                  <a:cubicBezTo>
                    <a:pt x="21" y="547"/>
                    <a:pt x="26" y="546"/>
                    <a:pt x="25" y="545"/>
                  </a:cubicBezTo>
                  <a:cubicBezTo>
                    <a:pt x="24" y="543"/>
                    <a:pt x="21" y="546"/>
                    <a:pt x="20" y="546"/>
                  </a:cubicBezTo>
                  <a:cubicBezTo>
                    <a:pt x="20" y="545"/>
                    <a:pt x="20" y="545"/>
                    <a:pt x="20" y="544"/>
                  </a:cubicBezTo>
                  <a:cubicBezTo>
                    <a:pt x="18" y="544"/>
                    <a:pt x="18" y="546"/>
                    <a:pt x="16" y="546"/>
                  </a:cubicBezTo>
                  <a:cubicBezTo>
                    <a:pt x="16" y="544"/>
                    <a:pt x="14" y="543"/>
                    <a:pt x="15" y="541"/>
                  </a:cubicBezTo>
                  <a:cubicBezTo>
                    <a:pt x="17" y="539"/>
                    <a:pt x="18" y="540"/>
                    <a:pt x="20" y="539"/>
                  </a:cubicBezTo>
                  <a:cubicBezTo>
                    <a:pt x="21" y="538"/>
                    <a:pt x="20" y="537"/>
                    <a:pt x="21" y="536"/>
                  </a:cubicBezTo>
                  <a:cubicBezTo>
                    <a:pt x="22" y="535"/>
                    <a:pt x="25" y="534"/>
                    <a:pt x="26" y="533"/>
                  </a:cubicBezTo>
                  <a:cubicBezTo>
                    <a:pt x="26" y="532"/>
                    <a:pt x="24" y="533"/>
                    <a:pt x="24" y="533"/>
                  </a:cubicBezTo>
                  <a:cubicBezTo>
                    <a:pt x="22" y="530"/>
                    <a:pt x="24" y="529"/>
                    <a:pt x="26" y="527"/>
                  </a:cubicBezTo>
                  <a:cubicBezTo>
                    <a:pt x="27" y="525"/>
                    <a:pt x="28" y="523"/>
                    <a:pt x="31" y="522"/>
                  </a:cubicBezTo>
                  <a:cubicBezTo>
                    <a:pt x="31" y="521"/>
                    <a:pt x="36" y="518"/>
                    <a:pt x="33" y="518"/>
                  </a:cubicBezTo>
                  <a:cubicBezTo>
                    <a:pt x="32" y="518"/>
                    <a:pt x="31" y="519"/>
                    <a:pt x="30" y="520"/>
                  </a:cubicBezTo>
                  <a:cubicBezTo>
                    <a:pt x="29" y="520"/>
                    <a:pt x="28" y="520"/>
                    <a:pt x="27" y="521"/>
                  </a:cubicBezTo>
                  <a:cubicBezTo>
                    <a:pt x="24" y="519"/>
                    <a:pt x="24" y="522"/>
                    <a:pt x="24" y="524"/>
                  </a:cubicBezTo>
                  <a:cubicBezTo>
                    <a:pt x="24" y="524"/>
                    <a:pt x="23" y="526"/>
                    <a:pt x="23" y="527"/>
                  </a:cubicBezTo>
                  <a:cubicBezTo>
                    <a:pt x="22" y="528"/>
                    <a:pt x="22" y="527"/>
                    <a:pt x="21" y="527"/>
                  </a:cubicBezTo>
                  <a:cubicBezTo>
                    <a:pt x="20" y="528"/>
                    <a:pt x="20" y="529"/>
                    <a:pt x="19" y="531"/>
                  </a:cubicBezTo>
                  <a:cubicBezTo>
                    <a:pt x="19" y="532"/>
                    <a:pt x="18" y="532"/>
                    <a:pt x="18" y="533"/>
                  </a:cubicBezTo>
                  <a:cubicBezTo>
                    <a:pt x="18" y="534"/>
                    <a:pt x="18" y="536"/>
                    <a:pt x="17" y="537"/>
                  </a:cubicBezTo>
                  <a:cubicBezTo>
                    <a:pt x="16" y="537"/>
                    <a:pt x="15" y="537"/>
                    <a:pt x="15" y="537"/>
                  </a:cubicBezTo>
                  <a:cubicBezTo>
                    <a:pt x="15" y="536"/>
                    <a:pt x="16" y="535"/>
                    <a:pt x="16" y="535"/>
                  </a:cubicBezTo>
                  <a:cubicBezTo>
                    <a:pt x="16" y="534"/>
                    <a:pt x="16" y="533"/>
                    <a:pt x="16" y="532"/>
                  </a:cubicBezTo>
                  <a:cubicBezTo>
                    <a:pt x="16" y="531"/>
                    <a:pt x="17" y="530"/>
                    <a:pt x="16" y="530"/>
                  </a:cubicBezTo>
                  <a:cubicBezTo>
                    <a:pt x="15" y="529"/>
                    <a:pt x="14" y="531"/>
                    <a:pt x="13" y="531"/>
                  </a:cubicBezTo>
                  <a:cubicBezTo>
                    <a:pt x="13" y="531"/>
                    <a:pt x="13" y="530"/>
                    <a:pt x="14" y="530"/>
                  </a:cubicBezTo>
                  <a:cubicBezTo>
                    <a:pt x="14" y="529"/>
                    <a:pt x="14" y="528"/>
                    <a:pt x="14" y="527"/>
                  </a:cubicBezTo>
                  <a:cubicBezTo>
                    <a:pt x="14" y="527"/>
                    <a:pt x="15" y="524"/>
                    <a:pt x="15" y="523"/>
                  </a:cubicBezTo>
                  <a:cubicBezTo>
                    <a:pt x="13" y="523"/>
                    <a:pt x="12" y="528"/>
                    <a:pt x="11" y="529"/>
                  </a:cubicBezTo>
                  <a:cubicBezTo>
                    <a:pt x="11" y="530"/>
                    <a:pt x="10" y="531"/>
                    <a:pt x="9" y="531"/>
                  </a:cubicBezTo>
                  <a:cubicBezTo>
                    <a:pt x="8" y="531"/>
                    <a:pt x="8" y="529"/>
                    <a:pt x="7" y="528"/>
                  </a:cubicBezTo>
                  <a:cubicBezTo>
                    <a:pt x="8" y="527"/>
                    <a:pt x="5" y="526"/>
                    <a:pt x="5" y="525"/>
                  </a:cubicBezTo>
                  <a:cubicBezTo>
                    <a:pt x="5" y="523"/>
                    <a:pt x="6" y="522"/>
                    <a:pt x="7" y="522"/>
                  </a:cubicBezTo>
                  <a:cubicBezTo>
                    <a:pt x="7" y="520"/>
                    <a:pt x="7" y="516"/>
                    <a:pt x="9" y="518"/>
                  </a:cubicBezTo>
                  <a:cubicBezTo>
                    <a:pt x="10" y="518"/>
                    <a:pt x="11" y="521"/>
                    <a:pt x="12" y="521"/>
                  </a:cubicBezTo>
                  <a:cubicBezTo>
                    <a:pt x="14" y="522"/>
                    <a:pt x="15" y="519"/>
                    <a:pt x="15" y="518"/>
                  </a:cubicBezTo>
                  <a:cubicBezTo>
                    <a:pt x="16" y="516"/>
                    <a:pt x="17" y="515"/>
                    <a:pt x="16" y="512"/>
                  </a:cubicBezTo>
                  <a:cubicBezTo>
                    <a:pt x="15" y="505"/>
                    <a:pt x="12" y="515"/>
                    <a:pt x="10" y="513"/>
                  </a:cubicBezTo>
                  <a:cubicBezTo>
                    <a:pt x="10" y="512"/>
                    <a:pt x="10" y="510"/>
                    <a:pt x="10" y="509"/>
                  </a:cubicBezTo>
                  <a:cubicBezTo>
                    <a:pt x="10" y="509"/>
                    <a:pt x="8" y="506"/>
                    <a:pt x="7" y="506"/>
                  </a:cubicBezTo>
                  <a:cubicBezTo>
                    <a:pt x="8" y="505"/>
                    <a:pt x="11" y="504"/>
                    <a:pt x="10" y="503"/>
                  </a:cubicBezTo>
                  <a:cubicBezTo>
                    <a:pt x="10" y="503"/>
                    <a:pt x="5" y="506"/>
                    <a:pt x="5" y="504"/>
                  </a:cubicBezTo>
                  <a:cubicBezTo>
                    <a:pt x="3" y="504"/>
                    <a:pt x="3" y="504"/>
                    <a:pt x="2" y="502"/>
                  </a:cubicBezTo>
                  <a:cubicBezTo>
                    <a:pt x="2" y="502"/>
                    <a:pt x="1" y="500"/>
                    <a:pt x="1" y="500"/>
                  </a:cubicBezTo>
                  <a:cubicBezTo>
                    <a:pt x="1" y="498"/>
                    <a:pt x="2" y="497"/>
                    <a:pt x="3" y="496"/>
                  </a:cubicBezTo>
                  <a:cubicBezTo>
                    <a:pt x="4" y="494"/>
                    <a:pt x="5" y="496"/>
                    <a:pt x="7" y="496"/>
                  </a:cubicBezTo>
                  <a:cubicBezTo>
                    <a:pt x="7" y="497"/>
                    <a:pt x="9" y="496"/>
                    <a:pt x="9" y="497"/>
                  </a:cubicBezTo>
                  <a:cubicBezTo>
                    <a:pt x="10" y="497"/>
                    <a:pt x="10" y="497"/>
                    <a:pt x="10" y="497"/>
                  </a:cubicBezTo>
                  <a:cubicBezTo>
                    <a:pt x="11" y="497"/>
                    <a:pt x="11" y="496"/>
                    <a:pt x="11" y="496"/>
                  </a:cubicBezTo>
                  <a:cubicBezTo>
                    <a:pt x="12" y="495"/>
                    <a:pt x="13" y="495"/>
                    <a:pt x="14" y="495"/>
                  </a:cubicBezTo>
                  <a:cubicBezTo>
                    <a:pt x="15" y="495"/>
                    <a:pt x="15" y="494"/>
                    <a:pt x="16" y="494"/>
                  </a:cubicBezTo>
                  <a:cubicBezTo>
                    <a:pt x="17" y="496"/>
                    <a:pt x="18" y="494"/>
                    <a:pt x="19" y="493"/>
                  </a:cubicBezTo>
                  <a:cubicBezTo>
                    <a:pt x="21" y="493"/>
                    <a:pt x="22" y="494"/>
                    <a:pt x="23" y="494"/>
                  </a:cubicBezTo>
                  <a:cubicBezTo>
                    <a:pt x="25" y="495"/>
                    <a:pt x="25" y="494"/>
                    <a:pt x="26" y="495"/>
                  </a:cubicBezTo>
                  <a:cubicBezTo>
                    <a:pt x="26" y="495"/>
                    <a:pt x="26" y="496"/>
                    <a:pt x="26" y="496"/>
                  </a:cubicBezTo>
                  <a:cubicBezTo>
                    <a:pt x="27" y="497"/>
                    <a:pt x="27" y="496"/>
                    <a:pt x="28" y="496"/>
                  </a:cubicBezTo>
                  <a:cubicBezTo>
                    <a:pt x="28" y="496"/>
                    <a:pt x="28" y="496"/>
                    <a:pt x="28" y="496"/>
                  </a:cubicBezTo>
                  <a:cubicBezTo>
                    <a:pt x="29" y="496"/>
                    <a:pt x="29" y="495"/>
                    <a:pt x="30" y="495"/>
                  </a:cubicBezTo>
                  <a:cubicBezTo>
                    <a:pt x="30" y="494"/>
                    <a:pt x="31" y="493"/>
                    <a:pt x="32" y="493"/>
                  </a:cubicBezTo>
                  <a:cubicBezTo>
                    <a:pt x="34" y="491"/>
                    <a:pt x="36" y="491"/>
                    <a:pt x="38" y="493"/>
                  </a:cubicBezTo>
                  <a:cubicBezTo>
                    <a:pt x="39" y="494"/>
                    <a:pt x="41" y="497"/>
                    <a:pt x="40" y="498"/>
                  </a:cubicBezTo>
                  <a:cubicBezTo>
                    <a:pt x="39" y="499"/>
                    <a:pt x="37" y="499"/>
                    <a:pt x="37" y="501"/>
                  </a:cubicBezTo>
                  <a:cubicBezTo>
                    <a:pt x="38" y="501"/>
                    <a:pt x="40" y="499"/>
                    <a:pt x="42" y="500"/>
                  </a:cubicBezTo>
                  <a:cubicBezTo>
                    <a:pt x="43" y="501"/>
                    <a:pt x="42" y="503"/>
                    <a:pt x="43" y="503"/>
                  </a:cubicBezTo>
                  <a:cubicBezTo>
                    <a:pt x="46" y="499"/>
                    <a:pt x="37" y="494"/>
                    <a:pt x="45" y="493"/>
                  </a:cubicBezTo>
                  <a:cubicBezTo>
                    <a:pt x="46" y="493"/>
                    <a:pt x="47" y="494"/>
                    <a:pt x="48" y="494"/>
                  </a:cubicBezTo>
                  <a:cubicBezTo>
                    <a:pt x="49" y="494"/>
                    <a:pt x="48" y="493"/>
                    <a:pt x="48" y="492"/>
                  </a:cubicBezTo>
                  <a:cubicBezTo>
                    <a:pt x="49" y="491"/>
                    <a:pt x="54" y="491"/>
                    <a:pt x="54" y="490"/>
                  </a:cubicBezTo>
                  <a:cubicBezTo>
                    <a:pt x="54" y="490"/>
                    <a:pt x="49" y="488"/>
                    <a:pt x="48" y="488"/>
                  </a:cubicBezTo>
                  <a:cubicBezTo>
                    <a:pt x="48" y="486"/>
                    <a:pt x="48" y="483"/>
                    <a:pt x="49" y="481"/>
                  </a:cubicBezTo>
                  <a:cubicBezTo>
                    <a:pt x="50" y="480"/>
                    <a:pt x="52" y="479"/>
                    <a:pt x="51" y="478"/>
                  </a:cubicBezTo>
                  <a:cubicBezTo>
                    <a:pt x="49" y="478"/>
                    <a:pt x="47" y="481"/>
                    <a:pt x="46" y="482"/>
                  </a:cubicBezTo>
                  <a:cubicBezTo>
                    <a:pt x="45" y="484"/>
                    <a:pt x="45" y="485"/>
                    <a:pt x="46" y="487"/>
                  </a:cubicBezTo>
                  <a:cubicBezTo>
                    <a:pt x="46" y="489"/>
                    <a:pt x="47" y="490"/>
                    <a:pt x="45" y="491"/>
                  </a:cubicBezTo>
                  <a:cubicBezTo>
                    <a:pt x="43" y="492"/>
                    <a:pt x="40" y="491"/>
                    <a:pt x="38" y="490"/>
                  </a:cubicBezTo>
                  <a:cubicBezTo>
                    <a:pt x="37" y="489"/>
                    <a:pt x="34" y="489"/>
                    <a:pt x="33" y="488"/>
                  </a:cubicBezTo>
                  <a:cubicBezTo>
                    <a:pt x="32" y="487"/>
                    <a:pt x="35" y="484"/>
                    <a:pt x="34" y="482"/>
                  </a:cubicBezTo>
                  <a:cubicBezTo>
                    <a:pt x="33" y="482"/>
                    <a:pt x="33" y="484"/>
                    <a:pt x="33" y="485"/>
                  </a:cubicBezTo>
                  <a:cubicBezTo>
                    <a:pt x="32" y="486"/>
                    <a:pt x="31" y="486"/>
                    <a:pt x="30" y="487"/>
                  </a:cubicBezTo>
                  <a:cubicBezTo>
                    <a:pt x="29" y="489"/>
                    <a:pt x="32" y="494"/>
                    <a:pt x="28" y="492"/>
                  </a:cubicBezTo>
                  <a:cubicBezTo>
                    <a:pt x="27" y="492"/>
                    <a:pt x="26" y="491"/>
                    <a:pt x="25" y="490"/>
                  </a:cubicBezTo>
                  <a:cubicBezTo>
                    <a:pt x="24" y="490"/>
                    <a:pt x="23" y="491"/>
                    <a:pt x="22" y="491"/>
                  </a:cubicBezTo>
                  <a:cubicBezTo>
                    <a:pt x="22" y="491"/>
                    <a:pt x="22" y="490"/>
                    <a:pt x="22" y="490"/>
                  </a:cubicBezTo>
                  <a:cubicBezTo>
                    <a:pt x="21" y="489"/>
                    <a:pt x="20" y="490"/>
                    <a:pt x="20" y="490"/>
                  </a:cubicBezTo>
                  <a:cubicBezTo>
                    <a:pt x="19" y="490"/>
                    <a:pt x="17" y="492"/>
                    <a:pt x="17" y="490"/>
                  </a:cubicBezTo>
                  <a:cubicBezTo>
                    <a:pt x="16" y="490"/>
                    <a:pt x="15" y="491"/>
                    <a:pt x="14" y="492"/>
                  </a:cubicBezTo>
                  <a:cubicBezTo>
                    <a:pt x="13" y="492"/>
                    <a:pt x="12" y="492"/>
                    <a:pt x="11" y="492"/>
                  </a:cubicBezTo>
                  <a:cubicBezTo>
                    <a:pt x="11" y="493"/>
                    <a:pt x="11" y="493"/>
                    <a:pt x="10" y="494"/>
                  </a:cubicBezTo>
                  <a:cubicBezTo>
                    <a:pt x="10" y="494"/>
                    <a:pt x="5" y="493"/>
                    <a:pt x="4" y="492"/>
                  </a:cubicBezTo>
                  <a:cubicBezTo>
                    <a:pt x="4" y="491"/>
                    <a:pt x="6" y="491"/>
                    <a:pt x="4" y="489"/>
                  </a:cubicBezTo>
                  <a:cubicBezTo>
                    <a:pt x="4" y="488"/>
                    <a:pt x="3" y="489"/>
                    <a:pt x="2" y="488"/>
                  </a:cubicBezTo>
                  <a:cubicBezTo>
                    <a:pt x="0" y="487"/>
                    <a:pt x="5" y="485"/>
                    <a:pt x="6" y="484"/>
                  </a:cubicBezTo>
                  <a:cubicBezTo>
                    <a:pt x="6" y="485"/>
                    <a:pt x="6" y="487"/>
                    <a:pt x="7" y="487"/>
                  </a:cubicBezTo>
                  <a:cubicBezTo>
                    <a:pt x="8" y="486"/>
                    <a:pt x="7" y="485"/>
                    <a:pt x="8" y="484"/>
                  </a:cubicBezTo>
                  <a:cubicBezTo>
                    <a:pt x="9" y="483"/>
                    <a:pt x="11" y="484"/>
                    <a:pt x="12" y="483"/>
                  </a:cubicBezTo>
                  <a:cubicBezTo>
                    <a:pt x="11" y="482"/>
                    <a:pt x="8" y="483"/>
                    <a:pt x="6" y="483"/>
                  </a:cubicBezTo>
                  <a:cubicBezTo>
                    <a:pt x="5" y="484"/>
                    <a:pt x="0" y="485"/>
                    <a:pt x="2" y="482"/>
                  </a:cubicBezTo>
                  <a:cubicBezTo>
                    <a:pt x="3" y="481"/>
                    <a:pt x="6" y="479"/>
                    <a:pt x="7" y="479"/>
                  </a:cubicBezTo>
                  <a:cubicBezTo>
                    <a:pt x="9" y="479"/>
                    <a:pt x="10" y="480"/>
                    <a:pt x="11" y="480"/>
                  </a:cubicBezTo>
                  <a:cubicBezTo>
                    <a:pt x="13" y="479"/>
                    <a:pt x="14" y="479"/>
                    <a:pt x="16" y="478"/>
                  </a:cubicBezTo>
                  <a:cubicBezTo>
                    <a:pt x="14" y="478"/>
                    <a:pt x="12" y="479"/>
                    <a:pt x="10" y="479"/>
                  </a:cubicBezTo>
                  <a:cubicBezTo>
                    <a:pt x="8" y="479"/>
                    <a:pt x="6" y="477"/>
                    <a:pt x="5" y="476"/>
                  </a:cubicBezTo>
                  <a:cubicBezTo>
                    <a:pt x="6" y="475"/>
                    <a:pt x="7" y="476"/>
                    <a:pt x="8" y="475"/>
                  </a:cubicBezTo>
                  <a:cubicBezTo>
                    <a:pt x="8" y="473"/>
                    <a:pt x="7" y="473"/>
                    <a:pt x="5" y="472"/>
                  </a:cubicBezTo>
                  <a:cubicBezTo>
                    <a:pt x="4" y="472"/>
                    <a:pt x="1" y="473"/>
                    <a:pt x="0" y="471"/>
                  </a:cubicBezTo>
                  <a:cubicBezTo>
                    <a:pt x="0" y="469"/>
                    <a:pt x="2" y="468"/>
                    <a:pt x="3" y="467"/>
                  </a:cubicBezTo>
                  <a:cubicBezTo>
                    <a:pt x="3" y="469"/>
                    <a:pt x="4" y="468"/>
                    <a:pt x="5" y="467"/>
                  </a:cubicBezTo>
                  <a:cubicBezTo>
                    <a:pt x="5" y="466"/>
                    <a:pt x="5" y="465"/>
                    <a:pt x="6" y="465"/>
                  </a:cubicBezTo>
                  <a:cubicBezTo>
                    <a:pt x="6" y="464"/>
                    <a:pt x="7" y="464"/>
                    <a:pt x="7" y="464"/>
                  </a:cubicBezTo>
                  <a:cubicBezTo>
                    <a:pt x="7" y="463"/>
                    <a:pt x="7" y="463"/>
                    <a:pt x="7" y="462"/>
                  </a:cubicBezTo>
                  <a:cubicBezTo>
                    <a:pt x="8" y="461"/>
                    <a:pt x="9" y="461"/>
                    <a:pt x="11" y="461"/>
                  </a:cubicBezTo>
                  <a:cubicBezTo>
                    <a:pt x="11" y="461"/>
                    <a:pt x="11" y="461"/>
                    <a:pt x="11" y="461"/>
                  </a:cubicBezTo>
                  <a:cubicBezTo>
                    <a:pt x="11" y="462"/>
                    <a:pt x="14" y="461"/>
                    <a:pt x="14" y="461"/>
                  </a:cubicBezTo>
                  <a:cubicBezTo>
                    <a:pt x="17" y="462"/>
                    <a:pt x="14" y="462"/>
                    <a:pt x="14" y="464"/>
                  </a:cubicBezTo>
                  <a:cubicBezTo>
                    <a:pt x="15" y="464"/>
                    <a:pt x="19" y="462"/>
                    <a:pt x="20" y="463"/>
                  </a:cubicBezTo>
                  <a:cubicBezTo>
                    <a:pt x="21" y="464"/>
                    <a:pt x="19" y="466"/>
                    <a:pt x="19" y="467"/>
                  </a:cubicBezTo>
                  <a:cubicBezTo>
                    <a:pt x="20" y="466"/>
                    <a:pt x="21" y="464"/>
                    <a:pt x="22" y="464"/>
                  </a:cubicBezTo>
                  <a:cubicBezTo>
                    <a:pt x="23" y="464"/>
                    <a:pt x="23" y="466"/>
                    <a:pt x="24" y="466"/>
                  </a:cubicBezTo>
                  <a:cubicBezTo>
                    <a:pt x="25" y="465"/>
                    <a:pt x="24" y="464"/>
                    <a:pt x="26" y="464"/>
                  </a:cubicBezTo>
                  <a:cubicBezTo>
                    <a:pt x="27" y="464"/>
                    <a:pt x="28" y="465"/>
                    <a:pt x="30" y="465"/>
                  </a:cubicBezTo>
                  <a:cubicBezTo>
                    <a:pt x="31" y="465"/>
                    <a:pt x="32" y="464"/>
                    <a:pt x="33" y="463"/>
                  </a:cubicBezTo>
                  <a:cubicBezTo>
                    <a:pt x="33" y="463"/>
                    <a:pt x="37" y="463"/>
                    <a:pt x="36" y="462"/>
                  </a:cubicBezTo>
                  <a:cubicBezTo>
                    <a:pt x="35" y="461"/>
                    <a:pt x="32" y="463"/>
                    <a:pt x="30" y="463"/>
                  </a:cubicBezTo>
                  <a:cubicBezTo>
                    <a:pt x="29" y="463"/>
                    <a:pt x="28" y="462"/>
                    <a:pt x="26" y="462"/>
                  </a:cubicBezTo>
                  <a:cubicBezTo>
                    <a:pt x="25" y="462"/>
                    <a:pt x="24" y="463"/>
                    <a:pt x="23" y="462"/>
                  </a:cubicBezTo>
                  <a:cubicBezTo>
                    <a:pt x="22" y="462"/>
                    <a:pt x="20" y="462"/>
                    <a:pt x="19" y="461"/>
                  </a:cubicBezTo>
                  <a:cubicBezTo>
                    <a:pt x="18" y="460"/>
                    <a:pt x="16" y="460"/>
                    <a:pt x="14" y="459"/>
                  </a:cubicBezTo>
                  <a:cubicBezTo>
                    <a:pt x="11" y="459"/>
                    <a:pt x="10" y="459"/>
                    <a:pt x="7" y="460"/>
                  </a:cubicBezTo>
                  <a:cubicBezTo>
                    <a:pt x="5" y="460"/>
                    <a:pt x="5" y="460"/>
                    <a:pt x="4" y="458"/>
                  </a:cubicBezTo>
                  <a:cubicBezTo>
                    <a:pt x="3" y="458"/>
                    <a:pt x="1" y="456"/>
                    <a:pt x="3" y="456"/>
                  </a:cubicBezTo>
                  <a:cubicBezTo>
                    <a:pt x="5" y="455"/>
                    <a:pt x="4" y="458"/>
                    <a:pt x="6" y="458"/>
                  </a:cubicBezTo>
                  <a:cubicBezTo>
                    <a:pt x="7" y="458"/>
                    <a:pt x="8" y="457"/>
                    <a:pt x="8" y="456"/>
                  </a:cubicBezTo>
                  <a:cubicBezTo>
                    <a:pt x="8" y="454"/>
                    <a:pt x="7" y="453"/>
                    <a:pt x="5" y="452"/>
                  </a:cubicBezTo>
                  <a:cubicBezTo>
                    <a:pt x="4" y="452"/>
                    <a:pt x="3" y="452"/>
                    <a:pt x="3" y="450"/>
                  </a:cubicBezTo>
                  <a:cubicBezTo>
                    <a:pt x="3" y="449"/>
                    <a:pt x="4" y="449"/>
                    <a:pt x="5" y="449"/>
                  </a:cubicBezTo>
                  <a:cubicBezTo>
                    <a:pt x="7" y="448"/>
                    <a:pt x="7" y="451"/>
                    <a:pt x="8" y="452"/>
                  </a:cubicBezTo>
                  <a:cubicBezTo>
                    <a:pt x="8" y="453"/>
                    <a:pt x="10" y="456"/>
                    <a:pt x="11" y="456"/>
                  </a:cubicBezTo>
                  <a:cubicBezTo>
                    <a:pt x="14" y="455"/>
                    <a:pt x="11" y="453"/>
                    <a:pt x="10" y="452"/>
                  </a:cubicBezTo>
                  <a:cubicBezTo>
                    <a:pt x="9" y="450"/>
                    <a:pt x="11" y="449"/>
                    <a:pt x="13" y="450"/>
                  </a:cubicBezTo>
                  <a:cubicBezTo>
                    <a:pt x="14" y="450"/>
                    <a:pt x="15" y="453"/>
                    <a:pt x="16" y="453"/>
                  </a:cubicBezTo>
                  <a:cubicBezTo>
                    <a:pt x="17" y="453"/>
                    <a:pt x="16" y="451"/>
                    <a:pt x="15" y="450"/>
                  </a:cubicBezTo>
                  <a:cubicBezTo>
                    <a:pt x="16" y="450"/>
                    <a:pt x="19" y="449"/>
                    <a:pt x="19" y="450"/>
                  </a:cubicBezTo>
                  <a:cubicBezTo>
                    <a:pt x="19" y="452"/>
                    <a:pt x="18" y="453"/>
                    <a:pt x="17" y="456"/>
                  </a:cubicBezTo>
                  <a:cubicBezTo>
                    <a:pt x="18" y="455"/>
                    <a:pt x="19" y="454"/>
                    <a:pt x="20" y="453"/>
                  </a:cubicBezTo>
                  <a:cubicBezTo>
                    <a:pt x="21" y="452"/>
                    <a:pt x="20" y="452"/>
                    <a:pt x="22" y="453"/>
                  </a:cubicBezTo>
                  <a:cubicBezTo>
                    <a:pt x="23" y="453"/>
                    <a:pt x="27" y="456"/>
                    <a:pt x="28" y="454"/>
                  </a:cubicBezTo>
                  <a:cubicBezTo>
                    <a:pt x="28" y="453"/>
                    <a:pt x="25" y="453"/>
                    <a:pt x="25" y="453"/>
                  </a:cubicBezTo>
                  <a:cubicBezTo>
                    <a:pt x="24" y="452"/>
                    <a:pt x="23" y="451"/>
                    <a:pt x="22" y="450"/>
                  </a:cubicBezTo>
                  <a:cubicBezTo>
                    <a:pt x="21" y="448"/>
                    <a:pt x="21" y="446"/>
                    <a:pt x="23" y="444"/>
                  </a:cubicBezTo>
                  <a:cubicBezTo>
                    <a:pt x="25" y="443"/>
                    <a:pt x="27" y="442"/>
                    <a:pt x="29" y="444"/>
                  </a:cubicBezTo>
                  <a:cubicBezTo>
                    <a:pt x="30" y="446"/>
                    <a:pt x="32" y="450"/>
                    <a:pt x="31" y="453"/>
                  </a:cubicBezTo>
                  <a:cubicBezTo>
                    <a:pt x="34" y="452"/>
                    <a:pt x="32" y="447"/>
                    <a:pt x="31" y="445"/>
                  </a:cubicBezTo>
                  <a:cubicBezTo>
                    <a:pt x="31" y="444"/>
                    <a:pt x="28" y="442"/>
                    <a:pt x="30" y="441"/>
                  </a:cubicBezTo>
                  <a:cubicBezTo>
                    <a:pt x="31" y="440"/>
                    <a:pt x="31" y="442"/>
                    <a:pt x="32" y="442"/>
                  </a:cubicBezTo>
                  <a:cubicBezTo>
                    <a:pt x="33" y="442"/>
                    <a:pt x="32" y="441"/>
                    <a:pt x="33" y="440"/>
                  </a:cubicBezTo>
                  <a:cubicBezTo>
                    <a:pt x="34" y="437"/>
                    <a:pt x="37" y="441"/>
                    <a:pt x="38" y="442"/>
                  </a:cubicBezTo>
                  <a:cubicBezTo>
                    <a:pt x="40" y="445"/>
                    <a:pt x="41" y="447"/>
                    <a:pt x="40" y="450"/>
                  </a:cubicBezTo>
                  <a:cubicBezTo>
                    <a:pt x="39" y="450"/>
                    <a:pt x="39" y="452"/>
                    <a:pt x="40" y="453"/>
                  </a:cubicBezTo>
                  <a:cubicBezTo>
                    <a:pt x="41" y="454"/>
                    <a:pt x="42" y="453"/>
                    <a:pt x="43" y="453"/>
                  </a:cubicBezTo>
                  <a:cubicBezTo>
                    <a:pt x="43" y="453"/>
                    <a:pt x="45" y="453"/>
                    <a:pt x="45" y="453"/>
                  </a:cubicBezTo>
                  <a:cubicBezTo>
                    <a:pt x="46" y="452"/>
                    <a:pt x="44" y="451"/>
                    <a:pt x="43" y="451"/>
                  </a:cubicBezTo>
                  <a:cubicBezTo>
                    <a:pt x="42" y="451"/>
                    <a:pt x="42" y="452"/>
                    <a:pt x="41" y="450"/>
                  </a:cubicBezTo>
                  <a:cubicBezTo>
                    <a:pt x="41" y="450"/>
                    <a:pt x="42" y="447"/>
                    <a:pt x="42" y="446"/>
                  </a:cubicBezTo>
                  <a:cubicBezTo>
                    <a:pt x="43" y="446"/>
                    <a:pt x="44" y="447"/>
                    <a:pt x="45" y="447"/>
                  </a:cubicBezTo>
                  <a:cubicBezTo>
                    <a:pt x="46" y="446"/>
                    <a:pt x="46" y="446"/>
                    <a:pt x="47" y="446"/>
                  </a:cubicBezTo>
                  <a:cubicBezTo>
                    <a:pt x="47" y="446"/>
                    <a:pt x="47" y="447"/>
                    <a:pt x="48" y="447"/>
                  </a:cubicBezTo>
                  <a:cubicBezTo>
                    <a:pt x="49" y="447"/>
                    <a:pt x="49" y="446"/>
                    <a:pt x="48" y="445"/>
                  </a:cubicBezTo>
                  <a:cubicBezTo>
                    <a:pt x="47" y="444"/>
                    <a:pt x="46" y="444"/>
                    <a:pt x="45" y="444"/>
                  </a:cubicBezTo>
                  <a:cubicBezTo>
                    <a:pt x="41" y="444"/>
                    <a:pt x="41" y="442"/>
                    <a:pt x="39" y="440"/>
                  </a:cubicBezTo>
                  <a:cubicBezTo>
                    <a:pt x="38" y="438"/>
                    <a:pt x="35" y="436"/>
                    <a:pt x="33" y="435"/>
                  </a:cubicBezTo>
                  <a:cubicBezTo>
                    <a:pt x="32" y="434"/>
                    <a:pt x="30" y="435"/>
                    <a:pt x="28" y="434"/>
                  </a:cubicBezTo>
                  <a:cubicBezTo>
                    <a:pt x="26" y="434"/>
                    <a:pt x="25" y="432"/>
                    <a:pt x="27" y="431"/>
                  </a:cubicBezTo>
                  <a:cubicBezTo>
                    <a:pt x="28" y="430"/>
                    <a:pt x="31" y="430"/>
                    <a:pt x="32" y="431"/>
                  </a:cubicBezTo>
                  <a:cubicBezTo>
                    <a:pt x="33" y="432"/>
                    <a:pt x="32" y="433"/>
                    <a:pt x="34" y="432"/>
                  </a:cubicBezTo>
                  <a:cubicBezTo>
                    <a:pt x="35" y="432"/>
                    <a:pt x="35" y="430"/>
                    <a:pt x="36" y="430"/>
                  </a:cubicBezTo>
                  <a:cubicBezTo>
                    <a:pt x="37" y="430"/>
                    <a:pt x="38" y="432"/>
                    <a:pt x="39" y="432"/>
                  </a:cubicBezTo>
                  <a:cubicBezTo>
                    <a:pt x="40" y="432"/>
                    <a:pt x="39" y="428"/>
                    <a:pt x="42" y="430"/>
                  </a:cubicBezTo>
                  <a:cubicBezTo>
                    <a:pt x="43" y="430"/>
                    <a:pt x="42" y="433"/>
                    <a:pt x="44" y="433"/>
                  </a:cubicBezTo>
                  <a:cubicBezTo>
                    <a:pt x="44" y="433"/>
                    <a:pt x="44" y="431"/>
                    <a:pt x="44" y="431"/>
                  </a:cubicBezTo>
                  <a:cubicBezTo>
                    <a:pt x="46" y="430"/>
                    <a:pt x="51" y="434"/>
                    <a:pt x="52" y="435"/>
                  </a:cubicBezTo>
                  <a:cubicBezTo>
                    <a:pt x="52" y="435"/>
                    <a:pt x="52" y="434"/>
                    <a:pt x="53" y="434"/>
                  </a:cubicBezTo>
                  <a:cubicBezTo>
                    <a:pt x="53" y="433"/>
                    <a:pt x="54" y="433"/>
                    <a:pt x="54" y="433"/>
                  </a:cubicBezTo>
                  <a:cubicBezTo>
                    <a:pt x="53" y="432"/>
                    <a:pt x="51" y="433"/>
                    <a:pt x="51" y="430"/>
                  </a:cubicBezTo>
                  <a:cubicBezTo>
                    <a:pt x="53" y="428"/>
                    <a:pt x="55" y="427"/>
                    <a:pt x="59" y="427"/>
                  </a:cubicBezTo>
                  <a:cubicBezTo>
                    <a:pt x="60" y="427"/>
                    <a:pt x="64" y="428"/>
                    <a:pt x="62" y="425"/>
                  </a:cubicBezTo>
                  <a:cubicBezTo>
                    <a:pt x="60" y="424"/>
                    <a:pt x="57" y="425"/>
                    <a:pt x="55" y="426"/>
                  </a:cubicBezTo>
                  <a:cubicBezTo>
                    <a:pt x="54" y="426"/>
                    <a:pt x="47" y="429"/>
                    <a:pt x="49" y="426"/>
                  </a:cubicBezTo>
                  <a:cubicBezTo>
                    <a:pt x="49" y="425"/>
                    <a:pt x="51" y="425"/>
                    <a:pt x="50" y="424"/>
                  </a:cubicBezTo>
                  <a:cubicBezTo>
                    <a:pt x="49" y="424"/>
                    <a:pt x="47" y="425"/>
                    <a:pt x="46" y="425"/>
                  </a:cubicBezTo>
                  <a:cubicBezTo>
                    <a:pt x="45" y="425"/>
                    <a:pt x="39" y="426"/>
                    <a:pt x="41" y="424"/>
                  </a:cubicBezTo>
                  <a:cubicBezTo>
                    <a:pt x="42" y="422"/>
                    <a:pt x="47" y="423"/>
                    <a:pt x="44" y="421"/>
                  </a:cubicBezTo>
                  <a:cubicBezTo>
                    <a:pt x="43" y="420"/>
                    <a:pt x="38" y="419"/>
                    <a:pt x="39" y="417"/>
                  </a:cubicBezTo>
                  <a:cubicBezTo>
                    <a:pt x="41" y="416"/>
                    <a:pt x="43" y="414"/>
                    <a:pt x="46" y="414"/>
                  </a:cubicBezTo>
                  <a:cubicBezTo>
                    <a:pt x="47" y="414"/>
                    <a:pt x="47" y="415"/>
                    <a:pt x="48" y="416"/>
                  </a:cubicBezTo>
                  <a:cubicBezTo>
                    <a:pt x="48" y="416"/>
                    <a:pt x="48" y="417"/>
                    <a:pt x="49" y="418"/>
                  </a:cubicBezTo>
                  <a:cubicBezTo>
                    <a:pt x="50" y="419"/>
                    <a:pt x="52" y="416"/>
                    <a:pt x="54" y="416"/>
                  </a:cubicBezTo>
                  <a:cubicBezTo>
                    <a:pt x="56" y="415"/>
                    <a:pt x="56" y="416"/>
                    <a:pt x="54" y="417"/>
                  </a:cubicBezTo>
                  <a:cubicBezTo>
                    <a:pt x="56" y="418"/>
                    <a:pt x="58" y="416"/>
                    <a:pt x="60" y="416"/>
                  </a:cubicBezTo>
                  <a:cubicBezTo>
                    <a:pt x="62" y="416"/>
                    <a:pt x="62" y="418"/>
                    <a:pt x="63" y="420"/>
                  </a:cubicBezTo>
                  <a:cubicBezTo>
                    <a:pt x="64" y="422"/>
                    <a:pt x="65" y="423"/>
                    <a:pt x="67" y="425"/>
                  </a:cubicBezTo>
                  <a:cubicBezTo>
                    <a:pt x="68" y="426"/>
                    <a:pt x="70" y="429"/>
                    <a:pt x="71" y="429"/>
                  </a:cubicBezTo>
                  <a:cubicBezTo>
                    <a:pt x="72" y="428"/>
                    <a:pt x="70" y="426"/>
                    <a:pt x="69" y="425"/>
                  </a:cubicBezTo>
                  <a:cubicBezTo>
                    <a:pt x="68" y="423"/>
                    <a:pt x="66" y="422"/>
                    <a:pt x="65" y="421"/>
                  </a:cubicBezTo>
                  <a:cubicBezTo>
                    <a:pt x="64" y="419"/>
                    <a:pt x="64" y="417"/>
                    <a:pt x="62" y="415"/>
                  </a:cubicBezTo>
                  <a:cubicBezTo>
                    <a:pt x="61" y="414"/>
                    <a:pt x="59" y="413"/>
                    <a:pt x="60" y="412"/>
                  </a:cubicBezTo>
                  <a:cubicBezTo>
                    <a:pt x="60" y="411"/>
                    <a:pt x="61" y="410"/>
                    <a:pt x="62" y="410"/>
                  </a:cubicBezTo>
                  <a:cubicBezTo>
                    <a:pt x="63" y="410"/>
                    <a:pt x="62" y="411"/>
                    <a:pt x="62" y="412"/>
                  </a:cubicBezTo>
                  <a:cubicBezTo>
                    <a:pt x="63" y="414"/>
                    <a:pt x="65" y="414"/>
                    <a:pt x="66" y="415"/>
                  </a:cubicBezTo>
                  <a:cubicBezTo>
                    <a:pt x="67" y="417"/>
                    <a:pt x="70" y="423"/>
                    <a:pt x="73" y="422"/>
                  </a:cubicBezTo>
                  <a:cubicBezTo>
                    <a:pt x="74" y="420"/>
                    <a:pt x="70" y="419"/>
                    <a:pt x="70" y="417"/>
                  </a:cubicBezTo>
                  <a:cubicBezTo>
                    <a:pt x="69" y="415"/>
                    <a:pt x="71" y="416"/>
                    <a:pt x="72" y="416"/>
                  </a:cubicBezTo>
                  <a:cubicBezTo>
                    <a:pt x="72" y="414"/>
                    <a:pt x="68" y="414"/>
                    <a:pt x="67" y="413"/>
                  </a:cubicBezTo>
                  <a:cubicBezTo>
                    <a:pt x="66" y="413"/>
                    <a:pt x="63" y="410"/>
                    <a:pt x="65" y="409"/>
                  </a:cubicBezTo>
                  <a:cubicBezTo>
                    <a:pt x="65" y="413"/>
                    <a:pt x="67" y="409"/>
                    <a:pt x="68" y="409"/>
                  </a:cubicBezTo>
                  <a:cubicBezTo>
                    <a:pt x="70" y="408"/>
                    <a:pt x="71" y="410"/>
                    <a:pt x="73" y="410"/>
                  </a:cubicBezTo>
                  <a:cubicBezTo>
                    <a:pt x="73" y="409"/>
                    <a:pt x="73" y="408"/>
                    <a:pt x="72" y="408"/>
                  </a:cubicBezTo>
                  <a:cubicBezTo>
                    <a:pt x="74" y="407"/>
                    <a:pt x="75" y="407"/>
                    <a:pt x="77" y="406"/>
                  </a:cubicBezTo>
                  <a:cubicBezTo>
                    <a:pt x="76" y="405"/>
                    <a:pt x="75" y="405"/>
                    <a:pt x="74" y="405"/>
                  </a:cubicBezTo>
                  <a:cubicBezTo>
                    <a:pt x="72" y="405"/>
                    <a:pt x="72" y="405"/>
                    <a:pt x="71" y="404"/>
                  </a:cubicBezTo>
                  <a:cubicBezTo>
                    <a:pt x="71" y="403"/>
                    <a:pt x="70" y="403"/>
                    <a:pt x="70" y="402"/>
                  </a:cubicBezTo>
                  <a:cubicBezTo>
                    <a:pt x="71" y="401"/>
                    <a:pt x="74" y="401"/>
                    <a:pt x="75" y="400"/>
                  </a:cubicBezTo>
                  <a:cubicBezTo>
                    <a:pt x="74" y="399"/>
                    <a:pt x="72" y="399"/>
                    <a:pt x="74" y="397"/>
                  </a:cubicBezTo>
                  <a:cubicBezTo>
                    <a:pt x="74" y="397"/>
                    <a:pt x="76" y="395"/>
                    <a:pt x="77" y="396"/>
                  </a:cubicBezTo>
                  <a:cubicBezTo>
                    <a:pt x="78" y="396"/>
                    <a:pt x="77" y="397"/>
                    <a:pt x="78" y="397"/>
                  </a:cubicBezTo>
                  <a:cubicBezTo>
                    <a:pt x="80" y="397"/>
                    <a:pt x="79" y="395"/>
                    <a:pt x="80" y="395"/>
                  </a:cubicBezTo>
                  <a:cubicBezTo>
                    <a:pt x="81" y="395"/>
                    <a:pt x="82" y="397"/>
                    <a:pt x="82" y="398"/>
                  </a:cubicBezTo>
                  <a:cubicBezTo>
                    <a:pt x="82" y="398"/>
                    <a:pt x="81" y="401"/>
                    <a:pt x="82" y="401"/>
                  </a:cubicBezTo>
                  <a:cubicBezTo>
                    <a:pt x="82" y="401"/>
                    <a:pt x="84" y="400"/>
                    <a:pt x="84" y="400"/>
                  </a:cubicBezTo>
                  <a:cubicBezTo>
                    <a:pt x="86" y="399"/>
                    <a:pt x="87" y="399"/>
                    <a:pt x="89" y="398"/>
                  </a:cubicBezTo>
                  <a:cubicBezTo>
                    <a:pt x="88" y="398"/>
                    <a:pt x="84" y="399"/>
                    <a:pt x="84" y="396"/>
                  </a:cubicBezTo>
                  <a:cubicBezTo>
                    <a:pt x="85" y="395"/>
                    <a:pt x="88" y="395"/>
                    <a:pt x="89" y="395"/>
                  </a:cubicBezTo>
                  <a:cubicBezTo>
                    <a:pt x="89" y="394"/>
                    <a:pt x="89" y="394"/>
                    <a:pt x="89" y="394"/>
                  </a:cubicBezTo>
                  <a:cubicBezTo>
                    <a:pt x="88" y="393"/>
                    <a:pt x="85" y="395"/>
                    <a:pt x="85" y="392"/>
                  </a:cubicBezTo>
                  <a:cubicBezTo>
                    <a:pt x="85" y="390"/>
                    <a:pt x="88" y="389"/>
                    <a:pt x="88" y="392"/>
                  </a:cubicBezTo>
                  <a:cubicBezTo>
                    <a:pt x="89" y="391"/>
                    <a:pt x="89" y="390"/>
                    <a:pt x="90" y="390"/>
                  </a:cubicBezTo>
                  <a:cubicBezTo>
                    <a:pt x="91" y="391"/>
                    <a:pt x="92" y="390"/>
                    <a:pt x="91" y="388"/>
                  </a:cubicBezTo>
                  <a:cubicBezTo>
                    <a:pt x="91" y="387"/>
                    <a:pt x="93" y="386"/>
                    <a:pt x="94" y="387"/>
                  </a:cubicBezTo>
                  <a:cubicBezTo>
                    <a:pt x="94" y="387"/>
                    <a:pt x="95" y="389"/>
                    <a:pt x="95" y="389"/>
                  </a:cubicBezTo>
                  <a:cubicBezTo>
                    <a:pt x="96" y="391"/>
                    <a:pt x="96" y="392"/>
                    <a:pt x="96" y="393"/>
                  </a:cubicBezTo>
                  <a:cubicBezTo>
                    <a:pt x="98" y="395"/>
                    <a:pt x="98" y="396"/>
                    <a:pt x="97" y="399"/>
                  </a:cubicBezTo>
                  <a:cubicBezTo>
                    <a:pt x="96" y="402"/>
                    <a:pt x="98" y="399"/>
                    <a:pt x="99" y="399"/>
                  </a:cubicBezTo>
                  <a:cubicBezTo>
                    <a:pt x="99" y="399"/>
                    <a:pt x="101" y="401"/>
                    <a:pt x="102" y="401"/>
                  </a:cubicBezTo>
                  <a:cubicBezTo>
                    <a:pt x="102" y="401"/>
                    <a:pt x="103" y="401"/>
                    <a:pt x="103" y="401"/>
                  </a:cubicBezTo>
                  <a:cubicBezTo>
                    <a:pt x="104" y="402"/>
                    <a:pt x="104" y="403"/>
                    <a:pt x="104" y="403"/>
                  </a:cubicBezTo>
                  <a:cubicBezTo>
                    <a:pt x="105" y="403"/>
                    <a:pt x="105" y="401"/>
                    <a:pt x="104" y="401"/>
                  </a:cubicBezTo>
                  <a:cubicBezTo>
                    <a:pt x="104" y="400"/>
                    <a:pt x="103" y="400"/>
                    <a:pt x="103" y="399"/>
                  </a:cubicBezTo>
                  <a:cubicBezTo>
                    <a:pt x="102" y="399"/>
                    <a:pt x="101" y="398"/>
                    <a:pt x="101" y="398"/>
                  </a:cubicBezTo>
                  <a:cubicBezTo>
                    <a:pt x="101" y="397"/>
                    <a:pt x="101" y="396"/>
                    <a:pt x="102" y="395"/>
                  </a:cubicBezTo>
                  <a:cubicBezTo>
                    <a:pt x="103" y="395"/>
                    <a:pt x="104" y="395"/>
                    <a:pt x="106" y="395"/>
                  </a:cubicBezTo>
                  <a:cubicBezTo>
                    <a:pt x="107" y="396"/>
                    <a:pt x="108" y="395"/>
                    <a:pt x="110" y="395"/>
                  </a:cubicBezTo>
                  <a:cubicBezTo>
                    <a:pt x="110" y="395"/>
                    <a:pt x="110" y="396"/>
                    <a:pt x="110" y="396"/>
                  </a:cubicBezTo>
                  <a:cubicBezTo>
                    <a:pt x="111" y="396"/>
                    <a:pt x="112" y="395"/>
                    <a:pt x="114" y="395"/>
                  </a:cubicBezTo>
                  <a:cubicBezTo>
                    <a:pt x="114" y="396"/>
                    <a:pt x="114" y="396"/>
                    <a:pt x="115" y="396"/>
                  </a:cubicBezTo>
                  <a:cubicBezTo>
                    <a:pt x="116" y="396"/>
                    <a:pt x="117" y="395"/>
                    <a:pt x="118" y="394"/>
                  </a:cubicBezTo>
                  <a:cubicBezTo>
                    <a:pt x="117" y="394"/>
                    <a:pt x="117" y="394"/>
                    <a:pt x="116" y="394"/>
                  </a:cubicBezTo>
                  <a:cubicBezTo>
                    <a:pt x="116" y="392"/>
                    <a:pt x="114" y="393"/>
                    <a:pt x="115" y="391"/>
                  </a:cubicBezTo>
                  <a:cubicBezTo>
                    <a:pt x="115" y="391"/>
                    <a:pt x="118" y="389"/>
                    <a:pt x="116" y="388"/>
                  </a:cubicBezTo>
                  <a:cubicBezTo>
                    <a:pt x="115" y="388"/>
                    <a:pt x="115" y="390"/>
                    <a:pt x="114" y="390"/>
                  </a:cubicBezTo>
                  <a:cubicBezTo>
                    <a:pt x="112" y="390"/>
                    <a:pt x="113" y="389"/>
                    <a:pt x="114" y="388"/>
                  </a:cubicBezTo>
                  <a:cubicBezTo>
                    <a:pt x="114" y="387"/>
                    <a:pt x="116" y="385"/>
                    <a:pt x="117" y="384"/>
                  </a:cubicBezTo>
                  <a:cubicBezTo>
                    <a:pt x="118" y="384"/>
                    <a:pt x="119" y="383"/>
                    <a:pt x="119" y="383"/>
                  </a:cubicBezTo>
                  <a:cubicBezTo>
                    <a:pt x="120" y="383"/>
                    <a:pt x="120" y="383"/>
                    <a:pt x="121" y="383"/>
                  </a:cubicBezTo>
                  <a:cubicBezTo>
                    <a:pt x="122" y="384"/>
                    <a:pt x="122" y="383"/>
                    <a:pt x="123" y="382"/>
                  </a:cubicBezTo>
                  <a:cubicBezTo>
                    <a:pt x="124" y="381"/>
                    <a:pt x="125" y="381"/>
                    <a:pt x="126" y="380"/>
                  </a:cubicBezTo>
                  <a:cubicBezTo>
                    <a:pt x="127" y="380"/>
                    <a:pt x="127" y="379"/>
                    <a:pt x="128" y="379"/>
                  </a:cubicBezTo>
                  <a:cubicBezTo>
                    <a:pt x="128" y="377"/>
                    <a:pt x="122" y="377"/>
                    <a:pt x="121" y="377"/>
                  </a:cubicBezTo>
                  <a:cubicBezTo>
                    <a:pt x="121" y="376"/>
                    <a:pt x="121" y="375"/>
                    <a:pt x="122" y="375"/>
                  </a:cubicBezTo>
                  <a:cubicBezTo>
                    <a:pt x="123" y="374"/>
                    <a:pt x="124" y="374"/>
                    <a:pt x="125" y="373"/>
                  </a:cubicBezTo>
                  <a:cubicBezTo>
                    <a:pt x="126" y="373"/>
                    <a:pt x="128" y="372"/>
                    <a:pt x="128" y="371"/>
                  </a:cubicBezTo>
                  <a:cubicBezTo>
                    <a:pt x="128" y="370"/>
                    <a:pt x="126" y="371"/>
                    <a:pt x="125" y="370"/>
                  </a:cubicBezTo>
                  <a:cubicBezTo>
                    <a:pt x="124" y="369"/>
                    <a:pt x="126" y="368"/>
                    <a:pt x="125" y="367"/>
                  </a:cubicBezTo>
                  <a:cubicBezTo>
                    <a:pt x="124" y="368"/>
                    <a:pt x="123" y="369"/>
                    <a:pt x="122" y="370"/>
                  </a:cubicBezTo>
                  <a:cubicBezTo>
                    <a:pt x="121" y="371"/>
                    <a:pt x="120" y="372"/>
                    <a:pt x="118" y="373"/>
                  </a:cubicBezTo>
                  <a:cubicBezTo>
                    <a:pt x="116" y="374"/>
                    <a:pt x="111" y="376"/>
                    <a:pt x="110" y="379"/>
                  </a:cubicBezTo>
                  <a:cubicBezTo>
                    <a:pt x="112" y="379"/>
                    <a:pt x="114" y="377"/>
                    <a:pt x="116" y="376"/>
                  </a:cubicBezTo>
                  <a:cubicBezTo>
                    <a:pt x="119" y="375"/>
                    <a:pt x="120" y="378"/>
                    <a:pt x="118" y="380"/>
                  </a:cubicBezTo>
                  <a:cubicBezTo>
                    <a:pt x="117" y="382"/>
                    <a:pt x="115" y="383"/>
                    <a:pt x="114" y="384"/>
                  </a:cubicBezTo>
                  <a:cubicBezTo>
                    <a:pt x="112" y="385"/>
                    <a:pt x="112" y="386"/>
                    <a:pt x="111" y="387"/>
                  </a:cubicBezTo>
                  <a:cubicBezTo>
                    <a:pt x="109" y="389"/>
                    <a:pt x="104" y="390"/>
                    <a:pt x="101" y="392"/>
                  </a:cubicBezTo>
                  <a:cubicBezTo>
                    <a:pt x="99" y="393"/>
                    <a:pt x="99" y="392"/>
                    <a:pt x="98" y="390"/>
                  </a:cubicBezTo>
                  <a:cubicBezTo>
                    <a:pt x="97" y="389"/>
                    <a:pt x="95" y="388"/>
                    <a:pt x="95" y="386"/>
                  </a:cubicBezTo>
                  <a:cubicBezTo>
                    <a:pt x="95" y="384"/>
                    <a:pt x="102" y="383"/>
                    <a:pt x="101" y="381"/>
                  </a:cubicBezTo>
                  <a:cubicBezTo>
                    <a:pt x="100" y="379"/>
                    <a:pt x="95" y="384"/>
                    <a:pt x="93" y="384"/>
                  </a:cubicBezTo>
                  <a:cubicBezTo>
                    <a:pt x="92" y="385"/>
                    <a:pt x="91" y="386"/>
                    <a:pt x="91" y="384"/>
                  </a:cubicBezTo>
                  <a:cubicBezTo>
                    <a:pt x="91" y="382"/>
                    <a:pt x="93" y="382"/>
                    <a:pt x="94" y="381"/>
                  </a:cubicBezTo>
                  <a:cubicBezTo>
                    <a:pt x="93" y="381"/>
                    <a:pt x="91" y="381"/>
                    <a:pt x="90" y="380"/>
                  </a:cubicBezTo>
                  <a:cubicBezTo>
                    <a:pt x="92" y="378"/>
                    <a:pt x="94" y="378"/>
                    <a:pt x="97" y="377"/>
                  </a:cubicBezTo>
                  <a:cubicBezTo>
                    <a:pt x="98" y="376"/>
                    <a:pt x="99" y="375"/>
                    <a:pt x="100" y="374"/>
                  </a:cubicBezTo>
                  <a:cubicBezTo>
                    <a:pt x="100" y="374"/>
                    <a:pt x="102" y="374"/>
                    <a:pt x="103" y="373"/>
                  </a:cubicBezTo>
                  <a:cubicBezTo>
                    <a:pt x="101" y="371"/>
                    <a:pt x="100" y="371"/>
                    <a:pt x="99" y="368"/>
                  </a:cubicBezTo>
                  <a:cubicBezTo>
                    <a:pt x="99" y="366"/>
                    <a:pt x="101" y="365"/>
                    <a:pt x="102" y="367"/>
                  </a:cubicBezTo>
                  <a:cubicBezTo>
                    <a:pt x="103" y="367"/>
                    <a:pt x="103" y="365"/>
                    <a:pt x="103" y="365"/>
                  </a:cubicBezTo>
                  <a:cubicBezTo>
                    <a:pt x="104" y="364"/>
                    <a:pt x="103" y="363"/>
                    <a:pt x="103" y="362"/>
                  </a:cubicBezTo>
                  <a:cubicBezTo>
                    <a:pt x="104" y="359"/>
                    <a:pt x="106" y="362"/>
                    <a:pt x="107" y="360"/>
                  </a:cubicBezTo>
                  <a:cubicBezTo>
                    <a:pt x="107" y="359"/>
                    <a:pt x="105" y="359"/>
                    <a:pt x="106" y="358"/>
                  </a:cubicBezTo>
                  <a:cubicBezTo>
                    <a:pt x="107" y="358"/>
                    <a:pt x="108" y="358"/>
                    <a:pt x="109" y="358"/>
                  </a:cubicBezTo>
                  <a:cubicBezTo>
                    <a:pt x="109" y="357"/>
                    <a:pt x="108" y="356"/>
                    <a:pt x="109" y="356"/>
                  </a:cubicBezTo>
                  <a:cubicBezTo>
                    <a:pt x="109" y="355"/>
                    <a:pt x="110" y="355"/>
                    <a:pt x="111" y="355"/>
                  </a:cubicBezTo>
                  <a:cubicBezTo>
                    <a:pt x="111" y="354"/>
                    <a:pt x="112" y="354"/>
                    <a:pt x="112" y="353"/>
                  </a:cubicBezTo>
                  <a:cubicBezTo>
                    <a:pt x="110" y="353"/>
                    <a:pt x="109" y="352"/>
                    <a:pt x="108" y="352"/>
                  </a:cubicBezTo>
                  <a:cubicBezTo>
                    <a:pt x="108" y="350"/>
                    <a:pt x="109" y="351"/>
                    <a:pt x="110" y="351"/>
                  </a:cubicBezTo>
                  <a:cubicBezTo>
                    <a:pt x="112" y="352"/>
                    <a:pt x="111" y="353"/>
                    <a:pt x="114" y="352"/>
                  </a:cubicBezTo>
                  <a:cubicBezTo>
                    <a:pt x="115" y="354"/>
                    <a:pt x="118" y="353"/>
                    <a:pt x="115" y="351"/>
                  </a:cubicBezTo>
                  <a:cubicBezTo>
                    <a:pt x="115" y="351"/>
                    <a:pt x="113" y="351"/>
                    <a:pt x="113" y="350"/>
                  </a:cubicBezTo>
                  <a:cubicBezTo>
                    <a:pt x="113" y="349"/>
                    <a:pt x="116" y="350"/>
                    <a:pt x="116" y="350"/>
                  </a:cubicBezTo>
                  <a:cubicBezTo>
                    <a:pt x="117" y="348"/>
                    <a:pt x="118" y="348"/>
                    <a:pt x="119" y="347"/>
                  </a:cubicBezTo>
                  <a:cubicBezTo>
                    <a:pt x="119" y="346"/>
                    <a:pt x="117" y="345"/>
                    <a:pt x="118" y="344"/>
                  </a:cubicBezTo>
                  <a:cubicBezTo>
                    <a:pt x="118" y="344"/>
                    <a:pt x="120" y="343"/>
                    <a:pt x="120" y="344"/>
                  </a:cubicBezTo>
                  <a:cubicBezTo>
                    <a:pt x="121" y="344"/>
                    <a:pt x="121" y="346"/>
                    <a:pt x="121" y="347"/>
                  </a:cubicBezTo>
                  <a:cubicBezTo>
                    <a:pt x="121" y="347"/>
                    <a:pt x="122" y="347"/>
                    <a:pt x="122" y="348"/>
                  </a:cubicBezTo>
                  <a:cubicBezTo>
                    <a:pt x="122" y="349"/>
                    <a:pt x="122" y="350"/>
                    <a:pt x="122" y="350"/>
                  </a:cubicBezTo>
                  <a:cubicBezTo>
                    <a:pt x="123" y="352"/>
                    <a:pt x="124" y="350"/>
                    <a:pt x="126" y="351"/>
                  </a:cubicBezTo>
                  <a:cubicBezTo>
                    <a:pt x="126" y="352"/>
                    <a:pt x="124" y="354"/>
                    <a:pt x="125" y="355"/>
                  </a:cubicBezTo>
                  <a:cubicBezTo>
                    <a:pt x="125" y="357"/>
                    <a:pt x="127" y="352"/>
                    <a:pt x="127" y="352"/>
                  </a:cubicBezTo>
                  <a:cubicBezTo>
                    <a:pt x="127" y="352"/>
                    <a:pt x="127" y="351"/>
                    <a:pt x="127" y="350"/>
                  </a:cubicBezTo>
                  <a:cubicBezTo>
                    <a:pt x="128" y="350"/>
                    <a:pt x="129" y="351"/>
                    <a:pt x="130" y="350"/>
                  </a:cubicBezTo>
                  <a:cubicBezTo>
                    <a:pt x="131" y="349"/>
                    <a:pt x="130" y="349"/>
                    <a:pt x="128" y="348"/>
                  </a:cubicBezTo>
                  <a:cubicBezTo>
                    <a:pt x="129" y="347"/>
                    <a:pt x="134" y="345"/>
                    <a:pt x="133" y="344"/>
                  </a:cubicBezTo>
                  <a:cubicBezTo>
                    <a:pt x="133" y="343"/>
                    <a:pt x="130" y="344"/>
                    <a:pt x="131" y="342"/>
                  </a:cubicBezTo>
                  <a:cubicBezTo>
                    <a:pt x="130" y="342"/>
                    <a:pt x="129" y="344"/>
                    <a:pt x="129" y="344"/>
                  </a:cubicBezTo>
                  <a:cubicBezTo>
                    <a:pt x="129" y="344"/>
                    <a:pt x="129" y="343"/>
                    <a:pt x="129" y="343"/>
                  </a:cubicBezTo>
                  <a:cubicBezTo>
                    <a:pt x="128" y="342"/>
                    <a:pt x="128" y="342"/>
                    <a:pt x="127" y="342"/>
                  </a:cubicBezTo>
                  <a:cubicBezTo>
                    <a:pt x="127" y="341"/>
                    <a:pt x="127" y="340"/>
                    <a:pt x="127" y="339"/>
                  </a:cubicBezTo>
                  <a:cubicBezTo>
                    <a:pt x="128" y="337"/>
                    <a:pt x="127" y="338"/>
                    <a:pt x="128" y="338"/>
                  </a:cubicBezTo>
                  <a:cubicBezTo>
                    <a:pt x="129" y="337"/>
                    <a:pt x="131" y="337"/>
                    <a:pt x="131" y="337"/>
                  </a:cubicBezTo>
                  <a:cubicBezTo>
                    <a:pt x="131" y="336"/>
                    <a:pt x="131" y="335"/>
                    <a:pt x="131" y="335"/>
                  </a:cubicBezTo>
                  <a:cubicBezTo>
                    <a:pt x="132" y="335"/>
                    <a:pt x="136" y="336"/>
                    <a:pt x="135" y="333"/>
                  </a:cubicBezTo>
                  <a:cubicBezTo>
                    <a:pt x="134" y="332"/>
                    <a:pt x="132" y="333"/>
                    <a:pt x="134" y="332"/>
                  </a:cubicBezTo>
                  <a:cubicBezTo>
                    <a:pt x="133" y="330"/>
                    <a:pt x="133" y="330"/>
                    <a:pt x="131" y="329"/>
                  </a:cubicBezTo>
                  <a:cubicBezTo>
                    <a:pt x="131" y="326"/>
                    <a:pt x="133" y="328"/>
                    <a:pt x="135" y="326"/>
                  </a:cubicBezTo>
                  <a:cubicBezTo>
                    <a:pt x="135" y="326"/>
                    <a:pt x="135" y="325"/>
                    <a:pt x="136" y="324"/>
                  </a:cubicBezTo>
                  <a:cubicBezTo>
                    <a:pt x="136" y="323"/>
                    <a:pt x="138" y="322"/>
                    <a:pt x="139" y="321"/>
                  </a:cubicBezTo>
                  <a:cubicBezTo>
                    <a:pt x="139" y="324"/>
                    <a:pt x="142" y="323"/>
                    <a:pt x="143" y="322"/>
                  </a:cubicBezTo>
                  <a:cubicBezTo>
                    <a:pt x="144" y="321"/>
                    <a:pt x="146" y="321"/>
                    <a:pt x="147" y="321"/>
                  </a:cubicBezTo>
                  <a:cubicBezTo>
                    <a:pt x="149" y="321"/>
                    <a:pt x="150" y="320"/>
                    <a:pt x="151" y="319"/>
                  </a:cubicBezTo>
                  <a:cubicBezTo>
                    <a:pt x="153" y="317"/>
                    <a:pt x="156" y="313"/>
                    <a:pt x="157" y="310"/>
                  </a:cubicBezTo>
                  <a:cubicBezTo>
                    <a:pt x="154" y="309"/>
                    <a:pt x="152" y="313"/>
                    <a:pt x="151" y="315"/>
                  </a:cubicBezTo>
                  <a:cubicBezTo>
                    <a:pt x="149" y="317"/>
                    <a:pt x="149" y="319"/>
                    <a:pt x="145" y="318"/>
                  </a:cubicBezTo>
                  <a:cubicBezTo>
                    <a:pt x="146" y="318"/>
                    <a:pt x="145" y="317"/>
                    <a:pt x="145" y="317"/>
                  </a:cubicBezTo>
                  <a:cubicBezTo>
                    <a:pt x="146" y="316"/>
                    <a:pt x="147" y="317"/>
                    <a:pt x="147" y="316"/>
                  </a:cubicBezTo>
                  <a:cubicBezTo>
                    <a:pt x="148" y="316"/>
                    <a:pt x="147" y="314"/>
                    <a:pt x="146" y="314"/>
                  </a:cubicBezTo>
                  <a:cubicBezTo>
                    <a:pt x="146" y="313"/>
                    <a:pt x="145" y="314"/>
                    <a:pt x="145" y="313"/>
                  </a:cubicBezTo>
                  <a:cubicBezTo>
                    <a:pt x="145" y="313"/>
                    <a:pt x="146" y="312"/>
                    <a:pt x="146" y="312"/>
                  </a:cubicBezTo>
                  <a:cubicBezTo>
                    <a:pt x="146" y="311"/>
                    <a:pt x="147" y="309"/>
                    <a:pt x="148" y="308"/>
                  </a:cubicBezTo>
                  <a:cubicBezTo>
                    <a:pt x="148" y="307"/>
                    <a:pt x="148" y="306"/>
                    <a:pt x="149" y="305"/>
                  </a:cubicBezTo>
                  <a:cubicBezTo>
                    <a:pt x="150" y="304"/>
                    <a:pt x="151" y="305"/>
                    <a:pt x="151" y="303"/>
                  </a:cubicBezTo>
                  <a:cubicBezTo>
                    <a:pt x="151" y="302"/>
                    <a:pt x="151" y="298"/>
                    <a:pt x="150" y="298"/>
                  </a:cubicBezTo>
                  <a:cubicBezTo>
                    <a:pt x="149" y="297"/>
                    <a:pt x="148" y="299"/>
                    <a:pt x="147" y="300"/>
                  </a:cubicBezTo>
                  <a:cubicBezTo>
                    <a:pt x="146" y="299"/>
                    <a:pt x="145" y="296"/>
                    <a:pt x="146" y="295"/>
                  </a:cubicBezTo>
                  <a:cubicBezTo>
                    <a:pt x="146" y="294"/>
                    <a:pt x="148" y="291"/>
                    <a:pt x="149" y="291"/>
                  </a:cubicBezTo>
                  <a:cubicBezTo>
                    <a:pt x="149" y="292"/>
                    <a:pt x="150" y="295"/>
                    <a:pt x="151" y="295"/>
                  </a:cubicBezTo>
                  <a:cubicBezTo>
                    <a:pt x="154" y="297"/>
                    <a:pt x="153" y="294"/>
                    <a:pt x="152" y="293"/>
                  </a:cubicBezTo>
                  <a:cubicBezTo>
                    <a:pt x="152" y="292"/>
                    <a:pt x="149" y="291"/>
                    <a:pt x="150" y="289"/>
                  </a:cubicBezTo>
                  <a:cubicBezTo>
                    <a:pt x="150" y="289"/>
                    <a:pt x="151" y="289"/>
                    <a:pt x="152" y="289"/>
                  </a:cubicBezTo>
                  <a:cubicBezTo>
                    <a:pt x="153" y="287"/>
                    <a:pt x="152" y="287"/>
                    <a:pt x="151" y="286"/>
                  </a:cubicBezTo>
                  <a:cubicBezTo>
                    <a:pt x="151" y="284"/>
                    <a:pt x="152" y="282"/>
                    <a:pt x="154" y="281"/>
                  </a:cubicBezTo>
                  <a:cubicBezTo>
                    <a:pt x="156" y="279"/>
                    <a:pt x="157" y="282"/>
                    <a:pt x="159" y="282"/>
                  </a:cubicBezTo>
                  <a:cubicBezTo>
                    <a:pt x="159" y="284"/>
                    <a:pt x="161" y="284"/>
                    <a:pt x="162" y="285"/>
                  </a:cubicBezTo>
                  <a:cubicBezTo>
                    <a:pt x="162" y="283"/>
                    <a:pt x="161" y="281"/>
                    <a:pt x="159" y="280"/>
                  </a:cubicBezTo>
                  <a:cubicBezTo>
                    <a:pt x="158" y="279"/>
                    <a:pt x="157" y="278"/>
                    <a:pt x="158" y="276"/>
                  </a:cubicBezTo>
                  <a:cubicBezTo>
                    <a:pt x="157" y="275"/>
                    <a:pt x="154" y="276"/>
                    <a:pt x="153" y="275"/>
                  </a:cubicBezTo>
                  <a:cubicBezTo>
                    <a:pt x="152" y="274"/>
                    <a:pt x="154" y="272"/>
                    <a:pt x="155" y="272"/>
                  </a:cubicBezTo>
                  <a:cubicBezTo>
                    <a:pt x="157" y="271"/>
                    <a:pt x="159" y="272"/>
                    <a:pt x="161" y="271"/>
                  </a:cubicBezTo>
                  <a:cubicBezTo>
                    <a:pt x="162" y="270"/>
                    <a:pt x="164" y="268"/>
                    <a:pt x="165" y="267"/>
                  </a:cubicBezTo>
                  <a:cubicBezTo>
                    <a:pt x="166" y="267"/>
                    <a:pt x="167" y="267"/>
                    <a:pt x="168" y="267"/>
                  </a:cubicBezTo>
                  <a:cubicBezTo>
                    <a:pt x="168" y="268"/>
                    <a:pt x="167" y="268"/>
                    <a:pt x="167" y="269"/>
                  </a:cubicBezTo>
                  <a:cubicBezTo>
                    <a:pt x="167" y="269"/>
                    <a:pt x="168" y="269"/>
                    <a:pt x="168" y="270"/>
                  </a:cubicBezTo>
                  <a:cubicBezTo>
                    <a:pt x="168" y="270"/>
                    <a:pt x="168" y="271"/>
                    <a:pt x="168" y="272"/>
                  </a:cubicBezTo>
                  <a:cubicBezTo>
                    <a:pt x="168" y="276"/>
                    <a:pt x="170" y="270"/>
                    <a:pt x="172" y="270"/>
                  </a:cubicBezTo>
                  <a:cubicBezTo>
                    <a:pt x="172" y="269"/>
                    <a:pt x="171" y="269"/>
                    <a:pt x="171" y="267"/>
                  </a:cubicBezTo>
                  <a:cubicBezTo>
                    <a:pt x="171" y="266"/>
                    <a:pt x="172" y="266"/>
                    <a:pt x="173" y="266"/>
                  </a:cubicBezTo>
                  <a:cubicBezTo>
                    <a:pt x="174" y="267"/>
                    <a:pt x="173" y="268"/>
                    <a:pt x="175" y="267"/>
                  </a:cubicBezTo>
                  <a:cubicBezTo>
                    <a:pt x="176" y="267"/>
                    <a:pt x="177" y="266"/>
                    <a:pt x="178" y="266"/>
                  </a:cubicBezTo>
                  <a:cubicBezTo>
                    <a:pt x="179" y="265"/>
                    <a:pt x="180" y="265"/>
                    <a:pt x="180" y="264"/>
                  </a:cubicBezTo>
                  <a:cubicBezTo>
                    <a:pt x="181" y="263"/>
                    <a:pt x="181" y="262"/>
                    <a:pt x="179" y="262"/>
                  </a:cubicBezTo>
                  <a:cubicBezTo>
                    <a:pt x="178" y="262"/>
                    <a:pt x="178" y="264"/>
                    <a:pt x="177" y="265"/>
                  </a:cubicBezTo>
                  <a:cubicBezTo>
                    <a:pt x="176" y="265"/>
                    <a:pt x="175" y="265"/>
                    <a:pt x="174" y="265"/>
                  </a:cubicBezTo>
                  <a:cubicBezTo>
                    <a:pt x="174" y="262"/>
                    <a:pt x="171" y="265"/>
                    <a:pt x="170" y="265"/>
                  </a:cubicBezTo>
                  <a:cubicBezTo>
                    <a:pt x="170" y="264"/>
                    <a:pt x="166" y="260"/>
                    <a:pt x="165" y="260"/>
                  </a:cubicBezTo>
                  <a:cubicBezTo>
                    <a:pt x="163" y="261"/>
                    <a:pt x="164" y="264"/>
                    <a:pt x="161" y="264"/>
                  </a:cubicBezTo>
                  <a:cubicBezTo>
                    <a:pt x="161" y="261"/>
                    <a:pt x="161" y="263"/>
                    <a:pt x="159" y="262"/>
                  </a:cubicBezTo>
                  <a:cubicBezTo>
                    <a:pt x="158" y="262"/>
                    <a:pt x="159" y="261"/>
                    <a:pt x="160" y="260"/>
                  </a:cubicBezTo>
                  <a:cubicBezTo>
                    <a:pt x="163" y="257"/>
                    <a:pt x="161" y="255"/>
                    <a:pt x="158" y="253"/>
                  </a:cubicBezTo>
                  <a:cubicBezTo>
                    <a:pt x="159" y="252"/>
                    <a:pt x="161" y="251"/>
                    <a:pt x="162" y="252"/>
                  </a:cubicBezTo>
                  <a:cubicBezTo>
                    <a:pt x="164" y="254"/>
                    <a:pt x="162" y="255"/>
                    <a:pt x="165" y="255"/>
                  </a:cubicBezTo>
                  <a:cubicBezTo>
                    <a:pt x="165" y="254"/>
                    <a:pt x="163" y="253"/>
                    <a:pt x="165" y="252"/>
                  </a:cubicBezTo>
                  <a:cubicBezTo>
                    <a:pt x="167" y="251"/>
                    <a:pt x="169" y="252"/>
                    <a:pt x="171" y="253"/>
                  </a:cubicBezTo>
                  <a:cubicBezTo>
                    <a:pt x="170" y="252"/>
                    <a:pt x="168" y="251"/>
                    <a:pt x="168" y="250"/>
                  </a:cubicBezTo>
                  <a:cubicBezTo>
                    <a:pt x="169" y="248"/>
                    <a:pt x="172" y="249"/>
                    <a:pt x="173" y="249"/>
                  </a:cubicBezTo>
                  <a:cubicBezTo>
                    <a:pt x="170" y="246"/>
                    <a:pt x="165" y="251"/>
                    <a:pt x="163" y="251"/>
                  </a:cubicBezTo>
                  <a:cubicBezTo>
                    <a:pt x="162" y="250"/>
                    <a:pt x="164" y="249"/>
                    <a:pt x="164" y="248"/>
                  </a:cubicBezTo>
                  <a:cubicBezTo>
                    <a:pt x="165" y="248"/>
                    <a:pt x="165" y="247"/>
                    <a:pt x="166" y="247"/>
                  </a:cubicBezTo>
                  <a:cubicBezTo>
                    <a:pt x="166" y="247"/>
                    <a:pt x="168" y="246"/>
                    <a:pt x="168" y="246"/>
                  </a:cubicBezTo>
                  <a:cubicBezTo>
                    <a:pt x="169" y="245"/>
                    <a:pt x="164" y="243"/>
                    <a:pt x="163" y="243"/>
                  </a:cubicBezTo>
                  <a:cubicBezTo>
                    <a:pt x="163" y="242"/>
                    <a:pt x="167" y="243"/>
                    <a:pt x="168" y="243"/>
                  </a:cubicBezTo>
                  <a:cubicBezTo>
                    <a:pt x="169" y="244"/>
                    <a:pt x="170" y="244"/>
                    <a:pt x="172" y="244"/>
                  </a:cubicBezTo>
                  <a:cubicBezTo>
                    <a:pt x="172" y="244"/>
                    <a:pt x="173" y="243"/>
                    <a:pt x="173" y="243"/>
                  </a:cubicBezTo>
                  <a:cubicBezTo>
                    <a:pt x="174" y="243"/>
                    <a:pt x="175" y="243"/>
                    <a:pt x="176" y="243"/>
                  </a:cubicBezTo>
                  <a:cubicBezTo>
                    <a:pt x="175" y="240"/>
                    <a:pt x="171" y="243"/>
                    <a:pt x="172" y="239"/>
                  </a:cubicBezTo>
                  <a:cubicBezTo>
                    <a:pt x="171" y="239"/>
                    <a:pt x="169" y="240"/>
                    <a:pt x="169" y="239"/>
                  </a:cubicBezTo>
                  <a:cubicBezTo>
                    <a:pt x="169" y="238"/>
                    <a:pt x="170" y="238"/>
                    <a:pt x="171" y="238"/>
                  </a:cubicBezTo>
                  <a:cubicBezTo>
                    <a:pt x="172" y="239"/>
                    <a:pt x="175" y="240"/>
                    <a:pt x="174" y="239"/>
                  </a:cubicBezTo>
                  <a:cubicBezTo>
                    <a:pt x="174" y="238"/>
                    <a:pt x="172" y="237"/>
                    <a:pt x="172" y="236"/>
                  </a:cubicBezTo>
                  <a:cubicBezTo>
                    <a:pt x="171" y="234"/>
                    <a:pt x="170" y="234"/>
                    <a:pt x="168" y="233"/>
                  </a:cubicBezTo>
                  <a:cubicBezTo>
                    <a:pt x="169" y="231"/>
                    <a:pt x="172" y="232"/>
                    <a:pt x="173" y="231"/>
                  </a:cubicBezTo>
                  <a:cubicBezTo>
                    <a:pt x="173" y="231"/>
                    <a:pt x="174" y="231"/>
                    <a:pt x="174" y="231"/>
                  </a:cubicBezTo>
                  <a:cubicBezTo>
                    <a:pt x="174" y="230"/>
                    <a:pt x="175" y="230"/>
                    <a:pt x="175" y="230"/>
                  </a:cubicBezTo>
                  <a:cubicBezTo>
                    <a:pt x="176" y="230"/>
                    <a:pt x="176" y="229"/>
                    <a:pt x="177" y="228"/>
                  </a:cubicBezTo>
                  <a:cubicBezTo>
                    <a:pt x="177" y="229"/>
                    <a:pt x="175" y="232"/>
                    <a:pt x="177" y="232"/>
                  </a:cubicBezTo>
                  <a:cubicBezTo>
                    <a:pt x="179" y="231"/>
                    <a:pt x="177" y="228"/>
                    <a:pt x="178" y="227"/>
                  </a:cubicBezTo>
                  <a:cubicBezTo>
                    <a:pt x="180" y="227"/>
                    <a:pt x="179" y="230"/>
                    <a:pt x="180" y="230"/>
                  </a:cubicBezTo>
                  <a:cubicBezTo>
                    <a:pt x="181" y="231"/>
                    <a:pt x="183" y="228"/>
                    <a:pt x="183" y="227"/>
                  </a:cubicBezTo>
                  <a:cubicBezTo>
                    <a:pt x="185" y="226"/>
                    <a:pt x="187" y="227"/>
                    <a:pt x="189" y="228"/>
                  </a:cubicBezTo>
                  <a:cubicBezTo>
                    <a:pt x="190" y="225"/>
                    <a:pt x="184" y="226"/>
                    <a:pt x="184" y="224"/>
                  </a:cubicBezTo>
                  <a:cubicBezTo>
                    <a:pt x="184" y="224"/>
                    <a:pt x="184" y="223"/>
                    <a:pt x="185" y="223"/>
                  </a:cubicBezTo>
                  <a:cubicBezTo>
                    <a:pt x="185" y="222"/>
                    <a:pt x="185" y="221"/>
                    <a:pt x="186" y="221"/>
                  </a:cubicBezTo>
                  <a:cubicBezTo>
                    <a:pt x="186" y="223"/>
                    <a:pt x="186" y="222"/>
                    <a:pt x="188" y="222"/>
                  </a:cubicBezTo>
                  <a:cubicBezTo>
                    <a:pt x="189" y="221"/>
                    <a:pt x="189" y="221"/>
                    <a:pt x="190" y="221"/>
                  </a:cubicBezTo>
                  <a:cubicBezTo>
                    <a:pt x="191" y="221"/>
                    <a:pt x="191" y="223"/>
                    <a:pt x="192" y="222"/>
                  </a:cubicBezTo>
                  <a:cubicBezTo>
                    <a:pt x="192" y="221"/>
                    <a:pt x="191" y="221"/>
                    <a:pt x="191" y="220"/>
                  </a:cubicBezTo>
                  <a:cubicBezTo>
                    <a:pt x="191" y="219"/>
                    <a:pt x="192" y="219"/>
                    <a:pt x="193" y="219"/>
                  </a:cubicBezTo>
                  <a:cubicBezTo>
                    <a:pt x="196" y="218"/>
                    <a:pt x="195" y="220"/>
                    <a:pt x="195" y="222"/>
                  </a:cubicBezTo>
                  <a:cubicBezTo>
                    <a:pt x="197" y="225"/>
                    <a:pt x="196" y="221"/>
                    <a:pt x="197" y="220"/>
                  </a:cubicBezTo>
                  <a:cubicBezTo>
                    <a:pt x="198" y="218"/>
                    <a:pt x="200" y="219"/>
                    <a:pt x="202" y="219"/>
                  </a:cubicBezTo>
                  <a:cubicBezTo>
                    <a:pt x="202" y="220"/>
                    <a:pt x="204" y="220"/>
                    <a:pt x="204" y="220"/>
                  </a:cubicBezTo>
                  <a:cubicBezTo>
                    <a:pt x="204" y="221"/>
                    <a:pt x="203" y="225"/>
                    <a:pt x="205" y="225"/>
                  </a:cubicBezTo>
                  <a:cubicBezTo>
                    <a:pt x="206" y="225"/>
                    <a:pt x="206" y="224"/>
                    <a:pt x="206" y="223"/>
                  </a:cubicBezTo>
                  <a:cubicBezTo>
                    <a:pt x="207" y="222"/>
                    <a:pt x="207" y="221"/>
                    <a:pt x="206" y="221"/>
                  </a:cubicBezTo>
                  <a:cubicBezTo>
                    <a:pt x="206" y="220"/>
                    <a:pt x="205" y="220"/>
                    <a:pt x="205" y="219"/>
                  </a:cubicBezTo>
                  <a:cubicBezTo>
                    <a:pt x="205" y="218"/>
                    <a:pt x="207" y="219"/>
                    <a:pt x="208" y="219"/>
                  </a:cubicBezTo>
                  <a:cubicBezTo>
                    <a:pt x="209" y="220"/>
                    <a:pt x="213" y="221"/>
                    <a:pt x="210" y="219"/>
                  </a:cubicBezTo>
                  <a:cubicBezTo>
                    <a:pt x="207" y="217"/>
                    <a:pt x="203" y="217"/>
                    <a:pt x="200" y="217"/>
                  </a:cubicBezTo>
                  <a:cubicBezTo>
                    <a:pt x="200" y="215"/>
                    <a:pt x="200" y="215"/>
                    <a:pt x="201" y="213"/>
                  </a:cubicBezTo>
                  <a:cubicBezTo>
                    <a:pt x="199" y="213"/>
                    <a:pt x="198" y="214"/>
                    <a:pt x="197" y="215"/>
                  </a:cubicBezTo>
                  <a:cubicBezTo>
                    <a:pt x="196" y="215"/>
                    <a:pt x="195" y="215"/>
                    <a:pt x="194" y="215"/>
                  </a:cubicBezTo>
                  <a:cubicBezTo>
                    <a:pt x="193" y="216"/>
                    <a:pt x="192" y="218"/>
                    <a:pt x="190" y="218"/>
                  </a:cubicBezTo>
                  <a:cubicBezTo>
                    <a:pt x="190" y="217"/>
                    <a:pt x="191" y="217"/>
                    <a:pt x="191" y="216"/>
                  </a:cubicBezTo>
                  <a:cubicBezTo>
                    <a:pt x="190" y="215"/>
                    <a:pt x="187" y="217"/>
                    <a:pt x="185" y="216"/>
                  </a:cubicBezTo>
                  <a:cubicBezTo>
                    <a:pt x="186" y="215"/>
                    <a:pt x="187" y="213"/>
                    <a:pt x="188" y="211"/>
                  </a:cubicBezTo>
                  <a:cubicBezTo>
                    <a:pt x="189" y="210"/>
                    <a:pt x="189" y="208"/>
                    <a:pt x="191" y="207"/>
                  </a:cubicBezTo>
                  <a:cubicBezTo>
                    <a:pt x="193" y="207"/>
                    <a:pt x="192" y="209"/>
                    <a:pt x="194" y="209"/>
                  </a:cubicBezTo>
                  <a:cubicBezTo>
                    <a:pt x="195" y="210"/>
                    <a:pt x="198" y="208"/>
                    <a:pt x="199" y="207"/>
                  </a:cubicBezTo>
                  <a:cubicBezTo>
                    <a:pt x="197" y="206"/>
                    <a:pt x="197" y="207"/>
                    <a:pt x="198" y="206"/>
                  </a:cubicBezTo>
                  <a:cubicBezTo>
                    <a:pt x="198" y="205"/>
                    <a:pt x="200" y="204"/>
                    <a:pt x="200" y="204"/>
                  </a:cubicBezTo>
                  <a:cubicBezTo>
                    <a:pt x="200" y="205"/>
                    <a:pt x="200" y="207"/>
                    <a:pt x="201" y="207"/>
                  </a:cubicBezTo>
                  <a:cubicBezTo>
                    <a:pt x="202" y="207"/>
                    <a:pt x="202" y="205"/>
                    <a:pt x="202" y="205"/>
                  </a:cubicBezTo>
                  <a:cubicBezTo>
                    <a:pt x="203" y="204"/>
                    <a:pt x="206" y="205"/>
                    <a:pt x="206" y="205"/>
                  </a:cubicBezTo>
                  <a:cubicBezTo>
                    <a:pt x="207" y="206"/>
                    <a:pt x="207" y="208"/>
                    <a:pt x="207" y="209"/>
                  </a:cubicBezTo>
                  <a:cubicBezTo>
                    <a:pt x="207" y="210"/>
                    <a:pt x="211" y="217"/>
                    <a:pt x="211" y="213"/>
                  </a:cubicBezTo>
                  <a:cubicBezTo>
                    <a:pt x="211" y="212"/>
                    <a:pt x="210" y="211"/>
                    <a:pt x="209" y="210"/>
                  </a:cubicBezTo>
                  <a:cubicBezTo>
                    <a:pt x="208" y="209"/>
                    <a:pt x="208" y="207"/>
                    <a:pt x="208" y="206"/>
                  </a:cubicBezTo>
                  <a:cubicBezTo>
                    <a:pt x="208" y="205"/>
                    <a:pt x="209" y="203"/>
                    <a:pt x="210" y="203"/>
                  </a:cubicBezTo>
                  <a:cubicBezTo>
                    <a:pt x="211" y="202"/>
                    <a:pt x="213" y="202"/>
                    <a:pt x="213" y="202"/>
                  </a:cubicBezTo>
                  <a:cubicBezTo>
                    <a:pt x="214" y="201"/>
                    <a:pt x="214" y="200"/>
                    <a:pt x="213" y="200"/>
                  </a:cubicBezTo>
                  <a:cubicBezTo>
                    <a:pt x="212" y="199"/>
                    <a:pt x="210" y="200"/>
                    <a:pt x="210" y="201"/>
                  </a:cubicBezTo>
                  <a:cubicBezTo>
                    <a:pt x="209" y="202"/>
                    <a:pt x="208" y="203"/>
                    <a:pt x="207" y="203"/>
                  </a:cubicBezTo>
                  <a:cubicBezTo>
                    <a:pt x="206" y="203"/>
                    <a:pt x="203" y="202"/>
                    <a:pt x="203" y="202"/>
                  </a:cubicBezTo>
                  <a:cubicBezTo>
                    <a:pt x="202" y="201"/>
                    <a:pt x="201" y="200"/>
                    <a:pt x="202" y="199"/>
                  </a:cubicBezTo>
                  <a:cubicBezTo>
                    <a:pt x="203" y="199"/>
                    <a:pt x="204" y="200"/>
                    <a:pt x="205" y="200"/>
                  </a:cubicBezTo>
                  <a:cubicBezTo>
                    <a:pt x="205" y="200"/>
                    <a:pt x="205" y="198"/>
                    <a:pt x="205" y="198"/>
                  </a:cubicBezTo>
                  <a:cubicBezTo>
                    <a:pt x="204" y="196"/>
                    <a:pt x="205" y="198"/>
                    <a:pt x="204" y="198"/>
                  </a:cubicBezTo>
                  <a:cubicBezTo>
                    <a:pt x="203" y="198"/>
                    <a:pt x="203" y="197"/>
                    <a:pt x="202" y="197"/>
                  </a:cubicBezTo>
                  <a:cubicBezTo>
                    <a:pt x="201" y="197"/>
                    <a:pt x="201" y="197"/>
                    <a:pt x="200" y="197"/>
                  </a:cubicBezTo>
                  <a:cubicBezTo>
                    <a:pt x="200" y="196"/>
                    <a:pt x="202" y="195"/>
                    <a:pt x="202" y="195"/>
                  </a:cubicBezTo>
                  <a:cubicBezTo>
                    <a:pt x="202" y="195"/>
                    <a:pt x="203" y="193"/>
                    <a:pt x="203" y="193"/>
                  </a:cubicBezTo>
                  <a:cubicBezTo>
                    <a:pt x="204" y="192"/>
                    <a:pt x="204" y="193"/>
                    <a:pt x="205" y="194"/>
                  </a:cubicBezTo>
                  <a:cubicBezTo>
                    <a:pt x="205" y="194"/>
                    <a:pt x="206" y="194"/>
                    <a:pt x="207" y="194"/>
                  </a:cubicBezTo>
                  <a:cubicBezTo>
                    <a:pt x="207" y="194"/>
                    <a:pt x="209" y="195"/>
                    <a:pt x="209" y="193"/>
                  </a:cubicBezTo>
                  <a:cubicBezTo>
                    <a:pt x="209" y="193"/>
                    <a:pt x="207" y="193"/>
                    <a:pt x="207" y="192"/>
                  </a:cubicBezTo>
                  <a:cubicBezTo>
                    <a:pt x="206" y="191"/>
                    <a:pt x="207" y="191"/>
                    <a:pt x="208" y="191"/>
                  </a:cubicBezTo>
                  <a:cubicBezTo>
                    <a:pt x="209" y="192"/>
                    <a:pt x="210" y="193"/>
                    <a:pt x="211" y="194"/>
                  </a:cubicBezTo>
                  <a:cubicBezTo>
                    <a:pt x="212" y="194"/>
                    <a:pt x="213" y="195"/>
                    <a:pt x="213" y="194"/>
                  </a:cubicBezTo>
                  <a:cubicBezTo>
                    <a:pt x="213" y="193"/>
                    <a:pt x="211" y="191"/>
                    <a:pt x="211" y="191"/>
                  </a:cubicBezTo>
                  <a:cubicBezTo>
                    <a:pt x="209" y="189"/>
                    <a:pt x="206" y="187"/>
                    <a:pt x="204" y="189"/>
                  </a:cubicBezTo>
                  <a:cubicBezTo>
                    <a:pt x="201" y="191"/>
                    <a:pt x="199" y="194"/>
                    <a:pt x="195" y="196"/>
                  </a:cubicBezTo>
                  <a:cubicBezTo>
                    <a:pt x="194" y="196"/>
                    <a:pt x="192" y="197"/>
                    <a:pt x="192" y="195"/>
                  </a:cubicBezTo>
                  <a:cubicBezTo>
                    <a:pt x="192" y="194"/>
                    <a:pt x="194" y="194"/>
                    <a:pt x="194" y="194"/>
                  </a:cubicBezTo>
                  <a:cubicBezTo>
                    <a:pt x="194" y="193"/>
                    <a:pt x="194" y="192"/>
                    <a:pt x="193" y="192"/>
                  </a:cubicBezTo>
                  <a:cubicBezTo>
                    <a:pt x="194" y="190"/>
                    <a:pt x="197" y="192"/>
                    <a:pt x="198" y="191"/>
                  </a:cubicBezTo>
                  <a:cubicBezTo>
                    <a:pt x="198" y="190"/>
                    <a:pt x="198" y="190"/>
                    <a:pt x="198" y="189"/>
                  </a:cubicBezTo>
                  <a:cubicBezTo>
                    <a:pt x="197" y="189"/>
                    <a:pt x="190" y="189"/>
                    <a:pt x="193" y="187"/>
                  </a:cubicBezTo>
                  <a:cubicBezTo>
                    <a:pt x="194" y="187"/>
                    <a:pt x="197" y="187"/>
                    <a:pt x="198" y="186"/>
                  </a:cubicBezTo>
                  <a:cubicBezTo>
                    <a:pt x="199" y="186"/>
                    <a:pt x="198" y="185"/>
                    <a:pt x="198" y="185"/>
                  </a:cubicBezTo>
                  <a:cubicBezTo>
                    <a:pt x="199" y="185"/>
                    <a:pt x="199" y="184"/>
                    <a:pt x="200" y="184"/>
                  </a:cubicBezTo>
                  <a:cubicBezTo>
                    <a:pt x="201" y="185"/>
                    <a:pt x="200" y="186"/>
                    <a:pt x="201" y="186"/>
                  </a:cubicBezTo>
                  <a:cubicBezTo>
                    <a:pt x="202" y="186"/>
                    <a:pt x="203" y="185"/>
                    <a:pt x="203" y="185"/>
                  </a:cubicBezTo>
                  <a:cubicBezTo>
                    <a:pt x="204" y="184"/>
                    <a:pt x="206" y="182"/>
                    <a:pt x="207" y="182"/>
                  </a:cubicBezTo>
                  <a:cubicBezTo>
                    <a:pt x="207" y="183"/>
                    <a:pt x="206" y="184"/>
                    <a:pt x="207" y="185"/>
                  </a:cubicBezTo>
                  <a:cubicBezTo>
                    <a:pt x="208" y="185"/>
                    <a:pt x="209" y="182"/>
                    <a:pt x="210" y="181"/>
                  </a:cubicBezTo>
                  <a:cubicBezTo>
                    <a:pt x="210" y="181"/>
                    <a:pt x="212" y="180"/>
                    <a:pt x="212" y="180"/>
                  </a:cubicBezTo>
                  <a:cubicBezTo>
                    <a:pt x="213" y="181"/>
                    <a:pt x="212" y="182"/>
                    <a:pt x="213" y="182"/>
                  </a:cubicBezTo>
                  <a:cubicBezTo>
                    <a:pt x="215" y="184"/>
                    <a:pt x="215" y="176"/>
                    <a:pt x="219" y="178"/>
                  </a:cubicBezTo>
                  <a:cubicBezTo>
                    <a:pt x="220" y="182"/>
                    <a:pt x="222" y="186"/>
                    <a:pt x="226" y="188"/>
                  </a:cubicBezTo>
                  <a:cubicBezTo>
                    <a:pt x="226" y="186"/>
                    <a:pt x="225" y="186"/>
                    <a:pt x="224" y="184"/>
                  </a:cubicBezTo>
                  <a:cubicBezTo>
                    <a:pt x="223" y="183"/>
                    <a:pt x="222" y="181"/>
                    <a:pt x="223" y="179"/>
                  </a:cubicBezTo>
                  <a:cubicBezTo>
                    <a:pt x="225" y="180"/>
                    <a:pt x="224" y="182"/>
                    <a:pt x="225" y="183"/>
                  </a:cubicBezTo>
                  <a:cubicBezTo>
                    <a:pt x="226" y="182"/>
                    <a:pt x="226" y="180"/>
                    <a:pt x="226" y="179"/>
                  </a:cubicBezTo>
                  <a:cubicBezTo>
                    <a:pt x="226" y="178"/>
                    <a:pt x="226" y="177"/>
                    <a:pt x="225" y="177"/>
                  </a:cubicBezTo>
                  <a:cubicBezTo>
                    <a:pt x="224" y="176"/>
                    <a:pt x="225" y="174"/>
                    <a:pt x="226" y="174"/>
                  </a:cubicBezTo>
                  <a:cubicBezTo>
                    <a:pt x="228" y="174"/>
                    <a:pt x="227" y="176"/>
                    <a:pt x="230" y="175"/>
                  </a:cubicBezTo>
                  <a:cubicBezTo>
                    <a:pt x="229" y="174"/>
                    <a:pt x="228" y="173"/>
                    <a:pt x="227" y="173"/>
                  </a:cubicBezTo>
                  <a:cubicBezTo>
                    <a:pt x="225" y="172"/>
                    <a:pt x="226" y="172"/>
                    <a:pt x="225" y="173"/>
                  </a:cubicBezTo>
                  <a:cubicBezTo>
                    <a:pt x="224" y="173"/>
                    <a:pt x="224" y="174"/>
                    <a:pt x="223" y="173"/>
                  </a:cubicBezTo>
                  <a:cubicBezTo>
                    <a:pt x="222" y="172"/>
                    <a:pt x="222" y="172"/>
                    <a:pt x="223" y="171"/>
                  </a:cubicBezTo>
                  <a:cubicBezTo>
                    <a:pt x="223" y="171"/>
                    <a:pt x="224" y="171"/>
                    <a:pt x="225" y="170"/>
                  </a:cubicBezTo>
                  <a:cubicBezTo>
                    <a:pt x="226" y="170"/>
                    <a:pt x="226" y="169"/>
                    <a:pt x="227" y="169"/>
                  </a:cubicBezTo>
                  <a:cubicBezTo>
                    <a:pt x="229" y="168"/>
                    <a:pt x="230" y="171"/>
                    <a:pt x="232" y="171"/>
                  </a:cubicBezTo>
                  <a:cubicBezTo>
                    <a:pt x="232" y="169"/>
                    <a:pt x="230" y="168"/>
                    <a:pt x="229" y="167"/>
                  </a:cubicBezTo>
                  <a:cubicBezTo>
                    <a:pt x="228" y="165"/>
                    <a:pt x="228" y="163"/>
                    <a:pt x="225" y="162"/>
                  </a:cubicBezTo>
                  <a:cubicBezTo>
                    <a:pt x="225" y="161"/>
                    <a:pt x="221" y="161"/>
                    <a:pt x="222" y="160"/>
                  </a:cubicBezTo>
                  <a:cubicBezTo>
                    <a:pt x="222" y="158"/>
                    <a:pt x="226" y="157"/>
                    <a:pt x="227" y="157"/>
                  </a:cubicBezTo>
                  <a:cubicBezTo>
                    <a:pt x="228" y="157"/>
                    <a:pt x="231" y="156"/>
                    <a:pt x="232" y="157"/>
                  </a:cubicBezTo>
                  <a:cubicBezTo>
                    <a:pt x="232" y="157"/>
                    <a:pt x="233" y="158"/>
                    <a:pt x="233" y="158"/>
                  </a:cubicBezTo>
                  <a:cubicBezTo>
                    <a:pt x="234" y="160"/>
                    <a:pt x="233" y="159"/>
                    <a:pt x="233" y="160"/>
                  </a:cubicBezTo>
                  <a:cubicBezTo>
                    <a:pt x="235" y="161"/>
                    <a:pt x="235" y="161"/>
                    <a:pt x="236" y="160"/>
                  </a:cubicBezTo>
                  <a:cubicBezTo>
                    <a:pt x="238" y="159"/>
                    <a:pt x="238" y="158"/>
                    <a:pt x="239" y="159"/>
                  </a:cubicBezTo>
                  <a:cubicBezTo>
                    <a:pt x="239" y="161"/>
                    <a:pt x="239" y="161"/>
                    <a:pt x="240" y="162"/>
                  </a:cubicBezTo>
                  <a:cubicBezTo>
                    <a:pt x="241" y="163"/>
                    <a:pt x="242" y="164"/>
                    <a:pt x="242" y="165"/>
                  </a:cubicBezTo>
                  <a:cubicBezTo>
                    <a:pt x="243" y="166"/>
                    <a:pt x="243" y="171"/>
                    <a:pt x="244" y="167"/>
                  </a:cubicBezTo>
                  <a:cubicBezTo>
                    <a:pt x="244" y="164"/>
                    <a:pt x="243" y="164"/>
                    <a:pt x="241" y="161"/>
                  </a:cubicBezTo>
                  <a:cubicBezTo>
                    <a:pt x="240" y="159"/>
                    <a:pt x="240" y="157"/>
                    <a:pt x="243" y="156"/>
                  </a:cubicBezTo>
                  <a:cubicBezTo>
                    <a:pt x="244" y="157"/>
                    <a:pt x="244" y="159"/>
                    <a:pt x="246" y="159"/>
                  </a:cubicBezTo>
                  <a:cubicBezTo>
                    <a:pt x="248" y="159"/>
                    <a:pt x="246" y="157"/>
                    <a:pt x="245" y="157"/>
                  </a:cubicBezTo>
                  <a:cubicBezTo>
                    <a:pt x="245" y="156"/>
                    <a:pt x="246" y="155"/>
                    <a:pt x="248" y="155"/>
                  </a:cubicBezTo>
                  <a:cubicBezTo>
                    <a:pt x="250" y="156"/>
                    <a:pt x="250" y="157"/>
                    <a:pt x="253" y="157"/>
                  </a:cubicBezTo>
                  <a:cubicBezTo>
                    <a:pt x="253" y="157"/>
                    <a:pt x="250" y="155"/>
                    <a:pt x="249" y="155"/>
                  </a:cubicBezTo>
                  <a:cubicBezTo>
                    <a:pt x="248" y="154"/>
                    <a:pt x="246" y="155"/>
                    <a:pt x="246" y="153"/>
                  </a:cubicBezTo>
                  <a:cubicBezTo>
                    <a:pt x="246" y="152"/>
                    <a:pt x="248" y="150"/>
                    <a:pt x="247" y="150"/>
                  </a:cubicBezTo>
                  <a:cubicBezTo>
                    <a:pt x="246" y="149"/>
                    <a:pt x="243" y="151"/>
                    <a:pt x="243" y="152"/>
                  </a:cubicBezTo>
                  <a:cubicBezTo>
                    <a:pt x="242" y="153"/>
                    <a:pt x="241" y="155"/>
                    <a:pt x="238" y="154"/>
                  </a:cubicBezTo>
                  <a:cubicBezTo>
                    <a:pt x="237" y="153"/>
                    <a:pt x="238" y="152"/>
                    <a:pt x="237" y="151"/>
                  </a:cubicBezTo>
                  <a:cubicBezTo>
                    <a:pt x="236" y="151"/>
                    <a:pt x="234" y="153"/>
                    <a:pt x="233" y="153"/>
                  </a:cubicBezTo>
                  <a:cubicBezTo>
                    <a:pt x="231" y="154"/>
                    <a:pt x="229" y="155"/>
                    <a:pt x="227" y="154"/>
                  </a:cubicBezTo>
                  <a:cubicBezTo>
                    <a:pt x="227" y="153"/>
                    <a:pt x="226" y="152"/>
                    <a:pt x="227" y="150"/>
                  </a:cubicBezTo>
                  <a:cubicBezTo>
                    <a:pt x="227" y="149"/>
                    <a:pt x="229" y="150"/>
                    <a:pt x="229" y="149"/>
                  </a:cubicBezTo>
                  <a:cubicBezTo>
                    <a:pt x="229" y="149"/>
                    <a:pt x="228" y="148"/>
                    <a:pt x="228" y="148"/>
                  </a:cubicBezTo>
                  <a:cubicBezTo>
                    <a:pt x="228" y="147"/>
                    <a:pt x="228" y="147"/>
                    <a:pt x="228" y="146"/>
                  </a:cubicBezTo>
                  <a:cubicBezTo>
                    <a:pt x="229" y="144"/>
                    <a:pt x="229" y="144"/>
                    <a:pt x="231" y="144"/>
                  </a:cubicBezTo>
                  <a:cubicBezTo>
                    <a:pt x="233" y="143"/>
                    <a:pt x="233" y="143"/>
                    <a:pt x="235" y="142"/>
                  </a:cubicBezTo>
                  <a:cubicBezTo>
                    <a:pt x="236" y="141"/>
                    <a:pt x="236" y="141"/>
                    <a:pt x="237" y="142"/>
                  </a:cubicBezTo>
                  <a:cubicBezTo>
                    <a:pt x="238" y="143"/>
                    <a:pt x="239" y="145"/>
                    <a:pt x="239" y="144"/>
                  </a:cubicBezTo>
                  <a:cubicBezTo>
                    <a:pt x="240" y="143"/>
                    <a:pt x="238" y="142"/>
                    <a:pt x="239" y="141"/>
                  </a:cubicBezTo>
                  <a:cubicBezTo>
                    <a:pt x="242" y="138"/>
                    <a:pt x="245" y="144"/>
                    <a:pt x="248" y="142"/>
                  </a:cubicBezTo>
                  <a:cubicBezTo>
                    <a:pt x="247" y="141"/>
                    <a:pt x="246" y="142"/>
                    <a:pt x="245" y="141"/>
                  </a:cubicBezTo>
                  <a:cubicBezTo>
                    <a:pt x="245" y="141"/>
                    <a:pt x="245" y="140"/>
                    <a:pt x="245" y="139"/>
                  </a:cubicBezTo>
                  <a:cubicBezTo>
                    <a:pt x="244" y="138"/>
                    <a:pt x="242" y="140"/>
                    <a:pt x="242" y="138"/>
                  </a:cubicBezTo>
                  <a:cubicBezTo>
                    <a:pt x="241" y="136"/>
                    <a:pt x="244" y="135"/>
                    <a:pt x="246" y="135"/>
                  </a:cubicBezTo>
                  <a:cubicBezTo>
                    <a:pt x="247" y="136"/>
                    <a:pt x="250" y="138"/>
                    <a:pt x="251" y="138"/>
                  </a:cubicBezTo>
                  <a:cubicBezTo>
                    <a:pt x="252" y="136"/>
                    <a:pt x="248" y="135"/>
                    <a:pt x="248" y="134"/>
                  </a:cubicBezTo>
                  <a:cubicBezTo>
                    <a:pt x="247" y="131"/>
                    <a:pt x="250" y="132"/>
                    <a:pt x="252" y="132"/>
                  </a:cubicBezTo>
                  <a:cubicBezTo>
                    <a:pt x="254" y="131"/>
                    <a:pt x="253" y="131"/>
                    <a:pt x="252" y="130"/>
                  </a:cubicBezTo>
                  <a:cubicBezTo>
                    <a:pt x="251" y="129"/>
                    <a:pt x="251" y="128"/>
                    <a:pt x="250" y="128"/>
                  </a:cubicBezTo>
                  <a:cubicBezTo>
                    <a:pt x="249" y="127"/>
                    <a:pt x="246" y="130"/>
                    <a:pt x="245" y="128"/>
                  </a:cubicBezTo>
                  <a:cubicBezTo>
                    <a:pt x="245" y="127"/>
                    <a:pt x="246" y="126"/>
                    <a:pt x="246" y="125"/>
                  </a:cubicBezTo>
                  <a:cubicBezTo>
                    <a:pt x="247" y="124"/>
                    <a:pt x="247" y="124"/>
                    <a:pt x="248" y="123"/>
                  </a:cubicBezTo>
                  <a:cubicBezTo>
                    <a:pt x="249" y="122"/>
                    <a:pt x="249" y="122"/>
                    <a:pt x="249" y="121"/>
                  </a:cubicBezTo>
                  <a:cubicBezTo>
                    <a:pt x="249" y="119"/>
                    <a:pt x="249" y="119"/>
                    <a:pt x="250" y="118"/>
                  </a:cubicBezTo>
                  <a:cubicBezTo>
                    <a:pt x="250" y="118"/>
                    <a:pt x="252" y="118"/>
                    <a:pt x="253" y="118"/>
                  </a:cubicBezTo>
                  <a:cubicBezTo>
                    <a:pt x="253" y="117"/>
                    <a:pt x="254" y="117"/>
                    <a:pt x="255" y="117"/>
                  </a:cubicBezTo>
                  <a:cubicBezTo>
                    <a:pt x="255" y="116"/>
                    <a:pt x="259" y="116"/>
                    <a:pt x="258" y="116"/>
                  </a:cubicBezTo>
                  <a:cubicBezTo>
                    <a:pt x="258" y="115"/>
                    <a:pt x="258" y="115"/>
                    <a:pt x="258" y="115"/>
                  </a:cubicBezTo>
                  <a:cubicBezTo>
                    <a:pt x="258" y="113"/>
                    <a:pt x="258" y="113"/>
                    <a:pt x="257" y="111"/>
                  </a:cubicBezTo>
                  <a:cubicBezTo>
                    <a:pt x="255" y="109"/>
                    <a:pt x="256" y="108"/>
                    <a:pt x="258" y="106"/>
                  </a:cubicBezTo>
                  <a:cubicBezTo>
                    <a:pt x="259" y="105"/>
                    <a:pt x="259" y="103"/>
                    <a:pt x="259" y="102"/>
                  </a:cubicBezTo>
                  <a:cubicBezTo>
                    <a:pt x="259" y="101"/>
                    <a:pt x="259" y="100"/>
                    <a:pt x="259" y="100"/>
                  </a:cubicBezTo>
                  <a:cubicBezTo>
                    <a:pt x="260" y="99"/>
                    <a:pt x="261" y="99"/>
                    <a:pt x="262" y="98"/>
                  </a:cubicBezTo>
                  <a:cubicBezTo>
                    <a:pt x="262" y="100"/>
                    <a:pt x="262" y="103"/>
                    <a:pt x="265" y="103"/>
                  </a:cubicBezTo>
                  <a:cubicBezTo>
                    <a:pt x="265" y="105"/>
                    <a:pt x="264" y="109"/>
                    <a:pt x="265" y="111"/>
                  </a:cubicBezTo>
                  <a:cubicBezTo>
                    <a:pt x="267" y="112"/>
                    <a:pt x="267" y="108"/>
                    <a:pt x="267" y="107"/>
                  </a:cubicBezTo>
                  <a:cubicBezTo>
                    <a:pt x="267" y="108"/>
                    <a:pt x="268" y="110"/>
                    <a:pt x="269" y="110"/>
                  </a:cubicBezTo>
                  <a:cubicBezTo>
                    <a:pt x="270" y="109"/>
                    <a:pt x="269" y="108"/>
                    <a:pt x="271" y="107"/>
                  </a:cubicBezTo>
                  <a:cubicBezTo>
                    <a:pt x="273" y="107"/>
                    <a:pt x="274" y="109"/>
                    <a:pt x="275" y="109"/>
                  </a:cubicBezTo>
                  <a:cubicBezTo>
                    <a:pt x="276" y="107"/>
                    <a:pt x="273" y="106"/>
                    <a:pt x="272" y="105"/>
                  </a:cubicBezTo>
                  <a:cubicBezTo>
                    <a:pt x="270" y="104"/>
                    <a:pt x="269" y="103"/>
                    <a:pt x="268" y="101"/>
                  </a:cubicBezTo>
                  <a:cubicBezTo>
                    <a:pt x="267" y="100"/>
                    <a:pt x="266" y="100"/>
                    <a:pt x="266" y="98"/>
                  </a:cubicBezTo>
                  <a:cubicBezTo>
                    <a:pt x="265" y="95"/>
                    <a:pt x="268" y="96"/>
                    <a:pt x="270" y="95"/>
                  </a:cubicBezTo>
                  <a:cubicBezTo>
                    <a:pt x="273" y="94"/>
                    <a:pt x="272" y="95"/>
                    <a:pt x="273" y="97"/>
                  </a:cubicBezTo>
                  <a:cubicBezTo>
                    <a:pt x="273" y="98"/>
                    <a:pt x="274" y="99"/>
                    <a:pt x="275" y="100"/>
                  </a:cubicBezTo>
                  <a:cubicBezTo>
                    <a:pt x="276" y="102"/>
                    <a:pt x="276" y="103"/>
                    <a:pt x="277" y="105"/>
                  </a:cubicBezTo>
                  <a:cubicBezTo>
                    <a:pt x="278" y="105"/>
                    <a:pt x="279" y="105"/>
                    <a:pt x="280" y="106"/>
                  </a:cubicBezTo>
                  <a:cubicBezTo>
                    <a:pt x="281" y="106"/>
                    <a:pt x="282" y="105"/>
                    <a:pt x="283" y="106"/>
                  </a:cubicBezTo>
                  <a:cubicBezTo>
                    <a:pt x="285" y="108"/>
                    <a:pt x="279" y="109"/>
                    <a:pt x="279" y="110"/>
                  </a:cubicBezTo>
                  <a:cubicBezTo>
                    <a:pt x="279" y="110"/>
                    <a:pt x="282" y="112"/>
                    <a:pt x="282" y="112"/>
                  </a:cubicBezTo>
                  <a:cubicBezTo>
                    <a:pt x="282" y="112"/>
                    <a:pt x="282" y="112"/>
                    <a:pt x="282" y="112"/>
                  </a:cubicBezTo>
                  <a:cubicBezTo>
                    <a:pt x="282" y="112"/>
                    <a:pt x="284" y="112"/>
                    <a:pt x="283" y="112"/>
                  </a:cubicBezTo>
                  <a:cubicBezTo>
                    <a:pt x="285" y="112"/>
                    <a:pt x="285" y="113"/>
                    <a:pt x="285" y="111"/>
                  </a:cubicBezTo>
                  <a:cubicBezTo>
                    <a:pt x="285" y="110"/>
                    <a:pt x="285" y="107"/>
                    <a:pt x="285" y="105"/>
                  </a:cubicBezTo>
                  <a:cubicBezTo>
                    <a:pt x="284" y="103"/>
                    <a:pt x="282" y="103"/>
                    <a:pt x="280" y="103"/>
                  </a:cubicBezTo>
                  <a:cubicBezTo>
                    <a:pt x="278" y="102"/>
                    <a:pt x="276" y="101"/>
                    <a:pt x="276" y="98"/>
                  </a:cubicBezTo>
                  <a:cubicBezTo>
                    <a:pt x="276" y="96"/>
                    <a:pt x="278" y="96"/>
                    <a:pt x="279" y="94"/>
                  </a:cubicBezTo>
                  <a:cubicBezTo>
                    <a:pt x="277" y="93"/>
                    <a:pt x="274" y="95"/>
                    <a:pt x="274" y="91"/>
                  </a:cubicBezTo>
                  <a:cubicBezTo>
                    <a:pt x="275" y="90"/>
                    <a:pt x="275" y="89"/>
                    <a:pt x="276" y="88"/>
                  </a:cubicBezTo>
                  <a:cubicBezTo>
                    <a:pt x="277" y="87"/>
                    <a:pt x="277" y="86"/>
                    <a:pt x="277" y="85"/>
                  </a:cubicBezTo>
                  <a:cubicBezTo>
                    <a:pt x="278" y="84"/>
                    <a:pt x="278" y="84"/>
                    <a:pt x="279" y="83"/>
                  </a:cubicBezTo>
                  <a:cubicBezTo>
                    <a:pt x="279" y="83"/>
                    <a:pt x="280" y="82"/>
                    <a:pt x="280" y="82"/>
                  </a:cubicBezTo>
                  <a:cubicBezTo>
                    <a:pt x="282" y="81"/>
                    <a:pt x="285" y="81"/>
                    <a:pt x="287" y="80"/>
                  </a:cubicBezTo>
                  <a:cubicBezTo>
                    <a:pt x="288" y="80"/>
                    <a:pt x="290" y="79"/>
                    <a:pt x="290" y="81"/>
                  </a:cubicBezTo>
                  <a:cubicBezTo>
                    <a:pt x="291" y="83"/>
                    <a:pt x="289" y="85"/>
                    <a:pt x="289" y="88"/>
                  </a:cubicBezTo>
                  <a:cubicBezTo>
                    <a:pt x="289" y="89"/>
                    <a:pt x="289" y="90"/>
                    <a:pt x="289" y="92"/>
                  </a:cubicBezTo>
                  <a:cubicBezTo>
                    <a:pt x="289" y="93"/>
                    <a:pt x="288" y="94"/>
                    <a:pt x="288" y="96"/>
                  </a:cubicBezTo>
                  <a:cubicBezTo>
                    <a:pt x="288" y="97"/>
                    <a:pt x="288" y="98"/>
                    <a:pt x="287" y="100"/>
                  </a:cubicBezTo>
                  <a:cubicBezTo>
                    <a:pt x="287" y="101"/>
                    <a:pt x="286" y="102"/>
                    <a:pt x="285" y="103"/>
                  </a:cubicBezTo>
                  <a:cubicBezTo>
                    <a:pt x="287" y="103"/>
                    <a:pt x="289" y="100"/>
                    <a:pt x="290" y="98"/>
                  </a:cubicBezTo>
                  <a:cubicBezTo>
                    <a:pt x="290" y="97"/>
                    <a:pt x="290" y="95"/>
                    <a:pt x="290" y="93"/>
                  </a:cubicBezTo>
                  <a:cubicBezTo>
                    <a:pt x="292" y="88"/>
                    <a:pt x="295" y="95"/>
                    <a:pt x="298" y="94"/>
                  </a:cubicBezTo>
                  <a:cubicBezTo>
                    <a:pt x="298" y="92"/>
                    <a:pt x="296" y="92"/>
                    <a:pt x="295" y="92"/>
                  </a:cubicBezTo>
                  <a:cubicBezTo>
                    <a:pt x="293" y="91"/>
                    <a:pt x="292" y="90"/>
                    <a:pt x="292" y="88"/>
                  </a:cubicBezTo>
                  <a:cubicBezTo>
                    <a:pt x="291" y="86"/>
                    <a:pt x="292" y="85"/>
                    <a:pt x="293" y="83"/>
                  </a:cubicBezTo>
                  <a:cubicBezTo>
                    <a:pt x="293" y="82"/>
                    <a:pt x="293" y="80"/>
                    <a:pt x="294" y="79"/>
                  </a:cubicBezTo>
                  <a:cubicBezTo>
                    <a:pt x="294" y="80"/>
                    <a:pt x="294" y="81"/>
                    <a:pt x="295" y="82"/>
                  </a:cubicBezTo>
                  <a:cubicBezTo>
                    <a:pt x="296" y="81"/>
                    <a:pt x="296" y="80"/>
                    <a:pt x="296" y="79"/>
                  </a:cubicBezTo>
                  <a:cubicBezTo>
                    <a:pt x="296" y="78"/>
                    <a:pt x="296" y="77"/>
                    <a:pt x="296" y="77"/>
                  </a:cubicBezTo>
                  <a:cubicBezTo>
                    <a:pt x="296" y="76"/>
                    <a:pt x="297" y="76"/>
                    <a:pt x="297" y="76"/>
                  </a:cubicBezTo>
                  <a:cubicBezTo>
                    <a:pt x="298" y="74"/>
                    <a:pt x="298" y="74"/>
                    <a:pt x="298" y="73"/>
                  </a:cubicBezTo>
                  <a:cubicBezTo>
                    <a:pt x="299" y="72"/>
                    <a:pt x="300" y="71"/>
                    <a:pt x="301" y="70"/>
                  </a:cubicBezTo>
                  <a:cubicBezTo>
                    <a:pt x="303" y="74"/>
                    <a:pt x="303" y="76"/>
                    <a:pt x="302" y="81"/>
                  </a:cubicBezTo>
                  <a:cubicBezTo>
                    <a:pt x="302" y="82"/>
                    <a:pt x="301" y="84"/>
                    <a:pt x="301" y="86"/>
                  </a:cubicBezTo>
                  <a:cubicBezTo>
                    <a:pt x="302" y="88"/>
                    <a:pt x="303" y="89"/>
                    <a:pt x="303" y="91"/>
                  </a:cubicBezTo>
                  <a:cubicBezTo>
                    <a:pt x="302" y="92"/>
                    <a:pt x="301" y="92"/>
                    <a:pt x="301" y="93"/>
                  </a:cubicBezTo>
                  <a:cubicBezTo>
                    <a:pt x="300" y="94"/>
                    <a:pt x="300" y="97"/>
                    <a:pt x="300" y="98"/>
                  </a:cubicBezTo>
                  <a:cubicBezTo>
                    <a:pt x="300" y="99"/>
                    <a:pt x="299" y="101"/>
                    <a:pt x="299" y="102"/>
                  </a:cubicBezTo>
                  <a:cubicBezTo>
                    <a:pt x="298" y="104"/>
                    <a:pt x="296" y="104"/>
                    <a:pt x="295" y="106"/>
                  </a:cubicBezTo>
                  <a:cubicBezTo>
                    <a:pt x="295" y="106"/>
                    <a:pt x="294" y="108"/>
                    <a:pt x="293" y="109"/>
                  </a:cubicBezTo>
                  <a:cubicBezTo>
                    <a:pt x="293" y="110"/>
                    <a:pt x="294" y="110"/>
                    <a:pt x="295" y="109"/>
                  </a:cubicBezTo>
                  <a:cubicBezTo>
                    <a:pt x="296" y="107"/>
                    <a:pt x="297" y="106"/>
                    <a:pt x="298" y="105"/>
                  </a:cubicBezTo>
                  <a:cubicBezTo>
                    <a:pt x="300" y="104"/>
                    <a:pt x="301" y="103"/>
                    <a:pt x="301" y="102"/>
                  </a:cubicBezTo>
                  <a:cubicBezTo>
                    <a:pt x="302" y="100"/>
                    <a:pt x="303" y="98"/>
                    <a:pt x="303" y="96"/>
                  </a:cubicBezTo>
                  <a:cubicBezTo>
                    <a:pt x="303" y="96"/>
                    <a:pt x="304" y="93"/>
                    <a:pt x="304" y="93"/>
                  </a:cubicBezTo>
                  <a:cubicBezTo>
                    <a:pt x="305" y="93"/>
                    <a:pt x="307" y="95"/>
                    <a:pt x="307" y="96"/>
                  </a:cubicBezTo>
                  <a:cubicBezTo>
                    <a:pt x="308" y="96"/>
                    <a:pt x="310" y="96"/>
                    <a:pt x="311" y="97"/>
                  </a:cubicBezTo>
                  <a:cubicBezTo>
                    <a:pt x="312" y="96"/>
                    <a:pt x="309" y="95"/>
                    <a:pt x="309" y="94"/>
                  </a:cubicBezTo>
                  <a:cubicBezTo>
                    <a:pt x="308" y="94"/>
                    <a:pt x="308" y="93"/>
                    <a:pt x="307" y="92"/>
                  </a:cubicBezTo>
                  <a:cubicBezTo>
                    <a:pt x="307" y="91"/>
                    <a:pt x="306" y="91"/>
                    <a:pt x="306" y="90"/>
                  </a:cubicBezTo>
                  <a:cubicBezTo>
                    <a:pt x="304" y="89"/>
                    <a:pt x="305" y="89"/>
                    <a:pt x="305" y="87"/>
                  </a:cubicBezTo>
                  <a:cubicBezTo>
                    <a:pt x="305" y="86"/>
                    <a:pt x="305" y="85"/>
                    <a:pt x="305" y="85"/>
                  </a:cubicBezTo>
                  <a:cubicBezTo>
                    <a:pt x="305" y="84"/>
                    <a:pt x="304" y="83"/>
                    <a:pt x="304" y="83"/>
                  </a:cubicBezTo>
                  <a:cubicBezTo>
                    <a:pt x="304" y="81"/>
                    <a:pt x="308" y="82"/>
                    <a:pt x="310" y="80"/>
                  </a:cubicBezTo>
                  <a:cubicBezTo>
                    <a:pt x="311" y="79"/>
                    <a:pt x="311" y="77"/>
                    <a:pt x="312" y="76"/>
                  </a:cubicBezTo>
                  <a:cubicBezTo>
                    <a:pt x="313" y="74"/>
                    <a:pt x="314" y="74"/>
                    <a:pt x="315" y="72"/>
                  </a:cubicBezTo>
                  <a:cubicBezTo>
                    <a:pt x="316" y="74"/>
                    <a:pt x="313" y="76"/>
                    <a:pt x="313" y="78"/>
                  </a:cubicBezTo>
                  <a:cubicBezTo>
                    <a:pt x="314" y="79"/>
                    <a:pt x="314" y="80"/>
                    <a:pt x="315" y="79"/>
                  </a:cubicBezTo>
                  <a:cubicBezTo>
                    <a:pt x="316" y="79"/>
                    <a:pt x="316" y="76"/>
                    <a:pt x="317" y="76"/>
                  </a:cubicBezTo>
                  <a:cubicBezTo>
                    <a:pt x="318" y="76"/>
                    <a:pt x="317" y="79"/>
                    <a:pt x="318" y="79"/>
                  </a:cubicBezTo>
                  <a:cubicBezTo>
                    <a:pt x="318" y="79"/>
                    <a:pt x="318" y="79"/>
                    <a:pt x="318" y="79"/>
                  </a:cubicBezTo>
                  <a:cubicBezTo>
                    <a:pt x="319" y="78"/>
                    <a:pt x="319" y="76"/>
                    <a:pt x="319" y="75"/>
                  </a:cubicBezTo>
                  <a:cubicBezTo>
                    <a:pt x="319" y="74"/>
                    <a:pt x="320" y="74"/>
                    <a:pt x="320" y="72"/>
                  </a:cubicBezTo>
                  <a:cubicBezTo>
                    <a:pt x="320" y="71"/>
                    <a:pt x="319" y="71"/>
                    <a:pt x="319" y="70"/>
                  </a:cubicBezTo>
                  <a:cubicBezTo>
                    <a:pt x="319" y="69"/>
                    <a:pt x="320" y="67"/>
                    <a:pt x="320" y="67"/>
                  </a:cubicBezTo>
                  <a:cubicBezTo>
                    <a:pt x="322" y="66"/>
                    <a:pt x="325" y="69"/>
                    <a:pt x="325" y="70"/>
                  </a:cubicBezTo>
                  <a:cubicBezTo>
                    <a:pt x="326" y="72"/>
                    <a:pt x="326" y="73"/>
                    <a:pt x="327" y="74"/>
                  </a:cubicBezTo>
                  <a:cubicBezTo>
                    <a:pt x="328" y="74"/>
                    <a:pt x="330" y="74"/>
                    <a:pt x="331" y="76"/>
                  </a:cubicBezTo>
                  <a:cubicBezTo>
                    <a:pt x="332" y="78"/>
                    <a:pt x="332" y="82"/>
                    <a:pt x="334" y="83"/>
                  </a:cubicBezTo>
                  <a:cubicBezTo>
                    <a:pt x="338" y="86"/>
                    <a:pt x="335" y="80"/>
                    <a:pt x="335" y="79"/>
                  </a:cubicBezTo>
                  <a:cubicBezTo>
                    <a:pt x="334" y="78"/>
                    <a:pt x="334" y="77"/>
                    <a:pt x="334" y="76"/>
                  </a:cubicBezTo>
                  <a:cubicBezTo>
                    <a:pt x="334" y="75"/>
                    <a:pt x="333" y="75"/>
                    <a:pt x="333" y="74"/>
                  </a:cubicBezTo>
                  <a:cubicBezTo>
                    <a:pt x="332" y="70"/>
                    <a:pt x="334" y="68"/>
                    <a:pt x="335" y="72"/>
                  </a:cubicBezTo>
                  <a:cubicBezTo>
                    <a:pt x="336" y="72"/>
                    <a:pt x="336" y="69"/>
                    <a:pt x="335" y="68"/>
                  </a:cubicBezTo>
                  <a:cubicBezTo>
                    <a:pt x="335" y="68"/>
                    <a:pt x="336" y="68"/>
                    <a:pt x="334" y="67"/>
                  </a:cubicBezTo>
                  <a:cubicBezTo>
                    <a:pt x="334" y="67"/>
                    <a:pt x="333" y="68"/>
                    <a:pt x="332" y="68"/>
                  </a:cubicBezTo>
                  <a:cubicBezTo>
                    <a:pt x="332" y="68"/>
                    <a:pt x="331" y="67"/>
                    <a:pt x="330" y="67"/>
                  </a:cubicBezTo>
                  <a:cubicBezTo>
                    <a:pt x="330" y="66"/>
                    <a:pt x="331" y="66"/>
                    <a:pt x="332" y="66"/>
                  </a:cubicBezTo>
                  <a:cubicBezTo>
                    <a:pt x="333" y="65"/>
                    <a:pt x="334" y="65"/>
                    <a:pt x="335" y="64"/>
                  </a:cubicBezTo>
                  <a:cubicBezTo>
                    <a:pt x="335" y="64"/>
                    <a:pt x="336" y="62"/>
                    <a:pt x="336" y="62"/>
                  </a:cubicBezTo>
                  <a:cubicBezTo>
                    <a:pt x="334" y="62"/>
                    <a:pt x="333" y="65"/>
                    <a:pt x="331" y="63"/>
                  </a:cubicBezTo>
                  <a:cubicBezTo>
                    <a:pt x="330" y="64"/>
                    <a:pt x="330" y="65"/>
                    <a:pt x="329" y="65"/>
                  </a:cubicBezTo>
                  <a:cubicBezTo>
                    <a:pt x="328" y="65"/>
                    <a:pt x="328" y="64"/>
                    <a:pt x="327" y="64"/>
                  </a:cubicBezTo>
                  <a:cubicBezTo>
                    <a:pt x="326" y="63"/>
                    <a:pt x="325" y="63"/>
                    <a:pt x="324" y="62"/>
                  </a:cubicBezTo>
                  <a:cubicBezTo>
                    <a:pt x="323" y="61"/>
                    <a:pt x="325" y="60"/>
                    <a:pt x="324" y="59"/>
                  </a:cubicBezTo>
                  <a:cubicBezTo>
                    <a:pt x="323" y="58"/>
                    <a:pt x="318" y="59"/>
                    <a:pt x="319" y="56"/>
                  </a:cubicBezTo>
                  <a:cubicBezTo>
                    <a:pt x="320" y="53"/>
                    <a:pt x="324" y="53"/>
                    <a:pt x="324" y="57"/>
                  </a:cubicBezTo>
                  <a:cubicBezTo>
                    <a:pt x="326" y="55"/>
                    <a:pt x="323" y="52"/>
                    <a:pt x="325" y="50"/>
                  </a:cubicBezTo>
                  <a:cubicBezTo>
                    <a:pt x="326" y="51"/>
                    <a:pt x="326" y="54"/>
                    <a:pt x="327" y="54"/>
                  </a:cubicBezTo>
                  <a:cubicBezTo>
                    <a:pt x="328" y="51"/>
                    <a:pt x="328" y="49"/>
                    <a:pt x="328" y="47"/>
                  </a:cubicBezTo>
                  <a:cubicBezTo>
                    <a:pt x="331" y="46"/>
                    <a:pt x="330" y="51"/>
                    <a:pt x="330" y="52"/>
                  </a:cubicBezTo>
                  <a:cubicBezTo>
                    <a:pt x="329" y="56"/>
                    <a:pt x="329" y="58"/>
                    <a:pt x="331" y="60"/>
                  </a:cubicBezTo>
                  <a:cubicBezTo>
                    <a:pt x="332" y="60"/>
                    <a:pt x="332" y="57"/>
                    <a:pt x="332" y="57"/>
                  </a:cubicBezTo>
                  <a:cubicBezTo>
                    <a:pt x="331" y="55"/>
                    <a:pt x="331" y="54"/>
                    <a:pt x="332" y="52"/>
                  </a:cubicBezTo>
                  <a:cubicBezTo>
                    <a:pt x="333" y="50"/>
                    <a:pt x="333" y="50"/>
                    <a:pt x="334" y="51"/>
                  </a:cubicBezTo>
                  <a:cubicBezTo>
                    <a:pt x="334" y="51"/>
                    <a:pt x="334" y="52"/>
                    <a:pt x="334" y="52"/>
                  </a:cubicBezTo>
                  <a:cubicBezTo>
                    <a:pt x="335" y="52"/>
                    <a:pt x="335" y="51"/>
                    <a:pt x="336" y="51"/>
                  </a:cubicBezTo>
                  <a:cubicBezTo>
                    <a:pt x="336" y="52"/>
                    <a:pt x="336" y="57"/>
                    <a:pt x="337" y="54"/>
                  </a:cubicBezTo>
                  <a:cubicBezTo>
                    <a:pt x="337" y="53"/>
                    <a:pt x="337" y="53"/>
                    <a:pt x="337" y="52"/>
                  </a:cubicBezTo>
                  <a:cubicBezTo>
                    <a:pt x="338" y="52"/>
                    <a:pt x="339" y="52"/>
                    <a:pt x="339" y="53"/>
                  </a:cubicBezTo>
                  <a:cubicBezTo>
                    <a:pt x="340" y="54"/>
                    <a:pt x="339" y="58"/>
                    <a:pt x="339" y="59"/>
                  </a:cubicBezTo>
                  <a:cubicBezTo>
                    <a:pt x="339" y="61"/>
                    <a:pt x="343" y="62"/>
                    <a:pt x="345" y="62"/>
                  </a:cubicBezTo>
                  <a:cubicBezTo>
                    <a:pt x="346" y="60"/>
                    <a:pt x="343" y="60"/>
                    <a:pt x="343" y="60"/>
                  </a:cubicBezTo>
                  <a:cubicBezTo>
                    <a:pt x="341" y="59"/>
                    <a:pt x="341" y="57"/>
                    <a:pt x="342" y="56"/>
                  </a:cubicBezTo>
                  <a:cubicBezTo>
                    <a:pt x="342" y="54"/>
                    <a:pt x="343" y="53"/>
                    <a:pt x="344" y="55"/>
                  </a:cubicBezTo>
                  <a:cubicBezTo>
                    <a:pt x="345" y="55"/>
                    <a:pt x="345" y="56"/>
                    <a:pt x="345" y="56"/>
                  </a:cubicBezTo>
                  <a:cubicBezTo>
                    <a:pt x="346" y="57"/>
                    <a:pt x="348" y="57"/>
                    <a:pt x="348" y="57"/>
                  </a:cubicBezTo>
                  <a:cubicBezTo>
                    <a:pt x="350" y="57"/>
                    <a:pt x="352" y="56"/>
                    <a:pt x="352" y="58"/>
                  </a:cubicBezTo>
                  <a:cubicBezTo>
                    <a:pt x="353" y="60"/>
                    <a:pt x="350" y="61"/>
                    <a:pt x="349" y="62"/>
                  </a:cubicBezTo>
                  <a:cubicBezTo>
                    <a:pt x="347" y="63"/>
                    <a:pt x="339" y="63"/>
                    <a:pt x="340" y="66"/>
                  </a:cubicBezTo>
                  <a:cubicBezTo>
                    <a:pt x="341" y="66"/>
                    <a:pt x="342" y="65"/>
                    <a:pt x="344" y="65"/>
                  </a:cubicBezTo>
                  <a:cubicBezTo>
                    <a:pt x="345" y="65"/>
                    <a:pt x="346" y="65"/>
                    <a:pt x="347" y="65"/>
                  </a:cubicBezTo>
                  <a:cubicBezTo>
                    <a:pt x="349" y="64"/>
                    <a:pt x="351" y="63"/>
                    <a:pt x="353" y="61"/>
                  </a:cubicBezTo>
                  <a:cubicBezTo>
                    <a:pt x="354" y="62"/>
                    <a:pt x="353" y="65"/>
                    <a:pt x="354" y="66"/>
                  </a:cubicBezTo>
                  <a:cubicBezTo>
                    <a:pt x="354" y="67"/>
                    <a:pt x="355" y="67"/>
                    <a:pt x="356" y="67"/>
                  </a:cubicBezTo>
                  <a:cubicBezTo>
                    <a:pt x="356" y="68"/>
                    <a:pt x="356" y="68"/>
                    <a:pt x="356" y="69"/>
                  </a:cubicBezTo>
                  <a:cubicBezTo>
                    <a:pt x="356" y="71"/>
                    <a:pt x="356" y="71"/>
                    <a:pt x="357" y="70"/>
                  </a:cubicBezTo>
                  <a:cubicBezTo>
                    <a:pt x="358" y="70"/>
                    <a:pt x="359" y="69"/>
                    <a:pt x="359" y="69"/>
                  </a:cubicBezTo>
                  <a:cubicBezTo>
                    <a:pt x="360" y="69"/>
                    <a:pt x="359" y="70"/>
                    <a:pt x="360" y="70"/>
                  </a:cubicBezTo>
                  <a:cubicBezTo>
                    <a:pt x="361" y="71"/>
                    <a:pt x="360" y="71"/>
                    <a:pt x="361" y="71"/>
                  </a:cubicBezTo>
                  <a:cubicBezTo>
                    <a:pt x="362" y="70"/>
                    <a:pt x="363" y="70"/>
                    <a:pt x="363" y="69"/>
                  </a:cubicBezTo>
                  <a:cubicBezTo>
                    <a:pt x="364" y="67"/>
                    <a:pt x="363" y="67"/>
                    <a:pt x="361" y="67"/>
                  </a:cubicBezTo>
                  <a:cubicBezTo>
                    <a:pt x="360" y="66"/>
                    <a:pt x="358" y="65"/>
                    <a:pt x="357" y="64"/>
                  </a:cubicBezTo>
                  <a:cubicBezTo>
                    <a:pt x="357" y="62"/>
                    <a:pt x="360" y="62"/>
                    <a:pt x="361" y="62"/>
                  </a:cubicBezTo>
                  <a:cubicBezTo>
                    <a:pt x="361" y="60"/>
                    <a:pt x="359" y="59"/>
                    <a:pt x="362" y="58"/>
                  </a:cubicBezTo>
                  <a:cubicBezTo>
                    <a:pt x="362" y="56"/>
                    <a:pt x="360" y="58"/>
                    <a:pt x="359" y="57"/>
                  </a:cubicBezTo>
                  <a:cubicBezTo>
                    <a:pt x="357" y="56"/>
                    <a:pt x="359" y="56"/>
                    <a:pt x="360" y="56"/>
                  </a:cubicBezTo>
                  <a:cubicBezTo>
                    <a:pt x="361" y="56"/>
                    <a:pt x="364" y="56"/>
                    <a:pt x="363" y="54"/>
                  </a:cubicBezTo>
                  <a:cubicBezTo>
                    <a:pt x="363" y="54"/>
                    <a:pt x="360" y="54"/>
                    <a:pt x="360" y="54"/>
                  </a:cubicBezTo>
                  <a:cubicBezTo>
                    <a:pt x="359" y="54"/>
                    <a:pt x="359" y="53"/>
                    <a:pt x="359" y="53"/>
                  </a:cubicBezTo>
                  <a:cubicBezTo>
                    <a:pt x="360" y="52"/>
                    <a:pt x="362" y="52"/>
                    <a:pt x="363" y="52"/>
                  </a:cubicBezTo>
                  <a:cubicBezTo>
                    <a:pt x="366" y="52"/>
                    <a:pt x="364" y="51"/>
                    <a:pt x="364" y="50"/>
                  </a:cubicBezTo>
                  <a:cubicBezTo>
                    <a:pt x="363" y="48"/>
                    <a:pt x="365" y="46"/>
                    <a:pt x="366" y="45"/>
                  </a:cubicBezTo>
                  <a:cubicBezTo>
                    <a:pt x="368" y="43"/>
                    <a:pt x="369" y="41"/>
                    <a:pt x="370" y="41"/>
                  </a:cubicBezTo>
                  <a:cubicBezTo>
                    <a:pt x="372" y="40"/>
                    <a:pt x="374" y="40"/>
                    <a:pt x="376" y="40"/>
                  </a:cubicBezTo>
                  <a:cubicBezTo>
                    <a:pt x="377" y="41"/>
                    <a:pt x="380" y="43"/>
                    <a:pt x="380" y="42"/>
                  </a:cubicBezTo>
                  <a:cubicBezTo>
                    <a:pt x="381" y="41"/>
                    <a:pt x="378" y="39"/>
                    <a:pt x="378" y="39"/>
                  </a:cubicBezTo>
                  <a:cubicBezTo>
                    <a:pt x="377" y="38"/>
                    <a:pt x="375" y="38"/>
                    <a:pt x="375" y="37"/>
                  </a:cubicBezTo>
                  <a:cubicBezTo>
                    <a:pt x="375" y="36"/>
                    <a:pt x="377" y="36"/>
                    <a:pt x="377" y="35"/>
                  </a:cubicBezTo>
                  <a:cubicBezTo>
                    <a:pt x="379" y="34"/>
                    <a:pt x="378" y="32"/>
                    <a:pt x="379" y="30"/>
                  </a:cubicBezTo>
                  <a:cubicBezTo>
                    <a:pt x="380" y="28"/>
                    <a:pt x="382" y="27"/>
                    <a:pt x="383" y="28"/>
                  </a:cubicBezTo>
                  <a:cubicBezTo>
                    <a:pt x="384" y="29"/>
                    <a:pt x="384" y="31"/>
                    <a:pt x="386" y="32"/>
                  </a:cubicBezTo>
                  <a:cubicBezTo>
                    <a:pt x="387" y="34"/>
                    <a:pt x="388" y="32"/>
                    <a:pt x="388" y="31"/>
                  </a:cubicBezTo>
                  <a:cubicBezTo>
                    <a:pt x="387" y="29"/>
                    <a:pt x="386" y="28"/>
                    <a:pt x="385" y="27"/>
                  </a:cubicBezTo>
                  <a:cubicBezTo>
                    <a:pt x="383" y="25"/>
                    <a:pt x="382" y="25"/>
                    <a:pt x="380" y="24"/>
                  </a:cubicBezTo>
                  <a:cubicBezTo>
                    <a:pt x="378" y="24"/>
                    <a:pt x="378" y="23"/>
                    <a:pt x="378" y="21"/>
                  </a:cubicBezTo>
                  <a:cubicBezTo>
                    <a:pt x="378" y="20"/>
                    <a:pt x="378" y="20"/>
                    <a:pt x="379" y="19"/>
                  </a:cubicBezTo>
                  <a:cubicBezTo>
                    <a:pt x="379" y="19"/>
                    <a:pt x="381" y="18"/>
                    <a:pt x="382" y="18"/>
                  </a:cubicBezTo>
                  <a:cubicBezTo>
                    <a:pt x="382" y="19"/>
                    <a:pt x="382" y="19"/>
                    <a:pt x="382" y="20"/>
                  </a:cubicBezTo>
                  <a:cubicBezTo>
                    <a:pt x="383" y="21"/>
                    <a:pt x="383" y="21"/>
                    <a:pt x="384" y="21"/>
                  </a:cubicBezTo>
                  <a:cubicBezTo>
                    <a:pt x="384" y="22"/>
                    <a:pt x="385" y="24"/>
                    <a:pt x="386" y="23"/>
                  </a:cubicBezTo>
                  <a:cubicBezTo>
                    <a:pt x="386" y="22"/>
                    <a:pt x="384" y="17"/>
                    <a:pt x="387" y="18"/>
                  </a:cubicBezTo>
                  <a:cubicBezTo>
                    <a:pt x="387" y="17"/>
                    <a:pt x="386" y="17"/>
                    <a:pt x="385" y="16"/>
                  </a:cubicBezTo>
                  <a:cubicBezTo>
                    <a:pt x="384" y="16"/>
                    <a:pt x="384" y="14"/>
                    <a:pt x="384" y="13"/>
                  </a:cubicBezTo>
                  <a:cubicBezTo>
                    <a:pt x="385" y="12"/>
                    <a:pt x="387" y="11"/>
                    <a:pt x="388" y="11"/>
                  </a:cubicBezTo>
                  <a:cubicBezTo>
                    <a:pt x="390" y="12"/>
                    <a:pt x="389" y="14"/>
                    <a:pt x="389" y="16"/>
                  </a:cubicBezTo>
                  <a:cubicBezTo>
                    <a:pt x="393" y="18"/>
                    <a:pt x="391" y="12"/>
                    <a:pt x="393" y="11"/>
                  </a:cubicBezTo>
                  <a:cubicBezTo>
                    <a:pt x="393" y="12"/>
                    <a:pt x="394" y="14"/>
                    <a:pt x="393" y="15"/>
                  </a:cubicBezTo>
                  <a:cubicBezTo>
                    <a:pt x="393" y="17"/>
                    <a:pt x="392" y="18"/>
                    <a:pt x="393" y="19"/>
                  </a:cubicBezTo>
                  <a:cubicBezTo>
                    <a:pt x="394" y="18"/>
                    <a:pt x="394" y="15"/>
                    <a:pt x="396" y="16"/>
                  </a:cubicBezTo>
                  <a:cubicBezTo>
                    <a:pt x="396" y="16"/>
                    <a:pt x="398" y="18"/>
                    <a:pt x="398" y="19"/>
                  </a:cubicBezTo>
                  <a:cubicBezTo>
                    <a:pt x="398" y="20"/>
                    <a:pt x="397" y="24"/>
                    <a:pt x="399" y="22"/>
                  </a:cubicBezTo>
                  <a:cubicBezTo>
                    <a:pt x="400" y="22"/>
                    <a:pt x="400" y="18"/>
                    <a:pt x="400" y="17"/>
                  </a:cubicBezTo>
                  <a:cubicBezTo>
                    <a:pt x="400" y="16"/>
                    <a:pt x="399" y="12"/>
                    <a:pt x="400" y="12"/>
                  </a:cubicBezTo>
                  <a:cubicBezTo>
                    <a:pt x="401" y="12"/>
                    <a:pt x="402" y="16"/>
                    <a:pt x="403" y="17"/>
                  </a:cubicBezTo>
                  <a:cubicBezTo>
                    <a:pt x="403" y="19"/>
                    <a:pt x="402" y="19"/>
                    <a:pt x="404" y="17"/>
                  </a:cubicBezTo>
                  <a:cubicBezTo>
                    <a:pt x="405" y="16"/>
                    <a:pt x="406" y="16"/>
                    <a:pt x="407" y="18"/>
                  </a:cubicBezTo>
                  <a:cubicBezTo>
                    <a:pt x="408" y="18"/>
                    <a:pt x="408" y="16"/>
                    <a:pt x="410" y="16"/>
                  </a:cubicBezTo>
                  <a:cubicBezTo>
                    <a:pt x="411" y="17"/>
                    <a:pt x="411" y="18"/>
                    <a:pt x="411" y="19"/>
                  </a:cubicBezTo>
                  <a:cubicBezTo>
                    <a:pt x="410" y="20"/>
                    <a:pt x="409" y="22"/>
                    <a:pt x="409" y="22"/>
                  </a:cubicBezTo>
                  <a:cubicBezTo>
                    <a:pt x="408" y="23"/>
                    <a:pt x="406" y="24"/>
                    <a:pt x="406" y="24"/>
                  </a:cubicBezTo>
                  <a:cubicBezTo>
                    <a:pt x="405" y="25"/>
                    <a:pt x="405" y="26"/>
                    <a:pt x="405" y="28"/>
                  </a:cubicBezTo>
                  <a:cubicBezTo>
                    <a:pt x="404" y="29"/>
                    <a:pt x="403" y="29"/>
                    <a:pt x="402" y="30"/>
                  </a:cubicBezTo>
                  <a:cubicBezTo>
                    <a:pt x="401" y="31"/>
                    <a:pt x="400" y="32"/>
                    <a:pt x="399" y="33"/>
                  </a:cubicBezTo>
                  <a:cubicBezTo>
                    <a:pt x="398" y="35"/>
                    <a:pt x="396" y="36"/>
                    <a:pt x="395" y="38"/>
                  </a:cubicBezTo>
                  <a:cubicBezTo>
                    <a:pt x="397" y="39"/>
                    <a:pt x="397" y="37"/>
                    <a:pt x="397" y="40"/>
                  </a:cubicBezTo>
                  <a:cubicBezTo>
                    <a:pt x="398" y="42"/>
                    <a:pt x="398" y="44"/>
                    <a:pt x="398" y="46"/>
                  </a:cubicBezTo>
                  <a:cubicBezTo>
                    <a:pt x="397" y="46"/>
                    <a:pt x="395" y="47"/>
                    <a:pt x="395" y="49"/>
                  </a:cubicBezTo>
                  <a:cubicBezTo>
                    <a:pt x="395" y="50"/>
                    <a:pt x="396" y="50"/>
                    <a:pt x="396" y="51"/>
                  </a:cubicBezTo>
                  <a:cubicBezTo>
                    <a:pt x="396" y="52"/>
                    <a:pt x="395" y="52"/>
                    <a:pt x="395" y="53"/>
                  </a:cubicBezTo>
                  <a:cubicBezTo>
                    <a:pt x="393" y="54"/>
                    <a:pt x="393" y="55"/>
                    <a:pt x="392" y="57"/>
                  </a:cubicBezTo>
                  <a:cubicBezTo>
                    <a:pt x="392" y="58"/>
                    <a:pt x="390" y="64"/>
                    <a:pt x="393" y="65"/>
                  </a:cubicBezTo>
                  <a:cubicBezTo>
                    <a:pt x="395" y="65"/>
                    <a:pt x="392" y="60"/>
                    <a:pt x="394" y="60"/>
                  </a:cubicBezTo>
                  <a:cubicBezTo>
                    <a:pt x="395" y="61"/>
                    <a:pt x="395" y="65"/>
                    <a:pt x="397" y="64"/>
                  </a:cubicBezTo>
                  <a:cubicBezTo>
                    <a:pt x="398" y="63"/>
                    <a:pt x="398" y="61"/>
                    <a:pt x="398" y="60"/>
                  </a:cubicBezTo>
                  <a:cubicBezTo>
                    <a:pt x="399" y="57"/>
                    <a:pt x="401" y="56"/>
                    <a:pt x="402" y="54"/>
                  </a:cubicBezTo>
                  <a:cubicBezTo>
                    <a:pt x="402" y="53"/>
                    <a:pt x="403" y="52"/>
                    <a:pt x="403" y="51"/>
                  </a:cubicBezTo>
                  <a:cubicBezTo>
                    <a:pt x="403" y="50"/>
                    <a:pt x="402" y="50"/>
                    <a:pt x="402" y="50"/>
                  </a:cubicBezTo>
                  <a:cubicBezTo>
                    <a:pt x="400" y="47"/>
                    <a:pt x="406" y="43"/>
                    <a:pt x="407" y="41"/>
                  </a:cubicBezTo>
                  <a:cubicBezTo>
                    <a:pt x="411" y="37"/>
                    <a:pt x="412" y="33"/>
                    <a:pt x="413" y="29"/>
                  </a:cubicBezTo>
                  <a:cubicBezTo>
                    <a:pt x="414" y="27"/>
                    <a:pt x="416" y="25"/>
                    <a:pt x="417" y="23"/>
                  </a:cubicBezTo>
                  <a:cubicBezTo>
                    <a:pt x="417" y="21"/>
                    <a:pt x="418" y="19"/>
                    <a:pt x="420" y="18"/>
                  </a:cubicBezTo>
                  <a:cubicBezTo>
                    <a:pt x="421" y="16"/>
                    <a:pt x="426" y="10"/>
                    <a:pt x="427" y="15"/>
                  </a:cubicBezTo>
                  <a:cubicBezTo>
                    <a:pt x="427" y="17"/>
                    <a:pt x="426" y="18"/>
                    <a:pt x="426" y="20"/>
                  </a:cubicBezTo>
                  <a:cubicBezTo>
                    <a:pt x="426" y="21"/>
                    <a:pt x="426" y="21"/>
                    <a:pt x="426" y="23"/>
                  </a:cubicBezTo>
                  <a:cubicBezTo>
                    <a:pt x="426" y="25"/>
                    <a:pt x="426" y="27"/>
                    <a:pt x="424" y="28"/>
                  </a:cubicBezTo>
                  <a:cubicBezTo>
                    <a:pt x="424" y="29"/>
                    <a:pt x="420" y="31"/>
                    <a:pt x="420" y="31"/>
                  </a:cubicBezTo>
                  <a:cubicBezTo>
                    <a:pt x="421" y="33"/>
                    <a:pt x="424" y="30"/>
                    <a:pt x="425" y="31"/>
                  </a:cubicBezTo>
                  <a:cubicBezTo>
                    <a:pt x="425" y="31"/>
                    <a:pt x="425" y="36"/>
                    <a:pt x="424" y="37"/>
                  </a:cubicBezTo>
                  <a:cubicBezTo>
                    <a:pt x="424" y="39"/>
                    <a:pt x="423" y="41"/>
                    <a:pt x="422" y="43"/>
                  </a:cubicBezTo>
                  <a:cubicBezTo>
                    <a:pt x="422" y="44"/>
                    <a:pt x="422" y="47"/>
                    <a:pt x="422" y="48"/>
                  </a:cubicBezTo>
                  <a:cubicBezTo>
                    <a:pt x="423" y="49"/>
                    <a:pt x="423" y="48"/>
                    <a:pt x="424" y="47"/>
                  </a:cubicBezTo>
                  <a:cubicBezTo>
                    <a:pt x="424" y="47"/>
                    <a:pt x="424" y="46"/>
                    <a:pt x="425" y="45"/>
                  </a:cubicBezTo>
                  <a:cubicBezTo>
                    <a:pt x="425" y="44"/>
                    <a:pt x="426" y="45"/>
                    <a:pt x="426" y="44"/>
                  </a:cubicBezTo>
                  <a:cubicBezTo>
                    <a:pt x="427" y="44"/>
                    <a:pt x="427" y="44"/>
                    <a:pt x="427" y="44"/>
                  </a:cubicBezTo>
                  <a:cubicBezTo>
                    <a:pt x="427" y="43"/>
                    <a:pt x="428" y="43"/>
                    <a:pt x="428" y="42"/>
                  </a:cubicBezTo>
                  <a:cubicBezTo>
                    <a:pt x="428" y="41"/>
                    <a:pt x="428" y="41"/>
                    <a:pt x="430" y="41"/>
                  </a:cubicBezTo>
                  <a:cubicBezTo>
                    <a:pt x="431" y="41"/>
                    <a:pt x="432" y="43"/>
                    <a:pt x="434" y="42"/>
                  </a:cubicBezTo>
                  <a:cubicBezTo>
                    <a:pt x="433" y="41"/>
                    <a:pt x="432" y="39"/>
                    <a:pt x="432" y="37"/>
                  </a:cubicBezTo>
                  <a:cubicBezTo>
                    <a:pt x="431" y="35"/>
                    <a:pt x="432" y="33"/>
                    <a:pt x="434" y="34"/>
                  </a:cubicBezTo>
                  <a:cubicBezTo>
                    <a:pt x="434" y="34"/>
                    <a:pt x="438" y="37"/>
                    <a:pt x="437" y="34"/>
                  </a:cubicBezTo>
                  <a:cubicBezTo>
                    <a:pt x="437" y="33"/>
                    <a:pt x="435" y="33"/>
                    <a:pt x="435" y="32"/>
                  </a:cubicBezTo>
                  <a:cubicBezTo>
                    <a:pt x="434" y="31"/>
                    <a:pt x="435" y="31"/>
                    <a:pt x="435" y="30"/>
                  </a:cubicBezTo>
                  <a:cubicBezTo>
                    <a:pt x="435" y="29"/>
                    <a:pt x="435" y="29"/>
                    <a:pt x="435" y="29"/>
                  </a:cubicBezTo>
                  <a:cubicBezTo>
                    <a:pt x="434" y="28"/>
                    <a:pt x="434" y="28"/>
                    <a:pt x="434" y="28"/>
                  </a:cubicBezTo>
                  <a:cubicBezTo>
                    <a:pt x="433" y="26"/>
                    <a:pt x="434" y="26"/>
                    <a:pt x="435" y="25"/>
                  </a:cubicBezTo>
                  <a:cubicBezTo>
                    <a:pt x="437" y="25"/>
                    <a:pt x="438" y="26"/>
                    <a:pt x="438" y="24"/>
                  </a:cubicBezTo>
                  <a:cubicBezTo>
                    <a:pt x="438" y="24"/>
                    <a:pt x="438" y="23"/>
                    <a:pt x="438" y="23"/>
                  </a:cubicBezTo>
                  <a:cubicBezTo>
                    <a:pt x="438" y="22"/>
                    <a:pt x="438" y="21"/>
                    <a:pt x="439" y="21"/>
                  </a:cubicBezTo>
                  <a:cubicBezTo>
                    <a:pt x="441" y="20"/>
                    <a:pt x="443" y="23"/>
                    <a:pt x="444" y="22"/>
                  </a:cubicBezTo>
                  <a:cubicBezTo>
                    <a:pt x="443" y="21"/>
                    <a:pt x="443" y="22"/>
                    <a:pt x="442" y="21"/>
                  </a:cubicBezTo>
                  <a:cubicBezTo>
                    <a:pt x="442" y="21"/>
                    <a:pt x="442" y="20"/>
                    <a:pt x="442" y="19"/>
                  </a:cubicBezTo>
                  <a:cubicBezTo>
                    <a:pt x="442" y="19"/>
                    <a:pt x="440" y="17"/>
                    <a:pt x="440" y="16"/>
                  </a:cubicBezTo>
                  <a:cubicBezTo>
                    <a:pt x="438" y="16"/>
                    <a:pt x="438" y="17"/>
                    <a:pt x="436" y="16"/>
                  </a:cubicBezTo>
                  <a:cubicBezTo>
                    <a:pt x="435" y="15"/>
                    <a:pt x="434" y="14"/>
                    <a:pt x="435" y="13"/>
                  </a:cubicBezTo>
                  <a:cubicBezTo>
                    <a:pt x="436" y="11"/>
                    <a:pt x="440" y="15"/>
                    <a:pt x="438" y="12"/>
                  </a:cubicBezTo>
                  <a:cubicBezTo>
                    <a:pt x="437" y="11"/>
                    <a:pt x="436" y="10"/>
                    <a:pt x="437" y="9"/>
                  </a:cubicBezTo>
                  <a:cubicBezTo>
                    <a:pt x="438" y="8"/>
                    <a:pt x="439" y="9"/>
                    <a:pt x="440" y="9"/>
                  </a:cubicBezTo>
                  <a:cubicBezTo>
                    <a:pt x="440" y="9"/>
                    <a:pt x="441" y="9"/>
                    <a:pt x="441" y="9"/>
                  </a:cubicBezTo>
                  <a:cubicBezTo>
                    <a:pt x="441" y="10"/>
                    <a:pt x="441" y="11"/>
                    <a:pt x="441" y="11"/>
                  </a:cubicBezTo>
                  <a:cubicBezTo>
                    <a:pt x="442" y="12"/>
                    <a:pt x="443" y="12"/>
                    <a:pt x="444" y="11"/>
                  </a:cubicBezTo>
                  <a:cubicBezTo>
                    <a:pt x="444" y="9"/>
                    <a:pt x="442" y="8"/>
                    <a:pt x="442" y="7"/>
                  </a:cubicBezTo>
                  <a:cubicBezTo>
                    <a:pt x="442" y="5"/>
                    <a:pt x="443" y="6"/>
                    <a:pt x="444" y="4"/>
                  </a:cubicBezTo>
                  <a:cubicBezTo>
                    <a:pt x="445" y="4"/>
                    <a:pt x="444" y="3"/>
                    <a:pt x="445" y="3"/>
                  </a:cubicBezTo>
                  <a:cubicBezTo>
                    <a:pt x="445" y="3"/>
                    <a:pt x="447" y="6"/>
                    <a:pt x="447" y="6"/>
                  </a:cubicBezTo>
                  <a:cubicBezTo>
                    <a:pt x="447" y="6"/>
                    <a:pt x="448" y="6"/>
                    <a:pt x="448" y="6"/>
                  </a:cubicBezTo>
                  <a:cubicBezTo>
                    <a:pt x="448" y="7"/>
                    <a:pt x="448" y="7"/>
                    <a:pt x="448" y="7"/>
                  </a:cubicBezTo>
                  <a:cubicBezTo>
                    <a:pt x="449" y="8"/>
                    <a:pt x="451" y="8"/>
                    <a:pt x="451" y="7"/>
                  </a:cubicBezTo>
                  <a:cubicBezTo>
                    <a:pt x="452" y="7"/>
                    <a:pt x="451" y="6"/>
                    <a:pt x="452" y="6"/>
                  </a:cubicBezTo>
                  <a:cubicBezTo>
                    <a:pt x="452" y="6"/>
                    <a:pt x="453" y="7"/>
                    <a:pt x="453" y="7"/>
                  </a:cubicBezTo>
                  <a:cubicBezTo>
                    <a:pt x="453" y="7"/>
                    <a:pt x="454" y="7"/>
                    <a:pt x="454" y="7"/>
                  </a:cubicBezTo>
                  <a:cubicBezTo>
                    <a:pt x="455" y="6"/>
                    <a:pt x="455" y="5"/>
                    <a:pt x="455" y="5"/>
                  </a:cubicBezTo>
                  <a:cubicBezTo>
                    <a:pt x="456" y="6"/>
                    <a:pt x="455" y="9"/>
                    <a:pt x="456" y="10"/>
                  </a:cubicBezTo>
                  <a:cubicBezTo>
                    <a:pt x="456" y="11"/>
                    <a:pt x="458" y="10"/>
                    <a:pt x="459" y="10"/>
                  </a:cubicBezTo>
                  <a:cubicBezTo>
                    <a:pt x="462" y="10"/>
                    <a:pt x="462" y="10"/>
                    <a:pt x="462" y="13"/>
                  </a:cubicBezTo>
                  <a:cubicBezTo>
                    <a:pt x="461" y="14"/>
                    <a:pt x="461" y="15"/>
                    <a:pt x="461" y="16"/>
                  </a:cubicBezTo>
                  <a:cubicBezTo>
                    <a:pt x="460" y="17"/>
                    <a:pt x="459" y="17"/>
                    <a:pt x="459" y="18"/>
                  </a:cubicBezTo>
                  <a:cubicBezTo>
                    <a:pt x="459" y="18"/>
                    <a:pt x="460" y="18"/>
                    <a:pt x="460" y="18"/>
                  </a:cubicBezTo>
                  <a:cubicBezTo>
                    <a:pt x="460" y="20"/>
                    <a:pt x="458" y="20"/>
                    <a:pt x="457" y="20"/>
                  </a:cubicBezTo>
                  <a:cubicBezTo>
                    <a:pt x="456" y="21"/>
                    <a:pt x="456" y="20"/>
                    <a:pt x="456" y="21"/>
                  </a:cubicBezTo>
                  <a:cubicBezTo>
                    <a:pt x="456" y="22"/>
                    <a:pt x="457" y="22"/>
                    <a:pt x="457" y="23"/>
                  </a:cubicBezTo>
                  <a:cubicBezTo>
                    <a:pt x="455" y="26"/>
                    <a:pt x="453" y="22"/>
                    <a:pt x="452" y="22"/>
                  </a:cubicBezTo>
                  <a:cubicBezTo>
                    <a:pt x="451" y="21"/>
                    <a:pt x="450" y="22"/>
                    <a:pt x="449" y="22"/>
                  </a:cubicBezTo>
                  <a:cubicBezTo>
                    <a:pt x="448" y="23"/>
                    <a:pt x="447" y="22"/>
                    <a:pt x="446" y="22"/>
                  </a:cubicBezTo>
                  <a:cubicBezTo>
                    <a:pt x="447" y="23"/>
                    <a:pt x="448" y="24"/>
                    <a:pt x="447" y="25"/>
                  </a:cubicBezTo>
                  <a:cubicBezTo>
                    <a:pt x="448" y="25"/>
                    <a:pt x="451" y="24"/>
                    <a:pt x="451" y="24"/>
                  </a:cubicBezTo>
                  <a:cubicBezTo>
                    <a:pt x="451" y="25"/>
                    <a:pt x="451" y="25"/>
                    <a:pt x="451" y="25"/>
                  </a:cubicBezTo>
                  <a:cubicBezTo>
                    <a:pt x="452" y="26"/>
                    <a:pt x="454" y="25"/>
                    <a:pt x="453" y="27"/>
                  </a:cubicBezTo>
                  <a:cubicBezTo>
                    <a:pt x="453" y="28"/>
                    <a:pt x="452" y="28"/>
                    <a:pt x="451" y="29"/>
                  </a:cubicBezTo>
                  <a:cubicBezTo>
                    <a:pt x="450" y="29"/>
                    <a:pt x="449" y="30"/>
                    <a:pt x="448" y="31"/>
                  </a:cubicBezTo>
                  <a:cubicBezTo>
                    <a:pt x="447" y="32"/>
                    <a:pt x="446" y="32"/>
                    <a:pt x="444" y="33"/>
                  </a:cubicBezTo>
                  <a:cubicBezTo>
                    <a:pt x="446" y="37"/>
                    <a:pt x="455" y="28"/>
                    <a:pt x="457" y="27"/>
                  </a:cubicBezTo>
                  <a:cubicBezTo>
                    <a:pt x="459" y="31"/>
                    <a:pt x="454" y="36"/>
                    <a:pt x="451" y="38"/>
                  </a:cubicBezTo>
                  <a:cubicBezTo>
                    <a:pt x="450" y="39"/>
                    <a:pt x="447" y="41"/>
                    <a:pt x="450" y="41"/>
                  </a:cubicBezTo>
                  <a:cubicBezTo>
                    <a:pt x="451" y="41"/>
                    <a:pt x="453" y="39"/>
                    <a:pt x="453" y="42"/>
                  </a:cubicBezTo>
                  <a:cubicBezTo>
                    <a:pt x="455" y="43"/>
                    <a:pt x="455" y="40"/>
                    <a:pt x="457" y="39"/>
                  </a:cubicBezTo>
                  <a:cubicBezTo>
                    <a:pt x="457" y="40"/>
                    <a:pt x="457" y="41"/>
                    <a:pt x="456" y="42"/>
                  </a:cubicBezTo>
                  <a:cubicBezTo>
                    <a:pt x="455" y="42"/>
                    <a:pt x="455" y="45"/>
                    <a:pt x="455" y="45"/>
                  </a:cubicBezTo>
                  <a:cubicBezTo>
                    <a:pt x="455" y="48"/>
                    <a:pt x="454" y="49"/>
                    <a:pt x="454" y="52"/>
                  </a:cubicBezTo>
                  <a:cubicBezTo>
                    <a:pt x="454" y="54"/>
                    <a:pt x="454" y="56"/>
                    <a:pt x="454" y="58"/>
                  </a:cubicBezTo>
                  <a:cubicBezTo>
                    <a:pt x="454" y="60"/>
                    <a:pt x="453" y="62"/>
                    <a:pt x="453" y="64"/>
                  </a:cubicBezTo>
                  <a:cubicBezTo>
                    <a:pt x="457" y="64"/>
                    <a:pt x="456" y="54"/>
                    <a:pt x="456" y="53"/>
                  </a:cubicBezTo>
                  <a:cubicBezTo>
                    <a:pt x="455" y="50"/>
                    <a:pt x="456" y="48"/>
                    <a:pt x="457" y="46"/>
                  </a:cubicBezTo>
                  <a:cubicBezTo>
                    <a:pt x="458" y="44"/>
                    <a:pt x="458" y="41"/>
                    <a:pt x="460" y="40"/>
                  </a:cubicBezTo>
                  <a:cubicBezTo>
                    <a:pt x="460" y="41"/>
                    <a:pt x="460" y="42"/>
                    <a:pt x="461" y="43"/>
                  </a:cubicBezTo>
                  <a:cubicBezTo>
                    <a:pt x="461" y="42"/>
                    <a:pt x="462" y="40"/>
                    <a:pt x="462" y="40"/>
                  </a:cubicBezTo>
                  <a:cubicBezTo>
                    <a:pt x="462" y="39"/>
                    <a:pt x="461" y="39"/>
                    <a:pt x="460" y="38"/>
                  </a:cubicBezTo>
                  <a:cubicBezTo>
                    <a:pt x="459" y="36"/>
                    <a:pt x="460" y="35"/>
                    <a:pt x="460" y="34"/>
                  </a:cubicBezTo>
                  <a:cubicBezTo>
                    <a:pt x="461" y="33"/>
                    <a:pt x="461" y="31"/>
                    <a:pt x="461" y="30"/>
                  </a:cubicBezTo>
                  <a:cubicBezTo>
                    <a:pt x="462" y="29"/>
                    <a:pt x="463" y="30"/>
                    <a:pt x="463" y="28"/>
                  </a:cubicBezTo>
                  <a:cubicBezTo>
                    <a:pt x="463" y="28"/>
                    <a:pt x="462" y="27"/>
                    <a:pt x="462" y="26"/>
                  </a:cubicBezTo>
                  <a:cubicBezTo>
                    <a:pt x="462" y="24"/>
                    <a:pt x="465" y="21"/>
                    <a:pt x="466" y="19"/>
                  </a:cubicBezTo>
                  <a:cubicBezTo>
                    <a:pt x="466" y="17"/>
                    <a:pt x="469" y="17"/>
                    <a:pt x="471" y="17"/>
                  </a:cubicBezTo>
                  <a:cubicBezTo>
                    <a:pt x="471" y="17"/>
                    <a:pt x="472" y="17"/>
                    <a:pt x="472" y="17"/>
                  </a:cubicBezTo>
                  <a:cubicBezTo>
                    <a:pt x="472" y="17"/>
                    <a:pt x="472" y="18"/>
                    <a:pt x="472" y="18"/>
                  </a:cubicBezTo>
                  <a:cubicBezTo>
                    <a:pt x="473" y="19"/>
                    <a:pt x="474" y="18"/>
                    <a:pt x="475" y="19"/>
                  </a:cubicBezTo>
                  <a:cubicBezTo>
                    <a:pt x="476" y="20"/>
                    <a:pt x="476" y="21"/>
                    <a:pt x="476" y="22"/>
                  </a:cubicBezTo>
                  <a:cubicBezTo>
                    <a:pt x="477" y="22"/>
                    <a:pt x="478" y="22"/>
                    <a:pt x="479" y="23"/>
                  </a:cubicBezTo>
                  <a:cubicBezTo>
                    <a:pt x="479" y="24"/>
                    <a:pt x="475" y="26"/>
                    <a:pt x="478" y="26"/>
                  </a:cubicBezTo>
                  <a:cubicBezTo>
                    <a:pt x="478" y="27"/>
                    <a:pt x="475" y="30"/>
                    <a:pt x="477" y="31"/>
                  </a:cubicBezTo>
                  <a:cubicBezTo>
                    <a:pt x="478" y="31"/>
                    <a:pt x="479" y="29"/>
                    <a:pt x="479" y="29"/>
                  </a:cubicBezTo>
                  <a:cubicBezTo>
                    <a:pt x="480" y="28"/>
                    <a:pt x="481" y="28"/>
                    <a:pt x="482" y="27"/>
                  </a:cubicBezTo>
                  <a:cubicBezTo>
                    <a:pt x="482" y="27"/>
                    <a:pt x="483" y="26"/>
                    <a:pt x="484" y="26"/>
                  </a:cubicBezTo>
                  <a:cubicBezTo>
                    <a:pt x="485" y="26"/>
                    <a:pt x="485" y="25"/>
                    <a:pt x="485" y="26"/>
                  </a:cubicBezTo>
                  <a:cubicBezTo>
                    <a:pt x="487" y="28"/>
                    <a:pt x="484" y="31"/>
                    <a:pt x="484" y="32"/>
                  </a:cubicBezTo>
                  <a:cubicBezTo>
                    <a:pt x="488" y="33"/>
                    <a:pt x="488" y="30"/>
                    <a:pt x="490" y="28"/>
                  </a:cubicBezTo>
                  <a:cubicBezTo>
                    <a:pt x="491" y="27"/>
                    <a:pt x="493" y="27"/>
                    <a:pt x="494" y="28"/>
                  </a:cubicBezTo>
                  <a:cubicBezTo>
                    <a:pt x="495" y="29"/>
                    <a:pt x="494" y="29"/>
                    <a:pt x="494" y="30"/>
                  </a:cubicBezTo>
                  <a:cubicBezTo>
                    <a:pt x="493" y="32"/>
                    <a:pt x="494" y="31"/>
                    <a:pt x="495" y="32"/>
                  </a:cubicBezTo>
                  <a:cubicBezTo>
                    <a:pt x="496" y="32"/>
                    <a:pt x="497" y="33"/>
                    <a:pt x="497" y="34"/>
                  </a:cubicBezTo>
                  <a:cubicBezTo>
                    <a:pt x="497" y="37"/>
                    <a:pt x="492" y="36"/>
                    <a:pt x="491" y="38"/>
                  </a:cubicBezTo>
                  <a:cubicBezTo>
                    <a:pt x="492" y="38"/>
                    <a:pt x="496" y="38"/>
                    <a:pt x="497" y="38"/>
                  </a:cubicBezTo>
                  <a:cubicBezTo>
                    <a:pt x="499" y="37"/>
                    <a:pt x="500" y="35"/>
                    <a:pt x="502" y="37"/>
                  </a:cubicBezTo>
                  <a:cubicBezTo>
                    <a:pt x="502" y="38"/>
                    <a:pt x="502" y="38"/>
                    <a:pt x="502" y="39"/>
                  </a:cubicBezTo>
                  <a:cubicBezTo>
                    <a:pt x="503" y="40"/>
                    <a:pt x="504" y="40"/>
                    <a:pt x="504" y="41"/>
                  </a:cubicBezTo>
                  <a:cubicBezTo>
                    <a:pt x="505" y="41"/>
                    <a:pt x="505" y="44"/>
                    <a:pt x="506" y="45"/>
                  </a:cubicBezTo>
                  <a:cubicBezTo>
                    <a:pt x="507" y="45"/>
                    <a:pt x="507" y="43"/>
                    <a:pt x="508" y="42"/>
                  </a:cubicBezTo>
                  <a:cubicBezTo>
                    <a:pt x="509" y="42"/>
                    <a:pt x="510" y="44"/>
                    <a:pt x="510" y="45"/>
                  </a:cubicBezTo>
                  <a:cubicBezTo>
                    <a:pt x="511" y="47"/>
                    <a:pt x="511" y="47"/>
                    <a:pt x="511" y="49"/>
                  </a:cubicBezTo>
                  <a:cubicBezTo>
                    <a:pt x="511" y="49"/>
                    <a:pt x="511" y="51"/>
                    <a:pt x="511" y="51"/>
                  </a:cubicBezTo>
                  <a:cubicBezTo>
                    <a:pt x="511" y="52"/>
                    <a:pt x="510" y="53"/>
                    <a:pt x="508" y="54"/>
                  </a:cubicBezTo>
                  <a:cubicBezTo>
                    <a:pt x="506" y="54"/>
                    <a:pt x="504" y="53"/>
                    <a:pt x="502" y="54"/>
                  </a:cubicBezTo>
                  <a:cubicBezTo>
                    <a:pt x="501" y="54"/>
                    <a:pt x="501" y="55"/>
                    <a:pt x="500" y="55"/>
                  </a:cubicBezTo>
                  <a:cubicBezTo>
                    <a:pt x="500" y="56"/>
                    <a:pt x="500" y="56"/>
                    <a:pt x="500" y="57"/>
                  </a:cubicBezTo>
                  <a:cubicBezTo>
                    <a:pt x="499" y="57"/>
                    <a:pt x="498" y="57"/>
                    <a:pt x="498" y="58"/>
                  </a:cubicBezTo>
                  <a:cubicBezTo>
                    <a:pt x="497" y="59"/>
                    <a:pt x="498" y="60"/>
                    <a:pt x="497" y="61"/>
                  </a:cubicBezTo>
                  <a:cubicBezTo>
                    <a:pt x="497" y="62"/>
                    <a:pt x="495" y="62"/>
                    <a:pt x="494" y="63"/>
                  </a:cubicBezTo>
                  <a:cubicBezTo>
                    <a:pt x="492" y="64"/>
                    <a:pt x="492" y="65"/>
                    <a:pt x="490" y="64"/>
                  </a:cubicBezTo>
                  <a:cubicBezTo>
                    <a:pt x="486" y="64"/>
                    <a:pt x="482" y="63"/>
                    <a:pt x="478" y="62"/>
                  </a:cubicBezTo>
                  <a:cubicBezTo>
                    <a:pt x="474" y="62"/>
                    <a:pt x="471" y="60"/>
                    <a:pt x="467" y="59"/>
                  </a:cubicBezTo>
                  <a:cubicBezTo>
                    <a:pt x="467" y="59"/>
                    <a:pt x="465" y="57"/>
                    <a:pt x="464" y="58"/>
                  </a:cubicBezTo>
                  <a:cubicBezTo>
                    <a:pt x="462" y="59"/>
                    <a:pt x="465" y="59"/>
                    <a:pt x="465" y="60"/>
                  </a:cubicBezTo>
                  <a:cubicBezTo>
                    <a:pt x="465" y="61"/>
                    <a:pt x="463" y="62"/>
                    <a:pt x="464" y="63"/>
                  </a:cubicBezTo>
                  <a:cubicBezTo>
                    <a:pt x="464" y="64"/>
                    <a:pt x="466" y="62"/>
                    <a:pt x="467" y="63"/>
                  </a:cubicBezTo>
                  <a:cubicBezTo>
                    <a:pt x="468" y="63"/>
                    <a:pt x="468" y="64"/>
                    <a:pt x="468" y="64"/>
                  </a:cubicBezTo>
                  <a:cubicBezTo>
                    <a:pt x="468" y="64"/>
                    <a:pt x="470" y="65"/>
                    <a:pt x="470" y="65"/>
                  </a:cubicBezTo>
                  <a:cubicBezTo>
                    <a:pt x="471" y="66"/>
                    <a:pt x="475" y="65"/>
                    <a:pt x="474" y="67"/>
                  </a:cubicBezTo>
                  <a:cubicBezTo>
                    <a:pt x="475" y="68"/>
                    <a:pt x="476" y="68"/>
                    <a:pt x="478" y="68"/>
                  </a:cubicBezTo>
                  <a:cubicBezTo>
                    <a:pt x="479" y="68"/>
                    <a:pt x="479" y="69"/>
                    <a:pt x="480" y="69"/>
                  </a:cubicBezTo>
                  <a:cubicBezTo>
                    <a:pt x="483" y="70"/>
                    <a:pt x="485" y="70"/>
                    <a:pt x="482" y="72"/>
                  </a:cubicBezTo>
                  <a:cubicBezTo>
                    <a:pt x="481" y="73"/>
                    <a:pt x="478" y="74"/>
                    <a:pt x="478" y="76"/>
                  </a:cubicBezTo>
                  <a:cubicBezTo>
                    <a:pt x="478" y="78"/>
                    <a:pt x="482" y="74"/>
                    <a:pt x="483" y="74"/>
                  </a:cubicBezTo>
                  <a:cubicBezTo>
                    <a:pt x="483" y="75"/>
                    <a:pt x="484" y="74"/>
                    <a:pt x="485" y="74"/>
                  </a:cubicBezTo>
                  <a:cubicBezTo>
                    <a:pt x="486" y="76"/>
                    <a:pt x="485" y="78"/>
                    <a:pt x="484" y="80"/>
                  </a:cubicBezTo>
                  <a:cubicBezTo>
                    <a:pt x="483" y="81"/>
                    <a:pt x="483" y="83"/>
                    <a:pt x="483" y="84"/>
                  </a:cubicBezTo>
                  <a:cubicBezTo>
                    <a:pt x="482" y="84"/>
                    <a:pt x="481" y="86"/>
                    <a:pt x="481" y="87"/>
                  </a:cubicBezTo>
                  <a:cubicBezTo>
                    <a:pt x="483" y="87"/>
                    <a:pt x="483" y="85"/>
                    <a:pt x="484" y="85"/>
                  </a:cubicBezTo>
                  <a:cubicBezTo>
                    <a:pt x="486" y="83"/>
                    <a:pt x="486" y="84"/>
                    <a:pt x="488" y="84"/>
                  </a:cubicBezTo>
                  <a:cubicBezTo>
                    <a:pt x="489" y="84"/>
                    <a:pt x="490" y="83"/>
                    <a:pt x="490" y="83"/>
                  </a:cubicBezTo>
                  <a:cubicBezTo>
                    <a:pt x="491" y="84"/>
                    <a:pt x="490" y="85"/>
                    <a:pt x="490" y="86"/>
                  </a:cubicBezTo>
                  <a:cubicBezTo>
                    <a:pt x="491" y="86"/>
                    <a:pt x="491" y="84"/>
                    <a:pt x="492" y="85"/>
                  </a:cubicBezTo>
                  <a:cubicBezTo>
                    <a:pt x="493" y="85"/>
                    <a:pt x="493" y="86"/>
                    <a:pt x="495" y="86"/>
                  </a:cubicBezTo>
                  <a:cubicBezTo>
                    <a:pt x="495" y="85"/>
                    <a:pt x="493" y="84"/>
                    <a:pt x="494" y="83"/>
                  </a:cubicBezTo>
                  <a:cubicBezTo>
                    <a:pt x="494" y="82"/>
                    <a:pt x="495" y="82"/>
                    <a:pt x="495" y="81"/>
                  </a:cubicBezTo>
                  <a:cubicBezTo>
                    <a:pt x="495" y="81"/>
                    <a:pt x="494" y="80"/>
                    <a:pt x="494" y="79"/>
                  </a:cubicBezTo>
                  <a:cubicBezTo>
                    <a:pt x="494" y="78"/>
                    <a:pt x="494" y="76"/>
                    <a:pt x="494" y="76"/>
                  </a:cubicBezTo>
                  <a:cubicBezTo>
                    <a:pt x="495" y="76"/>
                    <a:pt x="495" y="76"/>
                    <a:pt x="496" y="76"/>
                  </a:cubicBezTo>
                  <a:cubicBezTo>
                    <a:pt x="497" y="77"/>
                    <a:pt x="496" y="77"/>
                    <a:pt x="496" y="77"/>
                  </a:cubicBezTo>
                  <a:cubicBezTo>
                    <a:pt x="496" y="78"/>
                    <a:pt x="497" y="78"/>
                    <a:pt x="497" y="78"/>
                  </a:cubicBezTo>
                  <a:cubicBezTo>
                    <a:pt x="497" y="79"/>
                    <a:pt x="497" y="78"/>
                    <a:pt x="497" y="78"/>
                  </a:cubicBezTo>
                  <a:cubicBezTo>
                    <a:pt x="498" y="80"/>
                    <a:pt x="497" y="83"/>
                    <a:pt x="498" y="85"/>
                  </a:cubicBezTo>
                  <a:cubicBezTo>
                    <a:pt x="498" y="87"/>
                    <a:pt x="499" y="88"/>
                    <a:pt x="500" y="85"/>
                  </a:cubicBezTo>
                  <a:cubicBezTo>
                    <a:pt x="500" y="83"/>
                    <a:pt x="499" y="81"/>
                    <a:pt x="500" y="79"/>
                  </a:cubicBezTo>
                  <a:cubicBezTo>
                    <a:pt x="503" y="79"/>
                    <a:pt x="504" y="80"/>
                    <a:pt x="504" y="82"/>
                  </a:cubicBezTo>
                  <a:cubicBezTo>
                    <a:pt x="505" y="82"/>
                    <a:pt x="506" y="80"/>
                    <a:pt x="507" y="80"/>
                  </a:cubicBezTo>
                  <a:cubicBezTo>
                    <a:pt x="507" y="83"/>
                    <a:pt x="508" y="86"/>
                    <a:pt x="509" y="89"/>
                  </a:cubicBezTo>
                  <a:cubicBezTo>
                    <a:pt x="509" y="91"/>
                    <a:pt x="510" y="94"/>
                    <a:pt x="507" y="95"/>
                  </a:cubicBezTo>
                  <a:cubicBezTo>
                    <a:pt x="506" y="96"/>
                    <a:pt x="504" y="96"/>
                    <a:pt x="502" y="95"/>
                  </a:cubicBezTo>
                  <a:cubicBezTo>
                    <a:pt x="499" y="94"/>
                    <a:pt x="500" y="93"/>
                    <a:pt x="499" y="91"/>
                  </a:cubicBezTo>
                  <a:cubicBezTo>
                    <a:pt x="498" y="90"/>
                    <a:pt x="495" y="89"/>
                    <a:pt x="494" y="89"/>
                  </a:cubicBezTo>
                  <a:cubicBezTo>
                    <a:pt x="492" y="89"/>
                    <a:pt x="495" y="91"/>
                    <a:pt x="495" y="92"/>
                  </a:cubicBezTo>
                  <a:cubicBezTo>
                    <a:pt x="496" y="94"/>
                    <a:pt x="494" y="98"/>
                    <a:pt x="493" y="100"/>
                  </a:cubicBezTo>
                  <a:cubicBezTo>
                    <a:pt x="493" y="102"/>
                    <a:pt x="491" y="104"/>
                    <a:pt x="489" y="104"/>
                  </a:cubicBezTo>
                  <a:cubicBezTo>
                    <a:pt x="488" y="106"/>
                    <a:pt x="485" y="104"/>
                    <a:pt x="484" y="106"/>
                  </a:cubicBezTo>
                  <a:cubicBezTo>
                    <a:pt x="483" y="107"/>
                    <a:pt x="483" y="108"/>
                    <a:pt x="483" y="108"/>
                  </a:cubicBezTo>
                  <a:cubicBezTo>
                    <a:pt x="482" y="109"/>
                    <a:pt x="480" y="108"/>
                    <a:pt x="479" y="108"/>
                  </a:cubicBezTo>
                  <a:cubicBezTo>
                    <a:pt x="475" y="109"/>
                    <a:pt x="476" y="115"/>
                    <a:pt x="475" y="118"/>
                  </a:cubicBezTo>
                  <a:cubicBezTo>
                    <a:pt x="474" y="121"/>
                    <a:pt x="470" y="125"/>
                    <a:pt x="467" y="121"/>
                  </a:cubicBezTo>
                  <a:cubicBezTo>
                    <a:pt x="465" y="117"/>
                    <a:pt x="470" y="111"/>
                    <a:pt x="472" y="108"/>
                  </a:cubicBezTo>
                  <a:cubicBezTo>
                    <a:pt x="473" y="106"/>
                    <a:pt x="475" y="104"/>
                    <a:pt x="476" y="102"/>
                  </a:cubicBezTo>
                  <a:cubicBezTo>
                    <a:pt x="478" y="100"/>
                    <a:pt x="477" y="98"/>
                    <a:pt x="476" y="95"/>
                  </a:cubicBezTo>
                  <a:cubicBezTo>
                    <a:pt x="475" y="93"/>
                    <a:pt x="475" y="91"/>
                    <a:pt x="474" y="89"/>
                  </a:cubicBezTo>
                  <a:cubicBezTo>
                    <a:pt x="473" y="87"/>
                    <a:pt x="470" y="85"/>
                    <a:pt x="468" y="84"/>
                  </a:cubicBezTo>
                  <a:cubicBezTo>
                    <a:pt x="466" y="83"/>
                    <a:pt x="463" y="82"/>
                    <a:pt x="460" y="80"/>
                  </a:cubicBezTo>
                  <a:cubicBezTo>
                    <a:pt x="460" y="79"/>
                    <a:pt x="459" y="79"/>
                    <a:pt x="459" y="78"/>
                  </a:cubicBezTo>
                  <a:cubicBezTo>
                    <a:pt x="458" y="76"/>
                    <a:pt x="458" y="77"/>
                    <a:pt x="457" y="75"/>
                  </a:cubicBezTo>
                  <a:cubicBezTo>
                    <a:pt x="455" y="74"/>
                    <a:pt x="454" y="72"/>
                    <a:pt x="453" y="71"/>
                  </a:cubicBezTo>
                  <a:cubicBezTo>
                    <a:pt x="452" y="70"/>
                    <a:pt x="451" y="69"/>
                    <a:pt x="451" y="68"/>
                  </a:cubicBezTo>
                  <a:cubicBezTo>
                    <a:pt x="450" y="67"/>
                    <a:pt x="450" y="65"/>
                    <a:pt x="449" y="64"/>
                  </a:cubicBezTo>
                  <a:cubicBezTo>
                    <a:pt x="447" y="66"/>
                    <a:pt x="445" y="64"/>
                    <a:pt x="444" y="65"/>
                  </a:cubicBezTo>
                  <a:cubicBezTo>
                    <a:pt x="442" y="67"/>
                    <a:pt x="441" y="69"/>
                    <a:pt x="440" y="70"/>
                  </a:cubicBezTo>
                  <a:cubicBezTo>
                    <a:pt x="438" y="72"/>
                    <a:pt x="437" y="74"/>
                    <a:pt x="435" y="74"/>
                  </a:cubicBezTo>
                  <a:cubicBezTo>
                    <a:pt x="433" y="74"/>
                    <a:pt x="431" y="73"/>
                    <a:pt x="429" y="72"/>
                  </a:cubicBezTo>
                  <a:cubicBezTo>
                    <a:pt x="424" y="72"/>
                    <a:pt x="422" y="74"/>
                    <a:pt x="420" y="77"/>
                  </a:cubicBezTo>
                  <a:cubicBezTo>
                    <a:pt x="419" y="79"/>
                    <a:pt x="419" y="81"/>
                    <a:pt x="417" y="83"/>
                  </a:cubicBezTo>
                  <a:cubicBezTo>
                    <a:pt x="416" y="84"/>
                    <a:pt x="414" y="84"/>
                    <a:pt x="413" y="86"/>
                  </a:cubicBezTo>
                  <a:cubicBezTo>
                    <a:pt x="411" y="87"/>
                    <a:pt x="412" y="90"/>
                    <a:pt x="412" y="92"/>
                  </a:cubicBezTo>
                  <a:cubicBezTo>
                    <a:pt x="412" y="94"/>
                    <a:pt x="410" y="96"/>
                    <a:pt x="410" y="98"/>
                  </a:cubicBezTo>
                  <a:cubicBezTo>
                    <a:pt x="409" y="101"/>
                    <a:pt x="410" y="102"/>
                    <a:pt x="410" y="105"/>
                  </a:cubicBezTo>
                  <a:cubicBezTo>
                    <a:pt x="409" y="107"/>
                    <a:pt x="408" y="109"/>
                    <a:pt x="408" y="111"/>
                  </a:cubicBezTo>
                  <a:cubicBezTo>
                    <a:pt x="407" y="114"/>
                    <a:pt x="408" y="115"/>
                    <a:pt x="408" y="118"/>
                  </a:cubicBezTo>
                  <a:cubicBezTo>
                    <a:pt x="408" y="119"/>
                    <a:pt x="407" y="121"/>
                    <a:pt x="408" y="122"/>
                  </a:cubicBezTo>
                  <a:cubicBezTo>
                    <a:pt x="408" y="123"/>
                    <a:pt x="408" y="123"/>
                    <a:pt x="408" y="124"/>
                  </a:cubicBezTo>
                  <a:cubicBezTo>
                    <a:pt x="408" y="125"/>
                    <a:pt x="407" y="126"/>
                    <a:pt x="407" y="127"/>
                  </a:cubicBezTo>
                  <a:cubicBezTo>
                    <a:pt x="407" y="128"/>
                    <a:pt x="407" y="129"/>
                    <a:pt x="406" y="130"/>
                  </a:cubicBezTo>
                  <a:cubicBezTo>
                    <a:pt x="406" y="131"/>
                    <a:pt x="403" y="132"/>
                    <a:pt x="402" y="130"/>
                  </a:cubicBezTo>
                  <a:cubicBezTo>
                    <a:pt x="399" y="132"/>
                    <a:pt x="395" y="135"/>
                    <a:pt x="395" y="139"/>
                  </a:cubicBezTo>
                  <a:cubicBezTo>
                    <a:pt x="396" y="141"/>
                    <a:pt x="396" y="142"/>
                    <a:pt x="395" y="144"/>
                  </a:cubicBezTo>
                  <a:cubicBezTo>
                    <a:pt x="394" y="144"/>
                    <a:pt x="394" y="145"/>
                    <a:pt x="393" y="145"/>
                  </a:cubicBezTo>
                  <a:cubicBezTo>
                    <a:pt x="393" y="146"/>
                    <a:pt x="392" y="146"/>
                    <a:pt x="392" y="147"/>
                  </a:cubicBezTo>
                  <a:cubicBezTo>
                    <a:pt x="390" y="148"/>
                    <a:pt x="390" y="148"/>
                    <a:pt x="389" y="147"/>
                  </a:cubicBezTo>
                  <a:cubicBezTo>
                    <a:pt x="388" y="146"/>
                    <a:pt x="388" y="144"/>
                    <a:pt x="386" y="143"/>
                  </a:cubicBezTo>
                  <a:cubicBezTo>
                    <a:pt x="385" y="142"/>
                    <a:pt x="383" y="142"/>
                    <a:pt x="381" y="141"/>
                  </a:cubicBezTo>
                  <a:cubicBezTo>
                    <a:pt x="379" y="140"/>
                    <a:pt x="378" y="139"/>
                    <a:pt x="377" y="138"/>
                  </a:cubicBezTo>
                  <a:cubicBezTo>
                    <a:pt x="376" y="137"/>
                    <a:pt x="373" y="136"/>
                    <a:pt x="371" y="135"/>
                  </a:cubicBezTo>
                  <a:cubicBezTo>
                    <a:pt x="370" y="135"/>
                    <a:pt x="369" y="137"/>
                    <a:pt x="369" y="138"/>
                  </a:cubicBezTo>
                  <a:cubicBezTo>
                    <a:pt x="368" y="140"/>
                    <a:pt x="367" y="141"/>
                    <a:pt x="365" y="142"/>
                  </a:cubicBezTo>
                  <a:cubicBezTo>
                    <a:pt x="363" y="142"/>
                    <a:pt x="361" y="143"/>
                    <a:pt x="360" y="144"/>
                  </a:cubicBezTo>
                  <a:cubicBezTo>
                    <a:pt x="358" y="145"/>
                    <a:pt x="357" y="145"/>
                    <a:pt x="356" y="143"/>
                  </a:cubicBezTo>
                  <a:cubicBezTo>
                    <a:pt x="354" y="142"/>
                    <a:pt x="354" y="142"/>
                    <a:pt x="352" y="142"/>
                  </a:cubicBezTo>
                  <a:cubicBezTo>
                    <a:pt x="350" y="142"/>
                    <a:pt x="349" y="142"/>
                    <a:pt x="347" y="140"/>
                  </a:cubicBezTo>
                  <a:cubicBezTo>
                    <a:pt x="345" y="139"/>
                    <a:pt x="345" y="140"/>
                    <a:pt x="342" y="140"/>
                  </a:cubicBezTo>
                  <a:cubicBezTo>
                    <a:pt x="343" y="136"/>
                    <a:pt x="341" y="134"/>
                    <a:pt x="339" y="130"/>
                  </a:cubicBezTo>
                  <a:cubicBezTo>
                    <a:pt x="338" y="129"/>
                    <a:pt x="338" y="128"/>
                    <a:pt x="337" y="126"/>
                  </a:cubicBezTo>
                  <a:cubicBezTo>
                    <a:pt x="337" y="125"/>
                    <a:pt x="335" y="124"/>
                    <a:pt x="334" y="123"/>
                  </a:cubicBezTo>
                  <a:cubicBezTo>
                    <a:pt x="332" y="121"/>
                    <a:pt x="330" y="118"/>
                    <a:pt x="329" y="114"/>
                  </a:cubicBezTo>
                  <a:cubicBezTo>
                    <a:pt x="328" y="113"/>
                    <a:pt x="328" y="111"/>
                    <a:pt x="327" y="110"/>
                  </a:cubicBezTo>
                  <a:cubicBezTo>
                    <a:pt x="326" y="109"/>
                    <a:pt x="325" y="110"/>
                    <a:pt x="324" y="109"/>
                  </a:cubicBezTo>
                  <a:cubicBezTo>
                    <a:pt x="323" y="109"/>
                    <a:pt x="322" y="109"/>
                    <a:pt x="320" y="109"/>
                  </a:cubicBezTo>
                  <a:cubicBezTo>
                    <a:pt x="319" y="110"/>
                    <a:pt x="317" y="111"/>
                    <a:pt x="316" y="112"/>
                  </a:cubicBezTo>
                  <a:cubicBezTo>
                    <a:pt x="315" y="115"/>
                    <a:pt x="317" y="117"/>
                    <a:pt x="317" y="120"/>
                  </a:cubicBezTo>
                  <a:cubicBezTo>
                    <a:pt x="317" y="123"/>
                    <a:pt x="314" y="122"/>
                    <a:pt x="313" y="121"/>
                  </a:cubicBezTo>
                  <a:cubicBezTo>
                    <a:pt x="312" y="120"/>
                    <a:pt x="311" y="119"/>
                    <a:pt x="309" y="119"/>
                  </a:cubicBezTo>
                  <a:cubicBezTo>
                    <a:pt x="308" y="120"/>
                    <a:pt x="307" y="122"/>
                    <a:pt x="307" y="123"/>
                  </a:cubicBezTo>
                  <a:cubicBezTo>
                    <a:pt x="307" y="123"/>
                    <a:pt x="307" y="121"/>
                    <a:pt x="307" y="123"/>
                  </a:cubicBezTo>
                  <a:close/>
                  <a:moveTo>
                    <a:pt x="61" y="394"/>
                  </a:moveTo>
                  <a:cubicBezTo>
                    <a:pt x="60" y="394"/>
                    <a:pt x="59" y="395"/>
                    <a:pt x="58" y="396"/>
                  </a:cubicBezTo>
                  <a:cubicBezTo>
                    <a:pt x="57" y="396"/>
                    <a:pt x="56" y="396"/>
                    <a:pt x="56" y="397"/>
                  </a:cubicBezTo>
                  <a:cubicBezTo>
                    <a:pt x="56" y="398"/>
                    <a:pt x="57" y="398"/>
                    <a:pt x="58" y="399"/>
                  </a:cubicBezTo>
                  <a:cubicBezTo>
                    <a:pt x="58" y="399"/>
                    <a:pt x="59" y="400"/>
                    <a:pt x="60" y="400"/>
                  </a:cubicBezTo>
                  <a:cubicBezTo>
                    <a:pt x="61" y="401"/>
                    <a:pt x="63" y="400"/>
                    <a:pt x="63" y="399"/>
                  </a:cubicBezTo>
                  <a:cubicBezTo>
                    <a:pt x="64" y="397"/>
                    <a:pt x="62" y="396"/>
                    <a:pt x="63" y="395"/>
                  </a:cubicBezTo>
                  <a:cubicBezTo>
                    <a:pt x="62" y="395"/>
                    <a:pt x="62" y="394"/>
                    <a:pt x="61" y="394"/>
                  </a:cubicBezTo>
                  <a:close/>
                  <a:moveTo>
                    <a:pt x="69" y="390"/>
                  </a:moveTo>
                  <a:cubicBezTo>
                    <a:pt x="68" y="391"/>
                    <a:pt x="63" y="394"/>
                    <a:pt x="67" y="395"/>
                  </a:cubicBezTo>
                  <a:cubicBezTo>
                    <a:pt x="68" y="397"/>
                    <a:pt x="70" y="396"/>
                    <a:pt x="71" y="395"/>
                  </a:cubicBezTo>
                  <a:cubicBezTo>
                    <a:pt x="73" y="394"/>
                    <a:pt x="75" y="394"/>
                    <a:pt x="77" y="393"/>
                  </a:cubicBezTo>
                  <a:cubicBezTo>
                    <a:pt x="78" y="393"/>
                    <a:pt x="82" y="392"/>
                    <a:pt x="82" y="391"/>
                  </a:cubicBezTo>
                  <a:cubicBezTo>
                    <a:pt x="83" y="388"/>
                    <a:pt x="81" y="389"/>
                    <a:pt x="80" y="389"/>
                  </a:cubicBezTo>
                  <a:cubicBezTo>
                    <a:pt x="80" y="387"/>
                    <a:pt x="79" y="386"/>
                    <a:pt x="77" y="386"/>
                  </a:cubicBezTo>
                  <a:cubicBezTo>
                    <a:pt x="76" y="387"/>
                    <a:pt x="72" y="387"/>
                    <a:pt x="72" y="388"/>
                  </a:cubicBezTo>
                  <a:cubicBezTo>
                    <a:pt x="71" y="389"/>
                    <a:pt x="73" y="389"/>
                    <a:pt x="72" y="390"/>
                  </a:cubicBezTo>
                  <a:cubicBezTo>
                    <a:pt x="71" y="392"/>
                    <a:pt x="70" y="390"/>
                    <a:pt x="69" y="390"/>
                  </a:cubicBezTo>
                  <a:cubicBezTo>
                    <a:pt x="68" y="391"/>
                    <a:pt x="69" y="390"/>
                    <a:pt x="69" y="390"/>
                  </a:cubicBezTo>
                  <a:close/>
                  <a:moveTo>
                    <a:pt x="73" y="381"/>
                  </a:moveTo>
                  <a:cubicBezTo>
                    <a:pt x="72" y="383"/>
                    <a:pt x="70" y="382"/>
                    <a:pt x="68" y="383"/>
                  </a:cubicBezTo>
                  <a:cubicBezTo>
                    <a:pt x="66" y="384"/>
                    <a:pt x="64" y="385"/>
                    <a:pt x="67" y="385"/>
                  </a:cubicBezTo>
                  <a:cubicBezTo>
                    <a:pt x="68" y="385"/>
                    <a:pt x="69" y="384"/>
                    <a:pt x="70" y="384"/>
                  </a:cubicBezTo>
                  <a:cubicBezTo>
                    <a:pt x="71" y="384"/>
                    <a:pt x="72" y="385"/>
                    <a:pt x="73" y="385"/>
                  </a:cubicBezTo>
                  <a:cubicBezTo>
                    <a:pt x="77" y="385"/>
                    <a:pt x="76" y="382"/>
                    <a:pt x="76" y="379"/>
                  </a:cubicBezTo>
                  <a:cubicBezTo>
                    <a:pt x="75" y="380"/>
                    <a:pt x="74" y="380"/>
                    <a:pt x="73" y="381"/>
                  </a:cubicBezTo>
                  <a:close/>
                  <a:moveTo>
                    <a:pt x="200" y="179"/>
                  </a:moveTo>
                  <a:cubicBezTo>
                    <a:pt x="199" y="180"/>
                    <a:pt x="198" y="178"/>
                    <a:pt x="197" y="179"/>
                  </a:cubicBezTo>
                  <a:cubicBezTo>
                    <a:pt x="196" y="180"/>
                    <a:pt x="196" y="181"/>
                    <a:pt x="197" y="182"/>
                  </a:cubicBezTo>
                  <a:cubicBezTo>
                    <a:pt x="199" y="183"/>
                    <a:pt x="203" y="181"/>
                    <a:pt x="200" y="179"/>
                  </a:cubicBezTo>
                  <a:moveTo>
                    <a:pt x="203" y="177"/>
                  </a:moveTo>
                  <a:cubicBezTo>
                    <a:pt x="205" y="178"/>
                    <a:pt x="205" y="176"/>
                    <a:pt x="206" y="175"/>
                  </a:cubicBezTo>
                  <a:cubicBezTo>
                    <a:pt x="207" y="175"/>
                    <a:pt x="208" y="175"/>
                    <a:pt x="209" y="174"/>
                  </a:cubicBezTo>
                  <a:cubicBezTo>
                    <a:pt x="210" y="173"/>
                    <a:pt x="212" y="169"/>
                    <a:pt x="209" y="169"/>
                  </a:cubicBezTo>
                  <a:cubicBezTo>
                    <a:pt x="209" y="170"/>
                    <a:pt x="209" y="172"/>
                    <a:pt x="208" y="172"/>
                  </a:cubicBezTo>
                  <a:cubicBezTo>
                    <a:pt x="207" y="173"/>
                    <a:pt x="207" y="171"/>
                    <a:pt x="206" y="171"/>
                  </a:cubicBezTo>
                  <a:cubicBezTo>
                    <a:pt x="205" y="171"/>
                    <a:pt x="206" y="171"/>
                    <a:pt x="205" y="172"/>
                  </a:cubicBezTo>
                  <a:cubicBezTo>
                    <a:pt x="205" y="173"/>
                    <a:pt x="204" y="174"/>
                    <a:pt x="204" y="175"/>
                  </a:cubicBezTo>
                  <a:cubicBezTo>
                    <a:pt x="202" y="175"/>
                    <a:pt x="203" y="177"/>
                    <a:pt x="203" y="177"/>
                  </a:cubicBezTo>
                  <a:cubicBezTo>
                    <a:pt x="205" y="178"/>
                    <a:pt x="203" y="177"/>
                    <a:pt x="203" y="177"/>
                  </a:cubicBezTo>
                  <a:close/>
                  <a:moveTo>
                    <a:pt x="211" y="175"/>
                  </a:moveTo>
                  <a:cubicBezTo>
                    <a:pt x="211" y="176"/>
                    <a:pt x="208" y="177"/>
                    <a:pt x="210" y="178"/>
                  </a:cubicBezTo>
                  <a:cubicBezTo>
                    <a:pt x="210" y="179"/>
                    <a:pt x="212" y="177"/>
                    <a:pt x="212" y="176"/>
                  </a:cubicBezTo>
                  <a:cubicBezTo>
                    <a:pt x="213" y="176"/>
                    <a:pt x="214" y="176"/>
                    <a:pt x="214" y="175"/>
                  </a:cubicBezTo>
                  <a:cubicBezTo>
                    <a:pt x="215" y="177"/>
                    <a:pt x="216" y="177"/>
                    <a:pt x="217" y="176"/>
                  </a:cubicBezTo>
                  <a:cubicBezTo>
                    <a:pt x="218" y="175"/>
                    <a:pt x="218" y="174"/>
                    <a:pt x="218" y="172"/>
                  </a:cubicBezTo>
                  <a:cubicBezTo>
                    <a:pt x="218" y="171"/>
                    <a:pt x="218" y="170"/>
                    <a:pt x="218" y="169"/>
                  </a:cubicBezTo>
                  <a:cubicBezTo>
                    <a:pt x="217" y="168"/>
                    <a:pt x="217" y="168"/>
                    <a:pt x="217" y="167"/>
                  </a:cubicBezTo>
                  <a:cubicBezTo>
                    <a:pt x="217" y="166"/>
                    <a:pt x="217" y="165"/>
                    <a:pt x="216" y="165"/>
                  </a:cubicBezTo>
                  <a:cubicBezTo>
                    <a:pt x="215" y="165"/>
                    <a:pt x="215" y="167"/>
                    <a:pt x="215" y="168"/>
                  </a:cubicBezTo>
                  <a:cubicBezTo>
                    <a:pt x="215" y="168"/>
                    <a:pt x="214" y="168"/>
                    <a:pt x="214" y="169"/>
                  </a:cubicBezTo>
                  <a:cubicBezTo>
                    <a:pt x="214" y="169"/>
                    <a:pt x="214" y="170"/>
                    <a:pt x="214" y="170"/>
                  </a:cubicBezTo>
                  <a:cubicBezTo>
                    <a:pt x="214" y="171"/>
                    <a:pt x="214" y="171"/>
                    <a:pt x="214" y="172"/>
                  </a:cubicBezTo>
                  <a:cubicBezTo>
                    <a:pt x="213" y="172"/>
                    <a:pt x="213" y="172"/>
                    <a:pt x="212" y="173"/>
                  </a:cubicBezTo>
                  <a:cubicBezTo>
                    <a:pt x="212" y="173"/>
                    <a:pt x="212" y="174"/>
                    <a:pt x="211" y="175"/>
                  </a:cubicBezTo>
                  <a:close/>
                  <a:moveTo>
                    <a:pt x="155" y="184"/>
                  </a:moveTo>
                  <a:cubicBezTo>
                    <a:pt x="153" y="187"/>
                    <a:pt x="156" y="187"/>
                    <a:pt x="158" y="185"/>
                  </a:cubicBezTo>
                  <a:cubicBezTo>
                    <a:pt x="158" y="184"/>
                    <a:pt x="159" y="183"/>
                    <a:pt x="159" y="182"/>
                  </a:cubicBezTo>
                  <a:cubicBezTo>
                    <a:pt x="158" y="181"/>
                    <a:pt x="157" y="180"/>
                    <a:pt x="156" y="179"/>
                  </a:cubicBezTo>
                  <a:cubicBezTo>
                    <a:pt x="156" y="180"/>
                    <a:pt x="155" y="183"/>
                    <a:pt x="155" y="184"/>
                  </a:cubicBezTo>
                  <a:cubicBezTo>
                    <a:pt x="155" y="185"/>
                    <a:pt x="155" y="183"/>
                    <a:pt x="155" y="184"/>
                  </a:cubicBezTo>
                  <a:close/>
                  <a:moveTo>
                    <a:pt x="160" y="176"/>
                  </a:moveTo>
                  <a:cubicBezTo>
                    <a:pt x="160" y="175"/>
                    <a:pt x="161" y="173"/>
                    <a:pt x="160" y="173"/>
                  </a:cubicBezTo>
                  <a:cubicBezTo>
                    <a:pt x="159" y="172"/>
                    <a:pt x="157" y="175"/>
                    <a:pt x="157" y="176"/>
                  </a:cubicBezTo>
                  <a:cubicBezTo>
                    <a:pt x="157" y="177"/>
                    <a:pt x="158" y="180"/>
                    <a:pt x="160" y="180"/>
                  </a:cubicBezTo>
                  <a:cubicBezTo>
                    <a:pt x="162" y="180"/>
                    <a:pt x="160" y="177"/>
                    <a:pt x="160" y="176"/>
                  </a:cubicBezTo>
                  <a:cubicBezTo>
                    <a:pt x="160" y="175"/>
                    <a:pt x="160" y="176"/>
                    <a:pt x="160" y="176"/>
                  </a:cubicBezTo>
                  <a:close/>
                  <a:moveTo>
                    <a:pt x="162" y="176"/>
                  </a:moveTo>
                  <a:cubicBezTo>
                    <a:pt x="162" y="176"/>
                    <a:pt x="163" y="178"/>
                    <a:pt x="163" y="178"/>
                  </a:cubicBezTo>
                  <a:cubicBezTo>
                    <a:pt x="164" y="177"/>
                    <a:pt x="165" y="177"/>
                    <a:pt x="166" y="176"/>
                  </a:cubicBezTo>
                  <a:cubicBezTo>
                    <a:pt x="166" y="175"/>
                    <a:pt x="167" y="172"/>
                    <a:pt x="166" y="171"/>
                  </a:cubicBezTo>
                  <a:cubicBezTo>
                    <a:pt x="166" y="171"/>
                    <a:pt x="165" y="170"/>
                    <a:pt x="165" y="170"/>
                  </a:cubicBezTo>
                  <a:cubicBezTo>
                    <a:pt x="163" y="172"/>
                    <a:pt x="163" y="174"/>
                    <a:pt x="162" y="176"/>
                  </a:cubicBezTo>
                  <a:cubicBezTo>
                    <a:pt x="162" y="176"/>
                    <a:pt x="162" y="175"/>
                    <a:pt x="162" y="176"/>
                  </a:cubicBezTo>
                  <a:close/>
                  <a:moveTo>
                    <a:pt x="169" y="174"/>
                  </a:moveTo>
                  <a:cubicBezTo>
                    <a:pt x="168" y="172"/>
                    <a:pt x="170" y="173"/>
                    <a:pt x="170" y="174"/>
                  </a:cubicBezTo>
                  <a:cubicBezTo>
                    <a:pt x="171" y="174"/>
                    <a:pt x="171" y="175"/>
                    <a:pt x="172" y="175"/>
                  </a:cubicBezTo>
                  <a:cubicBezTo>
                    <a:pt x="172" y="174"/>
                    <a:pt x="172" y="173"/>
                    <a:pt x="173" y="172"/>
                  </a:cubicBezTo>
                  <a:cubicBezTo>
                    <a:pt x="174" y="174"/>
                    <a:pt x="175" y="171"/>
                    <a:pt x="175" y="171"/>
                  </a:cubicBezTo>
                  <a:cubicBezTo>
                    <a:pt x="175" y="170"/>
                    <a:pt x="175" y="170"/>
                    <a:pt x="175" y="170"/>
                  </a:cubicBezTo>
                  <a:cubicBezTo>
                    <a:pt x="175" y="169"/>
                    <a:pt x="176" y="169"/>
                    <a:pt x="177" y="168"/>
                  </a:cubicBezTo>
                  <a:cubicBezTo>
                    <a:pt x="178" y="168"/>
                    <a:pt x="180" y="167"/>
                    <a:pt x="180" y="166"/>
                  </a:cubicBezTo>
                  <a:cubicBezTo>
                    <a:pt x="180" y="164"/>
                    <a:pt x="179" y="165"/>
                    <a:pt x="178" y="165"/>
                  </a:cubicBezTo>
                  <a:cubicBezTo>
                    <a:pt x="176" y="165"/>
                    <a:pt x="176" y="164"/>
                    <a:pt x="175" y="163"/>
                  </a:cubicBezTo>
                  <a:cubicBezTo>
                    <a:pt x="174" y="163"/>
                    <a:pt x="174" y="163"/>
                    <a:pt x="173" y="163"/>
                  </a:cubicBezTo>
                  <a:cubicBezTo>
                    <a:pt x="172" y="163"/>
                    <a:pt x="171" y="163"/>
                    <a:pt x="170" y="164"/>
                  </a:cubicBezTo>
                  <a:cubicBezTo>
                    <a:pt x="169" y="165"/>
                    <a:pt x="168" y="166"/>
                    <a:pt x="170" y="166"/>
                  </a:cubicBezTo>
                  <a:cubicBezTo>
                    <a:pt x="170" y="167"/>
                    <a:pt x="168" y="167"/>
                    <a:pt x="168" y="169"/>
                  </a:cubicBezTo>
                  <a:cubicBezTo>
                    <a:pt x="168" y="170"/>
                    <a:pt x="169" y="173"/>
                    <a:pt x="169" y="174"/>
                  </a:cubicBezTo>
                  <a:cubicBezTo>
                    <a:pt x="169" y="173"/>
                    <a:pt x="169" y="172"/>
                    <a:pt x="169" y="174"/>
                  </a:cubicBezTo>
                  <a:close/>
                  <a:moveTo>
                    <a:pt x="184" y="166"/>
                  </a:moveTo>
                  <a:cubicBezTo>
                    <a:pt x="183" y="166"/>
                    <a:pt x="181" y="167"/>
                    <a:pt x="181" y="168"/>
                  </a:cubicBezTo>
                  <a:cubicBezTo>
                    <a:pt x="182" y="169"/>
                    <a:pt x="184" y="168"/>
                    <a:pt x="185" y="168"/>
                  </a:cubicBezTo>
                  <a:cubicBezTo>
                    <a:pt x="186" y="168"/>
                    <a:pt x="187" y="167"/>
                    <a:pt x="188" y="167"/>
                  </a:cubicBezTo>
                  <a:cubicBezTo>
                    <a:pt x="190" y="166"/>
                    <a:pt x="189" y="165"/>
                    <a:pt x="190" y="164"/>
                  </a:cubicBezTo>
                  <a:cubicBezTo>
                    <a:pt x="191" y="161"/>
                    <a:pt x="192" y="159"/>
                    <a:pt x="193" y="157"/>
                  </a:cubicBezTo>
                  <a:cubicBezTo>
                    <a:pt x="193" y="157"/>
                    <a:pt x="194" y="155"/>
                    <a:pt x="192" y="155"/>
                  </a:cubicBezTo>
                  <a:cubicBezTo>
                    <a:pt x="191" y="155"/>
                    <a:pt x="191" y="157"/>
                    <a:pt x="191" y="157"/>
                  </a:cubicBezTo>
                  <a:cubicBezTo>
                    <a:pt x="191" y="156"/>
                    <a:pt x="190" y="155"/>
                    <a:pt x="189" y="156"/>
                  </a:cubicBezTo>
                  <a:cubicBezTo>
                    <a:pt x="187" y="156"/>
                    <a:pt x="189" y="158"/>
                    <a:pt x="188" y="159"/>
                  </a:cubicBezTo>
                  <a:cubicBezTo>
                    <a:pt x="188" y="159"/>
                    <a:pt x="185" y="156"/>
                    <a:pt x="185" y="159"/>
                  </a:cubicBezTo>
                  <a:cubicBezTo>
                    <a:pt x="185" y="160"/>
                    <a:pt x="188" y="161"/>
                    <a:pt x="186" y="162"/>
                  </a:cubicBezTo>
                  <a:cubicBezTo>
                    <a:pt x="185" y="163"/>
                    <a:pt x="185" y="160"/>
                    <a:pt x="184" y="162"/>
                  </a:cubicBezTo>
                  <a:cubicBezTo>
                    <a:pt x="183" y="163"/>
                    <a:pt x="184" y="165"/>
                    <a:pt x="184" y="166"/>
                  </a:cubicBezTo>
                  <a:cubicBezTo>
                    <a:pt x="183" y="166"/>
                    <a:pt x="184" y="165"/>
                    <a:pt x="184" y="166"/>
                  </a:cubicBezTo>
                  <a:close/>
                  <a:moveTo>
                    <a:pt x="194" y="162"/>
                  </a:moveTo>
                  <a:cubicBezTo>
                    <a:pt x="194" y="162"/>
                    <a:pt x="196" y="160"/>
                    <a:pt x="196" y="160"/>
                  </a:cubicBezTo>
                  <a:cubicBezTo>
                    <a:pt x="197" y="158"/>
                    <a:pt x="197" y="158"/>
                    <a:pt x="198" y="157"/>
                  </a:cubicBezTo>
                  <a:cubicBezTo>
                    <a:pt x="200" y="155"/>
                    <a:pt x="200" y="154"/>
                    <a:pt x="197" y="154"/>
                  </a:cubicBezTo>
                  <a:cubicBezTo>
                    <a:pt x="195" y="155"/>
                    <a:pt x="195" y="156"/>
                    <a:pt x="194" y="159"/>
                  </a:cubicBezTo>
                  <a:cubicBezTo>
                    <a:pt x="194" y="160"/>
                    <a:pt x="191" y="163"/>
                    <a:pt x="193" y="164"/>
                  </a:cubicBezTo>
                  <a:cubicBezTo>
                    <a:pt x="193" y="164"/>
                    <a:pt x="194" y="163"/>
                    <a:pt x="194" y="162"/>
                  </a:cubicBezTo>
                  <a:cubicBezTo>
                    <a:pt x="194" y="162"/>
                    <a:pt x="194" y="163"/>
                    <a:pt x="194" y="162"/>
                  </a:cubicBezTo>
                  <a:close/>
                  <a:moveTo>
                    <a:pt x="192" y="141"/>
                  </a:moveTo>
                  <a:cubicBezTo>
                    <a:pt x="193" y="142"/>
                    <a:pt x="195" y="141"/>
                    <a:pt x="196" y="141"/>
                  </a:cubicBezTo>
                  <a:cubicBezTo>
                    <a:pt x="198" y="140"/>
                    <a:pt x="197" y="140"/>
                    <a:pt x="198" y="139"/>
                  </a:cubicBezTo>
                  <a:cubicBezTo>
                    <a:pt x="200" y="136"/>
                    <a:pt x="201" y="139"/>
                    <a:pt x="201" y="141"/>
                  </a:cubicBezTo>
                  <a:cubicBezTo>
                    <a:pt x="199" y="141"/>
                    <a:pt x="197" y="142"/>
                    <a:pt x="196" y="143"/>
                  </a:cubicBezTo>
                  <a:cubicBezTo>
                    <a:pt x="194" y="144"/>
                    <a:pt x="194" y="144"/>
                    <a:pt x="195" y="146"/>
                  </a:cubicBezTo>
                  <a:cubicBezTo>
                    <a:pt x="196" y="149"/>
                    <a:pt x="201" y="147"/>
                    <a:pt x="203" y="145"/>
                  </a:cubicBezTo>
                  <a:cubicBezTo>
                    <a:pt x="204" y="143"/>
                    <a:pt x="205" y="141"/>
                    <a:pt x="204" y="140"/>
                  </a:cubicBezTo>
                  <a:cubicBezTo>
                    <a:pt x="204" y="138"/>
                    <a:pt x="203" y="138"/>
                    <a:pt x="203" y="137"/>
                  </a:cubicBezTo>
                  <a:cubicBezTo>
                    <a:pt x="203" y="136"/>
                    <a:pt x="205" y="136"/>
                    <a:pt x="204" y="135"/>
                  </a:cubicBezTo>
                  <a:cubicBezTo>
                    <a:pt x="204" y="134"/>
                    <a:pt x="204" y="135"/>
                    <a:pt x="204" y="134"/>
                  </a:cubicBezTo>
                  <a:cubicBezTo>
                    <a:pt x="203" y="134"/>
                    <a:pt x="203" y="134"/>
                    <a:pt x="203" y="133"/>
                  </a:cubicBezTo>
                  <a:cubicBezTo>
                    <a:pt x="203" y="132"/>
                    <a:pt x="203" y="131"/>
                    <a:pt x="202" y="130"/>
                  </a:cubicBezTo>
                  <a:cubicBezTo>
                    <a:pt x="199" y="133"/>
                    <a:pt x="202" y="123"/>
                    <a:pt x="199" y="124"/>
                  </a:cubicBezTo>
                  <a:cubicBezTo>
                    <a:pt x="197" y="125"/>
                    <a:pt x="198" y="128"/>
                    <a:pt x="198" y="129"/>
                  </a:cubicBezTo>
                  <a:cubicBezTo>
                    <a:pt x="199" y="130"/>
                    <a:pt x="199" y="131"/>
                    <a:pt x="200" y="132"/>
                  </a:cubicBezTo>
                  <a:cubicBezTo>
                    <a:pt x="200" y="132"/>
                    <a:pt x="200" y="135"/>
                    <a:pt x="199" y="134"/>
                  </a:cubicBezTo>
                  <a:cubicBezTo>
                    <a:pt x="199" y="134"/>
                    <a:pt x="198" y="135"/>
                    <a:pt x="198" y="135"/>
                  </a:cubicBezTo>
                  <a:cubicBezTo>
                    <a:pt x="197" y="135"/>
                    <a:pt x="197" y="133"/>
                    <a:pt x="197" y="133"/>
                  </a:cubicBezTo>
                  <a:cubicBezTo>
                    <a:pt x="197" y="131"/>
                    <a:pt x="197" y="127"/>
                    <a:pt x="195" y="129"/>
                  </a:cubicBezTo>
                  <a:cubicBezTo>
                    <a:pt x="194" y="130"/>
                    <a:pt x="195" y="130"/>
                    <a:pt x="195" y="131"/>
                  </a:cubicBezTo>
                  <a:cubicBezTo>
                    <a:pt x="196" y="131"/>
                    <a:pt x="196" y="132"/>
                    <a:pt x="196" y="132"/>
                  </a:cubicBezTo>
                  <a:cubicBezTo>
                    <a:pt x="196" y="133"/>
                    <a:pt x="196" y="133"/>
                    <a:pt x="196" y="134"/>
                  </a:cubicBezTo>
                  <a:cubicBezTo>
                    <a:pt x="196" y="135"/>
                    <a:pt x="197" y="136"/>
                    <a:pt x="196" y="137"/>
                  </a:cubicBezTo>
                  <a:cubicBezTo>
                    <a:pt x="195" y="138"/>
                    <a:pt x="194" y="136"/>
                    <a:pt x="194" y="135"/>
                  </a:cubicBezTo>
                  <a:cubicBezTo>
                    <a:pt x="193" y="136"/>
                    <a:pt x="193" y="137"/>
                    <a:pt x="192" y="137"/>
                  </a:cubicBezTo>
                  <a:cubicBezTo>
                    <a:pt x="190" y="137"/>
                    <a:pt x="191" y="134"/>
                    <a:pt x="190" y="134"/>
                  </a:cubicBezTo>
                  <a:cubicBezTo>
                    <a:pt x="190" y="134"/>
                    <a:pt x="190" y="137"/>
                    <a:pt x="189" y="137"/>
                  </a:cubicBezTo>
                  <a:cubicBezTo>
                    <a:pt x="188" y="138"/>
                    <a:pt x="189" y="135"/>
                    <a:pt x="188" y="135"/>
                  </a:cubicBezTo>
                  <a:cubicBezTo>
                    <a:pt x="186" y="135"/>
                    <a:pt x="187" y="137"/>
                    <a:pt x="187" y="138"/>
                  </a:cubicBezTo>
                  <a:cubicBezTo>
                    <a:pt x="187" y="138"/>
                    <a:pt x="188" y="138"/>
                    <a:pt x="188" y="139"/>
                  </a:cubicBezTo>
                  <a:cubicBezTo>
                    <a:pt x="188" y="139"/>
                    <a:pt x="187" y="139"/>
                    <a:pt x="186" y="140"/>
                  </a:cubicBezTo>
                  <a:cubicBezTo>
                    <a:pt x="185" y="141"/>
                    <a:pt x="185" y="141"/>
                    <a:pt x="186" y="143"/>
                  </a:cubicBezTo>
                  <a:cubicBezTo>
                    <a:pt x="185" y="142"/>
                    <a:pt x="186" y="144"/>
                    <a:pt x="186" y="144"/>
                  </a:cubicBezTo>
                  <a:cubicBezTo>
                    <a:pt x="186" y="144"/>
                    <a:pt x="186" y="145"/>
                    <a:pt x="187" y="146"/>
                  </a:cubicBezTo>
                  <a:cubicBezTo>
                    <a:pt x="189" y="148"/>
                    <a:pt x="191" y="141"/>
                    <a:pt x="191" y="140"/>
                  </a:cubicBezTo>
                  <a:cubicBezTo>
                    <a:pt x="192" y="140"/>
                    <a:pt x="192" y="141"/>
                    <a:pt x="192" y="141"/>
                  </a:cubicBezTo>
                  <a:close/>
                  <a:moveTo>
                    <a:pt x="207" y="129"/>
                  </a:moveTo>
                  <a:cubicBezTo>
                    <a:pt x="208" y="128"/>
                    <a:pt x="208" y="126"/>
                    <a:pt x="208" y="124"/>
                  </a:cubicBezTo>
                  <a:cubicBezTo>
                    <a:pt x="213" y="125"/>
                    <a:pt x="214" y="121"/>
                    <a:pt x="217" y="118"/>
                  </a:cubicBezTo>
                  <a:cubicBezTo>
                    <a:pt x="219" y="115"/>
                    <a:pt x="221" y="111"/>
                    <a:pt x="219" y="107"/>
                  </a:cubicBezTo>
                  <a:cubicBezTo>
                    <a:pt x="214" y="109"/>
                    <a:pt x="214" y="115"/>
                    <a:pt x="210" y="117"/>
                  </a:cubicBezTo>
                  <a:cubicBezTo>
                    <a:pt x="208" y="119"/>
                    <a:pt x="207" y="120"/>
                    <a:pt x="206" y="123"/>
                  </a:cubicBezTo>
                  <a:cubicBezTo>
                    <a:pt x="206" y="125"/>
                    <a:pt x="204" y="128"/>
                    <a:pt x="206" y="130"/>
                  </a:cubicBezTo>
                  <a:cubicBezTo>
                    <a:pt x="206" y="130"/>
                    <a:pt x="207" y="129"/>
                    <a:pt x="207" y="129"/>
                  </a:cubicBezTo>
                  <a:close/>
                  <a:moveTo>
                    <a:pt x="215" y="132"/>
                  </a:moveTo>
                  <a:cubicBezTo>
                    <a:pt x="215" y="131"/>
                    <a:pt x="216" y="128"/>
                    <a:pt x="215" y="127"/>
                  </a:cubicBezTo>
                  <a:cubicBezTo>
                    <a:pt x="214" y="125"/>
                    <a:pt x="210" y="127"/>
                    <a:pt x="209" y="129"/>
                  </a:cubicBezTo>
                  <a:cubicBezTo>
                    <a:pt x="208" y="131"/>
                    <a:pt x="210" y="133"/>
                    <a:pt x="208" y="135"/>
                  </a:cubicBezTo>
                  <a:cubicBezTo>
                    <a:pt x="207" y="135"/>
                    <a:pt x="206" y="135"/>
                    <a:pt x="207" y="137"/>
                  </a:cubicBezTo>
                  <a:cubicBezTo>
                    <a:pt x="207" y="138"/>
                    <a:pt x="209" y="138"/>
                    <a:pt x="209" y="139"/>
                  </a:cubicBezTo>
                  <a:cubicBezTo>
                    <a:pt x="209" y="140"/>
                    <a:pt x="207" y="140"/>
                    <a:pt x="207" y="140"/>
                  </a:cubicBezTo>
                  <a:cubicBezTo>
                    <a:pt x="206" y="141"/>
                    <a:pt x="206" y="141"/>
                    <a:pt x="206" y="142"/>
                  </a:cubicBezTo>
                  <a:cubicBezTo>
                    <a:pt x="206" y="143"/>
                    <a:pt x="209" y="145"/>
                    <a:pt x="208" y="146"/>
                  </a:cubicBezTo>
                  <a:cubicBezTo>
                    <a:pt x="208" y="146"/>
                    <a:pt x="207" y="145"/>
                    <a:pt x="206" y="145"/>
                  </a:cubicBezTo>
                  <a:cubicBezTo>
                    <a:pt x="206" y="146"/>
                    <a:pt x="206" y="147"/>
                    <a:pt x="206" y="148"/>
                  </a:cubicBezTo>
                  <a:cubicBezTo>
                    <a:pt x="205" y="148"/>
                    <a:pt x="203" y="147"/>
                    <a:pt x="202" y="148"/>
                  </a:cubicBezTo>
                  <a:cubicBezTo>
                    <a:pt x="202" y="149"/>
                    <a:pt x="203" y="151"/>
                    <a:pt x="203" y="152"/>
                  </a:cubicBezTo>
                  <a:cubicBezTo>
                    <a:pt x="203" y="154"/>
                    <a:pt x="202" y="154"/>
                    <a:pt x="201" y="155"/>
                  </a:cubicBezTo>
                  <a:cubicBezTo>
                    <a:pt x="200" y="156"/>
                    <a:pt x="199" y="159"/>
                    <a:pt x="199" y="160"/>
                  </a:cubicBezTo>
                  <a:cubicBezTo>
                    <a:pt x="197" y="163"/>
                    <a:pt x="198" y="165"/>
                    <a:pt x="200" y="161"/>
                  </a:cubicBezTo>
                  <a:cubicBezTo>
                    <a:pt x="202" y="158"/>
                    <a:pt x="206" y="156"/>
                    <a:pt x="208" y="152"/>
                  </a:cubicBezTo>
                  <a:cubicBezTo>
                    <a:pt x="208" y="153"/>
                    <a:pt x="208" y="155"/>
                    <a:pt x="207" y="156"/>
                  </a:cubicBezTo>
                  <a:cubicBezTo>
                    <a:pt x="207" y="157"/>
                    <a:pt x="205" y="158"/>
                    <a:pt x="205" y="159"/>
                  </a:cubicBezTo>
                  <a:cubicBezTo>
                    <a:pt x="204" y="162"/>
                    <a:pt x="207" y="160"/>
                    <a:pt x="208" y="160"/>
                  </a:cubicBezTo>
                  <a:cubicBezTo>
                    <a:pt x="209" y="161"/>
                    <a:pt x="210" y="163"/>
                    <a:pt x="210" y="161"/>
                  </a:cubicBezTo>
                  <a:cubicBezTo>
                    <a:pt x="211" y="160"/>
                    <a:pt x="210" y="159"/>
                    <a:pt x="210" y="158"/>
                  </a:cubicBezTo>
                  <a:cubicBezTo>
                    <a:pt x="210" y="158"/>
                    <a:pt x="212" y="156"/>
                    <a:pt x="212" y="156"/>
                  </a:cubicBezTo>
                  <a:cubicBezTo>
                    <a:pt x="212" y="156"/>
                    <a:pt x="212" y="157"/>
                    <a:pt x="213" y="157"/>
                  </a:cubicBezTo>
                  <a:cubicBezTo>
                    <a:pt x="213" y="156"/>
                    <a:pt x="214" y="154"/>
                    <a:pt x="214" y="153"/>
                  </a:cubicBezTo>
                  <a:cubicBezTo>
                    <a:pt x="215" y="154"/>
                    <a:pt x="215" y="156"/>
                    <a:pt x="215" y="158"/>
                  </a:cubicBezTo>
                  <a:cubicBezTo>
                    <a:pt x="217" y="158"/>
                    <a:pt x="217" y="153"/>
                    <a:pt x="218" y="152"/>
                  </a:cubicBezTo>
                  <a:cubicBezTo>
                    <a:pt x="220" y="150"/>
                    <a:pt x="222" y="148"/>
                    <a:pt x="225" y="148"/>
                  </a:cubicBezTo>
                  <a:cubicBezTo>
                    <a:pt x="227" y="148"/>
                    <a:pt x="227" y="148"/>
                    <a:pt x="227" y="146"/>
                  </a:cubicBezTo>
                  <a:cubicBezTo>
                    <a:pt x="227" y="145"/>
                    <a:pt x="227" y="144"/>
                    <a:pt x="228" y="143"/>
                  </a:cubicBezTo>
                  <a:cubicBezTo>
                    <a:pt x="228" y="141"/>
                    <a:pt x="227" y="139"/>
                    <a:pt x="227" y="137"/>
                  </a:cubicBezTo>
                  <a:cubicBezTo>
                    <a:pt x="227" y="136"/>
                    <a:pt x="227" y="135"/>
                    <a:pt x="225" y="134"/>
                  </a:cubicBezTo>
                  <a:cubicBezTo>
                    <a:pt x="225" y="133"/>
                    <a:pt x="224" y="132"/>
                    <a:pt x="223" y="131"/>
                  </a:cubicBezTo>
                  <a:cubicBezTo>
                    <a:pt x="222" y="130"/>
                    <a:pt x="222" y="129"/>
                    <a:pt x="221" y="131"/>
                  </a:cubicBezTo>
                  <a:cubicBezTo>
                    <a:pt x="221" y="132"/>
                    <a:pt x="222" y="132"/>
                    <a:pt x="221" y="133"/>
                  </a:cubicBezTo>
                  <a:cubicBezTo>
                    <a:pt x="221" y="133"/>
                    <a:pt x="221" y="133"/>
                    <a:pt x="221" y="133"/>
                  </a:cubicBezTo>
                  <a:cubicBezTo>
                    <a:pt x="220" y="134"/>
                    <a:pt x="219" y="133"/>
                    <a:pt x="219" y="135"/>
                  </a:cubicBezTo>
                  <a:cubicBezTo>
                    <a:pt x="219" y="136"/>
                    <a:pt x="221" y="137"/>
                    <a:pt x="221" y="138"/>
                  </a:cubicBezTo>
                  <a:cubicBezTo>
                    <a:pt x="221" y="139"/>
                    <a:pt x="219" y="138"/>
                    <a:pt x="218" y="139"/>
                  </a:cubicBezTo>
                  <a:cubicBezTo>
                    <a:pt x="217" y="140"/>
                    <a:pt x="220" y="143"/>
                    <a:pt x="218" y="144"/>
                  </a:cubicBezTo>
                  <a:cubicBezTo>
                    <a:pt x="217" y="143"/>
                    <a:pt x="218" y="142"/>
                    <a:pt x="216" y="143"/>
                  </a:cubicBezTo>
                  <a:cubicBezTo>
                    <a:pt x="216" y="143"/>
                    <a:pt x="215" y="144"/>
                    <a:pt x="215" y="144"/>
                  </a:cubicBezTo>
                  <a:cubicBezTo>
                    <a:pt x="214" y="146"/>
                    <a:pt x="214" y="149"/>
                    <a:pt x="213" y="150"/>
                  </a:cubicBezTo>
                  <a:cubicBezTo>
                    <a:pt x="211" y="148"/>
                    <a:pt x="212" y="145"/>
                    <a:pt x="213" y="144"/>
                  </a:cubicBezTo>
                  <a:cubicBezTo>
                    <a:pt x="215" y="141"/>
                    <a:pt x="216" y="140"/>
                    <a:pt x="216" y="136"/>
                  </a:cubicBezTo>
                  <a:cubicBezTo>
                    <a:pt x="215" y="136"/>
                    <a:pt x="213" y="140"/>
                    <a:pt x="212" y="138"/>
                  </a:cubicBezTo>
                  <a:cubicBezTo>
                    <a:pt x="212" y="137"/>
                    <a:pt x="214" y="133"/>
                    <a:pt x="215" y="132"/>
                  </a:cubicBezTo>
                  <a:cubicBezTo>
                    <a:pt x="215" y="131"/>
                    <a:pt x="214" y="133"/>
                    <a:pt x="215" y="132"/>
                  </a:cubicBezTo>
                  <a:close/>
                  <a:moveTo>
                    <a:pt x="221" y="126"/>
                  </a:moveTo>
                  <a:cubicBezTo>
                    <a:pt x="219" y="127"/>
                    <a:pt x="222" y="128"/>
                    <a:pt x="223" y="128"/>
                  </a:cubicBezTo>
                  <a:cubicBezTo>
                    <a:pt x="224" y="129"/>
                    <a:pt x="226" y="131"/>
                    <a:pt x="228" y="131"/>
                  </a:cubicBezTo>
                  <a:cubicBezTo>
                    <a:pt x="229" y="130"/>
                    <a:pt x="229" y="127"/>
                    <a:pt x="229" y="126"/>
                  </a:cubicBezTo>
                  <a:cubicBezTo>
                    <a:pt x="228" y="126"/>
                    <a:pt x="227" y="126"/>
                    <a:pt x="227" y="126"/>
                  </a:cubicBezTo>
                  <a:cubicBezTo>
                    <a:pt x="225" y="126"/>
                    <a:pt x="224" y="126"/>
                    <a:pt x="223" y="125"/>
                  </a:cubicBezTo>
                  <a:cubicBezTo>
                    <a:pt x="222" y="125"/>
                    <a:pt x="222" y="125"/>
                    <a:pt x="221" y="126"/>
                  </a:cubicBezTo>
                  <a:close/>
                  <a:moveTo>
                    <a:pt x="221" y="157"/>
                  </a:moveTo>
                  <a:cubicBezTo>
                    <a:pt x="223" y="156"/>
                    <a:pt x="224" y="156"/>
                    <a:pt x="224" y="154"/>
                  </a:cubicBezTo>
                  <a:cubicBezTo>
                    <a:pt x="225" y="153"/>
                    <a:pt x="225" y="151"/>
                    <a:pt x="224" y="150"/>
                  </a:cubicBezTo>
                  <a:cubicBezTo>
                    <a:pt x="220" y="148"/>
                    <a:pt x="220" y="155"/>
                    <a:pt x="219" y="157"/>
                  </a:cubicBezTo>
                  <a:cubicBezTo>
                    <a:pt x="220" y="157"/>
                    <a:pt x="221" y="157"/>
                    <a:pt x="221" y="157"/>
                  </a:cubicBezTo>
                  <a:close/>
                  <a:moveTo>
                    <a:pt x="233" y="136"/>
                  </a:moveTo>
                  <a:cubicBezTo>
                    <a:pt x="231" y="137"/>
                    <a:pt x="234" y="139"/>
                    <a:pt x="235" y="139"/>
                  </a:cubicBezTo>
                  <a:cubicBezTo>
                    <a:pt x="236" y="139"/>
                    <a:pt x="238" y="138"/>
                    <a:pt x="239" y="137"/>
                  </a:cubicBezTo>
                  <a:cubicBezTo>
                    <a:pt x="239" y="136"/>
                    <a:pt x="238" y="136"/>
                    <a:pt x="238" y="135"/>
                  </a:cubicBezTo>
                  <a:cubicBezTo>
                    <a:pt x="238" y="136"/>
                    <a:pt x="237" y="133"/>
                    <a:pt x="237" y="133"/>
                  </a:cubicBezTo>
                  <a:cubicBezTo>
                    <a:pt x="235" y="132"/>
                    <a:pt x="236" y="135"/>
                    <a:pt x="234" y="135"/>
                  </a:cubicBezTo>
                  <a:cubicBezTo>
                    <a:pt x="234" y="136"/>
                    <a:pt x="233" y="136"/>
                    <a:pt x="233" y="136"/>
                  </a:cubicBezTo>
                  <a:close/>
                  <a:moveTo>
                    <a:pt x="240" y="132"/>
                  </a:moveTo>
                  <a:cubicBezTo>
                    <a:pt x="239" y="133"/>
                    <a:pt x="240" y="135"/>
                    <a:pt x="241" y="135"/>
                  </a:cubicBezTo>
                  <a:cubicBezTo>
                    <a:pt x="242" y="135"/>
                    <a:pt x="244" y="132"/>
                    <a:pt x="244" y="132"/>
                  </a:cubicBezTo>
                  <a:cubicBezTo>
                    <a:pt x="245" y="131"/>
                    <a:pt x="243" y="129"/>
                    <a:pt x="242" y="129"/>
                  </a:cubicBezTo>
                  <a:cubicBezTo>
                    <a:pt x="241" y="129"/>
                    <a:pt x="241" y="131"/>
                    <a:pt x="240" y="132"/>
                  </a:cubicBezTo>
                  <a:close/>
                  <a:moveTo>
                    <a:pt x="246" y="120"/>
                  </a:moveTo>
                  <a:cubicBezTo>
                    <a:pt x="245" y="120"/>
                    <a:pt x="240" y="124"/>
                    <a:pt x="243" y="125"/>
                  </a:cubicBezTo>
                  <a:cubicBezTo>
                    <a:pt x="245" y="125"/>
                    <a:pt x="247" y="120"/>
                    <a:pt x="247" y="119"/>
                  </a:cubicBezTo>
                  <a:cubicBezTo>
                    <a:pt x="246" y="119"/>
                    <a:pt x="246" y="119"/>
                    <a:pt x="246" y="120"/>
                  </a:cubicBezTo>
                  <a:close/>
                  <a:moveTo>
                    <a:pt x="254" y="115"/>
                  </a:moveTo>
                  <a:cubicBezTo>
                    <a:pt x="254" y="113"/>
                    <a:pt x="254" y="111"/>
                    <a:pt x="254" y="110"/>
                  </a:cubicBezTo>
                  <a:cubicBezTo>
                    <a:pt x="254" y="108"/>
                    <a:pt x="254" y="107"/>
                    <a:pt x="255" y="106"/>
                  </a:cubicBezTo>
                  <a:cubicBezTo>
                    <a:pt x="256" y="105"/>
                    <a:pt x="257" y="105"/>
                    <a:pt x="257" y="104"/>
                  </a:cubicBezTo>
                  <a:cubicBezTo>
                    <a:pt x="258" y="104"/>
                    <a:pt x="258" y="101"/>
                    <a:pt x="257" y="101"/>
                  </a:cubicBezTo>
                  <a:cubicBezTo>
                    <a:pt x="256" y="101"/>
                    <a:pt x="256" y="102"/>
                    <a:pt x="256" y="102"/>
                  </a:cubicBezTo>
                  <a:cubicBezTo>
                    <a:pt x="254" y="102"/>
                    <a:pt x="255" y="100"/>
                    <a:pt x="256" y="100"/>
                  </a:cubicBezTo>
                  <a:cubicBezTo>
                    <a:pt x="256" y="99"/>
                    <a:pt x="257" y="98"/>
                    <a:pt x="257" y="97"/>
                  </a:cubicBezTo>
                  <a:cubicBezTo>
                    <a:pt x="257" y="97"/>
                    <a:pt x="255" y="96"/>
                    <a:pt x="255" y="96"/>
                  </a:cubicBezTo>
                  <a:cubicBezTo>
                    <a:pt x="254" y="96"/>
                    <a:pt x="254" y="102"/>
                    <a:pt x="252" y="99"/>
                  </a:cubicBezTo>
                  <a:cubicBezTo>
                    <a:pt x="251" y="98"/>
                    <a:pt x="255" y="94"/>
                    <a:pt x="253" y="93"/>
                  </a:cubicBezTo>
                  <a:cubicBezTo>
                    <a:pt x="252" y="92"/>
                    <a:pt x="252" y="93"/>
                    <a:pt x="252" y="94"/>
                  </a:cubicBezTo>
                  <a:cubicBezTo>
                    <a:pt x="251" y="94"/>
                    <a:pt x="251" y="94"/>
                    <a:pt x="250" y="93"/>
                  </a:cubicBezTo>
                  <a:cubicBezTo>
                    <a:pt x="249" y="94"/>
                    <a:pt x="250" y="95"/>
                    <a:pt x="249" y="96"/>
                  </a:cubicBezTo>
                  <a:cubicBezTo>
                    <a:pt x="248" y="96"/>
                    <a:pt x="248" y="92"/>
                    <a:pt x="246" y="92"/>
                  </a:cubicBezTo>
                  <a:cubicBezTo>
                    <a:pt x="245" y="93"/>
                    <a:pt x="247" y="96"/>
                    <a:pt x="248" y="97"/>
                  </a:cubicBezTo>
                  <a:cubicBezTo>
                    <a:pt x="249" y="99"/>
                    <a:pt x="249" y="100"/>
                    <a:pt x="247" y="98"/>
                  </a:cubicBezTo>
                  <a:cubicBezTo>
                    <a:pt x="246" y="97"/>
                    <a:pt x="244" y="94"/>
                    <a:pt x="243" y="95"/>
                  </a:cubicBezTo>
                  <a:cubicBezTo>
                    <a:pt x="242" y="95"/>
                    <a:pt x="246" y="98"/>
                    <a:pt x="243" y="98"/>
                  </a:cubicBezTo>
                  <a:cubicBezTo>
                    <a:pt x="242" y="98"/>
                    <a:pt x="239" y="95"/>
                    <a:pt x="241" y="98"/>
                  </a:cubicBezTo>
                  <a:cubicBezTo>
                    <a:pt x="242" y="99"/>
                    <a:pt x="246" y="100"/>
                    <a:pt x="245" y="102"/>
                  </a:cubicBezTo>
                  <a:cubicBezTo>
                    <a:pt x="245" y="102"/>
                    <a:pt x="243" y="102"/>
                    <a:pt x="243" y="102"/>
                  </a:cubicBezTo>
                  <a:cubicBezTo>
                    <a:pt x="243" y="103"/>
                    <a:pt x="244" y="103"/>
                    <a:pt x="244" y="104"/>
                  </a:cubicBezTo>
                  <a:cubicBezTo>
                    <a:pt x="243" y="104"/>
                    <a:pt x="242" y="103"/>
                    <a:pt x="241" y="103"/>
                  </a:cubicBezTo>
                  <a:cubicBezTo>
                    <a:pt x="240" y="102"/>
                    <a:pt x="239" y="103"/>
                    <a:pt x="238" y="103"/>
                  </a:cubicBezTo>
                  <a:cubicBezTo>
                    <a:pt x="238" y="103"/>
                    <a:pt x="233" y="102"/>
                    <a:pt x="235" y="104"/>
                  </a:cubicBezTo>
                  <a:cubicBezTo>
                    <a:pt x="235" y="105"/>
                    <a:pt x="236" y="104"/>
                    <a:pt x="237" y="104"/>
                  </a:cubicBezTo>
                  <a:cubicBezTo>
                    <a:pt x="238" y="105"/>
                    <a:pt x="237" y="105"/>
                    <a:pt x="238" y="106"/>
                  </a:cubicBezTo>
                  <a:cubicBezTo>
                    <a:pt x="239" y="107"/>
                    <a:pt x="239" y="107"/>
                    <a:pt x="237" y="107"/>
                  </a:cubicBezTo>
                  <a:cubicBezTo>
                    <a:pt x="234" y="107"/>
                    <a:pt x="234" y="107"/>
                    <a:pt x="236" y="108"/>
                  </a:cubicBezTo>
                  <a:cubicBezTo>
                    <a:pt x="237" y="109"/>
                    <a:pt x="237" y="109"/>
                    <a:pt x="238" y="109"/>
                  </a:cubicBezTo>
                  <a:cubicBezTo>
                    <a:pt x="239" y="110"/>
                    <a:pt x="240" y="109"/>
                    <a:pt x="240" y="110"/>
                  </a:cubicBezTo>
                  <a:cubicBezTo>
                    <a:pt x="239" y="112"/>
                    <a:pt x="235" y="111"/>
                    <a:pt x="235" y="113"/>
                  </a:cubicBezTo>
                  <a:cubicBezTo>
                    <a:pt x="235" y="113"/>
                    <a:pt x="236" y="114"/>
                    <a:pt x="237" y="114"/>
                  </a:cubicBezTo>
                  <a:cubicBezTo>
                    <a:pt x="238" y="115"/>
                    <a:pt x="239" y="114"/>
                    <a:pt x="240" y="114"/>
                  </a:cubicBezTo>
                  <a:cubicBezTo>
                    <a:pt x="239" y="115"/>
                    <a:pt x="237" y="116"/>
                    <a:pt x="236" y="117"/>
                  </a:cubicBezTo>
                  <a:cubicBezTo>
                    <a:pt x="235" y="118"/>
                    <a:pt x="233" y="118"/>
                    <a:pt x="232" y="118"/>
                  </a:cubicBezTo>
                  <a:cubicBezTo>
                    <a:pt x="231" y="119"/>
                    <a:pt x="231" y="121"/>
                    <a:pt x="233" y="121"/>
                  </a:cubicBezTo>
                  <a:cubicBezTo>
                    <a:pt x="235" y="122"/>
                    <a:pt x="236" y="120"/>
                    <a:pt x="238" y="120"/>
                  </a:cubicBezTo>
                  <a:cubicBezTo>
                    <a:pt x="238" y="121"/>
                    <a:pt x="237" y="123"/>
                    <a:pt x="237" y="124"/>
                  </a:cubicBezTo>
                  <a:cubicBezTo>
                    <a:pt x="238" y="125"/>
                    <a:pt x="240" y="124"/>
                    <a:pt x="240" y="123"/>
                  </a:cubicBezTo>
                  <a:cubicBezTo>
                    <a:pt x="241" y="121"/>
                    <a:pt x="240" y="120"/>
                    <a:pt x="241" y="119"/>
                  </a:cubicBezTo>
                  <a:cubicBezTo>
                    <a:pt x="242" y="117"/>
                    <a:pt x="243" y="117"/>
                    <a:pt x="244" y="115"/>
                  </a:cubicBezTo>
                  <a:cubicBezTo>
                    <a:pt x="245" y="114"/>
                    <a:pt x="246" y="112"/>
                    <a:pt x="247" y="114"/>
                  </a:cubicBezTo>
                  <a:cubicBezTo>
                    <a:pt x="247" y="114"/>
                    <a:pt x="246" y="116"/>
                    <a:pt x="248" y="116"/>
                  </a:cubicBezTo>
                  <a:cubicBezTo>
                    <a:pt x="248" y="116"/>
                    <a:pt x="254" y="114"/>
                    <a:pt x="254" y="115"/>
                  </a:cubicBezTo>
                  <a:close/>
                  <a:moveTo>
                    <a:pt x="269" y="87"/>
                  </a:moveTo>
                  <a:cubicBezTo>
                    <a:pt x="267" y="86"/>
                    <a:pt x="264" y="85"/>
                    <a:pt x="262" y="85"/>
                  </a:cubicBezTo>
                  <a:cubicBezTo>
                    <a:pt x="260" y="85"/>
                    <a:pt x="260" y="86"/>
                    <a:pt x="261" y="88"/>
                  </a:cubicBezTo>
                  <a:cubicBezTo>
                    <a:pt x="262" y="89"/>
                    <a:pt x="266" y="90"/>
                    <a:pt x="263" y="92"/>
                  </a:cubicBezTo>
                  <a:cubicBezTo>
                    <a:pt x="261" y="93"/>
                    <a:pt x="262" y="91"/>
                    <a:pt x="261" y="91"/>
                  </a:cubicBezTo>
                  <a:cubicBezTo>
                    <a:pt x="260" y="90"/>
                    <a:pt x="260" y="90"/>
                    <a:pt x="258" y="90"/>
                  </a:cubicBezTo>
                  <a:cubicBezTo>
                    <a:pt x="256" y="90"/>
                    <a:pt x="255" y="92"/>
                    <a:pt x="257" y="93"/>
                  </a:cubicBezTo>
                  <a:cubicBezTo>
                    <a:pt x="259" y="95"/>
                    <a:pt x="261" y="95"/>
                    <a:pt x="263" y="94"/>
                  </a:cubicBezTo>
                  <a:cubicBezTo>
                    <a:pt x="265" y="94"/>
                    <a:pt x="266" y="93"/>
                    <a:pt x="267" y="93"/>
                  </a:cubicBezTo>
                  <a:cubicBezTo>
                    <a:pt x="268" y="93"/>
                    <a:pt x="269" y="93"/>
                    <a:pt x="270" y="93"/>
                  </a:cubicBezTo>
                  <a:cubicBezTo>
                    <a:pt x="273" y="92"/>
                    <a:pt x="271" y="89"/>
                    <a:pt x="271" y="87"/>
                  </a:cubicBezTo>
                  <a:cubicBezTo>
                    <a:pt x="270" y="87"/>
                    <a:pt x="270" y="87"/>
                    <a:pt x="269" y="87"/>
                  </a:cubicBezTo>
                  <a:close/>
                  <a:moveTo>
                    <a:pt x="264" y="84"/>
                  </a:moveTo>
                  <a:cubicBezTo>
                    <a:pt x="264" y="84"/>
                    <a:pt x="267" y="85"/>
                    <a:pt x="268" y="85"/>
                  </a:cubicBezTo>
                  <a:cubicBezTo>
                    <a:pt x="269" y="85"/>
                    <a:pt x="268" y="83"/>
                    <a:pt x="268" y="82"/>
                  </a:cubicBezTo>
                  <a:cubicBezTo>
                    <a:pt x="268" y="82"/>
                    <a:pt x="268" y="80"/>
                    <a:pt x="268" y="80"/>
                  </a:cubicBezTo>
                  <a:cubicBezTo>
                    <a:pt x="267" y="80"/>
                    <a:pt x="266" y="82"/>
                    <a:pt x="266" y="82"/>
                  </a:cubicBezTo>
                  <a:cubicBezTo>
                    <a:pt x="265" y="81"/>
                    <a:pt x="265" y="81"/>
                    <a:pt x="264" y="80"/>
                  </a:cubicBezTo>
                  <a:cubicBezTo>
                    <a:pt x="264" y="80"/>
                    <a:pt x="264" y="80"/>
                    <a:pt x="264" y="80"/>
                  </a:cubicBezTo>
                  <a:cubicBezTo>
                    <a:pt x="263" y="80"/>
                    <a:pt x="263" y="80"/>
                    <a:pt x="262" y="81"/>
                  </a:cubicBezTo>
                  <a:cubicBezTo>
                    <a:pt x="262" y="83"/>
                    <a:pt x="262" y="84"/>
                    <a:pt x="264" y="84"/>
                  </a:cubicBezTo>
                  <a:close/>
                  <a:moveTo>
                    <a:pt x="271" y="83"/>
                  </a:moveTo>
                  <a:cubicBezTo>
                    <a:pt x="269" y="87"/>
                    <a:pt x="275" y="86"/>
                    <a:pt x="276" y="82"/>
                  </a:cubicBezTo>
                  <a:cubicBezTo>
                    <a:pt x="277" y="78"/>
                    <a:pt x="273" y="78"/>
                    <a:pt x="272" y="75"/>
                  </a:cubicBezTo>
                  <a:cubicBezTo>
                    <a:pt x="272" y="75"/>
                    <a:pt x="271" y="76"/>
                    <a:pt x="271" y="76"/>
                  </a:cubicBezTo>
                  <a:cubicBezTo>
                    <a:pt x="270" y="76"/>
                    <a:pt x="268" y="75"/>
                    <a:pt x="269" y="78"/>
                  </a:cubicBezTo>
                  <a:cubicBezTo>
                    <a:pt x="271" y="79"/>
                    <a:pt x="272" y="80"/>
                    <a:pt x="271" y="83"/>
                  </a:cubicBezTo>
                  <a:close/>
                  <a:moveTo>
                    <a:pt x="278" y="80"/>
                  </a:moveTo>
                  <a:cubicBezTo>
                    <a:pt x="282" y="82"/>
                    <a:pt x="284" y="78"/>
                    <a:pt x="285" y="74"/>
                  </a:cubicBezTo>
                  <a:cubicBezTo>
                    <a:pt x="285" y="73"/>
                    <a:pt x="286" y="72"/>
                    <a:pt x="287" y="71"/>
                  </a:cubicBezTo>
                  <a:cubicBezTo>
                    <a:pt x="288" y="71"/>
                    <a:pt x="289" y="69"/>
                    <a:pt x="288" y="68"/>
                  </a:cubicBezTo>
                  <a:cubicBezTo>
                    <a:pt x="286" y="71"/>
                    <a:pt x="287" y="67"/>
                    <a:pt x="287" y="66"/>
                  </a:cubicBezTo>
                  <a:cubicBezTo>
                    <a:pt x="285" y="63"/>
                    <a:pt x="284" y="69"/>
                    <a:pt x="283" y="69"/>
                  </a:cubicBezTo>
                  <a:cubicBezTo>
                    <a:pt x="283" y="69"/>
                    <a:pt x="282" y="67"/>
                    <a:pt x="281" y="67"/>
                  </a:cubicBezTo>
                  <a:cubicBezTo>
                    <a:pt x="281" y="66"/>
                    <a:pt x="281" y="66"/>
                    <a:pt x="281" y="65"/>
                  </a:cubicBezTo>
                  <a:cubicBezTo>
                    <a:pt x="280" y="65"/>
                    <a:pt x="280" y="65"/>
                    <a:pt x="280" y="65"/>
                  </a:cubicBezTo>
                  <a:cubicBezTo>
                    <a:pt x="279" y="64"/>
                    <a:pt x="280" y="64"/>
                    <a:pt x="279" y="64"/>
                  </a:cubicBezTo>
                  <a:cubicBezTo>
                    <a:pt x="279" y="64"/>
                    <a:pt x="277" y="65"/>
                    <a:pt x="277" y="65"/>
                  </a:cubicBezTo>
                  <a:cubicBezTo>
                    <a:pt x="277" y="66"/>
                    <a:pt x="278" y="66"/>
                    <a:pt x="278" y="67"/>
                  </a:cubicBezTo>
                  <a:cubicBezTo>
                    <a:pt x="277" y="68"/>
                    <a:pt x="276" y="67"/>
                    <a:pt x="275" y="67"/>
                  </a:cubicBezTo>
                  <a:cubicBezTo>
                    <a:pt x="273" y="67"/>
                    <a:pt x="273" y="68"/>
                    <a:pt x="273" y="69"/>
                  </a:cubicBezTo>
                  <a:cubicBezTo>
                    <a:pt x="273" y="70"/>
                    <a:pt x="275" y="70"/>
                    <a:pt x="274" y="71"/>
                  </a:cubicBezTo>
                  <a:cubicBezTo>
                    <a:pt x="273" y="72"/>
                    <a:pt x="272" y="71"/>
                    <a:pt x="271" y="72"/>
                  </a:cubicBezTo>
                  <a:cubicBezTo>
                    <a:pt x="270" y="72"/>
                    <a:pt x="272" y="74"/>
                    <a:pt x="272" y="74"/>
                  </a:cubicBezTo>
                  <a:cubicBezTo>
                    <a:pt x="274" y="76"/>
                    <a:pt x="276" y="77"/>
                    <a:pt x="277" y="79"/>
                  </a:cubicBezTo>
                  <a:cubicBezTo>
                    <a:pt x="277" y="80"/>
                    <a:pt x="277" y="80"/>
                    <a:pt x="278" y="80"/>
                  </a:cubicBezTo>
                  <a:close/>
                  <a:moveTo>
                    <a:pt x="291" y="73"/>
                  </a:moveTo>
                  <a:cubicBezTo>
                    <a:pt x="291" y="73"/>
                    <a:pt x="293" y="68"/>
                    <a:pt x="290" y="69"/>
                  </a:cubicBezTo>
                  <a:cubicBezTo>
                    <a:pt x="290" y="69"/>
                    <a:pt x="289" y="71"/>
                    <a:pt x="289" y="71"/>
                  </a:cubicBezTo>
                  <a:cubicBezTo>
                    <a:pt x="288" y="72"/>
                    <a:pt x="287" y="72"/>
                    <a:pt x="286" y="73"/>
                  </a:cubicBezTo>
                  <a:cubicBezTo>
                    <a:pt x="286" y="74"/>
                    <a:pt x="285" y="77"/>
                    <a:pt x="287" y="78"/>
                  </a:cubicBezTo>
                  <a:cubicBezTo>
                    <a:pt x="288" y="78"/>
                    <a:pt x="289" y="76"/>
                    <a:pt x="290" y="75"/>
                  </a:cubicBezTo>
                  <a:cubicBezTo>
                    <a:pt x="290" y="74"/>
                    <a:pt x="291" y="74"/>
                    <a:pt x="291" y="73"/>
                  </a:cubicBezTo>
                  <a:close/>
                  <a:moveTo>
                    <a:pt x="271" y="68"/>
                  </a:moveTo>
                  <a:cubicBezTo>
                    <a:pt x="271" y="66"/>
                    <a:pt x="275" y="66"/>
                    <a:pt x="275" y="64"/>
                  </a:cubicBezTo>
                  <a:cubicBezTo>
                    <a:pt x="274" y="61"/>
                    <a:pt x="272" y="64"/>
                    <a:pt x="271" y="64"/>
                  </a:cubicBezTo>
                  <a:cubicBezTo>
                    <a:pt x="270" y="62"/>
                    <a:pt x="270" y="63"/>
                    <a:pt x="269" y="64"/>
                  </a:cubicBezTo>
                  <a:cubicBezTo>
                    <a:pt x="268" y="66"/>
                    <a:pt x="268" y="67"/>
                    <a:pt x="270" y="69"/>
                  </a:cubicBezTo>
                  <a:cubicBezTo>
                    <a:pt x="271" y="69"/>
                    <a:pt x="271" y="68"/>
                    <a:pt x="271" y="68"/>
                  </a:cubicBezTo>
                  <a:close/>
                  <a:moveTo>
                    <a:pt x="276" y="60"/>
                  </a:moveTo>
                  <a:cubicBezTo>
                    <a:pt x="276" y="61"/>
                    <a:pt x="277" y="62"/>
                    <a:pt x="278" y="62"/>
                  </a:cubicBezTo>
                  <a:cubicBezTo>
                    <a:pt x="279" y="62"/>
                    <a:pt x="279" y="61"/>
                    <a:pt x="280" y="60"/>
                  </a:cubicBezTo>
                  <a:cubicBezTo>
                    <a:pt x="280" y="59"/>
                    <a:pt x="280" y="59"/>
                    <a:pt x="280" y="57"/>
                  </a:cubicBezTo>
                  <a:cubicBezTo>
                    <a:pt x="280" y="57"/>
                    <a:pt x="280" y="57"/>
                    <a:pt x="279" y="56"/>
                  </a:cubicBezTo>
                  <a:cubicBezTo>
                    <a:pt x="279" y="56"/>
                    <a:pt x="280" y="55"/>
                    <a:pt x="279" y="54"/>
                  </a:cubicBezTo>
                  <a:cubicBezTo>
                    <a:pt x="277" y="54"/>
                    <a:pt x="278" y="55"/>
                    <a:pt x="278" y="56"/>
                  </a:cubicBezTo>
                  <a:cubicBezTo>
                    <a:pt x="278" y="57"/>
                    <a:pt x="277" y="58"/>
                    <a:pt x="277" y="59"/>
                  </a:cubicBezTo>
                  <a:cubicBezTo>
                    <a:pt x="276" y="60"/>
                    <a:pt x="276" y="60"/>
                    <a:pt x="276" y="60"/>
                  </a:cubicBezTo>
                  <a:close/>
                  <a:moveTo>
                    <a:pt x="282" y="60"/>
                  </a:moveTo>
                  <a:cubicBezTo>
                    <a:pt x="282" y="62"/>
                    <a:pt x="282" y="62"/>
                    <a:pt x="283" y="63"/>
                  </a:cubicBezTo>
                  <a:cubicBezTo>
                    <a:pt x="284" y="63"/>
                    <a:pt x="286" y="64"/>
                    <a:pt x="286" y="63"/>
                  </a:cubicBezTo>
                  <a:cubicBezTo>
                    <a:pt x="288" y="62"/>
                    <a:pt x="284" y="58"/>
                    <a:pt x="282" y="60"/>
                  </a:cubicBezTo>
                  <a:cubicBezTo>
                    <a:pt x="282" y="61"/>
                    <a:pt x="283" y="59"/>
                    <a:pt x="282" y="60"/>
                  </a:cubicBezTo>
                  <a:close/>
                  <a:moveTo>
                    <a:pt x="294" y="65"/>
                  </a:moveTo>
                  <a:cubicBezTo>
                    <a:pt x="295" y="65"/>
                    <a:pt x="296" y="64"/>
                    <a:pt x="296" y="63"/>
                  </a:cubicBezTo>
                  <a:cubicBezTo>
                    <a:pt x="297" y="62"/>
                    <a:pt x="297" y="63"/>
                    <a:pt x="297" y="61"/>
                  </a:cubicBezTo>
                  <a:cubicBezTo>
                    <a:pt x="296" y="61"/>
                    <a:pt x="295" y="61"/>
                    <a:pt x="295" y="60"/>
                  </a:cubicBezTo>
                  <a:cubicBezTo>
                    <a:pt x="294" y="59"/>
                    <a:pt x="294" y="59"/>
                    <a:pt x="294" y="58"/>
                  </a:cubicBezTo>
                  <a:cubicBezTo>
                    <a:pt x="292" y="56"/>
                    <a:pt x="293" y="57"/>
                    <a:pt x="292" y="58"/>
                  </a:cubicBezTo>
                  <a:cubicBezTo>
                    <a:pt x="291" y="60"/>
                    <a:pt x="291" y="57"/>
                    <a:pt x="291" y="56"/>
                  </a:cubicBezTo>
                  <a:cubicBezTo>
                    <a:pt x="290" y="55"/>
                    <a:pt x="289" y="55"/>
                    <a:pt x="289" y="54"/>
                  </a:cubicBezTo>
                  <a:cubicBezTo>
                    <a:pt x="289" y="54"/>
                    <a:pt x="289" y="52"/>
                    <a:pt x="288" y="52"/>
                  </a:cubicBezTo>
                  <a:cubicBezTo>
                    <a:pt x="288" y="52"/>
                    <a:pt x="287" y="53"/>
                    <a:pt x="287" y="54"/>
                  </a:cubicBezTo>
                  <a:cubicBezTo>
                    <a:pt x="286" y="55"/>
                    <a:pt x="286" y="54"/>
                    <a:pt x="287" y="55"/>
                  </a:cubicBezTo>
                  <a:cubicBezTo>
                    <a:pt x="287" y="56"/>
                    <a:pt x="288" y="57"/>
                    <a:pt x="289" y="58"/>
                  </a:cubicBezTo>
                  <a:cubicBezTo>
                    <a:pt x="289" y="58"/>
                    <a:pt x="289" y="59"/>
                    <a:pt x="289" y="60"/>
                  </a:cubicBezTo>
                  <a:cubicBezTo>
                    <a:pt x="290" y="61"/>
                    <a:pt x="290" y="62"/>
                    <a:pt x="290" y="63"/>
                  </a:cubicBezTo>
                  <a:cubicBezTo>
                    <a:pt x="290" y="65"/>
                    <a:pt x="291" y="64"/>
                    <a:pt x="292" y="65"/>
                  </a:cubicBezTo>
                  <a:cubicBezTo>
                    <a:pt x="293" y="65"/>
                    <a:pt x="293" y="65"/>
                    <a:pt x="294" y="65"/>
                  </a:cubicBezTo>
                  <a:close/>
                  <a:moveTo>
                    <a:pt x="304" y="65"/>
                  </a:moveTo>
                  <a:cubicBezTo>
                    <a:pt x="305" y="65"/>
                    <a:pt x="305" y="63"/>
                    <a:pt x="306" y="63"/>
                  </a:cubicBezTo>
                  <a:cubicBezTo>
                    <a:pt x="307" y="62"/>
                    <a:pt x="307" y="63"/>
                    <a:pt x="307" y="64"/>
                  </a:cubicBezTo>
                  <a:cubicBezTo>
                    <a:pt x="307" y="64"/>
                    <a:pt x="307" y="65"/>
                    <a:pt x="307" y="65"/>
                  </a:cubicBezTo>
                  <a:cubicBezTo>
                    <a:pt x="308" y="66"/>
                    <a:pt x="308" y="65"/>
                    <a:pt x="309" y="65"/>
                  </a:cubicBezTo>
                  <a:cubicBezTo>
                    <a:pt x="310" y="64"/>
                    <a:pt x="309" y="66"/>
                    <a:pt x="310" y="64"/>
                  </a:cubicBezTo>
                  <a:cubicBezTo>
                    <a:pt x="310" y="64"/>
                    <a:pt x="310" y="63"/>
                    <a:pt x="310" y="62"/>
                  </a:cubicBezTo>
                  <a:cubicBezTo>
                    <a:pt x="310" y="61"/>
                    <a:pt x="311" y="60"/>
                    <a:pt x="311" y="58"/>
                  </a:cubicBezTo>
                  <a:cubicBezTo>
                    <a:pt x="311" y="57"/>
                    <a:pt x="310" y="57"/>
                    <a:pt x="310" y="55"/>
                  </a:cubicBezTo>
                  <a:cubicBezTo>
                    <a:pt x="308" y="54"/>
                    <a:pt x="307" y="56"/>
                    <a:pt x="305" y="57"/>
                  </a:cubicBezTo>
                  <a:cubicBezTo>
                    <a:pt x="305" y="57"/>
                    <a:pt x="304" y="58"/>
                    <a:pt x="303" y="59"/>
                  </a:cubicBezTo>
                  <a:cubicBezTo>
                    <a:pt x="303" y="60"/>
                    <a:pt x="303" y="62"/>
                    <a:pt x="303" y="63"/>
                  </a:cubicBezTo>
                  <a:cubicBezTo>
                    <a:pt x="303" y="64"/>
                    <a:pt x="304" y="65"/>
                    <a:pt x="304" y="65"/>
                  </a:cubicBezTo>
                  <a:close/>
                  <a:moveTo>
                    <a:pt x="306" y="75"/>
                  </a:moveTo>
                  <a:cubicBezTo>
                    <a:pt x="306" y="76"/>
                    <a:pt x="305" y="77"/>
                    <a:pt x="305" y="79"/>
                  </a:cubicBezTo>
                  <a:cubicBezTo>
                    <a:pt x="306" y="80"/>
                    <a:pt x="307" y="81"/>
                    <a:pt x="308" y="80"/>
                  </a:cubicBezTo>
                  <a:cubicBezTo>
                    <a:pt x="309" y="79"/>
                    <a:pt x="309" y="76"/>
                    <a:pt x="309" y="75"/>
                  </a:cubicBezTo>
                  <a:cubicBezTo>
                    <a:pt x="309" y="74"/>
                    <a:pt x="307" y="73"/>
                    <a:pt x="306" y="75"/>
                  </a:cubicBezTo>
                  <a:cubicBezTo>
                    <a:pt x="306" y="76"/>
                    <a:pt x="306" y="74"/>
                    <a:pt x="306" y="75"/>
                  </a:cubicBezTo>
                  <a:close/>
                  <a:moveTo>
                    <a:pt x="310" y="68"/>
                  </a:moveTo>
                  <a:cubicBezTo>
                    <a:pt x="310" y="69"/>
                    <a:pt x="310" y="73"/>
                    <a:pt x="313" y="72"/>
                  </a:cubicBezTo>
                  <a:cubicBezTo>
                    <a:pt x="314" y="72"/>
                    <a:pt x="314" y="71"/>
                    <a:pt x="315" y="70"/>
                  </a:cubicBezTo>
                  <a:cubicBezTo>
                    <a:pt x="315" y="70"/>
                    <a:pt x="316" y="69"/>
                    <a:pt x="316" y="68"/>
                  </a:cubicBezTo>
                  <a:cubicBezTo>
                    <a:pt x="316" y="68"/>
                    <a:pt x="314" y="68"/>
                    <a:pt x="313" y="68"/>
                  </a:cubicBezTo>
                  <a:cubicBezTo>
                    <a:pt x="312" y="67"/>
                    <a:pt x="312" y="66"/>
                    <a:pt x="310" y="68"/>
                  </a:cubicBezTo>
                  <a:cubicBezTo>
                    <a:pt x="310" y="68"/>
                    <a:pt x="311" y="67"/>
                    <a:pt x="310" y="68"/>
                  </a:cubicBezTo>
                  <a:close/>
                  <a:moveTo>
                    <a:pt x="353" y="52"/>
                  </a:moveTo>
                  <a:cubicBezTo>
                    <a:pt x="352" y="52"/>
                    <a:pt x="352" y="51"/>
                    <a:pt x="351" y="50"/>
                  </a:cubicBezTo>
                  <a:cubicBezTo>
                    <a:pt x="350" y="49"/>
                    <a:pt x="350" y="49"/>
                    <a:pt x="349" y="47"/>
                  </a:cubicBezTo>
                  <a:cubicBezTo>
                    <a:pt x="348" y="48"/>
                    <a:pt x="348" y="50"/>
                    <a:pt x="347" y="47"/>
                  </a:cubicBezTo>
                  <a:cubicBezTo>
                    <a:pt x="346" y="47"/>
                    <a:pt x="345" y="48"/>
                    <a:pt x="344" y="47"/>
                  </a:cubicBezTo>
                  <a:cubicBezTo>
                    <a:pt x="344" y="47"/>
                    <a:pt x="344" y="50"/>
                    <a:pt x="344" y="50"/>
                  </a:cubicBezTo>
                  <a:cubicBezTo>
                    <a:pt x="343" y="50"/>
                    <a:pt x="343" y="47"/>
                    <a:pt x="341" y="48"/>
                  </a:cubicBezTo>
                  <a:cubicBezTo>
                    <a:pt x="341" y="49"/>
                    <a:pt x="342" y="51"/>
                    <a:pt x="343" y="52"/>
                  </a:cubicBezTo>
                  <a:cubicBezTo>
                    <a:pt x="344" y="52"/>
                    <a:pt x="346" y="53"/>
                    <a:pt x="347" y="53"/>
                  </a:cubicBezTo>
                  <a:cubicBezTo>
                    <a:pt x="348" y="53"/>
                    <a:pt x="349" y="54"/>
                    <a:pt x="350" y="54"/>
                  </a:cubicBezTo>
                  <a:cubicBezTo>
                    <a:pt x="351" y="54"/>
                    <a:pt x="353" y="53"/>
                    <a:pt x="354" y="54"/>
                  </a:cubicBezTo>
                  <a:cubicBezTo>
                    <a:pt x="354" y="53"/>
                    <a:pt x="353" y="52"/>
                    <a:pt x="353" y="52"/>
                  </a:cubicBezTo>
                  <a:close/>
                  <a:moveTo>
                    <a:pt x="356" y="47"/>
                  </a:moveTo>
                  <a:cubicBezTo>
                    <a:pt x="355" y="49"/>
                    <a:pt x="355" y="54"/>
                    <a:pt x="358" y="52"/>
                  </a:cubicBezTo>
                  <a:cubicBezTo>
                    <a:pt x="359" y="52"/>
                    <a:pt x="360" y="51"/>
                    <a:pt x="360" y="50"/>
                  </a:cubicBezTo>
                  <a:cubicBezTo>
                    <a:pt x="361" y="49"/>
                    <a:pt x="360" y="50"/>
                    <a:pt x="359" y="49"/>
                  </a:cubicBezTo>
                  <a:cubicBezTo>
                    <a:pt x="359" y="50"/>
                    <a:pt x="364" y="46"/>
                    <a:pt x="364" y="45"/>
                  </a:cubicBezTo>
                  <a:cubicBezTo>
                    <a:pt x="366" y="43"/>
                    <a:pt x="366" y="41"/>
                    <a:pt x="365" y="39"/>
                  </a:cubicBezTo>
                  <a:cubicBezTo>
                    <a:pt x="364" y="37"/>
                    <a:pt x="363" y="37"/>
                    <a:pt x="361" y="38"/>
                  </a:cubicBezTo>
                  <a:cubicBezTo>
                    <a:pt x="360" y="38"/>
                    <a:pt x="361" y="39"/>
                    <a:pt x="360" y="40"/>
                  </a:cubicBezTo>
                  <a:cubicBezTo>
                    <a:pt x="359" y="41"/>
                    <a:pt x="358" y="41"/>
                    <a:pt x="358" y="39"/>
                  </a:cubicBezTo>
                  <a:cubicBezTo>
                    <a:pt x="357" y="39"/>
                    <a:pt x="357" y="40"/>
                    <a:pt x="356" y="40"/>
                  </a:cubicBezTo>
                  <a:cubicBezTo>
                    <a:pt x="356" y="40"/>
                    <a:pt x="356" y="39"/>
                    <a:pt x="356" y="39"/>
                  </a:cubicBezTo>
                  <a:cubicBezTo>
                    <a:pt x="355" y="39"/>
                    <a:pt x="355" y="39"/>
                    <a:pt x="354" y="40"/>
                  </a:cubicBezTo>
                  <a:cubicBezTo>
                    <a:pt x="354" y="40"/>
                    <a:pt x="353" y="42"/>
                    <a:pt x="352" y="42"/>
                  </a:cubicBezTo>
                  <a:cubicBezTo>
                    <a:pt x="352" y="44"/>
                    <a:pt x="353" y="43"/>
                    <a:pt x="353" y="44"/>
                  </a:cubicBezTo>
                  <a:cubicBezTo>
                    <a:pt x="353" y="46"/>
                    <a:pt x="350" y="45"/>
                    <a:pt x="352" y="47"/>
                  </a:cubicBezTo>
                  <a:cubicBezTo>
                    <a:pt x="354" y="50"/>
                    <a:pt x="356" y="47"/>
                    <a:pt x="356" y="44"/>
                  </a:cubicBezTo>
                  <a:cubicBezTo>
                    <a:pt x="357" y="45"/>
                    <a:pt x="356" y="47"/>
                    <a:pt x="356" y="47"/>
                  </a:cubicBezTo>
                  <a:close/>
                  <a:moveTo>
                    <a:pt x="367" y="35"/>
                  </a:moveTo>
                  <a:cubicBezTo>
                    <a:pt x="367" y="36"/>
                    <a:pt x="368" y="38"/>
                    <a:pt x="370" y="39"/>
                  </a:cubicBezTo>
                  <a:cubicBezTo>
                    <a:pt x="371" y="39"/>
                    <a:pt x="372" y="38"/>
                    <a:pt x="373" y="36"/>
                  </a:cubicBezTo>
                  <a:cubicBezTo>
                    <a:pt x="375" y="35"/>
                    <a:pt x="376" y="34"/>
                    <a:pt x="375" y="32"/>
                  </a:cubicBezTo>
                  <a:cubicBezTo>
                    <a:pt x="374" y="30"/>
                    <a:pt x="374" y="28"/>
                    <a:pt x="373" y="28"/>
                  </a:cubicBezTo>
                  <a:cubicBezTo>
                    <a:pt x="372" y="27"/>
                    <a:pt x="371" y="28"/>
                    <a:pt x="371" y="27"/>
                  </a:cubicBezTo>
                  <a:cubicBezTo>
                    <a:pt x="370" y="27"/>
                    <a:pt x="370" y="26"/>
                    <a:pt x="370" y="25"/>
                  </a:cubicBezTo>
                  <a:cubicBezTo>
                    <a:pt x="369" y="25"/>
                    <a:pt x="368" y="25"/>
                    <a:pt x="367" y="26"/>
                  </a:cubicBezTo>
                  <a:cubicBezTo>
                    <a:pt x="365" y="28"/>
                    <a:pt x="367" y="31"/>
                    <a:pt x="367" y="33"/>
                  </a:cubicBezTo>
                  <a:cubicBezTo>
                    <a:pt x="367" y="34"/>
                    <a:pt x="367" y="34"/>
                    <a:pt x="367" y="35"/>
                  </a:cubicBezTo>
                  <a:close/>
                  <a:moveTo>
                    <a:pt x="340" y="38"/>
                  </a:moveTo>
                  <a:cubicBezTo>
                    <a:pt x="341" y="40"/>
                    <a:pt x="341" y="40"/>
                    <a:pt x="342" y="40"/>
                  </a:cubicBezTo>
                  <a:cubicBezTo>
                    <a:pt x="342" y="40"/>
                    <a:pt x="343" y="40"/>
                    <a:pt x="343" y="40"/>
                  </a:cubicBezTo>
                  <a:cubicBezTo>
                    <a:pt x="343" y="40"/>
                    <a:pt x="343" y="39"/>
                    <a:pt x="344" y="39"/>
                  </a:cubicBezTo>
                  <a:cubicBezTo>
                    <a:pt x="345" y="38"/>
                    <a:pt x="344" y="39"/>
                    <a:pt x="345" y="39"/>
                  </a:cubicBezTo>
                  <a:cubicBezTo>
                    <a:pt x="347" y="39"/>
                    <a:pt x="346" y="39"/>
                    <a:pt x="347" y="37"/>
                  </a:cubicBezTo>
                  <a:cubicBezTo>
                    <a:pt x="348" y="34"/>
                    <a:pt x="348" y="38"/>
                    <a:pt x="349" y="38"/>
                  </a:cubicBezTo>
                  <a:cubicBezTo>
                    <a:pt x="349" y="39"/>
                    <a:pt x="352" y="37"/>
                    <a:pt x="353" y="36"/>
                  </a:cubicBezTo>
                  <a:cubicBezTo>
                    <a:pt x="354" y="35"/>
                    <a:pt x="355" y="35"/>
                    <a:pt x="356" y="33"/>
                  </a:cubicBezTo>
                  <a:cubicBezTo>
                    <a:pt x="356" y="32"/>
                    <a:pt x="357" y="32"/>
                    <a:pt x="357" y="31"/>
                  </a:cubicBezTo>
                  <a:cubicBezTo>
                    <a:pt x="357" y="31"/>
                    <a:pt x="357" y="30"/>
                    <a:pt x="356" y="30"/>
                  </a:cubicBezTo>
                  <a:cubicBezTo>
                    <a:pt x="357" y="29"/>
                    <a:pt x="358" y="29"/>
                    <a:pt x="359" y="29"/>
                  </a:cubicBezTo>
                  <a:cubicBezTo>
                    <a:pt x="359" y="28"/>
                    <a:pt x="360" y="27"/>
                    <a:pt x="360" y="27"/>
                  </a:cubicBezTo>
                  <a:cubicBezTo>
                    <a:pt x="360" y="26"/>
                    <a:pt x="360" y="26"/>
                    <a:pt x="361" y="25"/>
                  </a:cubicBezTo>
                  <a:cubicBezTo>
                    <a:pt x="361" y="25"/>
                    <a:pt x="361" y="25"/>
                    <a:pt x="361" y="25"/>
                  </a:cubicBezTo>
                  <a:cubicBezTo>
                    <a:pt x="362" y="25"/>
                    <a:pt x="362" y="23"/>
                    <a:pt x="363" y="23"/>
                  </a:cubicBezTo>
                  <a:cubicBezTo>
                    <a:pt x="363" y="22"/>
                    <a:pt x="364" y="23"/>
                    <a:pt x="363" y="21"/>
                  </a:cubicBezTo>
                  <a:cubicBezTo>
                    <a:pt x="363" y="21"/>
                    <a:pt x="362" y="19"/>
                    <a:pt x="362" y="19"/>
                  </a:cubicBezTo>
                  <a:cubicBezTo>
                    <a:pt x="361" y="19"/>
                    <a:pt x="360" y="19"/>
                    <a:pt x="360" y="20"/>
                  </a:cubicBezTo>
                  <a:cubicBezTo>
                    <a:pt x="360" y="20"/>
                    <a:pt x="360" y="21"/>
                    <a:pt x="360" y="21"/>
                  </a:cubicBezTo>
                  <a:cubicBezTo>
                    <a:pt x="360" y="23"/>
                    <a:pt x="359" y="22"/>
                    <a:pt x="358" y="22"/>
                  </a:cubicBezTo>
                  <a:cubicBezTo>
                    <a:pt x="357" y="21"/>
                    <a:pt x="355" y="21"/>
                    <a:pt x="355" y="22"/>
                  </a:cubicBezTo>
                  <a:cubicBezTo>
                    <a:pt x="353" y="25"/>
                    <a:pt x="357" y="24"/>
                    <a:pt x="356" y="26"/>
                  </a:cubicBezTo>
                  <a:cubicBezTo>
                    <a:pt x="356" y="26"/>
                    <a:pt x="353" y="29"/>
                    <a:pt x="353" y="29"/>
                  </a:cubicBezTo>
                  <a:cubicBezTo>
                    <a:pt x="352" y="30"/>
                    <a:pt x="352" y="26"/>
                    <a:pt x="351" y="25"/>
                  </a:cubicBezTo>
                  <a:cubicBezTo>
                    <a:pt x="350" y="25"/>
                    <a:pt x="349" y="24"/>
                    <a:pt x="349" y="25"/>
                  </a:cubicBezTo>
                  <a:cubicBezTo>
                    <a:pt x="348" y="26"/>
                    <a:pt x="349" y="27"/>
                    <a:pt x="349" y="28"/>
                  </a:cubicBezTo>
                  <a:cubicBezTo>
                    <a:pt x="350" y="29"/>
                    <a:pt x="350" y="30"/>
                    <a:pt x="350" y="31"/>
                  </a:cubicBezTo>
                  <a:cubicBezTo>
                    <a:pt x="349" y="32"/>
                    <a:pt x="348" y="31"/>
                    <a:pt x="348" y="31"/>
                  </a:cubicBezTo>
                  <a:cubicBezTo>
                    <a:pt x="346" y="31"/>
                    <a:pt x="346" y="32"/>
                    <a:pt x="346" y="30"/>
                  </a:cubicBezTo>
                  <a:cubicBezTo>
                    <a:pt x="346" y="30"/>
                    <a:pt x="347" y="26"/>
                    <a:pt x="345" y="27"/>
                  </a:cubicBezTo>
                  <a:cubicBezTo>
                    <a:pt x="344" y="27"/>
                    <a:pt x="345" y="29"/>
                    <a:pt x="344" y="29"/>
                  </a:cubicBezTo>
                  <a:cubicBezTo>
                    <a:pt x="343" y="30"/>
                    <a:pt x="343" y="28"/>
                    <a:pt x="343" y="28"/>
                  </a:cubicBezTo>
                  <a:cubicBezTo>
                    <a:pt x="342" y="28"/>
                    <a:pt x="342" y="31"/>
                    <a:pt x="342" y="32"/>
                  </a:cubicBezTo>
                  <a:cubicBezTo>
                    <a:pt x="341" y="32"/>
                    <a:pt x="340" y="29"/>
                    <a:pt x="339" y="30"/>
                  </a:cubicBezTo>
                  <a:cubicBezTo>
                    <a:pt x="338" y="30"/>
                    <a:pt x="339" y="32"/>
                    <a:pt x="337" y="31"/>
                  </a:cubicBezTo>
                  <a:cubicBezTo>
                    <a:pt x="337" y="31"/>
                    <a:pt x="333" y="29"/>
                    <a:pt x="334" y="31"/>
                  </a:cubicBezTo>
                  <a:cubicBezTo>
                    <a:pt x="334" y="32"/>
                    <a:pt x="335" y="32"/>
                    <a:pt x="335" y="32"/>
                  </a:cubicBezTo>
                  <a:cubicBezTo>
                    <a:pt x="335" y="33"/>
                    <a:pt x="335" y="33"/>
                    <a:pt x="335" y="34"/>
                  </a:cubicBezTo>
                  <a:cubicBezTo>
                    <a:pt x="336" y="33"/>
                    <a:pt x="338" y="32"/>
                    <a:pt x="340" y="33"/>
                  </a:cubicBezTo>
                  <a:cubicBezTo>
                    <a:pt x="341" y="34"/>
                    <a:pt x="340" y="34"/>
                    <a:pt x="339" y="36"/>
                  </a:cubicBezTo>
                  <a:cubicBezTo>
                    <a:pt x="338" y="37"/>
                    <a:pt x="337" y="39"/>
                    <a:pt x="337" y="40"/>
                  </a:cubicBezTo>
                  <a:cubicBezTo>
                    <a:pt x="338" y="43"/>
                    <a:pt x="340" y="38"/>
                    <a:pt x="340" y="37"/>
                  </a:cubicBezTo>
                  <a:cubicBezTo>
                    <a:pt x="340" y="38"/>
                    <a:pt x="340" y="38"/>
                    <a:pt x="340" y="38"/>
                  </a:cubicBezTo>
                  <a:close/>
                  <a:moveTo>
                    <a:pt x="375" y="11"/>
                  </a:moveTo>
                  <a:cubicBezTo>
                    <a:pt x="377" y="11"/>
                    <a:pt x="377" y="10"/>
                    <a:pt x="377" y="9"/>
                  </a:cubicBezTo>
                  <a:cubicBezTo>
                    <a:pt x="376" y="8"/>
                    <a:pt x="373" y="8"/>
                    <a:pt x="372" y="9"/>
                  </a:cubicBezTo>
                  <a:cubicBezTo>
                    <a:pt x="371" y="10"/>
                    <a:pt x="372" y="10"/>
                    <a:pt x="372" y="11"/>
                  </a:cubicBezTo>
                  <a:cubicBezTo>
                    <a:pt x="372" y="11"/>
                    <a:pt x="372" y="11"/>
                    <a:pt x="372" y="12"/>
                  </a:cubicBezTo>
                  <a:cubicBezTo>
                    <a:pt x="372" y="13"/>
                    <a:pt x="371" y="12"/>
                    <a:pt x="371" y="13"/>
                  </a:cubicBezTo>
                  <a:cubicBezTo>
                    <a:pt x="371" y="12"/>
                    <a:pt x="373" y="15"/>
                    <a:pt x="373" y="15"/>
                  </a:cubicBezTo>
                  <a:cubicBezTo>
                    <a:pt x="374" y="15"/>
                    <a:pt x="375" y="15"/>
                    <a:pt x="376" y="15"/>
                  </a:cubicBezTo>
                  <a:cubicBezTo>
                    <a:pt x="377" y="14"/>
                    <a:pt x="378" y="13"/>
                    <a:pt x="377" y="12"/>
                  </a:cubicBezTo>
                  <a:cubicBezTo>
                    <a:pt x="376" y="12"/>
                    <a:pt x="376" y="12"/>
                    <a:pt x="375" y="12"/>
                  </a:cubicBezTo>
                  <a:cubicBezTo>
                    <a:pt x="375" y="12"/>
                    <a:pt x="375" y="11"/>
                    <a:pt x="375" y="11"/>
                  </a:cubicBezTo>
                  <a:cubicBezTo>
                    <a:pt x="375" y="11"/>
                    <a:pt x="375" y="11"/>
                    <a:pt x="375" y="11"/>
                  </a:cubicBezTo>
                  <a:cubicBezTo>
                    <a:pt x="376" y="11"/>
                    <a:pt x="375" y="11"/>
                    <a:pt x="375" y="11"/>
                  </a:cubicBezTo>
                  <a:close/>
                  <a:moveTo>
                    <a:pt x="387" y="8"/>
                  </a:moveTo>
                  <a:cubicBezTo>
                    <a:pt x="387" y="8"/>
                    <a:pt x="387" y="8"/>
                    <a:pt x="388" y="8"/>
                  </a:cubicBezTo>
                  <a:cubicBezTo>
                    <a:pt x="388" y="8"/>
                    <a:pt x="389" y="6"/>
                    <a:pt x="389" y="6"/>
                  </a:cubicBezTo>
                  <a:cubicBezTo>
                    <a:pt x="389" y="5"/>
                    <a:pt x="388" y="4"/>
                    <a:pt x="388" y="4"/>
                  </a:cubicBezTo>
                  <a:cubicBezTo>
                    <a:pt x="388" y="3"/>
                    <a:pt x="385" y="5"/>
                    <a:pt x="384" y="6"/>
                  </a:cubicBezTo>
                  <a:cubicBezTo>
                    <a:pt x="384" y="7"/>
                    <a:pt x="386" y="7"/>
                    <a:pt x="387" y="8"/>
                  </a:cubicBezTo>
                  <a:cubicBezTo>
                    <a:pt x="387" y="8"/>
                    <a:pt x="386" y="7"/>
                    <a:pt x="387" y="8"/>
                  </a:cubicBezTo>
                  <a:close/>
                  <a:moveTo>
                    <a:pt x="403" y="10"/>
                  </a:moveTo>
                  <a:cubicBezTo>
                    <a:pt x="401" y="12"/>
                    <a:pt x="402" y="13"/>
                    <a:pt x="404" y="14"/>
                  </a:cubicBezTo>
                  <a:cubicBezTo>
                    <a:pt x="404" y="14"/>
                    <a:pt x="405" y="14"/>
                    <a:pt x="406" y="14"/>
                  </a:cubicBezTo>
                  <a:cubicBezTo>
                    <a:pt x="407" y="14"/>
                    <a:pt x="406" y="12"/>
                    <a:pt x="406" y="12"/>
                  </a:cubicBezTo>
                  <a:cubicBezTo>
                    <a:pt x="407" y="11"/>
                    <a:pt x="408" y="12"/>
                    <a:pt x="409" y="12"/>
                  </a:cubicBezTo>
                  <a:cubicBezTo>
                    <a:pt x="411" y="12"/>
                    <a:pt x="412" y="12"/>
                    <a:pt x="413" y="11"/>
                  </a:cubicBezTo>
                  <a:cubicBezTo>
                    <a:pt x="414" y="11"/>
                    <a:pt x="416" y="10"/>
                    <a:pt x="417" y="9"/>
                  </a:cubicBezTo>
                  <a:cubicBezTo>
                    <a:pt x="417" y="8"/>
                    <a:pt x="416" y="7"/>
                    <a:pt x="415" y="7"/>
                  </a:cubicBezTo>
                  <a:cubicBezTo>
                    <a:pt x="414" y="7"/>
                    <a:pt x="413" y="10"/>
                    <a:pt x="412" y="10"/>
                  </a:cubicBezTo>
                  <a:cubicBezTo>
                    <a:pt x="411" y="10"/>
                    <a:pt x="411" y="9"/>
                    <a:pt x="411" y="9"/>
                  </a:cubicBezTo>
                  <a:cubicBezTo>
                    <a:pt x="411" y="8"/>
                    <a:pt x="411" y="8"/>
                    <a:pt x="410" y="7"/>
                  </a:cubicBezTo>
                  <a:cubicBezTo>
                    <a:pt x="412" y="5"/>
                    <a:pt x="414" y="6"/>
                    <a:pt x="413" y="2"/>
                  </a:cubicBezTo>
                  <a:cubicBezTo>
                    <a:pt x="411" y="3"/>
                    <a:pt x="410" y="4"/>
                    <a:pt x="408" y="4"/>
                  </a:cubicBezTo>
                  <a:cubicBezTo>
                    <a:pt x="408" y="3"/>
                    <a:pt x="409" y="2"/>
                    <a:pt x="408" y="1"/>
                  </a:cubicBezTo>
                  <a:cubicBezTo>
                    <a:pt x="408" y="1"/>
                    <a:pt x="407" y="1"/>
                    <a:pt x="407" y="1"/>
                  </a:cubicBezTo>
                  <a:cubicBezTo>
                    <a:pt x="406" y="1"/>
                    <a:pt x="405" y="0"/>
                    <a:pt x="404" y="1"/>
                  </a:cubicBezTo>
                  <a:cubicBezTo>
                    <a:pt x="403" y="2"/>
                    <a:pt x="409" y="6"/>
                    <a:pt x="407" y="8"/>
                  </a:cubicBezTo>
                  <a:cubicBezTo>
                    <a:pt x="405" y="7"/>
                    <a:pt x="406" y="5"/>
                    <a:pt x="404" y="5"/>
                  </a:cubicBezTo>
                  <a:cubicBezTo>
                    <a:pt x="402" y="4"/>
                    <a:pt x="403" y="5"/>
                    <a:pt x="401" y="5"/>
                  </a:cubicBezTo>
                  <a:cubicBezTo>
                    <a:pt x="401" y="6"/>
                    <a:pt x="401" y="5"/>
                    <a:pt x="400" y="5"/>
                  </a:cubicBezTo>
                  <a:cubicBezTo>
                    <a:pt x="400" y="5"/>
                    <a:pt x="399" y="7"/>
                    <a:pt x="399" y="7"/>
                  </a:cubicBezTo>
                  <a:cubicBezTo>
                    <a:pt x="398" y="10"/>
                    <a:pt x="401" y="8"/>
                    <a:pt x="402" y="8"/>
                  </a:cubicBezTo>
                  <a:cubicBezTo>
                    <a:pt x="403" y="8"/>
                    <a:pt x="404" y="9"/>
                    <a:pt x="403" y="10"/>
                  </a:cubicBezTo>
                  <a:close/>
                  <a:moveTo>
                    <a:pt x="489" y="75"/>
                  </a:moveTo>
                  <a:cubicBezTo>
                    <a:pt x="487" y="75"/>
                    <a:pt x="488" y="77"/>
                    <a:pt x="487" y="78"/>
                  </a:cubicBezTo>
                  <a:cubicBezTo>
                    <a:pt x="487" y="79"/>
                    <a:pt x="485" y="81"/>
                    <a:pt x="486" y="82"/>
                  </a:cubicBezTo>
                  <a:cubicBezTo>
                    <a:pt x="487" y="82"/>
                    <a:pt x="490" y="80"/>
                    <a:pt x="491" y="79"/>
                  </a:cubicBezTo>
                  <a:cubicBezTo>
                    <a:pt x="492" y="79"/>
                    <a:pt x="492" y="79"/>
                    <a:pt x="491" y="78"/>
                  </a:cubicBezTo>
                  <a:cubicBezTo>
                    <a:pt x="491" y="78"/>
                    <a:pt x="491" y="78"/>
                    <a:pt x="491" y="77"/>
                  </a:cubicBezTo>
                  <a:cubicBezTo>
                    <a:pt x="490" y="76"/>
                    <a:pt x="490" y="76"/>
                    <a:pt x="490" y="75"/>
                  </a:cubicBezTo>
                  <a:cubicBezTo>
                    <a:pt x="490" y="75"/>
                    <a:pt x="490" y="75"/>
                    <a:pt x="489" y="75"/>
                  </a:cubicBezTo>
                  <a:close/>
                  <a:moveTo>
                    <a:pt x="7" y="543"/>
                  </a:moveTo>
                  <a:cubicBezTo>
                    <a:pt x="8" y="544"/>
                    <a:pt x="9" y="546"/>
                    <a:pt x="11" y="546"/>
                  </a:cubicBezTo>
                  <a:cubicBezTo>
                    <a:pt x="12" y="545"/>
                    <a:pt x="11" y="540"/>
                    <a:pt x="9" y="539"/>
                  </a:cubicBezTo>
                  <a:cubicBezTo>
                    <a:pt x="8" y="539"/>
                    <a:pt x="8" y="542"/>
                    <a:pt x="7" y="543"/>
                  </a:cubicBezTo>
                  <a:cubicBezTo>
                    <a:pt x="8" y="544"/>
                    <a:pt x="8" y="542"/>
                    <a:pt x="7" y="543"/>
                  </a:cubicBezTo>
                  <a:close/>
                  <a:moveTo>
                    <a:pt x="1" y="506"/>
                  </a:moveTo>
                  <a:cubicBezTo>
                    <a:pt x="2" y="508"/>
                    <a:pt x="6" y="517"/>
                    <a:pt x="8" y="514"/>
                  </a:cubicBezTo>
                  <a:cubicBezTo>
                    <a:pt x="9" y="512"/>
                    <a:pt x="7" y="510"/>
                    <a:pt x="6" y="509"/>
                  </a:cubicBezTo>
                  <a:cubicBezTo>
                    <a:pt x="5" y="507"/>
                    <a:pt x="3" y="506"/>
                    <a:pt x="1" y="506"/>
                  </a:cubicBezTo>
                  <a:cubicBezTo>
                    <a:pt x="2" y="508"/>
                    <a:pt x="3" y="506"/>
                    <a:pt x="1" y="506"/>
                  </a:cubicBezTo>
                  <a:close/>
                  <a:moveTo>
                    <a:pt x="22" y="444"/>
                  </a:moveTo>
                  <a:cubicBezTo>
                    <a:pt x="23" y="442"/>
                    <a:pt x="19" y="437"/>
                    <a:pt x="18" y="440"/>
                  </a:cubicBezTo>
                  <a:cubicBezTo>
                    <a:pt x="17" y="443"/>
                    <a:pt x="20" y="446"/>
                    <a:pt x="22" y="444"/>
                  </a:cubicBezTo>
                  <a:close/>
                  <a:moveTo>
                    <a:pt x="13" y="445"/>
                  </a:moveTo>
                  <a:cubicBezTo>
                    <a:pt x="13" y="446"/>
                    <a:pt x="13" y="449"/>
                    <a:pt x="15" y="448"/>
                  </a:cubicBezTo>
                  <a:cubicBezTo>
                    <a:pt x="16" y="448"/>
                    <a:pt x="16" y="447"/>
                    <a:pt x="16" y="447"/>
                  </a:cubicBezTo>
                  <a:cubicBezTo>
                    <a:pt x="16" y="445"/>
                    <a:pt x="15" y="445"/>
                    <a:pt x="13" y="445"/>
                  </a:cubicBezTo>
                  <a:cubicBezTo>
                    <a:pt x="13" y="446"/>
                    <a:pt x="15" y="445"/>
                    <a:pt x="13" y="445"/>
                  </a:cubicBezTo>
                  <a:close/>
                  <a:moveTo>
                    <a:pt x="62" y="404"/>
                  </a:moveTo>
                  <a:cubicBezTo>
                    <a:pt x="62" y="405"/>
                    <a:pt x="57" y="407"/>
                    <a:pt x="61" y="408"/>
                  </a:cubicBezTo>
                  <a:cubicBezTo>
                    <a:pt x="63" y="408"/>
                    <a:pt x="64" y="405"/>
                    <a:pt x="62" y="404"/>
                  </a:cubicBezTo>
                  <a:cubicBezTo>
                    <a:pt x="62" y="405"/>
                    <a:pt x="63" y="405"/>
                    <a:pt x="62" y="404"/>
                  </a:cubicBezTo>
                  <a:close/>
                  <a:moveTo>
                    <a:pt x="51" y="413"/>
                  </a:moveTo>
                  <a:cubicBezTo>
                    <a:pt x="51" y="413"/>
                    <a:pt x="50" y="412"/>
                    <a:pt x="49" y="412"/>
                  </a:cubicBezTo>
                  <a:cubicBezTo>
                    <a:pt x="48" y="413"/>
                    <a:pt x="49" y="415"/>
                    <a:pt x="50" y="415"/>
                  </a:cubicBezTo>
                  <a:cubicBezTo>
                    <a:pt x="51" y="416"/>
                    <a:pt x="53" y="416"/>
                    <a:pt x="54" y="415"/>
                  </a:cubicBezTo>
                  <a:cubicBezTo>
                    <a:pt x="54" y="413"/>
                    <a:pt x="54" y="411"/>
                    <a:pt x="53" y="410"/>
                  </a:cubicBezTo>
                  <a:cubicBezTo>
                    <a:pt x="52" y="410"/>
                    <a:pt x="52" y="413"/>
                    <a:pt x="51" y="413"/>
                  </a:cubicBezTo>
                  <a:close/>
                </a:path>
              </a:pathLst>
            </a:custGeom>
            <a:solidFill>
              <a:schemeClr val="bg1">
                <a:lumMod val="85000"/>
              </a:schemeClr>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52" name="Freeform 17">
              <a:extLst>
                <a:ext uri="{FF2B5EF4-FFF2-40B4-BE49-F238E27FC236}">
                  <a16:creationId xmlns:a16="http://schemas.microsoft.com/office/drawing/2014/main" id="{E4ED5C41-172C-17A8-A6C1-FDD6B249B0A7}"/>
                </a:ext>
              </a:extLst>
            </p:cNvPr>
            <p:cNvSpPr>
              <a:spLocks/>
            </p:cNvSpPr>
            <p:nvPr/>
          </p:nvSpPr>
          <p:spPr bwMode="auto">
            <a:xfrm>
              <a:off x="9921875" y="5329238"/>
              <a:ext cx="133350" cy="144462"/>
            </a:xfrm>
            <a:custGeom>
              <a:avLst/>
              <a:gdLst>
                <a:gd name="T0" fmla="*/ 32 w 35"/>
                <a:gd name="T1" fmla="*/ 24 h 38"/>
                <a:gd name="T2" fmla="*/ 32 w 35"/>
                <a:gd name="T3" fmla="*/ 22 h 38"/>
                <a:gd name="T4" fmla="*/ 33 w 35"/>
                <a:gd name="T5" fmla="*/ 21 h 38"/>
                <a:gd name="T6" fmla="*/ 34 w 35"/>
                <a:gd name="T7" fmla="*/ 18 h 38"/>
                <a:gd name="T8" fmla="*/ 31 w 35"/>
                <a:gd name="T9" fmla="*/ 16 h 38"/>
                <a:gd name="T10" fmla="*/ 27 w 35"/>
                <a:gd name="T11" fmla="*/ 14 h 38"/>
                <a:gd name="T12" fmla="*/ 27 w 35"/>
                <a:gd name="T13" fmla="*/ 13 h 38"/>
                <a:gd name="T14" fmla="*/ 26 w 35"/>
                <a:gd name="T15" fmla="*/ 11 h 38"/>
                <a:gd name="T16" fmla="*/ 24 w 35"/>
                <a:gd name="T17" fmla="*/ 9 h 38"/>
                <a:gd name="T18" fmla="*/ 20 w 35"/>
                <a:gd name="T19" fmla="*/ 5 h 38"/>
                <a:gd name="T20" fmla="*/ 18 w 35"/>
                <a:gd name="T21" fmla="*/ 4 h 38"/>
                <a:gd name="T22" fmla="*/ 16 w 35"/>
                <a:gd name="T23" fmla="*/ 2 h 38"/>
                <a:gd name="T24" fmla="*/ 12 w 35"/>
                <a:gd name="T25" fmla="*/ 2 h 38"/>
                <a:gd name="T26" fmla="*/ 13 w 35"/>
                <a:gd name="T27" fmla="*/ 5 h 38"/>
                <a:gd name="T28" fmla="*/ 9 w 35"/>
                <a:gd name="T29" fmla="*/ 9 h 38"/>
                <a:gd name="T30" fmla="*/ 9 w 35"/>
                <a:gd name="T31" fmla="*/ 11 h 38"/>
                <a:gd name="T32" fmla="*/ 5 w 35"/>
                <a:gd name="T33" fmla="*/ 12 h 38"/>
                <a:gd name="T34" fmla="*/ 4 w 35"/>
                <a:gd name="T35" fmla="*/ 14 h 38"/>
                <a:gd name="T36" fmla="*/ 1 w 35"/>
                <a:gd name="T37" fmla="*/ 14 h 38"/>
                <a:gd name="T38" fmla="*/ 2 w 35"/>
                <a:gd name="T39" fmla="*/ 16 h 38"/>
                <a:gd name="T40" fmla="*/ 1 w 35"/>
                <a:gd name="T41" fmla="*/ 19 h 38"/>
                <a:gd name="T42" fmla="*/ 4 w 35"/>
                <a:gd name="T43" fmla="*/ 25 h 38"/>
                <a:gd name="T44" fmla="*/ 7 w 35"/>
                <a:gd name="T45" fmla="*/ 27 h 38"/>
                <a:gd name="T46" fmla="*/ 11 w 35"/>
                <a:gd name="T47" fmla="*/ 38 h 38"/>
                <a:gd name="T48" fmla="*/ 15 w 35"/>
                <a:gd name="T49" fmla="*/ 34 h 38"/>
                <a:gd name="T50" fmla="*/ 20 w 35"/>
                <a:gd name="T51" fmla="*/ 30 h 38"/>
                <a:gd name="T52" fmla="*/ 23 w 35"/>
                <a:gd name="T53" fmla="*/ 30 h 38"/>
                <a:gd name="T54" fmla="*/ 25 w 35"/>
                <a:gd name="T55" fmla="*/ 31 h 38"/>
                <a:gd name="T56" fmla="*/ 27 w 35"/>
                <a:gd name="T57" fmla="*/ 29 h 38"/>
                <a:gd name="T58" fmla="*/ 31 w 35"/>
                <a:gd name="T59" fmla="*/ 28 h 38"/>
                <a:gd name="T60" fmla="*/ 30 w 35"/>
                <a:gd name="T61" fmla="*/ 25 h 38"/>
                <a:gd name="T62" fmla="*/ 32 w 35"/>
                <a:gd name="T63" fmla="*/ 2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 h="38">
                  <a:moveTo>
                    <a:pt x="32" y="24"/>
                  </a:moveTo>
                  <a:cubicBezTo>
                    <a:pt x="32" y="23"/>
                    <a:pt x="32" y="23"/>
                    <a:pt x="32" y="22"/>
                  </a:cubicBezTo>
                  <a:cubicBezTo>
                    <a:pt x="32" y="21"/>
                    <a:pt x="33" y="21"/>
                    <a:pt x="33" y="21"/>
                  </a:cubicBezTo>
                  <a:cubicBezTo>
                    <a:pt x="34" y="20"/>
                    <a:pt x="34" y="18"/>
                    <a:pt x="34" y="18"/>
                  </a:cubicBezTo>
                  <a:cubicBezTo>
                    <a:pt x="35" y="16"/>
                    <a:pt x="33" y="16"/>
                    <a:pt x="31" y="16"/>
                  </a:cubicBezTo>
                  <a:cubicBezTo>
                    <a:pt x="31" y="14"/>
                    <a:pt x="28" y="16"/>
                    <a:pt x="27" y="14"/>
                  </a:cubicBezTo>
                  <a:cubicBezTo>
                    <a:pt x="27" y="14"/>
                    <a:pt x="27" y="13"/>
                    <a:pt x="27" y="13"/>
                  </a:cubicBezTo>
                  <a:cubicBezTo>
                    <a:pt x="27" y="12"/>
                    <a:pt x="27" y="12"/>
                    <a:pt x="26" y="11"/>
                  </a:cubicBezTo>
                  <a:cubicBezTo>
                    <a:pt x="25" y="11"/>
                    <a:pt x="25" y="10"/>
                    <a:pt x="24" y="9"/>
                  </a:cubicBezTo>
                  <a:cubicBezTo>
                    <a:pt x="23" y="8"/>
                    <a:pt x="22" y="6"/>
                    <a:pt x="20" y="5"/>
                  </a:cubicBezTo>
                  <a:cubicBezTo>
                    <a:pt x="19" y="5"/>
                    <a:pt x="19" y="5"/>
                    <a:pt x="18" y="4"/>
                  </a:cubicBezTo>
                  <a:cubicBezTo>
                    <a:pt x="16" y="4"/>
                    <a:pt x="17" y="4"/>
                    <a:pt x="16" y="2"/>
                  </a:cubicBezTo>
                  <a:cubicBezTo>
                    <a:pt x="15" y="0"/>
                    <a:pt x="14" y="1"/>
                    <a:pt x="12" y="2"/>
                  </a:cubicBezTo>
                  <a:cubicBezTo>
                    <a:pt x="10" y="4"/>
                    <a:pt x="13" y="4"/>
                    <a:pt x="13" y="5"/>
                  </a:cubicBezTo>
                  <a:cubicBezTo>
                    <a:pt x="13" y="8"/>
                    <a:pt x="10" y="7"/>
                    <a:pt x="9" y="9"/>
                  </a:cubicBezTo>
                  <a:cubicBezTo>
                    <a:pt x="8" y="10"/>
                    <a:pt x="9" y="11"/>
                    <a:pt x="9" y="11"/>
                  </a:cubicBezTo>
                  <a:cubicBezTo>
                    <a:pt x="8" y="13"/>
                    <a:pt x="6" y="13"/>
                    <a:pt x="5" y="12"/>
                  </a:cubicBezTo>
                  <a:cubicBezTo>
                    <a:pt x="4" y="13"/>
                    <a:pt x="4" y="14"/>
                    <a:pt x="4" y="14"/>
                  </a:cubicBezTo>
                  <a:cubicBezTo>
                    <a:pt x="3" y="14"/>
                    <a:pt x="2" y="14"/>
                    <a:pt x="1" y="14"/>
                  </a:cubicBezTo>
                  <a:cubicBezTo>
                    <a:pt x="0" y="15"/>
                    <a:pt x="1" y="15"/>
                    <a:pt x="2" y="16"/>
                  </a:cubicBezTo>
                  <a:cubicBezTo>
                    <a:pt x="2" y="17"/>
                    <a:pt x="2" y="18"/>
                    <a:pt x="1" y="19"/>
                  </a:cubicBezTo>
                  <a:cubicBezTo>
                    <a:pt x="3" y="20"/>
                    <a:pt x="3" y="23"/>
                    <a:pt x="4" y="25"/>
                  </a:cubicBezTo>
                  <a:cubicBezTo>
                    <a:pt x="5" y="26"/>
                    <a:pt x="6" y="26"/>
                    <a:pt x="7" y="27"/>
                  </a:cubicBezTo>
                  <a:cubicBezTo>
                    <a:pt x="10" y="28"/>
                    <a:pt x="12" y="35"/>
                    <a:pt x="11" y="38"/>
                  </a:cubicBezTo>
                  <a:cubicBezTo>
                    <a:pt x="14" y="38"/>
                    <a:pt x="14" y="37"/>
                    <a:pt x="15" y="34"/>
                  </a:cubicBezTo>
                  <a:cubicBezTo>
                    <a:pt x="15" y="32"/>
                    <a:pt x="18" y="31"/>
                    <a:pt x="20" y="30"/>
                  </a:cubicBezTo>
                  <a:cubicBezTo>
                    <a:pt x="22" y="30"/>
                    <a:pt x="22" y="30"/>
                    <a:pt x="23" y="30"/>
                  </a:cubicBezTo>
                  <a:cubicBezTo>
                    <a:pt x="24" y="31"/>
                    <a:pt x="24" y="31"/>
                    <a:pt x="25" y="31"/>
                  </a:cubicBezTo>
                  <a:cubicBezTo>
                    <a:pt x="26" y="31"/>
                    <a:pt x="26" y="29"/>
                    <a:pt x="27" y="29"/>
                  </a:cubicBezTo>
                  <a:cubicBezTo>
                    <a:pt x="28" y="28"/>
                    <a:pt x="30" y="28"/>
                    <a:pt x="31" y="28"/>
                  </a:cubicBezTo>
                  <a:cubicBezTo>
                    <a:pt x="30" y="27"/>
                    <a:pt x="30" y="26"/>
                    <a:pt x="30" y="25"/>
                  </a:cubicBezTo>
                  <a:cubicBezTo>
                    <a:pt x="30" y="24"/>
                    <a:pt x="32" y="25"/>
                    <a:pt x="32" y="24"/>
                  </a:cubicBezTo>
                  <a:close/>
                </a:path>
              </a:pathLst>
            </a:custGeom>
            <a:solidFill>
              <a:schemeClr val="bg1">
                <a:lumMod val="85000"/>
              </a:schemeClr>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53" name="Freeform 18">
              <a:extLst>
                <a:ext uri="{FF2B5EF4-FFF2-40B4-BE49-F238E27FC236}">
                  <a16:creationId xmlns:a16="http://schemas.microsoft.com/office/drawing/2014/main" id="{F444D1B9-3E05-4BFF-E9AA-E146A715F34D}"/>
                </a:ext>
              </a:extLst>
            </p:cNvPr>
            <p:cNvSpPr>
              <a:spLocks/>
            </p:cNvSpPr>
            <p:nvPr/>
          </p:nvSpPr>
          <p:spPr bwMode="auto">
            <a:xfrm>
              <a:off x="6929438" y="2752725"/>
              <a:ext cx="3175" cy="11112"/>
            </a:xfrm>
            <a:custGeom>
              <a:avLst/>
              <a:gdLst>
                <a:gd name="T0" fmla="*/ 0 w 2"/>
                <a:gd name="T1" fmla="*/ 3 h 7"/>
                <a:gd name="T2" fmla="*/ 2 w 2"/>
                <a:gd name="T3" fmla="*/ 7 h 7"/>
                <a:gd name="T4" fmla="*/ 2 w 2"/>
                <a:gd name="T5" fmla="*/ 5 h 7"/>
                <a:gd name="T6" fmla="*/ 0 w 2"/>
                <a:gd name="T7" fmla="*/ 0 h 7"/>
                <a:gd name="T8" fmla="*/ 0 w 2"/>
                <a:gd name="T9" fmla="*/ 3 h 7"/>
              </a:gdLst>
              <a:ahLst/>
              <a:cxnLst>
                <a:cxn ang="0">
                  <a:pos x="T0" y="T1"/>
                </a:cxn>
                <a:cxn ang="0">
                  <a:pos x="T2" y="T3"/>
                </a:cxn>
                <a:cxn ang="0">
                  <a:pos x="T4" y="T5"/>
                </a:cxn>
                <a:cxn ang="0">
                  <a:pos x="T6" y="T7"/>
                </a:cxn>
                <a:cxn ang="0">
                  <a:pos x="T8" y="T9"/>
                </a:cxn>
              </a:cxnLst>
              <a:rect l="0" t="0" r="r" b="b"/>
              <a:pathLst>
                <a:path w="2" h="7">
                  <a:moveTo>
                    <a:pt x="0" y="3"/>
                  </a:moveTo>
                  <a:lnTo>
                    <a:pt x="2" y="7"/>
                  </a:lnTo>
                  <a:lnTo>
                    <a:pt x="2" y="5"/>
                  </a:lnTo>
                  <a:lnTo>
                    <a:pt x="0" y="0"/>
                  </a:lnTo>
                  <a:lnTo>
                    <a:pt x="0" y="3"/>
                  </a:lnTo>
                  <a:close/>
                </a:path>
              </a:pathLst>
            </a:custGeom>
            <a:solidFill>
              <a:schemeClr val="accent3"/>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54" name="Freeform 19">
              <a:extLst>
                <a:ext uri="{FF2B5EF4-FFF2-40B4-BE49-F238E27FC236}">
                  <a16:creationId xmlns:a16="http://schemas.microsoft.com/office/drawing/2014/main" id="{D7CF4595-4AFB-65DA-48DB-05B172BCE3FF}"/>
                </a:ext>
              </a:extLst>
            </p:cNvPr>
            <p:cNvSpPr>
              <a:spLocks/>
            </p:cNvSpPr>
            <p:nvPr/>
          </p:nvSpPr>
          <p:spPr bwMode="auto">
            <a:xfrm>
              <a:off x="7127875" y="2703513"/>
              <a:ext cx="3175" cy="7937"/>
            </a:xfrm>
            <a:custGeom>
              <a:avLst/>
              <a:gdLst>
                <a:gd name="T0" fmla="*/ 0 w 2"/>
                <a:gd name="T1" fmla="*/ 2 h 5"/>
                <a:gd name="T2" fmla="*/ 0 w 2"/>
                <a:gd name="T3" fmla="*/ 5 h 5"/>
                <a:gd name="T4" fmla="*/ 2 w 2"/>
                <a:gd name="T5" fmla="*/ 2 h 5"/>
                <a:gd name="T6" fmla="*/ 2 w 2"/>
                <a:gd name="T7" fmla="*/ 0 h 5"/>
                <a:gd name="T8" fmla="*/ 0 w 2"/>
                <a:gd name="T9" fmla="*/ 2 h 5"/>
              </a:gdLst>
              <a:ahLst/>
              <a:cxnLst>
                <a:cxn ang="0">
                  <a:pos x="T0" y="T1"/>
                </a:cxn>
                <a:cxn ang="0">
                  <a:pos x="T2" y="T3"/>
                </a:cxn>
                <a:cxn ang="0">
                  <a:pos x="T4" y="T5"/>
                </a:cxn>
                <a:cxn ang="0">
                  <a:pos x="T6" y="T7"/>
                </a:cxn>
                <a:cxn ang="0">
                  <a:pos x="T8" y="T9"/>
                </a:cxn>
              </a:cxnLst>
              <a:rect l="0" t="0" r="r" b="b"/>
              <a:pathLst>
                <a:path w="2" h="5">
                  <a:moveTo>
                    <a:pt x="0" y="2"/>
                  </a:moveTo>
                  <a:lnTo>
                    <a:pt x="0" y="5"/>
                  </a:lnTo>
                  <a:lnTo>
                    <a:pt x="2" y="2"/>
                  </a:lnTo>
                  <a:lnTo>
                    <a:pt x="2" y="0"/>
                  </a:lnTo>
                  <a:lnTo>
                    <a:pt x="0" y="2"/>
                  </a:lnTo>
                  <a:close/>
                </a:path>
              </a:pathLst>
            </a:custGeom>
            <a:solidFill>
              <a:schemeClr val="accent3"/>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55" name="Freeform 21">
              <a:extLst>
                <a:ext uri="{FF2B5EF4-FFF2-40B4-BE49-F238E27FC236}">
                  <a16:creationId xmlns:a16="http://schemas.microsoft.com/office/drawing/2014/main" id="{2A963A09-659B-C1BF-75DB-4D7A988CB9AF}"/>
                </a:ext>
              </a:extLst>
            </p:cNvPr>
            <p:cNvSpPr>
              <a:spLocks/>
            </p:cNvSpPr>
            <p:nvPr/>
          </p:nvSpPr>
          <p:spPr bwMode="auto">
            <a:xfrm>
              <a:off x="9598025" y="5119688"/>
              <a:ext cx="298450" cy="282575"/>
            </a:xfrm>
            <a:custGeom>
              <a:avLst/>
              <a:gdLst>
                <a:gd name="T0" fmla="*/ 56 w 78"/>
                <a:gd name="T1" fmla="*/ 72 h 74"/>
                <a:gd name="T2" fmla="*/ 55 w 78"/>
                <a:gd name="T3" fmla="*/ 68 h 74"/>
                <a:gd name="T4" fmla="*/ 55 w 78"/>
                <a:gd name="T5" fmla="*/ 66 h 74"/>
                <a:gd name="T6" fmla="*/ 55 w 78"/>
                <a:gd name="T7" fmla="*/ 63 h 74"/>
                <a:gd name="T8" fmla="*/ 57 w 78"/>
                <a:gd name="T9" fmla="*/ 62 h 74"/>
                <a:gd name="T10" fmla="*/ 59 w 78"/>
                <a:gd name="T11" fmla="*/ 57 h 74"/>
                <a:gd name="T12" fmla="*/ 62 w 78"/>
                <a:gd name="T13" fmla="*/ 54 h 74"/>
                <a:gd name="T14" fmla="*/ 65 w 78"/>
                <a:gd name="T15" fmla="*/ 55 h 74"/>
                <a:gd name="T16" fmla="*/ 65 w 78"/>
                <a:gd name="T17" fmla="*/ 48 h 74"/>
                <a:gd name="T18" fmla="*/ 67 w 78"/>
                <a:gd name="T19" fmla="*/ 49 h 74"/>
                <a:gd name="T20" fmla="*/ 70 w 78"/>
                <a:gd name="T21" fmla="*/ 48 h 74"/>
                <a:gd name="T22" fmla="*/ 73 w 78"/>
                <a:gd name="T23" fmla="*/ 47 h 74"/>
                <a:gd name="T24" fmla="*/ 74 w 78"/>
                <a:gd name="T25" fmla="*/ 48 h 74"/>
                <a:gd name="T26" fmla="*/ 75 w 78"/>
                <a:gd name="T27" fmla="*/ 46 h 74"/>
                <a:gd name="T28" fmla="*/ 73 w 78"/>
                <a:gd name="T29" fmla="*/ 41 h 74"/>
                <a:gd name="T30" fmla="*/ 71 w 78"/>
                <a:gd name="T31" fmla="*/ 36 h 74"/>
                <a:gd name="T32" fmla="*/ 77 w 78"/>
                <a:gd name="T33" fmla="*/ 36 h 74"/>
                <a:gd name="T34" fmla="*/ 73 w 78"/>
                <a:gd name="T35" fmla="*/ 31 h 74"/>
                <a:gd name="T36" fmla="*/ 72 w 78"/>
                <a:gd name="T37" fmla="*/ 29 h 74"/>
                <a:gd name="T38" fmla="*/ 69 w 78"/>
                <a:gd name="T39" fmla="*/ 28 h 74"/>
                <a:gd name="T40" fmla="*/ 69 w 78"/>
                <a:gd name="T41" fmla="*/ 20 h 74"/>
                <a:gd name="T42" fmla="*/ 73 w 78"/>
                <a:gd name="T43" fmla="*/ 14 h 74"/>
                <a:gd name="T44" fmla="*/ 67 w 78"/>
                <a:gd name="T45" fmla="*/ 10 h 74"/>
                <a:gd name="T46" fmla="*/ 64 w 78"/>
                <a:gd name="T47" fmla="*/ 12 h 74"/>
                <a:gd name="T48" fmla="*/ 61 w 78"/>
                <a:gd name="T49" fmla="*/ 8 h 74"/>
                <a:gd name="T50" fmla="*/ 57 w 78"/>
                <a:gd name="T51" fmla="*/ 6 h 74"/>
                <a:gd name="T52" fmla="*/ 50 w 78"/>
                <a:gd name="T53" fmla="*/ 4 h 74"/>
                <a:gd name="T54" fmla="*/ 47 w 78"/>
                <a:gd name="T55" fmla="*/ 5 h 74"/>
                <a:gd name="T56" fmla="*/ 44 w 78"/>
                <a:gd name="T57" fmla="*/ 5 h 74"/>
                <a:gd name="T58" fmla="*/ 40 w 78"/>
                <a:gd name="T59" fmla="*/ 5 h 74"/>
                <a:gd name="T60" fmla="*/ 37 w 78"/>
                <a:gd name="T61" fmla="*/ 4 h 74"/>
                <a:gd name="T62" fmla="*/ 34 w 78"/>
                <a:gd name="T63" fmla="*/ 4 h 74"/>
                <a:gd name="T64" fmla="*/ 32 w 78"/>
                <a:gd name="T65" fmla="*/ 3 h 74"/>
                <a:gd name="T66" fmla="*/ 29 w 78"/>
                <a:gd name="T67" fmla="*/ 3 h 74"/>
                <a:gd name="T68" fmla="*/ 24 w 78"/>
                <a:gd name="T69" fmla="*/ 1 h 74"/>
                <a:gd name="T70" fmla="*/ 20 w 78"/>
                <a:gd name="T71" fmla="*/ 3 h 74"/>
                <a:gd name="T72" fmla="*/ 15 w 78"/>
                <a:gd name="T73" fmla="*/ 4 h 74"/>
                <a:gd name="T74" fmla="*/ 12 w 78"/>
                <a:gd name="T75" fmla="*/ 8 h 74"/>
                <a:gd name="T76" fmla="*/ 10 w 78"/>
                <a:gd name="T77" fmla="*/ 6 h 74"/>
                <a:gd name="T78" fmla="*/ 7 w 78"/>
                <a:gd name="T79" fmla="*/ 4 h 74"/>
                <a:gd name="T80" fmla="*/ 2 w 78"/>
                <a:gd name="T81" fmla="*/ 4 h 74"/>
                <a:gd name="T82" fmla="*/ 2 w 78"/>
                <a:gd name="T83" fmla="*/ 12 h 74"/>
                <a:gd name="T84" fmla="*/ 2 w 78"/>
                <a:gd name="T85" fmla="*/ 17 h 74"/>
                <a:gd name="T86" fmla="*/ 5 w 78"/>
                <a:gd name="T87" fmla="*/ 17 h 74"/>
                <a:gd name="T88" fmla="*/ 7 w 78"/>
                <a:gd name="T89" fmla="*/ 20 h 74"/>
                <a:gd name="T90" fmla="*/ 7 w 78"/>
                <a:gd name="T91" fmla="*/ 21 h 74"/>
                <a:gd name="T92" fmla="*/ 9 w 78"/>
                <a:gd name="T93" fmla="*/ 22 h 74"/>
                <a:gd name="T94" fmla="*/ 11 w 78"/>
                <a:gd name="T95" fmla="*/ 29 h 74"/>
                <a:gd name="T96" fmla="*/ 21 w 78"/>
                <a:gd name="T97" fmla="*/ 41 h 74"/>
                <a:gd name="T98" fmla="*/ 26 w 78"/>
                <a:gd name="T99" fmla="*/ 48 h 74"/>
                <a:gd name="T100" fmla="*/ 32 w 78"/>
                <a:gd name="T101" fmla="*/ 53 h 74"/>
                <a:gd name="T102" fmla="*/ 37 w 78"/>
                <a:gd name="T103" fmla="*/ 59 h 74"/>
                <a:gd name="T104" fmla="*/ 41 w 78"/>
                <a:gd name="T105" fmla="*/ 65 h 74"/>
                <a:gd name="T106" fmla="*/ 44 w 78"/>
                <a:gd name="T107" fmla="*/ 67 h 74"/>
                <a:gd name="T108" fmla="*/ 46 w 78"/>
                <a:gd name="T109" fmla="*/ 69 h 74"/>
                <a:gd name="T110" fmla="*/ 54 w 78"/>
                <a:gd name="T111" fmla="*/ 74 h 74"/>
                <a:gd name="T112" fmla="*/ 56 w 78"/>
                <a:gd name="T113" fmla="*/ 72 h 74"/>
                <a:gd name="T114" fmla="*/ 56 w 78"/>
                <a:gd name="T115" fmla="*/ 7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8" h="74">
                  <a:moveTo>
                    <a:pt x="56" y="72"/>
                  </a:moveTo>
                  <a:cubicBezTo>
                    <a:pt x="57" y="71"/>
                    <a:pt x="55" y="69"/>
                    <a:pt x="55" y="68"/>
                  </a:cubicBezTo>
                  <a:cubicBezTo>
                    <a:pt x="55" y="67"/>
                    <a:pt x="55" y="66"/>
                    <a:pt x="55" y="66"/>
                  </a:cubicBezTo>
                  <a:cubicBezTo>
                    <a:pt x="55" y="65"/>
                    <a:pt x="55" y="64"/>
                    <a:pt x="55" y="63"/>
                  </a:cubicBezTo>
                  <a:cubicBezTo>
                    <a:pt x="55" y="62"/>
                    <a:pt x="57" y="63"/>
                    <a:pt x="57" y="62"/>
                  </a:cubicBezTo>
                  <a:cubicBezTo>
                    <a:pt x="58" y="61"/>
                    <a:pt x="58" y="58"/>
                    <a:pt x="59" y="57"/>
                  </a:cubicBezTo>
                  <a:cubicBezTo>
                    <a:pt x="59" y="55"/>
                    <a:pt x="60" y="54"/>
                    <a:pt x="62" y="54"/>
                  </a:cubicBezTo>
                  <a:cubicBezTo>
                    <a:pt x="63" y="54"/>
                    <a:pt x="65" y="55"/>
                    <a:pt x="65" y="55"/>
                  </a:cubicBezTo>
                  <a:cubicBezTo>
                    <a:pt x="68" y="54"/>
                    <a:pt x="64" y="50"/>
                    <a:pt x="65" y="48"/>
                  </a:cubicBezTo>
                  <a:cubicBezTo>
                    <a:pt x="65" y="48"/>
                    <a:pt x="66" y="48"/>
                    <a:pt x="67" y="49"/>
                  </a:cubicBezTo>
                  <a:cubicBezTo>
                    <a:pt x="68" y="49"/>
                    <a:pt x="69" y="49"/>
                    <a:pt x="70" y="48"/>
                  </a:cubicBezTo>
                  <a:cubicBezTo>
                    <a:pt x="71" y="48"/>
                    <a:pt x="71" y="47"/>
                    <a:pt x="73" y="47"/>
                  </a:cubicBezTo>
                  <a:cubicBezTo>
                    <a:pt x="73" y="47"/>
                    <a:pt x="74" y="48"/>
                    <a:pt x="74" y="48"/>
                  </a:cubicBezTo>
                  <a:cubicBezTo>
                    <a:pt x="75" y="48"/>
                    <a:pt x="75" y="47"/>
                    <a:pt x="75" y="46"/>
                  </a:cubicBezTo>
                  <a:cubicBezTo>
                    <a:pt x="75" y="44"/>
                    <a:pt x="75" y="43"/>
                    <a:pt x="73" y="41"/>
                  </a:cubicBezTo>
                  <a:cubicBezTo>
                    <a:pt x="72" y="40"/>
                    <a:pt x="70" y="37"/>
                    <a:pt x="71" y="36"/>
                  </a:cubicBezTo>
                  <a:cubicBezTo>
                    <a:pt x="72" y="36"/>
                    <a:pt x="76" y="38"/>
                    <a:pt x="77" y="36"/>
                  </a:cubicBezTo>
                  <a:cubicBezTo>
                    <a:pt x="78" y="34"/>
                    <a:pt x="74" y="31"/>
                    <a:pt x="73" y="31"/>
                  </a:cubicBezTo>
                  <a:cubicBezTo>
                    <a:pt x="73" y="30"/>
                    <a:pt x="73" y="29"/>
                    <a:pt x="72" y="29"/>
                  </a:cubicBezTo>
                  <a:cubicBezTo>
                    <a:pt x="71" y="28"/>
                    <a:pt x="70" y="28"/>
                    <a:pt x="69" y="28"/>
                  </a:cubicBezTo>
                  <a:cubicBezTo>
                    <a:pt x="66" y="26"/>
                    <a:pt x="68" y="22"/>
                    <a:pt x="69" y="20"/>
                  </a:cubicBezTo>
                  <a:cubicBezTo>
                    <a:pt x="71" y="18"/>
                    <a:pt x="73" y="16"/>
                    <a:pt x="73" y="14"/>
                  </a:cubicBezTo>
                  <a:cubicBezTo>
                    <a:pt x="74" y="10"/>
                    <a:pt x="70" y="10"/>
                    <a:pt x="67" y="10"/>
                  </a:cubicBezTo>
                  <a:cubicBezTo>
                    <a:pt x="67" y="11"/>
                    <a:pt x="65" y="12"/>
                    <a:pt x="64" y="12"/>
                  </a:cubicBezTo>
                  <a:cubicBezTo>
                    <a:pt x="63" y="12"/>
                    <a:pt x="61" y="9"/>
                    <a:pt x="61" y="8"/>
                  </a:cubicBezTo>
                  <a:cubicBezTo>
                    <a:pt x="60" y="6"/>
                    <a:pt x="59" y="6"/>
                    <a:pt x="57" y="6"/>
                  </a:cubicBezTo>
                  <a:cubicBezTo>
                    <a:pt x="54" y="7"/>
                    <a:pt x="52" y="5"/>
                    <a:pt x="50" y="4"/>
                  </a:cubicBezTo>
                  <a:cubicBezTo>
                    <a:pt x="50" y="5"/>
                    <a:pt x="48" y="5"/>
                    <a:pt x="47" y="5"/>
                  </a:cubicBezTo>
                  <a:cubicBezTo>
                    <a:pt x="46" y="4"/>
                    <a:pt x="45" y="5"/>
                    <a:pt x="44" y="5"/>
                  </a:cubicBezTo>
                  <a:cubicBezTo>
                    <a:pt x="42" y="6"/>
                    <a:pt x="42" y="6"/>
                    <a:pt x="40" y="5"/>
                  </a:cubicBezTo>
                  <a:cubicBezTo>
                    <a:pt x="39" y="4"/>
                    <a:pt x="39" y="3"/>
                    <a:pt x="37" y="4"/>
                  </a:cubicBezTo>
                  <a:cubicBezTo>
                    <a:pt x="36" y="4"/>
                    <a:pt x="35" y="6"/>
                    <a:pt x="34" y="4"/>
                  </a:cubicBezTo>
                  <a:cubicBezTo>
                    <a:pt x="33" y="4"/>
                    <a:pt x="32" y="3"/>
                    <a:pt x="32" y="3"/>
                  </a:cubicBezTo>
                  <a:cubicBezTo>
                    <a:pt x="30" y="3"/>
                    <a:pt x="30" y="4"/>
                    <a:pt x="29" y="3"/>
                  </a:cubicBezTo>
                  <a:cubicBezTo>
                    <a:pt x="27" y="3"/>
                    <a:pt x="26" y="0"/>
                    <a:pt x="24" y="1"/>
                  </a:cubicBezTo>
                  <a:cubicBezTo>
                    <a:pt x="22" y="2"/>
                    <a:pt x="22" y="3"/>
                    <a:pt x="20" y="3"/>
                  </a:cubicBezTo>
                  <a:cubicBezTo>
                    <a:pt x="17" y="3"/>
                    <a:pt x="16" y="2"/>
                    <a:pt x="15" y="4"/>
                  </a:cubicBezTo>
                  <a:cubicBezTo>
                    <a:pt x="14" y="5"/>
                    <a:pt x="13" y="8"/>
                    <a:pt x="12" y="8"/>
                  </a:cubicBezTo>
                  <a:cubicBezTo>
                    <a:pt x="11" y="7"/>
                    <a:pt x="10" y="6"/>
                    <a:pt x="10" y="6"/>
                  </a:cubicBezTo>
                  <a:cubicBezTo>
                    <a:pt x="9" y="5"/>
                    <a:pt x="8" y="4"/>
                    <a:pt x="7" y="4"/>
                  </a:cubicBezTo>
                  <a:cubicBezTo>
                    <a:pt x="5" y="3"/>
                    <a:pt x="3" y="2"/>
                    <a:pt x="2" y="4"/>
                  </a:cubicBezTo>
                  <a:cubicBezTo>
                    <a:pt x="1" y="7"/>
                    <a:pt x="2" y="9"/>
                    <a:pt x="2" y="12"/>
                  </a:cubicBezTo>
                  <a:cubicBezTo>
                    <a:pt x="2" y="14"/>
                    <a:pt x="0" y="16"/>
                    <a:pt x="2" y="17"/>
                  </a:cubicBezTo>
                  <a:cubicBezTo>
                    <a:pt x="3" y="17"/>
                    <a:pt x="4" y="17"/>
                    <a:pt x="5" y="17"/>
                  </a:cubicBezTo>
                  <a:cubicBezTo>
                    <a:pt x="6" y="18"/>
                    <a:pt x="7" y="19"/>
                    <a:pt x="7" y="20"/>
                  </a:cubicBezTo>
                  <a:cubicBezTo>
                    <a:pt x="7" y="21"/>
                    <a:pt x="7" y="21"/>
                    <a:pt x="7" y="21"/>
                  </a:cubicBezTo>
                  <a:cubicBezTo>
                    <a:pt x="7" y="22"/>
                    <a:pt x="8" y="22"/>
                    <a:pt x="9" y="22"/>
                  </a:cubicBezTo>
                  <a:cubicBezTo>
                    <a:pt x="10" y="24"/>
                    <a:pt x="10" y="27"/>
                    <a:pt x="11" y="29"/>
                  </a:cubicBezTo>
                  <a:cubicBezTo>
                    <a:pt x="13" y="34"/>
                    <a:pt x="17" y="37"/>
                    <a:pt x="21" y="41"/>
                  </a:cubicBezTo>
                  <a:cubicBezTo>
                    <a:pt x="22" y="44"/>
                    <a:pt x="24" y="46"/>
                    <a:pt x="26" y="48"/>
                  </a:cubicBezTo>
                  <a:cubicBezTo>
                    <a:pt x="28" y="50"/>
                    <a:pt x="31" y="50"/>
                    <a:pt x="32" y="53"/>
                  </a:cubicBezTo>
                  <a:cubicBezTo>
                    <a:pt x="32" y="56"/>
                    <a:pt x="35" y="57"/>
                    <a:pt x="37" y="59"/>
                  </a:cubicBezTo>
                  <a:cubicBezTo>
                    <a:pt x="38" y="61"/>
                    <a:pt x="39" y="63"/>
                    <a:pt x="41" y="65"/>
                  </a:cubicBezTo>
                  <a:cubicBezTo>
                    <a:pt x="42" y="66"/>
                    <a:pt x="43" y="66"/>
                    <a:pt x="44" y="67"/>
                  </a:cubicBezTo>
                  <a:cubicBezTo>
                    <a:pt x="45" y="67"/>
                    <a:pt x="45" y="69"/>
                    <a:pt x="46" y="69"/>
                  </a:cubicBezTo>
                  <a:cubicBezTo>
                    <a:pt x="48" y="71"/>
                    <a:pt x="52" y="72"/>
                    <a:pt x="54" y="74"/>
                  </a:cubicBezTo>
                  <a:cubicBezTo>
                    <a:pt x="55" y="74"/>
                    <a:pt x="56" y="74"/>
                    <a:pt x="56" y="72"/>
                  </a:cubicBezTo>
                  <a:cubicBezTo>
                    <a:pt x="57" y="70"/>
                    <a:pt x="56" y="74"/>
                    <a:pt x="56" y="72"/>
                  </a:cubicBezTo>
                  <a:close/>
                </a:path>
              </a:pathLst>
            </a:custGeom>
            <a:solidFill>
              <a:schemeClr val="bg1">
                <a:lumMod val="85000"/>
              </a:schemeClr>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58" name="Freeform 22">
              <a:extLst>
                <a:ext uri="{FF2B5EF4-FFF2-40B4-BE49-F238E27FC236}">
                  <a16:creationId xmlns:a16="http://schemas.microsoft.com/office/drawing/2014/main" id="{6C80E492-4D35-2990-0C6D-49BD043789AB}"/>
                </a:ext>
              </a:extLst>
            </p:cNvPr>
            <p:cNvSpPr>
              <a:spLocks/>
            </p:cNvSpPr>
            <p:nvPr/>
          </p:nvSpPr>
          <p:spPr bwMode="auto">
            <a:xfrm>
              <a:off x="9869488" y="5389563"/>
              <a:ext cx="128588" cy="309562"/>
            </a:xfrm>
            <a:custGeom>
              <a:avLst/>
              <a:gdLst>
                <a:gd name="T0" fmla="*/ 19 w 34"/>
                <a:gd name="T1" fmla="*/ 79 h 81"/>
                <a:gd name="T2" fmla="*/ 20 w 34"/>
                <a:gd name="T3" fmla="*/ 75 h 81"/>
                <a:gd name="T4" fmla="*/ 22 w 34"/>
                <a:gd name="T5" fmla="*/ 75 h 81"/>
                <a:gd name="T6" fmla="*/ 22 w 34"/>
                <a:gd name="T7" fmla="*/ 73 h 81"/>
                <a:gd name="T8" fmla="*/ 19 w 34"/>
                <a:gd name="T9" fmla="*/ 72 h 81"/>
                <a:gd name="T10" fmla="*/ 22 w 34"/>
                <a:gd name="T11" fmla="*/ 69 h 81"/>
                <a:gd name="T12" fmla="*/ 26 w 34"/>
                <a:gd name="T13" fmla="*/ 68 h 81"/>
                <a:gd name="T14" fmla="*/ 28 w 34"/>
                <a:gd name="T15" fmla="*/ 63 h 81"/>
                <a:gd name="T16" fmla="*/ 30 w 34"/>
                <a:gd name="T17" fmla="*/ 59 h 81"/>
                <a:gd name="T18" fmla="*/ 34 w 34"/>
                <a:gd name="T19" fmla="*/ 56 h 81"/>
                <a:gd name="T20" fmla="*/ 33 w 34"/>
                <a:gd name="T21" fmla="*/ 52 h 81"/>
                <a:gd name="T22" fmla="*/ 33 w 34"/>
                <a:gd name="T23" fmla="*/ 49 h 81"/>
                <a:gd name="T24" fmla="*/ 29 w 34"/>
                <a:gd name="T25" fmla="*/ 47 h 81"/>
                <a:gd name="T26" fmla="*/ 27 w 34"/>
                <a:gd name="T27" fmla="*/ 43 h 81"/>
                <a:gd name="T28" fmla="*/ 24 w 34"/>
                <a:gd name="T29" fmla="*/ 38 h 81"/>
                <a:gd name="T30" fmla="*/ 24 w 34"/>
                <a:gd name="T31" fmla="*/ 33 h 81"/>
                <a:gd name="T32" fmla="*/ 23 w 34"/>
                <a:gd name="T33" fmla="*/ 31 h 81"/>
                <a:gd name="T34" fmla="*/ 23 w 34"/>
                <a:gd name="T35" fmla="*/ 30 h 81"/>
                <a:gd name="T36" fmla="*/ 24 w 34"/>
                <a:gd name="T37" fmla="*/ 28 h 81"/>
                <a:gd name="T38" fmla="*/ 24 w 34"/>
                <a:gd name="T39" fmla="*/ 25 h 81"/>
                <a:gd name="T40" fmla="*/ 25 w 34"/>
                <a:gd name="T41" fmla="*/ 17 h 81"/>
                <a:gd name="T42" fmla="*/ 22 w 34"/>
                <a:gd name="T43" fmla="*/ 11 h 81"/>
                <a:gd name="T44" fmla="*/ 18 w 34"/>
                <a:gd name="T45" fmla="*/ 9 h 81"/>
                <a:gd name="T46" fmla="*/ 15 w 34"/>
                <a:gd name="T47" fmla="*/ 3 h 81"/>
                <a:gd name="T48" fmla="*/ 11 w 34"/>
                <a:gd name="T49" fmla="*/ 6 h 81"/>
                <a:gd name="T50" fmla="*/ 9 w 34"/>
                <a:gd name="T51" fmla="*/ 2 h 81"/>
                <a:gd name="T52" fmla="*/ 3 w 34"/>
                <a:gd name="T53" fmla="*/ 8 h 81"/>
                <a:gd name="T54" fmla="*/ 3 w 34"/>
                <a:gd name="T55" fmla="*/ 8 h 81"/>
                <a:gd name="T56" fmla="*/ 0 w 34"/>
                <a:gd name="T57" fmla="*/ 14 h 81"/>
                <a:gd name="T58" fmla="*/ 1 w 34"/>
                <a:gd name="T59" fmla="*/ 21 h 81"/>
                <a:gd name="T60" fmla="*/ 5 w 34"/>
                <a:gd name="T61" fmla="*/ 23 h 81"/>
                <a:gd name="T62" fmla="*/ 5 w 34"/>
                <a:gd name="T63" fmla="*/ 29 h 81"/>
                <a:gd name="T64" fmla="*/ 4 w 34"/>
                <a:gd name="T65" fmla="*/ 30 h 81"/>
                <a:gd name="T66" fmla="*/ 4 w 34"/>
                <a:gd name="T67" fmla="*/ 32 h 81"/>
                <a:gd name="T68" fmla="*/ 2 w 34"/>
                <a:gd name="T69" fmla="*/ 34 h 81"/>
                <a:gd name="T70" fmla="*/ 4 w 34"/>
                <a:gd name="T71" fmla="*/ 37 h 81"/>
                <a:gd name="T72" fmla="*/ 3 w 34"/>
                <a:gd name="T73" fmla="*/ 43 h 81"/>
                <a:gd name="T74" fmla="*/ 4 w 34"/>
                <a:gd name="T75" fmla="*/ 45 h 81"/>
                <a:gd name="T76" fmla="*/ 3 w 34"/>
                <a:gd name="T77" fmla="*/ 47 h 81"/>
                <a:gd name="T78" fmla="*/ 1 w 34"/>
                <a:gd name="T79" fmla="*/ 52 h 81"/>
                <a:gd name="T80" fmla="*/ 1 w 34"/>
                <a:gd name="T81" fmla="*/ 55 h 81"/>
                <a:gd name="T82" fmla="*/ 2 w 34"/>
                <a:gd name="T83" fmla="*/ 58 h 81"/>
                <a:gd name="T84" fmla="*/ 3 w 34"/>
                <a:gd name="T85" fmla="*/ 61 h 81"/>
                <a:gd name="T86" fmla="*/ 1 w 34"/>
                <a:gd name="T87" fmla="*/ 60 h 81"/>
                <a:gd name="T88" fmla="*/ 8 w 34"/>
                <a:gd name="T89" fmla="*/ 67 h 81"/>
                <a:gd name="T90" fmla="*/ 12 w 34"/>
                <a:gd name="T91" fmla="*/ 70 h 81"/>
                <a:gd name="T92" fmla="*/ 13 w 34"/>
                <a:gd name="T93" fmla="*/ 72 h 81"/>
                <a:gd name="T94" fmla="*/ 14 w 34"/>
                <a:gd name="T95" fmla="*/ 74 h 81"/>
                <a:gd name="T96" fmla="*/ 14 w 34"/>
                <a:gd name="T97" fmla="*/ 78 h 81"/>
                <a:gd name="T98" fmla="*/ 16 w 34"/>
                <a:gd name="T99" fmla="*/ 79 h 81"/>
                <a:gd name="T100" fmla="*/ 17 w 34"/>
                <a:gd name="T101" fmla="*/ 81 h 81"/>
                <a:gd name="T102" fmla="*/ 19 w 34"/>
                <a:gd name="T103" fmla="*/ 7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4" h="81">
                  <a:moveTo>
                    <a:pt x="19" y="79"/>
                  </a:moveTo>
                  <a:cubicBezTo>
                    <a:pt x="20" y="78"/>
                    <a:pt x="19" y="76"/>
                    <a:pt x="20" y="75"/>
                  </a:cubicBezTo>
                  <a:cubicBezTo>
                    <a:pt x="20" y="75"/>
                    <a:pt x="21" y="76"/>
                    <a:pt x="22" y="75"/>
                  </a:cubicBezTo>
                  <a:cubicBezTo>
                    <a:pt x="22" y="75"/>
                    <a:pt x="22" y="74"/>
                    <a:pt x="22" y="73"/>
                  </a:cubicBezTo>
                  <a:cubicBezTo>
                    <a:pt x="21" y="73"/>
                    <a:pt x="20" y="72"/>
                    <a:pt x="19" y="72"/>
                  </a:cubicBezTo>
                  <a:cubicBezTo>
                    <a:pt x="19" y="70"/>
                    <a:pt x="21" y="70"/>
                    <a:pt x="22" y="69"/>
                  </a:cubicBezTo>
                  <a:cubicBezTo>
                    <a:pt x="23" y="69"/>
                    <a:pt x="25" y="69"/>
                    <a:pt x="26" y="68"/>
                  </a:cubicBezTo>
                  <a:cubicBezTo>
                    <a:pt x="27" y="67"/>
                    <a:pt x="28" y="64"/>
                    <a:pt x="28" y="63"/>
                  </a:cubicBezTo>
                  <a:cubicBezTo>
                    <a:pt x="29" y="61"/>
                    <a:pt x="29" y="60"/>
                    <a:pt x="30" y="59"/>
                  </a:cubicBezTo>
                  <a:cubicBezTo>
                    <a:pt x="31" y="58"/>
                    <a:pt x="33" y="59"/>
                    <a:pt x="34" y="56"/>
                  </a:cubicBezTo>
                  <a:cubicBezTo>
                    <a:pt x="34" y="55"/>
                    <a:pt x="34" y="53"/>
                    <a:pt x="33" y="52"/>
                  </a:cubicBezTo>
                  <a:cubicBezTo>
                    <a:pt x="33" y="50"/>
                    <a:pt x="33" y="51"/>
                    <a:pt x="33" y="49"/>
                  </a:cubicBezTo>
                  <a:cubicBezTo>
                    <a:pt x="33" y="46"/>
                    <a:pt x="31" y="47"/>
                    <a:pt x="29" y="47"/>
                  </a:cubicBezTo>
                  <a:cubicBezTo>
                    <a:pt x="27" y="47"/>
                    <a:pt x="28" y="45"/>
                    <a:pt x="27" y="43"/>
                  </a:cubicBezTo>
                  <a:cubicBezTo>
                    <a:pt x="26" y="41"/>
                    <a:pt x="25" y="40"/>
                    <a:pt x="24" y="38"/>
                  </a:cubicBezTo>
                  <a:cubicBezTo>
                    <a:pt x="23" y="36"/>
                    <a:pt x="25" y="35"/>
                    <a:pt x="24" y="33"/>
                  </a:cubicBezTo>
                  <a:cubicBezTo>
                    <a:pt x="24" y="32"/>
                    <a:pt x="23" y="32"/>
                    <a:pt x="23" y="31"/>
                  </a:cubicBezTo>
                  <a:cubicBezTo>
                    <a:pt x="23" y="30"/>
                    <a:pt x="23" y="30"/>
                    <a:pt x="23" y="30"/>
                  </a:cubicBezTo>
                  <a:cubicBezTo>
                    <a:pt x="24" y="29"/>
                    <a:pt x="24" y="29"/>
                    <a:pt x="24" y="28"/>
                  </a:cubicBezTo>
                  <a:cubicBezTo>
                    <a:pt x="24" y="27"/>
                    <a:pt x="24" y="26"/>
                    <a:pt x="24" y="25"/>
                  </a:cubicBezTo>
                  <a:cubicBezTo>
                    <a:pt x="25" y="22"/>
                    <a:pt x="26" y="20"/>
                    <a:pt x="25" y="17"/>
                  </a:cubicBezTo>
                  <a:cubicBezTo>
                    <a:pt x="25" y="16"/>
                    <a:pt x="24" y="13"/>
                    <a:pt x="22" y="11"/>
                  </a:cubicBezTo>
                  <a:cubicBezTo>
                    <a:pt x="21" y="10"/>
                    <a:pt x="19" y="11"/>
                    <a:pt x="18" y="9"/>
                  </a:cubicBezTo>
                  <a:cubicBezTo>
                    <a:pt x="17" y="7"/>
                    <a:pt x="18" y="5"/>
                    <a:pt x="15" y="3"/>
                  </a:cubicBezTo>
                  <a:cubicBezTo>
                    <a:pt x="14" y="4"/>
                    <a:pt x="12" y="6"/>
                    <a:pt x="11" y="6"/>
                  </a:cubicBezTo>
                  <a:cubicBezTo>
                    <a:pt x="9" y="5"/>
                    <a:pt x="10" y="3"/>
                    <a:pt x="9" y="2"/>
                  </a:cubicBezTo>
                  <a:cubicBezTo>
                    <a:pt x="7" y="0"/>
                    <a:pt x="3" y="6"/>
                    <a:pt x="3" y="8"/>
                  </a:cubicBezTo>
                  <a:cubicBezTo>
                    <a:pt x="3" y="8"/>
                    <a:pt x="3" y="8"/>
                    <a:pt x="3" y="8"/>
                  </a:cubicBezTo>
                  <a:cubicBezTo>
                    <a:pt x="2" y="10"/>
                    <a:pt x="0" y="11"/>
                    <a:pt x="0" y="14"/>
                  </a:cubicBezTo>
                  <a:cubicBezTo>
                    <a:pt x="1" y="17"/>
                    <a:pt x="2" y="19"/>
                    <a:pt x="1" y="21"/>
                  </a:cubicBezTo>
                  <a:cubicBezTo>
                    <a:pt x="2" y="22"/>
                    <a:pt x="5" y="22"/>
                    <a:pt x="5" y="23"/>
                  </a:cubicBezTo>
                  <a:cubicBezTo>
                    <a:pt x="6" y="24"/>
                    <a:pt x="6" y="28"/>
                    <a:pt x="5" y="29"/>
                  </a:cubicBezTo>
                  <a:cubicBezTo>
                    <a:pt x="5" y="30"/>
                    <a:pt x="4" y="29"/>
                    <a:pt x="4" y="30"/>
                  </a:cubicBezTo>
                  <a:cubicBezTo>
                    <a:pt x="3" y="31"/>
                    <a:pt x="5" y="31"/>
                    <a:pt x="4" y="32"/>
                  </a:cubicBezTo>
                  <a:cubicBezTo>
                    <a:pt x="4" y="33"/>
                    <a:pt x="3" y="34"/>
                    <a:pt x="2" y="34"/>
                  </a:cubicBezTo>
                  <a:cubicBezTo>
                    <a:pt x="2" y="36"/>
                    <a:pt x="3" y="36"/>
                    <a:pt x="4" y="37"/>
                  </a:cubicBezTo>
                  <a:cubicBezTo>
                    <a:pt x="5" y="39"/>
                    <a:pt x="3" y="41"/>
                    <a:pt x="3" y="43"/>
                  </a:cubicBezTo>
                  <a:cubicBezTo>
                    <a:pt x="3" y="44"/>
                    <a:pt x="4" y="45"/>
                    <a:pt x="4" y="45"/>
                  </a:cubicBezTo>
                  <a:cubicBezTo>
                    <a:pt x="4" y="46"/>
                    <a:pt x="4" y="46"/>
                    <a:pt x="3" y="47"/>
                  </a:cubicBezTo>
                  <a:cubicBezTo>
                    <a:pt x="2" y="48"/>
                    <a:pt x="2" y="50"/>
                    <a:pt x="1" y="52"/>
                  </a:cubicBezTo>
                  <a:cubicBezTo>
                    <a:pt x="1" y="53"/>
                    <a:pt x="0" y="53"/>
                    <a:pt x="1" y="55"/>
                  </a:cubicBezTo>
                  <a:cubicBezTo>
                    <a:pt x="2" y="56"/>
                    <a:pt x="3" y="56"/>
                    <a:pt x="2" y="58"/>
                  </a:cubicBezTo>
                  <a:cubicBezTo>
                    <a:pt x="3" y="58"/>
                    <a:pt x="5" y="61"/>
                    <a:pt x="3" y="61"/>
                  </a:cubicBezTo>
                  <a:cubicBezTo>
                    <a:pt x="2" y="61"/>
                    <a:pt x="2" y="59"/>
                    <a:pt x="1" y="60"/>
                  </a:cubicBezTo>
                  <a:cubicBezTo>
                    <a:pt x="0" y="62"/>
                    <a:pt x="6" y="66"/>
                    <a:pt x="8" y="67"/>
                  </a:cubicBezTo>
                  <a:cubicBezTo>
                    <a:pt x="9" y="68"/>
                    <a:pt x="11" y="69"/>
                    <a:pt x="12" y="70"/>
                  </a:cubicBezTo>
                  <a:cubicBezTo>
                    <a:pt x="12" y="71"/>
                    <a:pt x="12" y="72"/>
                    <a:pt x="13" y="72"/>
                  </a:cubicBezTo>
                  <a:cubicBezTo>
                    <a:pt x="13" y="73"/>
                    <a:pt x="14" y="73"/>
                    <a:pt x="14" y="74"/>
                  </a:cubicBezTo>
                  <a:cubicBezTo>
                    <a:pt x="15" y="75"/>
                    <a:pt x="13" y="76"/>
                    <a:pt x="14" y="78"/>
                  </a:cubicBezTo>
                  <a:cubicBezTo>
                    <a:pt x="15" y="78"/>
                    <a:pt x="16" y="78"/>
                    <a:pt x="16" y="79"/>
                  </a:cubicBezTo>
                  <a:cubicBezTo>
                    <a:pt x="17" y="80"/>
                    <a:pt x="17" y="79"/>
                    <a:pt x="17" y="81"/>
                  </a:cubicBezTo>
                  <a:cubicBezTo>
                    <a:pt x="17" y="80"/>
                    <a:pt x="18" y="79"/>
                    <a:pt x="19" y="79"/>
                  </a:cubicBezTo>
                  <a:close/>
                </a:path>
              </a:pathLst>
            </a:custGeom>
            <a:solidFill>
              <a:schemeClr val="bg1">
                <a:lumMod val="85000"/>
              </a:schemeClr>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59" name="Freeform 24">
              <a:extLst>
                <a:ext uri="{FF2B5EF4-FFF2-40B4-BE49-F238E27FC236}">
                  <a16:creationId xmlns:a16="http://schemas.microsoft.com/office/drawing/2014/main" id="{27673C3D-5803-0999-6398-8075F0A9D6CD}"/>
                </a:ext>
              </a:extLst>
            </p:cNvPr>
            <p:cNvSpPr>
              <a:spLocks noEditPoints="1"/>
            </p:cNvSpPr>
            <p:nvPr/>
          </p:nvSpPr>
          <p:spPr bwMode="auto">
            <a:xfrm>
              <a:off x="9263063" y="1708150"/>
              <a:ext cx="971550" cy="2233612"/>
            </a:xfrm>
            <a:custGeom>
              <a:avLst/>
              <a:gdLst>
                <a:gd name="T0" fmla="*/ 245 w 255"/>
                <a:gd name="T1" fmla="*/ 164 h 586"/>
                <a:gd name="T2" fmla="*/ 235 w 255"/>
                <a:gd name="T3" fmla="*/ 166 h 586"/>
                <a:gd name="T4" fmla="*/ 221 w 255"/>
                <a:gd name="T5" fmla="*/ 166 h 586"/>
                <a:gd name="T6" fmla="*/ 216 w 255"/>
                <a:gd name="T7" fmla="*/ 174 h 586"/>
                <a:gd name="T8" fmla="*/ 210 w 255"/>
                <a:gd name="T9" fmla="*/ 178 h 586"/>
                <a:gd name="T10" fmla="*/ 204 w 255"/>
                <a:gd name="T11" fmla="*/ 195 h 586"/>
                <a:gd name="T12" fmla="*/ 193 w 255"/>
                <a:gd name="T13" fmla="*/ 212 h 586"/>
                <a:gd name="T14" fmla="*/ 201 w 255"/>
                <a:gd name="T15" fmla="*/ 222 h 586"/>
                <a:gd name="T16" fmla="*/ 199 w 255"/>
                <a:gd name="T17" fmla="*/ 233 h 586"/>
                <a:gd name="T18" fmla="*/ 187 w 255"/>
                <a:gd name="T19" fmla="*/ 257 h 586"/>
                <a:gd name="T20" fmla="*/ 173 w 255"/>
                <a:gd name="T21" fmla="*/ 266 h 586"/>
                <a:gd name="T22" fmla="*/ 157 w 255"/>
                <a:gd name="T23" fmla="*/ 278 h 586"/>
                <a:gd name="T24" fmla="*/ 145 w 255"/>
                <a:gd name="T25" fmla="*/ 289 h 586"/>
                <a:gd name="T26" fmla="*/ 138 w 255"/>
                <a:gd name="T27" fmla="*/ 301 h 586"/>
                <a:gd name="T28" fmla="*/ 131 w 255"/>
                <a:gd name="T29" fmla="*/ 314 h 586"/>
                <a:gd name="T30" fmla="*/ 123 w 255"/>
                <a:gd name="T31" fmla="*/ 321 h 586"/>
                <a:gd name="T32" fmla="*/ 121 w 255"/>
                <a:gd name="T33" fmla="*/ 342 h 586"/>
                <a:gd name="T34" fmla="*/ 118 w 255"/>
                <a:gd name="T35" fmla="*/ 356 h 586"/>
                <a:gd name="T36" fmla="*/ 118 w 255"/>
                <a:gd name="T37" fmla="*/ 389 h 586"/>
                <a:gd name="T38" fmla="*/ 136 w 255"/>
                <a:gd name="T39" fmla="*/ 397 h 586"/>
                <a:gd name="T40" fmla="*/ 143 w 255"/>
                <a:gd name="T41" fmla="*/ 403 h 586"/>
                <a:gd name="T42" fmla="*/ 150 w 255"/>
                <a:gd name="T43" fmla="*/ 424 h 586"/>
                <a:gd name="T44" fmla="*/ 125 w 255"/>
                <a:gd name="T45" fmla="*/ 434 h 586"/>
                <a:gd name="T46" fmla="*/ 100 w 255"/>
                <a:gd name="T47" fmla="*/ 434 h 586"/>
                <a:gd name="T48" fmla="*/ 121 w 255"/>
                <a:gd name="T49" fmla="*/ 444 h 586"/>
                <a:gd name="T50" fmla="*/ 139 w 255"/>
                <a:gd name="T51" fmla="*/ 441 h 586"/>
                <a:gd name="T52" fmla="*/ 128 w 255"/>
                <a:gd name="T53" fmla="*/ 449 h 586"/>
                <a:gd name="T54" fmla="*/ 102 w 255"/>
                <a:gd name="T55" fmla="*/ 467 h 586"/>
                <a:gd name="T56" fmla="*/ 111 w 255"/>
                <a:gd name="T57" fmla="*/ 483 h 586"/>
                <a:gd name="T58" fmla="*/ 104 w 255"/>
                <a:gd name="T59" fmla="*/ 495 h 586"/>
                <a:gd name="T60" fmla="*/ 107 w 255"/>
                <a:gd name="T61" fmla="*/ 514 h 586"/>
                <a:gd name="T62" fmla="*/ 102 w 255"/>
                <a:gd name="T63" fmla="*/ 537 h 586"/>
                <a:gd name="T64" fmla="*/ 91 w 255"/>
                <a:gd name="T65" fmla="*/ 559 h 586"/>
                <a:gd name="T66" fmla="*/ 70 w 255"/>
                <a:gd name="T67" fmla="*/ 562 h 586"/>
                <a:gd name="T68" fmla="*/ 45 w 255"/>
                <a:gd name="T69" fmla="*/ 585 h 586"/>
                <a:gd name="T70" fmla="*/ 26 w 255"/>
                <a:gd name="T71" fmla="*/ 553 h 586"/>
                <a:gd name="T72" fmla="*/ 23 w 255"/>
                <a:gd name="T73" fmla="*/ 530 h 586"/>
                <a:gd name="T74" fmla="*/ 12 w 255"/>
                <a:gd name="T75" fmla="*/ 501 h 586"/>
                <a:gd name="T76" fmla="*/ 5 w 255"/>
                <a:gd name="T77" fmla="*/ 481 h 586"/>
                <a:gd name="T78" fmla="*/ 7 w 255"/>
                <a:gd name="T79" fmla="*/ 458 h 586"/>
                <a:gd name="T80" fmla="*/ 27 w 255"/>
                <a:gd name="T81" fmla="*/ 406 h 586"/>
                <a:gd name="T82" fmla="*/ 23 w 255"/>
                <a:gd name="T83" fmla="*/ 350 h 586"/>
                <a:gd name="T84" fmla="*/ 20 w 255"/>
                <a:gd name="T85" fmla="*/ 289 h 586"/>
                <a:gd name="T86" fmla="*/ 54 w 255"/>
                <a:gd name="T87" fmla="*/ 248 h 586"/>
                <a:gd name="T88" fmla="*/ 65 w 255"/>
                <a:gd name="T89" fmla="*/ 188 h 586"/>
                <a:gd name="T90" fmla="*/ 84 w 255"/>
                <a:gd name="T91" fmla="*/ 131 h 586"/>
                <a:gd name="T92" fmla="*/ 117 w 255"/>
                <a:gd name="T93" fmla="*/ 55 h 586"/>
                <a:gd name="T94" fmla="*/ 137 w 255"/>
                <a:gd name="T95" fmla="*/ 27 h 586"/>
                <a:gd name="T96" fmla="*/ 175 w 255"/>
                <a:gd name="T97" fmla="*/ 29 h 586"/>
                <a:gd name="T98" fmla="*/ 191 w 255"/>
                <a:gd name="T99" fmla="*/ 8 h 586"/>
                <a:gd name="T100" fmla="*/ 215 w 255"/>
                <a:gd name="T101" fmla="*/ 31 h 586"/>
                <a:gd name="T102" fmla="*/ 243 w 255"/>
                <a:gd name="T103" fmla="*/ 57 h 586"/>
                <a:gd name="T104" fmla="*/ 244 w 255"/>
                <a:gd name="T105" fmla="*/ 94 h 586"/>
                <a:gd name="T106" fmla="*/ 243 w 255"/>
                <a:gd name="T107" fmla="*/ 136 h 586"/>
                <a:gd name="T108" fmla="*/ 105 w 255"/>
                <a:gd name="T109" fmla="*/ 554 h 586"/>
                <a:gd name="T110" fmla="*/ 107 w 255"/>
                <a:gd name="T111" fmla="*/ 532 h 586"/>
                <a:gd name="T112" fmla="*/ 149 w 255"/>
                <a:gd name="T113" fmla="*/ 511 h 586"/>
                <a:gd name="T114" fmla="*/ 159 w 255"/>
                <a:gd name="T115" fmla="*/ 493 h 586"/>
                <a:gd name="T116" fmla="*/ 137 w 255"/>
                <a:gd name="T117" fmla="*/ 508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5" h="586">
                  <a:moveTo>
                    <a:pt x="254" y="163"/>
                  </a:moveTo>
                  <a:cubicBezTo>
                    <a:pt x="255" y="164"/>
                    <a:pt x="255" y="165"/>
                    <a:pt x="255" y="167"/>
                  </a:cubicBezTo>
                  <a:cubicBezTo>
                    <a:pt x="254" y="166"/>
                    <a:pt x="253" y="165"/>
                    <a:pt x="252" y="166"/>
                  </a:cubicBezTo>
                  <a:cubicBezTo>
                    <a:pt x="251" y="166"/>
                    <a:pt x="250" y="166"/>
                    <a:pt x="250" y="166"/>
                  </a:cubicBezTo>
                  <a:cubicBezTo>
                    <a:pt x="250" y="167"/>
                    <a:pt x="250" y="167"/>
                    <a:pt x="250" y="168"/>
                  </a:cubicBezTo>
                  <a:cubicBezTo>
                    <a:pt x="250" y="166"/>
                    <a:pt x="248" y="167"/>
                    <a:pt x="248" y="166"/>
                  </a:cubicBezTo>
                  <a:cubicBezTo>
                    <a:pt x="247" y="166"/>
                    <a:pt x="247" y="165"/>
                    <a:pt x="247" y="165"/>
                  </a:cubicBezTo>
                  <a:cubicBezTo>
                    <a:pt x="246" y="164"/>
                    <a:pt x="246" y="164"/>
                    <a:pt x="245" y="164"/>
                  </a:cubicBezTo>
                  <a:cubicBezTo>
                    <a:pt x="244" y="164"/>
                    <a:pt x="244" y="166"/>
                    <a:pt x="243" y="166"/>
                  </a:cubicBezTo>
                  <a:cubicBezTo>
                    <a:pt x="243" y="165"/>
                    <a:pt x="242" y="165"/>
                    <a:pt x="241" y="165"/>
                  </a:cubicBezTo>
                  <a:cubicBezTo>
                    <a:pt x="241" y="164"/>
                    <a:pt x="240" y="164"/>
                    <a:pt x="240" y="164"/>
                  </a:cubicBezTo>
                  <a:cubicBezTo>
                    <a:pt x="240" y="165"/>
                    <a:pt x="240" y="166"/>
                    <a:pt x="240" y="167"/>
                  </a:cubicBezTo>
                  <a:cubicBezTo>
                    <a:pt x="239" y="166"/>
                    <a:pt x="238" y="166"/>
                    <a:pt x="238" y="165"/>
                  </a:cubicBezTo>
                  <a:cubicBezTo>
                    <a:pt x="238" y="165"/>
                    <a:pt x="238" y="166"/>
                    <a:pt x="237" y="166"/>
                  </a:cubicBezTo>
                  <a:cubicBezTo>
                    <a:pt x="237" y="165"/>
                    <a:pt x="236" y="164"/>
                    <a:pt x="236" y="164"/>
                  </a:cubicBezTo>
                  <a:cubicBezTo>
                    <a:pt x="235" y="165"/>
                    <a:pt x="235" y="166"/>
                    <a:pt x="235" y="166"/>
                  </a:cubicBezTo>
                  <a:cubicBezTo>
                    <a:pt x="235" y="168"/>
                    <a:pt x="234" y="170"/>
                    <a:pt x="233" y="170"/>
                  </a:cubicBezTo>
                  <a:cubicBezTo>
                    <a:pt x="233" y="169"/>
                    <a:pt x="233" y="168"/>
                    <a:pt x="233" y="167"/>
                  </a:cubicBezTo>
                  <a:cubicBezTo>
                    <a:pt x="232" y="166"/>
                    <a:pt x="231" y="166"/>
                    <a:pt x="230" y="166"/>
                  </a:cubicBezTo>
                  <a:cubicBezTo>
                    <a:pt x="228" y="164"/>
                    <a:pt x="227" y="161"/>
                    <a:pt x="225" y="160"/>
                  </a:cubicBezTo>
                  <a:cubicBezTo>
                    <a:pt x="225" y="162"/>
                    <a:pt x="226" y="165"/>
                    <a:pt x="225" y="167"/>
                  </a:cubicBezTo>
                  <a:cubicBezTo>
                    <a:pt x="224" y="167"/>
                    <a:pt x="224" y="165"/>
                    <a:pt x="224" y="165"/>
                  </a:cubicBezTo>
                  <a:cubicBezTo>
                    <a:pt x="223" y="165"/>
                    <a:pt x="222" y="166"/>
                    <a:pt x="222" y="166"/>
                  </a:cubicBezTo>
                  <a:cubicBezTo>
                    <a:pt x="222" y="166"/>
                    <a:pt x="222" y="166"/>
                    <a:pt x="221" y="166"/>
                  </a:cubicBezTo>
                  <a:cubicBezTo>
                    <a:pt x="221" y="165"/>
                    <a:pt x="222" y="164"/>
                    <a:pt x="221" y="163"/>
                  </a:cubicBezTo>
                  <a:cubicBezTo>
                    <a:pt x="220" y="162"/>
                    <a:pt x="218" y="163"/>
                    <a:pt x="218" y="165"/>
                  </a:cubicBezTo>
                  <a:cubicBezTo>
                    <a:pt x="218" y="166"/>
                    <a:pt x="219" y="167"/>
                    <a:pt x="218" y="168"/>
                  </a:cubicBezTo>
                  <a:cubicBezTo>
                    <a:pt x="218" y="168"/>
                    <a:pt x="217" y="168"/>
                    <a:pt x="216" y="168"/>
                  </a:cubicBezTo>
                  <a:cubicBezTo>
                    <a:pt x="218" y="169"/>
                    <a:pt x="218" y="169"/>
                    <a:pt x="218" y="170"/>
                  </a:cubicBezTo>
                  <a:cubicBezTo>
                    <a:pt x="218" y="171"/>
                    <a:pt x="217" y="171"/>
                    <a:pt x="217" y="171"/>
                  </a:cubicBezTo>
                  <a:cubicBezTo>
                    <a:pt x="218" y="172"/>
                    <a:pt x="218" y="172"/>
                    <a:pt x="218" y="172"/>
                  </a:cubicBezTo>
                  <a:cubicBezTo>
                    <a:pt x="219" y="174"/>
                    <a:pt x="217" y="174"/>
                    <a:pt x="216" y="174"/>
                  </a:cubicBezTo>
                  <a:cubicBezTo>
                    <a:pt x="216" y="174"/>
                    <a:pt x="221" y="174"/>
                    <a:pt x="220" y="177"/>
                  </a:cubicBezTo>
                  <a:cubicBezTo>
                    <a:pt x="217" y="176"/>
                    <a:pt x="214" y="175"/>
                    <a:pt x="213" y="173"/>
                  </a:cubicBezTo>
                  <a:cubicBezTo>
                    <a:pt x="211" y="172"/>
                    <a:pt x="210" y="169"/>
                    <a:pt x="207" y="169"/>
                  </a:cubicBezTo>
                  <a:cubicBezTo>
                    <a:pt x="208" y="170"/>
                    <a:pt x="208" y="170"/>
                    <a:pt x="209" y="171"/>
                  </a:cubicBezTo>
                  <a:cubicBezTo>
                    <a:pt x="210" y="172"/>
                    <a:pt x="210" y="173"/>
                    <a:pt x="210" y="174"/>
                  </a:cubicBezTo>
                  <a:cubicBezTo>
                    <a:pt x="212" y="176"/>
                    <a:pt x="213" y="176"/>
                    <a:pt x="215" y="178"/>
                  </a:cubicBezTo>
                  <a:cubicBezTo>
                    <a:pt x="214" y="178"/>
                    <a:pt x="213" y="179"/>
                    <a:pt x="212" y="179"/>
                  </a:cubicBezTo>
                  <a:cubicBezTo>
                    <a:pt x="212" y="179"/>
                    <a:pt x="211" y="178"/>
                    <a:pt x="210" y="178"/>
                  </a:cubicBezTo>
                  <a:cubicBezTo>
                    <a:pt x="210" y="180"/>
                    <a:pt x="213" y="180"/>
                    <a:pt x="213" y="181"/>
                  </a:cubicBezTo>
                  <a:cubicBezTo>
                    <a:pt x="212" y="183"/>
                    <a:pt x="211" y="182"/>
                    <a:pt x="211" y="184"/>
                  </a:cubicBezTo>
                  <a:cubicBezTo>
                    <a:pt x="208" y="185"/>
                    <a:pt x="206" y="183"/>
                    <a:pt x="204" y="184"/>
                  </a:cubicBezTo>
                  <a:cubicBezTo>
                    <a:pt x="203" y="185"/>
                    <a:pt x="203" y="186"/>
                    <a:pt x="202" y="186"/>
                  </a:cubicBezTo>
                  <a:cubicBezTo>
                    <a:pt x="201" y="187"/>
                    <a:pt x="199" y="186"/>
                    <a:pt x="199" y="186"/>
                  </a:cubicBezTo>
                  <a:cubicBezTo>
                    <a:pt x="196" y="188"/>
                    <a:pt x="200" y="188"/>
                    <a:pt x="201" y="190"/>
                  </a:cubicBezTo>
                  <a:cubicBezTo>
                    <a:pt x="202" y="191"/>
                    <a:pt x="202" y="191"/>
                    <a:pt x="203" y="192"/>
                  </a:cubicBezTo>
                  <a:cubicBezTo>
                    <a:pt x="203" y="193"/>
                    <a:pt x="204" y="193"/>
                    <a:pt x="204" y="195"/>
                  </a:cubicBezTo>
                  <a:cubicBezTo>
                    <a:pt x="205" y="196"/>
                    <a:pt x="204" y="195"/>
                    <a:pt x="204" y="196"/>
                  </a:cubicBezTo>
                  <a:cubicBezTo>
                    <a:pt x="204" y="197"/>
                    <a:pt x="204" y="198"/>
                    <a:pt x="204" y="199"/>
                  </a:cubicBezTo>
                  <a:cubicBezTo>
                    <a:pt x="204" y="201"/>
                    <a:pt x="203" y="201"/>
                    <a:pt x="201" y="201"/>
                  </a:cubicBezTo>
                  <a:cubicBezTo>
                    <a:pt x="201" y="201"/>
                    <a:pt x="201" y="202"/>
                    <a:pt x="202" y="202"/>
                  </a:cubicBezTo>
                  <a:cubicBezTo>
                    <a:pt x="200" y="203"/>
                    <a:pt x="200" y="204"/>
                    <a:pt x="200" y="205"/>
                  </a:cubicBezTo>
                  <a:cubicBezTo>
                    <a:pt x="198" y="205"/>
                    <a:pt x="198" y="205"/>
                    <a:pt x="197" y="207"/>
                  </a:cubicBezTo>
                  <a:cubicBezTo>
                    <a:pt x="196" y="208"/>
                    <a:pt x="196" y="210"/>
                    <a:pt x="195" y="211"/>
                  </a:cubicBezTo>
                  <a:cubicBezTo>
                    <a:pt x="194" y="211"/>
                    <a:pt x="192" y="211"/>
                    <a:pt x="193" y="212"/>
                  </a:cubicBezTo>
                  <a:cubicBezTo>
                    <a:pt x="194" y="213"/>
                    <a:pt x="196" y="213"/>
                    <a:pt x="197" y="213"/>
                  </a:cubicBezTo>
                  <a:cubicBezTo>
                    <a:pt x="197" y="213"/>
                    <a:pt x="199" y="213"/>
                    <a:pt x="199" y="214"/>
                  </a:cubicBezTo>
                  <a:cubicBezTo>
                    <a:pt x="199" y="214"/>
                    <a:pt x="198" y="215"/>
                    <a:pt x="198" y="215"/>
                  </a:cubicBezTo>
                  <a:cubicBezTo>
                    <a:pt x="198" y="216"/>
                    <a:pt x="199" y="217"/>
                    <a:pt x="199" y="218"/>
                  </a:cubicBezTo>
                  <a:cubicBezTo>
                    <a:pt x="197" y="218"/>
                    <a:pt x="196" y="216"/>
                    <a:pt x="196" y="215"/>
                  </a:cubicBezTo>
                  <a:cubicBezTo>
                    <a:pt x="193" y="217"/>
                    <a:pt x="196" y="219"/>
                    <a:pt x="197" y="220"/>
                  </a:cubicBezTo>
                  <a:cubicBezTo>
                    <a:pt x="198" y="221"/>
                    <a:pt x="198" y="221"/>
                    <a:pt x="199" y="223"/>
                  </a:cubicBezTo>
                  <a:cubicBezTo>
                    <a:pt x="200" y="222"/>
                    <a:pt x="200" y="221"/>
                    <a:pt x="201" y="222"/>
                  </a:cubicBezTo>
                  <a:cubicBezTo>
                    <a:pt x="202" y="222"/>
                    <a:pt x="203" y="224"/>
                    <a:pt x="202" y="224"/>
                  </a:cubicBezTo>
                  <a:cubicBezTo>
                    <a:pt x="202" y="225"/>
                    <a:pt x="201" y="225"/>
                    <a:pt x="201" y="225"/>
                  </a:cubicBezTo>
                  <a:cubicBezTo>
                    <a:pt x="200" y="226"/>
                    <a:pt x="201" y="225"/>
                    <a:pt x="201" y="226"/>
                  </a:cubicBezTo>
                  <a:cubicBezTo>
                    <a:pt x="202" y="226"/>
                    <a:pt x="202" y="225"/>
                    <a:pt x="203" y="226"/>
                  </a:cubicBezTo>
                  <a:cubicBezTo>
                    <a:pt x="203" y="227"/>
                    <a:pt x="202" y="228"/>
                    <a:pt x="203" y="228"/>
                  </a:cubicBezTo>
                  <a:cubicBezTo>
                    <a:pt x="203" y="228"/>
                    <a:pt x="203" y="228"/>
                    <a:pt x="204" y="227"/>
                  </a:cubicBezTo>
                  <a:cubicBezTo>
                    <a:pt x="206" y="227"/>
                    <a:pt x="202" y="231"/>
                    <a:pt x="202" y="231"/>
                  </a:cubicBezTo>
                  <a:cubicBezTo>
                    <a:pt x="201" y="233"/>
                    <a:pt x="200" y="236"/>
                    <a:pt x="199" y="233"/>
                  </a:cubicBezTo>
                  <a:cubicBezTo>
                    <a:pt x="198" y="233"/>
                    <a:pt x="199" y="234"/>
                    <a:pt x="198" y="234"/>
                  </a:cubicBezTo>
                  <a:cubicBezTo>
                    <a:pt x="198" y="235"/>
                    <a:pt x="197" y="235"/>
                    <a:pt x="197" y="236"/>
                  </a:cubicBezTo>
                  <a:cubicBezTo>
                    <a:pt x="196" y="237"/>
                    <a:pt x="196" y="238"/>
                    <a:pt x="195" y="238"/>
                  </a:cubicBezTo>
                  <a:cubicBezTo>
                    <a:pt x="194" y="239"/>
                    <a:pt x="194" y="240"/>
                    <a:pt x="193" y="241"/>
                  </a:cubicBezTo>
                  <a:cubicBezTo>
                    <a:pt x="192" y="242"/>
                    <a:pt x="191" y="243"/>
                    <a:pt x="191" y="245"/>
                  </a:cubicBezTo>
                  <a:cubicBezTo>
                    <a:pt x="190" y="248"/>
                    <a:pt x="189" y="251"/>
                    <a:pt x="188" y="253"/>
                  </a:cubicBezTo>
                  <a:cubicBezTo>
                    <a:pt x="187" y="254"/>
                    <a:pt x="187" y="255"/>
                    <a:pt x="187" y="256"/>
                  </a:cubicBezTo>
                  <a:cubicBezTo>
                    <a:pt x="187" y="257"/>
                    <a:pt x="187" y="257"/>
                    <a:pt x="187" y="257"/>
                  </a:cubicBezTo>
                  <a:cubicBezTo>
                    <a:pt x="186" y="258"/>
                    <a:pt x="186" y="257"/>
                    <a:pt x="186" y="257"/>
                  </a:cubicBezTo>
                  <a:cubicBezTo>
                    <a:pt x="184" y="257"/>
                    <a:pt x="184" y="258"/>
                    <a:pt x="184" y="258"/>
                  </a:cubicBezTo>
                  <a:cubicBezTo>
                    <a:pt x="183" y="258"/>
                    <a:pt x="182" y="257"/>
                    <a:pt x="181" y="259"/>
                  </a:cubicBezTo>
                  <a:cubicBezTo>
                    <a:pt x="181" y="260"/>
                    <a:pt x="182" y="264"/>
                    <a:pt x="180" y="262"/>
                  </a:cubicBezTo>
                  <a:cubicBezTo>
                    <a:pt x="179" y="261"/>
                    <a:pt x="180" y="260"/>
                    <a:pt x="179" y="260"/>
                  </a:cubicBezTo>
                  <a:cubicBezTo>
                    <a:pt x="178" y="261"/>
                    <a:pt x="178" y="262"/>
                    <a:pt x="178" y="263"/>
                  </a:cubicBezTo>
                  <a:cubicBezTo>
                    <a:pt x="177" y="264"/>
                    <a:pt x="177" y="264"/>
                    <a:pt x="175" y="263"/>
                  </a:cubicBezTo>
                  <a:cubicBezTo>
                    <a:pt x="174" y="263"/>
                    <a:pt x="172" y="264"/>
                    <a:pt x="173" y="266"/>
                  </a:cubicBezTo>
                  <a:cubicBezTo>
                    <a:pt x="172" y="264"/>
                    <a:pt x="170" y="267"/>
                    <a:pt x="169" y="268"/>
                  </a:cubicBezTo>
                  <a:cubicBezTo>
                    <a:pt x="168" y="271"/>
                    <a:pt x="167" y="276"/>
                    <a:pt x="165" y="271"/>
                  </a:cubicBezTo>
                  <a:cubicBezTo>
                    <a:pt x="165" y="270"/>
                    <a:pt x="164" y="267"/>
                    <a:pt x="162" y="267"/>
                  </a:cubicBezTo>
                  <a:cubicBezTo>
                    <a:pt x="161" y="268"/>
                    <a:pt x="164" y="273"/>
                    <a:pt x="164" y="274"/>
                  </a:cubicBezTo>
                  <a:cubicBezTo>
                    <a:pt x="162" y="274"/>
                    <a:pt x="161" y="272"/>
                    <a:pt x="160" y="273"/>
                  </a:cubicBezTo>
                  <a:cubicBezTo>
                    <a:pt x="160" y="273"/>
                    <a:pt x="159" y="272"/>
                    <a:pt x="159" y="272"/>
                  </a:cubicBezTo>
                  <a:cubicBezTo>
                    <a:pt x="157" y="273"/>
                    <a:pt x="160" y="276"/>
                    <a:pt x="159" y="277"/>
                  </a:cubicBezTo>
                  <a:cubicBezTo>
                    <a:pt x="158" y="278"/>
                    <a:pt x="158" y="278"/>
                    <a:pt x="157" y="278"/>
                  </a:cubicBezTo>
                  <a:cubicBezTo>
                    <a:pt x="156" y="279"/>
                    <a:pt x="156" y="281"/>
                    <a:pt x="156" y="282"/>
                  </a:cubicBezTo>
                  <a:cubicBezTo>
                    <a:pt x="154" y="282"/>
                    <a:pt x="155" y="285"/>
                    <a:pt x="154" y="284"/>
                  </a:cubicBezTo>
                  <a:cubicBezTo>
                    <a:pt x="152" y="284"/>
                    <a:pt x="153" y="281"/>
                    <a:pt x="151" y="281"/>
                  </a:cubicBezTo>
                  <a:cubicBezTo>
                    <a:pt x="149" y="281"/>
                    <a:pt x="148" y="282"/>
                    <a:pt x="149" y="283"/>
                  </a:cubicBezTo>
                  <a:cubicBezTo>
                    <a:pt x="150" y="283"/>
                    <a:pt x="153" y="283"/>
                    <a:pt x="151" y="284"/>
                  </a:cubicBezTo>
                  <a:cubicBezTo>
                    <a:pt x="150" y="285"/>
                    <a:pt x="148" y="283"/>
                    <a:pt x="147" y="284"/>
                  </a:cubicBezTo>
                  <a:cubicBezTo>
                    <a:pt x="146" y="284"/>
                    <a:pt x="146" y="286"/>
                    <a:pt x="146" y="287"/>
                  </a:cubicBezTo>
                  <a:cubicBezTo>
                    <a:pt x="146" y="287"/>
                    <a:pt x="145" y="288"/>
                    <a:pt x="145" y="289"/>
                  </a:cubicBezTo>
                  <a:cubicBezTo>
                    <a:pt x="144" y="290"/>
                    <a:pt x="144" y="290"/>
                    <a:pt x="143" y="291"/>
                  </a:cubicBezTo>
                  <a:cubicBezTo>
                    <a:pt x="142" y="291"/>
                    <a:pt x="141" y="291"/>
                    <a:pt x="140" y="292"/>
                  </a:cubicBezTo>
                  <a:cubicBezTo>
                    <a:pt x="141" y="292"/>
                    <a:pt x="143" y="293"/>
                    <a:pt x="145" y="293"/>
                  </a:cubicBezTo>
                  <a:cubicBezTo>
                    <a:pt x="144" y="295"/>
                    <a:pt x="140" y="293"/>
                    <a:pt x="142" y="296"/>
                  </a:cubicBezTo>
                  <a:cubicBezTo>
                    <a:pt x="143" y="297"/>
                    <a:pt x="145" y="297"/>
                    <a:pt x="144" y="298"/>
                  </a:cubicBezTo>
                  <a:cubicBezTo>
                    <a:pt x="143" y="299"/>
                    <a:pt x="141" y="300"/>
                    <a:pt x="141" y="300"/>
                  </a:cubicBezTo>
                  <a:cubicBezTo>
                    <a:pt x="140" y="300"/>
                    <a:pt x="140" y="298"/>
                    <a:pt x="139" y="298"/>
                  </a:cubicBezTo>
                  <a:cubicBezTo>
                    <a:pt x="138" y="298"/>
                    <a:pt x="138" y="300"/>
                    <a:pt x="138" y="301"/>
                  </a:cubicBezTo>
                  <a:cubicBezTo>
                    <a:pt x="137" y="303"/>
                    <a:pt x="136" y="300"/>
                    <a:pt x="135" y="299"/>
                  </a:cubicBezTo>
                  <a:cubicBezTo>
                    <a:pt x="132" y="301"/>
                    <a:pt x="131" y="294"/>
                    <a:pt x="129" y="293"/>
                  </a:cubicBezTo>
                  <a:cubicBezTo>
                    <a:pt x="128" y="295"/>
                    <a:pt x="130" y="298"/>
                    <a:pt x="132" y="300"/>
                  </a:cubicBezTo>
                  <a:cubicBezTo>
                    <a:pt x="133" y="301"/>
                    <a:pt x="135" y="304"/>
                    <a:pt x="134" y="306"/>
                  </a:cubicBezTo>
                  <a:cubicBezTo>
                    <a:pt x="134" y="306"/>
                    <a:pt x="133" y="306"/>
                    <a:pt x="133" y="307"/>
                  </a:cubicBezTo>
                  <a:cubicBezTo>
                    <a:pt x="132" y="308"/>
                    <a:pt x="133" y="308"/>
                    <a:pt x="133" y="309"/>
                  </a:cubicBezTo>
                  <a:cubicBezTo>
                    <a:pt x="134" y="310"/>
                    <a:pt x="134" y="310"/>
                    <a:pt x="133" y="311"/>
                  </a:cubicBezTo>
                  <a:cubicBezTo>
                    <a:pt x="132" y="312"/>
                    <a:pt x="132" y="313"/>
                    <a:pt x="131" y="314"/>
                  </a:cubicBezTo>
                  <a:cubicBezTo>
                    <a:pt x="130" y="314"/>
                    <a:pt x="130" y="313"/>
                    <a:pt x="129" y="314"/>
                  </a:cubicBezTo>
                  <a:cubicBezTo>
                    <a:pt x="128" y="314"/>
                    <a:pt x="128" y="314"/>
                    <a:pt x="128" y="315"/>
                  </a:cubicBezTo>
                  <a:cubicBezTo>
                    <a:pt x="127" y="315"/>
                    <a:pt x="128" y="316"/>
                    <a:pt x="127" y="316"/>
                  </a:cubicBezTo>
                  <a:cubicBezTo>
                    <a:pt x="127" y="316"/>
                    <a:pt x="126" y="316"/>
                    <a:pt x="126" y="315"/>
                  </a:cubicBezTo>
                  <a:cubicBezTo>
                    <a:pt x="125" y="315"/>
                    <a:pt x="124" y="313"/>
                    <a:pt x="123" y="313"/>
                  </a:cubicBezTo>
                  <a:cubicBezTo>
                    <a:pt x="120" y="313"/>
                    <a:pt x="121" y="314"/>
                    <a:pt x="121" y="315"/>
                  </a:cubicBezTo>
                  <a:cubicBezTo>
                    <a:pt x="122" y="317"/>
                    <a:pt x="121" y="319"/>
                    <a:pt x="122" y="321"/>
                  </a:cubicBezTo>
                  <a:cubicBezTo>
                    <a:pt x="122" y="321"/>
                    <a:pt x="123" y="321"/>
                    <a:pt x="123" y="321"/>
                  </a:cubicBezTo>
                  <a:cubicBezTo>
                    <a:pt x="123" y="322"/>
                    <a:pt x="123" y="323"/>
                    <a:pt x="123" y="323"/>
                  </a:cubicBezTo>
                  <a:cubicBezTo>
                    <a:pt x="124" y="324"/>
                    <a:pt x="126" y="324"/>
                    <a:pt x="126" y="325"/>
                  </a:cubicBezTo>
                  <a:cubicBezTo>
                    <a:pt x="126" y="326"/>
                    <a:pt x="125" y="326"/>
                    <a:pt x="125" y="327"/>
                  </a:cubicBezTo>
                  <a:cubicBezTo>
                    <a:pt x="124" y="328"/>
                    <a:pt x="124" y="328"/>
                    <a:pt x="124" y="329"/>
                  </a:cubicBezTo>
                  <a:cubicBezTo>
                    <a:pt x="124" y="331"/>
                    <a:pt x="124" y="333"/>
                    <a:pt x="123" y="335"/>
                  </a:cubicBezTo>
                  <a:cubicBezTo>
                    <a:pt x="122" y="336"/>
                    <a:pt x="121" y="336"/>
                    <a:pt x="121" y="337"/>
                  </a:cubicBezTo>
                  <a:cubicBezTo>
                    <a:pt x="121" y="339"/>
                    <a:pt x="121" y="338"/>
                    <a:pt x="121" y="340"/>
                  </a:cubicBezTo>
                  <a:cubicBezTo>
                    <a:pt x="121" y="340"/>
                    <a:pt x="121" y="341"/>
                    <a:pt x="121" y="342"/>
                  </a:cubicBezTo>
                  <a:cubicBezTo>
                    <a:pt x="121" y="342"/>
                    <a:pt x="122" y="342"/>
                    <a:pt x="122" y="342"/>
                  </a:cubicBezTo>
                  <a:cubicBezTo>
                    <a:pt x="122" y="343"/>
                    <a:pt x="122" y="344"/>
                    <a:pt x="122" y="344"/>
                  </a:cubicBezTo>
                  <a:cubicBezTo>
                    <a:pt x="122" y="346"/>
                    <a:pt x="123" y="345"/>
                    <a:pt x="124" y="347"/>
                  </a:cubicBezTo>
                  <a:cubicBezTo>
                    <a:pt x="125" y="348"/>
                    <a:pt x="124" y="350"/>
                    <a:pt x="123" y="349"/>
                  </a:cubicBezTo>
                  <a:cubicBezTo>
                    <a:pt x="122" y="349"/>
                    <a:pt x="121" y="346"/>
                    <a:pt x="120" y="346"/>
                  </a:cubicBezTo>
                  <a:cubicBezTo>
                    <a:pt x="118" y="346"/>
                    <a:pt x="120" y="348"/>
                    <a:pt x="119" y="349"/>
                  </a:cubicBezTo>
                  <a:cubicBezTo>
                    <a:pt x="117" y="349"/>
                    <a:pt x="119" y="353"/>
                    <a:pt x="117" y="351"/>
                  </a:cubicBezTo>
                  <a:cubicBezTo>
                    <a:pt x="115" y="353"/>
                    <a:pt x="117" y="354"/>
                    <a:pt x="118" y="356"/>
                  </a:cubicBezTo>
                  <a:cubicBezTo>
                    <a:pt x="119" y="358"/>
                    <a:pt x="116" y="359"/>
                    <a:pt x="118" y="361"/>
                  </a:cubicBezTo>
                  <a:cubicBezTo>
                    <a:pt x="120" y="363"/>
                    <a:pt x="118" y="363"/>
                    <a:pt x="118" y="366"/>
                  </a:cubicBezTo>
                  <a:cubicBezTo>
                    <a:pt x="118" y="366"/>
                    <a:pt x="118" y="367"/>
                    <a:pt x="118" y="368"/>
                  </a:cubicBezTo>
                  <a:cubicBezTo>
                    <a:pt x="118" y="369"/>
                    <a:pt x="117" y="370"/>
                    <a:pt x="118" y="371"/>
                  </a:cubicBezTo>
                  <a:cubicBezTo>
                    <a:pt x="118" y="373"/>
                    <a:pt x="118" y="374"/>
                    <a:pt x="118" y="376"/>
                  </a:cubicBezTo>
                  <a:cubicBezTo>
                    <a:pt x="118" y="378"/>
                    <a:pt x="119" y="379"/>
                    <a:pt x="120" y="381"/>
                  </a:cubicBezTo>
                  <a:cubicBezTo>
                    <a:pt x="120" y="382"/>
                    <a:pt x="121" y="385"/>
                    <a:pt x="120" y="386"/>
                  </a:cubicBezTo>
                  <a:cubicBezTo>
                    <a:pt x="120" y="387"/>
                    <a:pt x="118" y="387"/>
                    <a:pt x="118" y="389"/>
                  </a:cubicBezTo>
                  <a:cubicBezTo>
                    <a:pt x="118" y="390"/>
                    <a:pt x="121" y="391"/>
                    <a:pt x="122" y="391"/>
                  </a:cubicBezTo>
                  <a:cubicBezTo>
                    <a:pt x="123" y="391"/>
                    <a:pt x="124" y="389"/>
                    <a:pt x="126" y="391"/>
                  </a:cubicBezTo>
                  <a:cubicBezTo>
                    <a:pt x="128" y="392"/>
                    <a:pt x="127" y="393"/>
                    <a:pt x="127" y="394"/>
                  </a:cubicBezTo>
                  <a:cubicBezTo>
                    <a:pt x="127" y="396"/>
                    <a:pt x="128" y="397"/>
                    <a:pt x="129" y="396"/>
                  </a:cubicBezTo>
                  <a:cubicBezTo>
                    <a:pt x="130" y="395"/>
                    <a:pt x="129" y="393"/>
                    <a:pt x="130" y="392"/>
                  </a:cubicBezTo>
                  <a:cubicBezTo>
                    <a:pt x="132" y="391"/>
                    <a:pt x="133" y="392"/>
                    <a:pt x="134" y="393"/>
                  </a:cubicBezTo>
                  <a:cubicBezTo>
                    <a:pt x="134" y="394"/>
                    <a:pt x="133" y="395"/>
                    <a:pt x="134" y="396"/>
                  </a:cubicBezTo>
                  <a:cubicBezTo>
                    <a:pt x="134" y="396"/>
                    <a:pt x="135" y="397"/>
                    <a:pt x="136" y="397"/>
                  </a:cubicBezTo>
                  <a:cubicBezTo>
                    <a:pt x="137" y="398"/>
                    <a:pt x="137" y="399"/>
                    <a:pt x="138" y="400"/>
                  </a:cubicBezTo>
                  <a:cubicBezTo>
                    <a:pt x="138" y="400"/>
                    <a:pt x="138" y="400"/>
                    <a:pt x="138" y="401"/>
                  </a:cubicBezTo>
                  <a:cubicBezTo>
                    <a:pt x="138" y="401"/>
                    <a:pt x="138" y="402"/>
                    <a:pt x="138" y="402"/>
                  </a:cubicBezTo>
                  <a:cubicBezTo>
                    <a:pt x="141" y="403"/>
                    <a:pt x="141" y="400"/>
                    <a:pt x="141" y="399"/>
                  </a:cubicBezTo>
                  <a:cubicBezTo>
                    <a:pt x="141" y="397"/>
                    <a:pt x="141" y="394"/>
                    <a:pt x="142" y="396"/>
                  </a:cubicBezTo>
                  <a:cubicBezTo>
                    <a:pt x="143" y="398"/>
                    <a:pt x="143" y="400"/>
                    <a:pt x="144" y="401"/>
                  </a:cubicBezTo>
                  <a:cubicBezTo>
                    <a:pt x="144" y="402"/>
                    <a:pt x="145" y="402"/>
                    <a:pt x="145" y="403"/>
                  </a:cubicBezTo>
                  <a:cubicBezTo>
                    <a:pt x="145" y="404"/>
                    <a:pt x="144" y="403"/>
                    <a:pt x="143" y="403"/>
                  </a:cubicBezTo>
                  <a:cubicBezTo>
                    <a:pt x="142" y="405"/>
                    <a:pt x="146" y="405"/>
                    <a:pt x="145" y="406"/>
                  </a:cubicBezTo>
                  <a:cubicBezTo>
                    <a:pt x="145" y="407"/>
                    <a:pt x="142" y="405"/>
                    <a:pt x="143" y="408"/>
                  </a:cubicBezTo>
                  <a:cubicBezTo>
                    <a:pt x="143" y="408"/>
                    <a:pt x="144" y="408"/>
                    <a:pt x="145" y="409"/>
                  </a:cubicBezTo>
                  <a:cubicBezTo>
                    <a:pt x="145" y="410"/>
                    <a:pt x="145" y="411"/>
                    <a:pt x="145" y="411"/>
                  </a:cubicBezTo>
                  <a:cubicBezTo>
                    <a:pt x="146" y="413"/>
                    <a:pt x="146" y="411"/>
                    <a:pt x="147" y="410"/>
                  </a:cubicBezTo>
                  <a:cubicBezTo>
                    <a:pt x="150" y="410"/>
                    <a:pt x="150" y="417"/>
                    <a:pt x="153" y="419"/>
                  </a:cubicBezTo>
                  <a:cubicBezTo>
                    <a:pt x="154" y="420"/>
                    <a:pt x="156" y="421"/>
                    <a:pt x="154" y="422"/>
                  </a:cubicBezTo>
                  <a:cubicBezTo>
                    <a:pt x="152" y="423"/>
                    <a:pt x="150" y="422"/>
                    <a:pt x="150" y="424"/>
                  </a:cubicBezTo>
                  <a:cubicBezTo>
                    <a:pt x="150" y="426"/>
                    <a:pt x="154" y="423"/>
                    <a:pt x="155" y="424"/>
                  </a:cubicBezTo>
                  <a:cubicBezTo>
                    <a:pt x="156" y="426"/>
                    <a:pt x="152" y="426"/>
                    <a:pt x="151" y="426"/>
                  </a:cubicBezTo>
                  <a:cubicBezTo>
                    <a:pt x="149" y="427"/>
                    <a:pt x="148" y="429"/>
                    <a:pt x="147" y="430"/>
                  </a:cubicBezTo>
                  <a:cubicBezTo>
                    <a:pt x="145" y="431"/>
                    <a:pt x="144" y="434"/>
                    <a:pt x="142" y="435"/>
                  </a:cubicBezTo>
                  <a:cubicBezTo>
                    <a:pt x="140" y="436"/>
                    <a:pt x="140" y="437"/>
                    <a:pt x="139" y="438"/>
                  </a:cubicBezTo>
                  <a:cubicBezTo>
                    <a:pt x="138" y="439"/>
                    <a:pt x="136" y="440"/>
                    <a:pt x="134" y="440"/>
                  </a:cubicBezTo>
                  <a:cubicBezTo>
                    <a:pt x="130" y="440"/>
                    <a:pt x="130" y="436"/>
                    <a:pt x="127" y="434"/>
                  </a:cubicBezTo>
                  <a:cubicBezTo>
                    <a:pt x="126" y="434"/>
                    <a:pt x="126" y="434"/>
                    <a:pt x="125" y="434"/>
                  </a:cubicBezTo>
                  <a:cubicBezTo>
                    <a:pt x="125" y="434"/>
                    <a:pt x="124" y="433"/>
                    <a:pt x="124" y="433"/>
                  </a:cubicBezTo>
                  <a:cubicBezTo>
                    <a:pt x="122" y="432"/>
                    <a:pt x="122" y="434"/>
                    <a:pt x="120" y="434"/>
                  </a:cubicBezTo>
                  <a:cubicBezTo>
                    <a:pt x="119" y="434"/>
                    <a:pt x="117" y="434"/>
                    <a:pt x="116" y="433"/>
                  </a:cubicBezTo>
                  <a:cubicBezTo>
                    <a:pt x="114" y="431"/>
                    <a:pt x="115" y="431"/>
                    <a:pt x="113" y="432"/>
                  </a:cubicBezTo>
                  <a:cubicBezTo>
                    <a:pt x="111" y="429"/>
                    <a:pt x="110" y="433"/>
                    <a:pt x="108" y="432"/>
                  </a:cubicBezTo>
                  <a:cubicBezTo>
                    <a:pt x="106" y="432"/>
                    <a:pt x="104" y="428"/>
                    <a:pt x="104" y="432"/>
                  </a:cubicBezTo>
                  <a:cubicBezTo>
                    <a:pt x="104" y="433"/>
                    <a:pt x="104" y="433"/>
                    <a:pt x="103" y="434"/>
                  </a:cubicBezTo>
                  <a:cubicBezTo>
                    <a:pt x="103" y="434"/>
                    <a:pt x="101" y="434"/>
                    <a:pt x="100" y="434"/>
                  </a:cubicBezTo>
                  <a:cubicBezTo>
                    <a:pt x="99" y="434"/>
                    <a:pt x="96" y="433"/>
                    <a:pt x="95" y="434"/>
                  </a:cubicBezTo>
                  <a:cubicBezTo>
                    <a:pt x="93" y="435"/>
                    <a:pt x="99" y="436"/>
                    <a:pt x="100" y="436"/>
                  </a:cubicBezTo>
                  <a:cubicBezTo>
                    <a:pt x="102" y="437"/>
                    <a:pt x="105" y="435"/>
                    <a:pt x="108" y="437"/>
                  </a:cubicBezTo>
                  <a:cubicBezTo>
                    <a:pt x="108" y="437"/>
                    <a:pt x="111" y="441"/>
                    <a:pt x="112" y="439"/>
                  </a:cubicBezTo>
                  <a:cubicBezTo>
                    <a:pt x="112" y="437"/>
                    <a:pt x="109" y="437"/>
                    <a:pt x="109" y="435"/>
                  </a:cubicBezTo>
                  <a:cubicBezTo>
                    <a:pt x="112" y="434"/>
                    <a:pt x="114" y="438"/>
                    <a:pt x="116" y="439"/>
                  </a:cubicBezTo>
                  <a:cubicBezTo>
                    <a:pt x="117" y="440"/>
                    <a:pt x="118" y="440"/>
                    <a:pt x="119" y="441"/>
                  </a:cubicBezTo>
                  <a:cubicBezTo>
                    <a:pt x="120" y="441"/>
                    <a:pt x="120" y="443"/>
                    <a:pt x="121" y="444"/>
                  </a:cubicBezTo>
                  <a:cubicBezTo>
                    <a:pt x="122" y="443"/>
                    <a:pt x="121" y="442"/>
                    <a:pt x="123" y="442"/>
                  </a:cubicBezTo>
                  <a:cubicBezTo>
                    <a:pt x="124" y="442"/>
                    <a:pt x="124" y="444"/>
                    <a:pt x="126" y="444"/>
                  </a:cubicBezTo>
                  <a:cubicBezTo>
                    <a:pt x="127" y="444"/>
                    <a:pt x="127" y="443"/>
                    <a:pt x="128" y="443"/>
                  </a:cubicBezTo>
                  <a:cubicBezTo>
                    <a:pt x="130" y="444"/>
                    <a:pt x="130" y="444"/>
                    <a:pt x="131" y="443"/>
                  </a:cubicBezTo>
                  <a:cubicBezTo>
                    <a:pt x="132" y="442"/>
                    <a:pt x="132" y="442"/>
                    <a:pt x="133" y="441"/>
                  </a:cubicBezTo>
                  <a:cubicBezTo>
                    <a:pt x="134" y="441"/>
                    <a:pt x="135" y="441"/>
                    <a:pt x="136" y="441"/>
                  </a:cubicBezTo>
                  <a:cubicBezTo>
                    <a:pt x="137" y="441"/>
                    <a:pt x="137" y="442"/>
                    <a:pt x="137" y="442"/>
                  </a:cubicBezTo>
                  <a:cubicBezTo>
                    <a:pt x="138" y="442"/>
                    <a:pt x="138" y="441"/>
                    <a:pt x="139" y="441"/>
                  </a:cubicBezTo>
                  <a:cubicBezTo>
                    <a:pt x="139" y="442"/>
                    <a:pt x="139" y="443"/>
                    <a:pt x="139" y="444"/>
                  </a:cubicBezTo>
                  <a:cubicBezTo>
                    <a:pt x="140" y="445"/>
                    <a:pt x="141" y="445"/>
                    <a:pt x="141" y="446"/>
                  </a:cubicBezTo>
                  <a:cubicBezTo>
                    <a:pt x="142" y="448"/>
                    <a:pt x="141" y="449"/>
                    <a:pt x="140" y="450"/>
                  </a:cubicBezTo>
                  <a:cubicBezTo>
                    <a:pt x="139" y="450"/>
                    <a:pt x="137" y="450"/>
                    <a:pt x="136" y="452"/>
                  </a:cubicBezTo>
                  <a:cubicBezTo>
                    <a:pt x="135" y="452"/>
                    <a:pt x="134" y="454"/>
                    <a:pt x="133" y="454"/>
                  </a:cubicBezTo>
                  <a:cubicBezTo>
                    <a:pt x="133" y="455"/>
                    <a:pt x="133" y="457"/>
                    <a:pt x="131" y="457"/>
                  </a:cubicBezTo>
                  <a:cubicBezTo>
                    <a:pt x="130" y="457"/>
                    <a:pt x="130" y="456"/>
                    <a:pt x="130" y="455"/>
                  </a:cubicBezTo>
                  <a:cubicBezTo>
                    <a:pt x="129" y="453"/>
                    <a:pt x="130" y="450"/>
                    <a:pt x="128" y="449"/>
                  </a:cubicBezTo>
                  <a:cubicBezTo>
                    <a:pt x="126" y="450"/>
                    <a:pt x="126" y="453"/>
                    <a:pt x="126" y="455"/>
                  </a:cubicBezTo>
                  <a:cubicBezTo>
                    <a:pt x="126" y="455"/>
                    <a:pt x="127" y="456"/>
                    <a:pt x="127" y="457"/>
                  </a:cubicBezTo>
                  <a:cubicBezTo>
                    <a:pt x="126" y="459"/>
                    <a:pt x="126" y="458"/>
                    <a:pt x="125" y="459"/>
                  </a:cubicBezTo>
                  <a:cubicBezTo>
                    <a:pt x="123" y="461"/>
                    <a:pt x="120" y="466"/>
                    <a:pt x="116" y="463"/>
                  </a:cubicBezTo>
                  <a:cubicBezTo>
                    <a:pt x="115" y="464"/>
                    <a:pt x="116" y="465"/>
                    <a:pt x="116" y="466"/>
                  </a:cubicBezTo>
                  <a:cubicBezTo>
                    <a:pt x="115" y="467"/>
                    <a:pt x="115" y="467"/>
                    <a:pt x="114" y="467"/>
                  </a:cubicBezTo>
                  <a:cubicBezTo>
                    <a:pt x="112" y="469"/>
                    <a:pt x="112" y="468"/>
                    <a:pt x="109" y="468"/>
                  </a:cubicBezTo>
                  <a:cubicBezTo>
                    <a:pt x="107" y="467"/>
                    <a:pt x="104" y="467"/>
                    <a:pt x="102" y="467"/>
                  </a:cubicBezTo>
                  <a:cubicBezTo>
                    <a:pt x="100" y="467"/>
                    <a:pt x="98" y="467"/>
                    <a:pt x="100" y="468"/>
                  </a:cubicBezTo>
                  <a:cubicBezTo>
                    <a:pt x="102" y="469"/>
                    <a:pt x="105" y="468"/>
                    <a:pt x="107" y="469"/>
                  </a:cubicBezTo>
                  <a:cubicBezTo>
                    <a:pt x="108" y="469"/>
                    <a:pt x="111" y="471"/>
                    <a:pt x="112" y="472"/>
                  </a:cubicBezTo>
                  <a:cubicBezTo>
                    <a:pt x="115" y="477"/>
                    <a:pt x="105" y="473"/>
                    <a:pt x="104" y="474"/>
                  </a:cubicBezTo>
                  <a:cubicBezTo>
                    <a:pt x="104" y="474"/>
                    <a:pt x="109" y="477"/>
                    <a:pt x="109" y="477"/>
                  </a:cubicBezTo>
                  <a:cubicBezTo>
                    <a:pt x="110" y="477"/>
                    <a:pt x="112" y="477"/>
                    <a:pt x="112" y="479"/>
                  </a:cubicBezTo>
                  <a:cubicBezTo>
                    <a:pt x="112" y="481"/>
                    <a:pt x="111" y="480"/>
                    <a:pt x="109" y="480"/>
                  </a:cubicBezTo>
                  <a:cubicBezTo>
                    <a:pt x="109" y="481"/>
                    <a:pt x="111" y="482"/>
                    <a:pt x="111" y="483"/>
                  </a:cubicBezTo>
                  <a:cubicBezTo>
                    <a:pt x="111" y="484"/>
                    <a:pt x="111" y="485"/>
                    <a:pt x="111" y="486"/>
                  </a:cubicBezTo>
                  <a:cubicBezTo>
                    <a:pt x="109" y="486"/>
                    <a:pt x="108" y="483"/>
                    <a:pt x="107" y="484"/>
                  </a:cubicBezTo>
                  <a:cubicBezTo>
                    <a:pt x="107" y="485"/>
                    <a:pt x="109" y="488"/>
                    <a:pt x="109" y="489"/>
                  </a:cubicBezTo>
                  <a:cubicBezTo>
                    <a:pt x="109" y="490"/>
                    <a:pt x="108" y="491"/>
                    <a:pt x="108" y="492"/>
                  </a:cubicBezTo>
                  <a:cubicBezTo>
                    <a:pt x="109" y="493"/>
                    <a:pt x="110" y="494"/>
                    <a:pt x="109" y="495"/>
                  </a:cubicBezTo>
                  <a:cubicBezTo>
                    <a:pt x="107" y="497"/>
                    <a:pt x="106" y="493"/>
                    <a:pt x="105" y="492"/>
                  </a:cubicBezTo>
                  <a:cubicBezTo>
                    <a:pt x="105" y="493"/>
                    <a:pt x="105" y="494"/>
                    <a:pt x="105" y="495"/>
                  </a:cubicBezTo>
                  <a:cubicBezTo>
                    <a:pt x="105" y="495"/>
                    <a:pt x="104" y="495"/>
                    <a:pt x="104" y="495"/>
                  </a:cubicBezTo>
                  <a:cubicBezTo>
                    <a:pt x="103" y="497"/>
                    <a:pt x="106" y="498"/>
                    <a:pt x="107" y="499"/>
                  </a:cubicBezTo>
                  <a:cubicBezTo>
                    <a:pt x="107" y="499"/>
                    <a:pt x="108" y="502"/>
                    <a:pt x="108" y="502"/>
                  </a:cubicBezTo>
                  <a:cubicBezTo>
                    <a:pt x="108" y="503"/>
                    <a:pt x="107" y="502"/>
                    <a:pt x="107" y="503"/>
                  </a:cubicBezTo>
                  <a:cubicBezTo>
                    <a:pt x="107" y="504"/>
                    <a:pt x="107" y="504"/>
                    <a:pt x="106" y="505"/>
                  </a:cubicBezTo>
                  <a:cubicBezTo>
                    <a:pt x="106" y="505"/>
                    <a:pt x="105" y="505"/>
                    <a:pt x="104" y="506"/>
                  </a:cubicBezTo>
                  <a:cubicBezTo>
                    <a:pt x="104" y="508"/>
                    <a:pt x="106" y="507"/>
                    <a:pt x="107" y="508"/>
                  </a:cubicBezTo>
                  <a:cubicBezTo>
                    <a:pt x="108" y="509"/>
                    <a:pt x="108" y="510"/>
                    <a:pt x="108" y="512"/>
                  </a:cubicBezTo>
                  <a:cubicBezTo>
                    <a:pt x="108" y="513"/>
                    <a:pt x="107" y="513"/>
                    <a:pt x="107" y="514"/>
                  </a:cubicBezTo>
                  <a:cubicBezTo>
                    <a:pt x="106" y="515"/>
                    <a:pt x="106" y="516"/>
                    <a:pt x="106" y="516"/>
                  </a:cubicBezTo>
                  <a:cubicBezTo>
                    <a:pt x="105" y="518"/>
                    <a:pt x="103" y="520"/>
                    <a:pt x="104" y="522"/>
                  </a:cubicBezTo>
                  <a:cubicBezTo>
                    <a:pt x="104" y="523"/>
                    <a:pt x="108" y="526"/>
                    <a:pt x="105" y="526"/>
                  </a:cubicBezTo>
                  <a:cubicBezTo>
                    <a:pt x="104" y="528"/>
                    <a:pt x="104" y="530"/>
                    <a:pt x="103" y="532"/>
                  </a:cubicBezTo>
                  <a:cubicBezTo>
                    <a:pt x="103" y="533"/>
                    <a:pt x="103" y="534"/>
                    <a:pt x="103" y="535"/>
                  </a:cubicBezTo>
                  <a:cubicBezTo>
                    <a:pt x="103" y="535"/>
                    <a:pt x="103" y="535"/>
                    <a:pt x="103" y="536"/>
                  </a:cubicBezTo>
                  <a:cubicBezTo>
                    <a:pt x="103" y="536"/>
                    <a:pt x="103" y="536"/>
                    <a:pt x="103" y="536"/>
                  </a:cubicBezTo>
                  <a:cubicBezTo>
                    <a:pt x="102" y="536"/>
                    <a:pt x="102" y="537"/>
                    <a:pt x="102" y="537"/>
                  </a:cubicBezTo>
                  <a:cubicBezTo>
                    <a:pt x="102" y="538"/>
                    <a:pt x="103" y="539"/>
                    <a:pt x="102" y="540"/>
                  </a:cubicBezTo>
                  <a:cubicBezTo>
                    <a:pt x="101" y="541"/>
                    <a:pt x="100" y="540"/>
                    <a:pt x="99" y="542"/>
                  </a:cubicBezTo>
                  <a:cubicBezTo>
                    <a:pt x="99" y="543"/>
                    <a:pt x="99" y="544"/>
                    <a:pt x="98" y="545"/>
                  </a:cubicBezTo>
                  <a:cubicBezTo>
                    <a:pt x="98" y="545"/>
                    <a:pt x="97" y="546"/>
                    <a:pt x="97" y="546"/>
                  </a:cubicBezTo>
                  <a:cubicBezTo>
                    <a:pt x="97" y="547"/>
                    <a:pt x="97" y="549"/>
                    <a:pt x="97" y="550"/>
                  </a:cubicBezTo>
                  <a:cubicBezTo>
                    <a:pt x="97" y="551"/>
                    <a:pt x="96" y="552"/>
                    <a:pt x="96" y="553"/>
                  </a:cubicBezTo>
                  <a:cubicBezTo>
                    <a:pt x="95" y="555"/>
                    <a:pt x="95" y="556"/>
                    <a:pt x="94" y="558"/>
                  </a:cubicBezTo>
                  <a:cubicBezTo>
                    <a:pt x="93" y="559"/>
                    <a:pt x="91" y="561"/>
                    <a:pt x="91" y="559"/>
                  </a:cubicBezTo>
                  <a:cubicBezTo>
                    <a:pt x="90" y="558"/>
                    <a:pt x="85" y="555"/>
                    <a:pt x="85" y="557"/>
                  </a:cubicBezTo>
                  <a:cubicBezTo>
                    <a:pt x="84" y="557"/>
                    <a:pt x="83" y="557"/>
                    <a:pt x="83" y="557"/>
                  </a:cubicBezTo>
                  <a:cubicBezTo>
                    <a:pt x="82" y="557"/>
                    <a:pt x="82" y="558"/>
                    <a:pt x="81" y="558"/>
                  </a:cubicBezTo>
                  <a:cubicBezTo>
                    <a:pt x="81" y="558"/>
                    <a:pt x="80" y="557"/>
                    <a:pt x="80" y="557"/>
                  </a:cubicBezTo>
                  <a:cubicBezTo>
                    <a:pt x="79" y="557"/>
                    <a:pt x="78" y="558"/>
                    <a:pt x="77" y="558"/>
                  </a:cubicBezTo>
                  <a:cubicBezTo>
                    <a:pt x="76" y="558"/>
                    <a:pt x="75" y="557"/>
                    <a:pt x="73" y="558"/>
                  </a:cubicBezTo>
                  <a:cubicBezTo>
                    <a:pt x="72" y="558"/>
                    <a:pt x="70" y="557"/>
                    <a:pt x="68" y="558"/>
                  </a:cubicBezTo>
                  <a:cubicBezTo>
                    <a:pt x="68" y="559"/>
                    <a:pt x="72" y="561"/>
                    <a:pt x="70" y="562"/>
                  </a:cubicBezTo>
                  <a:cubicBezTo>
                    <a:pt x="69" y="564"/>
                    <a:pt x="67" y="561"/>
                    <a:pt x="65" y="561"/>
                  </a:cubicBezTo>
                  <a:cubicBezTo>
                    <a:pt x="65" y="562"/>
                    <a:pt x="65" y="562"/>
                    <a:pt x="65" y="563"/>
                  </a:cubicBezTo>
                  <a:cubicBezTo>
                    <a:pt x="63" y="565"/>
                    <a:pt x="59" y="569"/>
                    <a:pt x="60" y="572"/>
                  </a:cubicBezTo>
                  <a:cubicBezTo>
                    <a:pt x="60" y="575"/>
                    <a:pt x="63" y="578"/>
                    <a:pt x="63" y="580"/>
                  </a:cubicBezTo>
                  <a:cubicBezTo>
                    <a:pt x="62" y="581"/>
                    <a:pt x="61" y="583"/>
                    <a:pt x="60" y="584"/>
                  </a:cubicBezTo>
                  <a:cubicBezTo>
                    <a:pt x="58" y="585"/>
                    <a:pt x="57" y="584"/>
                    <a:pt x="55" y="583"/>
                  </a:cubicBezTo>
                  <a:cubicBezTo>
                    <a:pt x="54" y="583"/>
                    <a:pt x="53" y="583"/>
                    <a:pt x="51" y="583"/>
                  </a:cubicBezTo>
                  <a:cubicBezTo>
                    <a:pt x="49" y="584"/>
                    <a:pt x="47" y="584"/>
                    <a:pt x="45" y="585"/>
                  </a:cubicBezTo>
                  <a:cubicBezTo>
                    <a:pt x="43" y="586"/>
                    <a:pt x="38" y="585"/>
                    <a:pt x="36" y="583"/>
                  </a:cubicBezTo>
                  <a:cubicBezTo>
                    <a:pt x="35" y="582"/>
                    <a:pt x="35" y="579"/>
                    <a:pt x="35" y="578"/>
                  </a:cubicBezTo>
                  <a:cubicBezTo>
                    <a:pt x="36" y="576"/>
                    <a:pt x="37" y="576"/>
                    <a:pt x="37" y="574"/>
                  </a:cubicBezTo>
                  <a:cubicBezTo>
                    <a:pt x="37" y="573"/>
                    <a:pt x="36" y="573"/>
                    <a:pt x="35" y="572"/>
                  </a:cubicBezTo>
                  <a:cubicBezTo>
                    <a:pt x="35" y="571"/>
                    <a:pt x="35" y="570"/>
                    <a:pt x="35" y="569"/>
                  </a:cubicBezTo>
                  <a:cubicBezTo>
                    <a:pt x="34" y="568"/>
                    <a:pt x="33" y="567"/>
                    <a:pt x="32" y="565"/>
                  </a:cubicBezTo>
                  <a:cubicBezTo>
                    <a:pt x="31" y="563"/>
                    <a:pt x="30" y="561"/>
                    <a:pt x="29" y="559"/>
                  </a:cubicBezTo>
                  <a:cubicBezTo>
                    <a:pt x="28" y="557"/>
                    <a:pt x="27" y="555"/>
                    <a:pt x="26" y="553"/>
                  </a:cubicBezTo>
                  <a:cubicBezTo>
                    <a:pt x="28" y="553"/>
                    <a:pt x="29" y="555"/>
                    <a:pt x="31" y="555"/>
                  </a:cubicBezTo>
                  <a:cubicBezTo>
                    <a:pt x="32" y="555"/>
                    <a:pt x="34" y="553"/>
                    <a:pt x="32" y="553"/>
                  </a:cubicBezTo>
                  <a:cubicBezTo>
                    <a:pt x="31" y="551"/>
                    <a:pt x="27" y="548"/>
                    <a:pt x="30" y="547"/>
                  </a:cubicBezTo>
                  <a:cubicBezTo>
                    <a:pt x="32" y="546"/>
                    <a:pt x="34" y="549"/>
                    <a:pt x="35" y="545"/>
                  </a:cubicBezTo>
                  <a:cubicBezTo>
                    <a:pt x="35" y="544"/>
                    <a:pt x="35" y="542"/>
                    <a:pt x="34" y="541"/>
                  </a:cubicBezTo>
                  <a:cubicBezTo>
                    <a:pt x="34" y="540"/>
                    <a:pt x="33" y="540"/>
                    <a:pt x="32" y="540"/>
                  </a:cubicBezTo>
                  <a:cubicBezTo>
                    <a:pt x="29" y="540"/>
                    <a:pt x="29" y="537"/>
                    <a:pt x="28" y="535"/>
                  </a:cubicBezTo>
                  <a:cubicBezTo>
                    <a:pt x="27" y="532"/>
                    <a:pt x="24" y="532"/>
                    <a:pt x="23" y="530"/>
                  </a:cubicBezTo>
                  <a:cubicBezTo>
                    <a:pt x="22" y="529"/>
                    <a:pt x="22" y="527"/>
                    <a:pt x="22" y="526"/>
                  </a:cubicBezTo>
                  <a:cubicBezTo>
                    <a:pt x="22" y="525"/>
                    <a:pt x="21" y="524"/>
                    <a:pt x="20" y="523"/>
                  </a:cubicBezTo>
                  <a:cubicBezTo>
                    <a:pt x="19" y="520"/>
                    <a:pt x="19" y="517"/>
                    <a:pt x="18" y="514"/>
                  </a:cubicBezTo>
                  <a:cubicBezTo>
                    <a:pt x="18" y="513"/>
                    <a:pt x="18" y="511"/>
                    <a:pt x="17" y="511"/>
                  </a:cubicBezTo>
                  <a:cubicBezTo>
                    <a:pt x="16" y="512"/>
                    <a:pt x="16" y="514"/>
                    <a:pt x="16" y="515"/>
                  </a:cubicBezTo>
                  <a:cubicBezTo>
                    <a:pt x="15" y="513"/>
                    <a:pt x="15" y="511"/>
                    <a:pt x="15" y="508"/>
                  </a:cubicBezTo>
                  <a:cubicBezTo>
                    <a:pt x="14" y="506"/>
                    <a:pt x="14" y="504"/>
                    <a:pt x="13" y="502"/>
                  </a:cubicBezTo>
                  <a:cubicBezTo>
                    <a:pt x="12" y="502"/>
                    <a:pt x="12" y="502"/>
                    <a:pt x="12" y="501"/>
                  </a:cubicBezTo>
                  <a:cubicBezTo>
                    <a:pt x="12" y="500"/>
                    <a:pt x="12" y="500"/>
                    <a:pt x="12" y="499"/>
                  </a:cubicBezTo>
                  <a:cubicBezTo>
                    <a:pt x="12" y="498"/>
                    <a:pt x="9" y="497"/>
                    <a:pt x="11" y="496"/>
                  </a:cubicBezTo>
                  <a:cubicBezTo>
                    <a:pt x="11" y="494"/>
                    <a:pt x="12" y="493"/>
                    <a:pt x="12" y="491"/>
                  </a:cubicBezTo>
                  <a:cubicBezTo>
                    <a:pt x="12" y="490"/>
                    <a:pt x="12" y="489"/>
                    <a:pt x="12" y="487"/>
                  </a:cubicBezTo>
                  <a:cubicBezTo>
                    <a:pt x="13" y="484"/>
                    <a:pt x="14" y="482"/>
                    <a:pt x="13" y="480"/>
                  </a:cubicBezTo>
                  <a:cubicBezTo>
                    <a:pt x="12" y="476"/>
                    <a:pt x="10" y="481"/>
                    <a:pt x="9" y="481"/>
                  </a:cubicBezTo>
                  <a:cubicBezTo>
                    <a:pt x="6" y="484"/>
                    <a:pt x="8" y="478"/>
                    <a:pt x="7" y="478"/>
                  </a:cubicBezTo>
                  <a:cubicBezTo>
                    <a:pt x="7" y="478"/>
                    <a:pt x="5" y="480"/>
                    <a:pt x="5" y="481"/>
                  </a:cubicBezTo>
                  <a:cubicBezTo>
                    <a:pt x="4" y="480"/>
                    <a:pt x="4" y="478"/>
                    <a:pt x="4" y="477"/>
                  </a:cubicBezTo>
                  <a:cubicBezTo>
                    <a:pt x="2" y="479"/>
                    <a:pt x="0" y="477"/>
                    <a:pt x="1" y="475"/>
                  </a:cubicBezTo>
                  <a:cubicBezTo>
                    <a:pt x="2" y="471"/>
                    <a:pt x="2" y="469"/>
                    <a:pt x="1" y="466"/>
                  </a:cubicBezTo>
                  <a:cubicBezTo>
                    <a:pt x="1" y="464"/>
                    <a:pt x="1" y="463"/>
                    <a:pt x="1" y="461"/>
                  </a:cubicBezTo>
                  <a:cubicBezTo>
                    <a:pt x="1" y="460"/>
                    <a:pt x="0" y="459"/>
                    <a:pt x="0" y="457"/>
                  </a:cubicBezTo>
                  <a:cubicBezTo>
                    <a:pt x="0" y="455"/>
                    <a:pt x="0" y="451"/>
                    <a:pt x="2" y="450"/>
                  </a:cubicBezTo>
                  <a:cubicBezTo>
                    <a:pt x="1" y="450"/>
                    <a:pt x="1" y="450"/>
                    <a:pt x="1" y="450"/>
                  </a:cubicBezTo>
                  <a:cubicBezTo>
                    <a:pt x="7" y="450"/>
                    <a:pt x="3" y="457"/>
                    <a:pt x="7" y="458"/>
                  </a:cubicBezTo>
                  <a:cubicBezTo>
                    <a:pt x="10" y="460"/>
                    <a:pt x="11" y="451"/>
                    <a:pt x="11" y="449"/>
                  </a:cubicBezTo>
                  <a:cubicBezTo>
                    <a:pt x="12" y="446"/>
                    <a:pt x="13" y="444"/>
                    <a:pt x="12" y="440"/>
                  </a:cubicBezTo>
                  <a:cubicBezTo>
                    <a:pt x="12" y="438"/>
                    <a:pt x="11" y="435"/>
                    <a:pt x="11" y="432"/>
                  </a:cubicBezTo>
                  <a:cubicBezTo>
                    <a:pt x="11" y="430"/>
                    <a:pt x="13" y="430"/>
                    <a:pt x="14" y="428"/>
                  </a:cubicBezTo>
                  <a:cubicBezTo>
                    <a:pt x="16" y="426"/>
                    <a:pt x="13" y="424"/>
                    <a:pt x="14" y="421"/>
                  </a:cubicBezTo>
                  <a:cubicBezTo>
                    <a:pt x="15" y="419"/>
                    <a:pt x="18" y="420"/>
                    <a:pt x="20" y="419"/>
                  </a:cubicBezTo>
                  <a:cubicBezTo>
                    <a:pt x="22" y="418"/>
                    <a:pt x="24" y="416"/>
                    <a:pt x="25" y="414"/>
                  </a:cubicBezTo>
                  <a:cubicBezTo>
                    <a:pt x="27" y="411"/>
                    <a:pt x="27" y="409"/>
                    <a:pt x="27" y="406"/>
                  </a:cubicBezTo>
                  <a:cubicBezTo>
                    <a:pt x="27" y="403"/>
                    <a:pt x="28" y="401"/>
                    <a:pt x="28" y="398"/>
                  </a:cubicBezTo>
                  <a:cubicBezTo>
                    <a:pt x="28" y="393"/>
                    <a:pt x="24" y="388"/>
                    <a:pt x="23" y="383"/>
                  </a:cubicBezTo>
                  <a:cubicBezTo>
                    <a:pt x="23" y="381"/>
                    <a:pt x="21" y="377"/>
                    <a:pt x="23" y="375"/>
                  </a:cubicBezTo>
                  <a:cubicBezTo>
                    <a:pt x="24" y="374"/>
                    <a:pt x="28" y="374"/>
                    <a:pt x="30" y="374"/>
                  </a:cubicBezTo>
                  <a:cubicBezTo>
                    <a:pt x="31" y="373"/>
                    <a:pt x="31" y="371"/>
                    <a:pt x="32" y="369"/>
                  </a:cubicBezTo>
                  <a:cubicBezTo>
                    <a:pt x="33" y="367"/>
                    <a:pt x="33" y="366"/>
                    <a:pt x="33" y="363"/>
                  </a:cubicBezTo>
                  <a:cubicBezTo>
                    <a:pt x="33" y="360"/>
                    <a:pt x="31" y="355"/>
                    <a:pt x="28" y="353"/>
                  </a:cubicBezTo>
                  <a:cubicBezTo>
                    <a:pt x="26" y="352"/>
                    <a:pt x="24" y="352"/>
                    <a:pt x="23" y="350"/>
                  </a:cubicBezTo>
                  <a:cubicBezTo>
                    <a:pt x="21" y="348"/>
                    <a:pt x="20" y="346"/>
                    <a:pt x="20" y="344"/>
                  </a:cubicBezTo>
                  <a:cubicBezTo>
                    <a:pt x="20" y="341"/>
                    <a:pt x="21" y="339"/>
                    <a:pt x="21" y="336"/>
                  </a:cubicBezTo>
                  <a:cubicBezTo>
                    <a:pt x="22" y="334"/>
                    <a:pt x="22" y="331"/>
                    <a:pt x="22" y="328"/>
                  </a:cubicBezTo>
                  <a:cubicBezTo>
                    <a:pt x="23" y="323"/>
                    <a:pt x="21" y="319"/>
                    <a:pt x="20" y="314"/>
                  </a:cubicBezTo>
                  <a:cubicBezTo>
                    <a:pt x="19" y="312"/>
                    <a:pt x="18" y="310"/>
                    <a:pt x="19" y="308"/>
                  </a:cubicBezTo>
                  <a:cubicBezTo>
                    <a:pt x="19" y="305"/>
                    <a:pt x="20" y="303"/>
                    <a:pt x="19" y="300"/>
                  </a:cubicBezTo>
                  <a:cubicBezTo>
                    <a:pt x="18" y="298"/>
                    <a:pt x="18" y="297"/>
                    <a:pt x="19" y="295"/>
                  </a:cubicBezTo>
                  <a:cubicBezTo>
                    <a:pt x="20" y="292"/>
                    <a:pt x="21" y="292"/>
                    <a:pt x="20" y="289"/>
                  </a:cubicBezTo>
                  <a:cubicBezTo>
                    <a:pt x="18" y="285"/>
                    <a:pt x="15" y="281"/>
                    <a:pt x="18" y="276"/>
                  </a:cubicBezTo>
                  <a:cubicBezTo>
                    <a:pt x="19" y="274"/>
                    <a:pt x="21" y="273"/>
                    <a:pt x="21" y="270"/>
                  </a:cubicBezTo>
                  <a:cubicBezTo>
                    <a:pt x="21" y="268"/>
                    <a:pt x="20" y="267"/>
                    <a:pt x="22" y="264"/>
                  </a:cubicBezTo>
                  <a:cubicBezTo>
                    <a:pt x="24" y="261"/>
                    <a:pt x="26" y="256"/>
                    <a:pt x="28" y="252"/>
                  </a:cubicBezTo>
                  <a:cubicBezTo>
                    <a:pt x="31" y="249"/>
                    <a:pt x="36" y="246"/>
                    <a:pt x="40" y="245"/>
                  </a:cubicBezTo>
                  <a:cubicBezTo>
                    <a:pt x="42" y="245"/>
                    <a:pt x="45" y="245"/>
                    <a:pt x="47" y="246"/>
                  </a:cubicBezTo>
                  <a:cubicBezTo>
                    <a:pt x="48" y="246"/>
                    <a:pt x="49" y="246"/>
                    <a:pt x="50" y="246"/>
                  </a:cubicBezTo>
                  <a:cubicBezTo>
                    <a:pt x="51" y="246"/>
                    <a:pt x="53" y="248"/>
                    <a:pt x="54" y="248"/>
                  </a:cubicBezTo>
                  <a:cubicBezTo>
                    <a:pt x="58" y="248"/>
                    <a:pt x="59" y="240"/>
                    <a:pt x="59" y="237"/>
                  </a:cubicBezTo>
                  <a:cubicBezTo>
                    <a:pt x="59" y="235"/>
                    <a:pt x="59" y="233"/>
                    <a:pt x="59" y="231"/>
                  </a:cubicBezTo>
                  <a:cubicBezTo>
                    <a:pt x="58" y="228"/>
                    <a:pt x="57" y="228"/>
                    <a:pt x="55" y="226"/>
                  </a:cubicBezTo>
                  <a:cubicBezTo>
                    <a:pt x="52" y="225"/>
                    <a:pt x="47" y="222"/>
                    <a:pt x="50" y="218"/>
                  </a:cubicBezTo>
                  <a:cubicBezTo>
                    <a:pt x="51" y="217"/>
                    <a:pt x="53" y="215"/>
                    <a:pt x="54" y="214"/>
                  </a:cubicBezTo>
                  <a:cubicBezTo>
                    <a:pt x="55" y="212"/>
                    <a:pt x="56" y="209"/>
                    <a:pt x="57" y="207"/>
                  </a:cubicBezTo>
                  <a:cubicBezTo>
                    <a:pt x="59" y="203"/>
                    <a:pt x="62" y="199"/>
                    <a:pt x="63" y="195"/>
                  </a:cubicBezTo>
                  <a:cubicBezTo>
                    <a:pt x="63" y="192"/>
                    <a:pt x="64" y="191"/>
                    <a:pt x="65" y="188"/>
                  </a:cubicBezTo>
                  <a:cubicBezTo>
                    <a:pt x="66" y="186"/>
                    <a:pt x="66" y="184"/>
                    <a:pt x="66" y="181"/>
                  </a:cubicBezTo>
                  <a:cubicBezTo>
                    <a:pt x="66" y="179"/>
                    <a:pt x="66" y="176"/>
                    <a:pt x="66" y="173"/>
                  </a:cubicBezTo>
                  <a:cubicBezTo>
                    <a:pt x="66" y="171"/>
                    <a:pt x="68" y="169"/>
                    <a:pt x="68" y="166"/>
                  </a:cubicBezTo>
                  <a:cubicBezTo>
                    <a:pt x="69" y="162"/>
                    <a:pt x="67" y="158"/>
                    <a:pt x="66" y="154"/>
                  </a:cubicBezTo>
                  <a:cubicBezTo>
                    <a:pt x="65" y="148"/>
                    <a:pt x="70" y="150"/>
                    <a:pt x="74" y="149"/>
                  </a:cubicBezTo>
                  <a:cubicBezTo>
                    <a:pt x="76" y="148"/>
                    <a:pt x="78" y="147"/>
                    <a:pt x="80" y="146"/>
                  </a:cubicBezTo>
                  <a:cubicBezTo>
                    <a:pt x="81" y="145"/>
                    <a:pt x="83" y="144"/>
                    <a:pt x="84" y="143"/>
                  </a:cubicBezTo>
                  <a:cubicBezTo>
                    <a:pt x="86" y="139"/>
                    <a:pt x="82" y="135"/>
                    <a:pt x="84" y="131"/>
                  </a:cubicBezTo>
                  <a:cubicBezTo>
                    <a:pt x="85" y="129"/>
                    <a:pt x="87" y="128"/>
                    <a:pt x="88" y="127"/>
                  </a:cubicBezTo>
                  <a:cubicBezTo>
                    <a:pt x="90" y="124"/>
                    <a:pt x="90" y="122"/>
                    <a:pt x="91" y="120"/>
                  </a:cubicBezTo>
                  <a:cubicBezTo>
                    <a:pt x="92" y="115"/>
                    <a:pt x="95" y="111"/>
                    <a:pt x="99" y="108"/>
                  </a:cubicBezTo>
                  <a:cubicBezTo>
                    <a:pt x="102" y="106"/>
                    <a:pt x="104" y="102"/>
                    <a:pt x="103" y="98"/>
                  </a:cubicBezTo>
                  <a:cubicBezTo>
                    <a:pt x="103" y="93"/>
                    <a:pt x="98" y="90"/>
                    <a:pt x="97" y="86"/>
                  </a:cubicBezTo>
                  <a:cubicBezTo>
                    <a:pt x="96" y="80"/>
                    <a:pt x="101" y="82"/>
                    <a:pt x="104" y="79"/>
                  </a:cubicBezTo>
                  <a:cubicBezTo>
                    <a:pt x="107" y="76"/>
                    <a:pt x="107" y="70"/>
                    <a:pt x="108" y="65"/>
                  </a:cubicBezTo>
                  <a:cubicBezTo>
                    <a:pt x="109" y="61"/>
                    <a:pt x="114" y="58"/>
                    <a:pt x="117" y="55"/>
                  </a:cubicBezTo>
                  <a:cubicBezTo>
                    <a:pt x="118" y="54"/>
                    <a:pt x="119" y="51"/>
                    <a:pt x="121" y="51"/>
                  </a:cubicBezTo>
                  <a:cubicBezTo>
                    <a:pt x="122" y="51"/>
                    <a:pt x="125" y="53"/>
                    <a:pt x="126" y="54"/>
                  </a:cubicBezTo>
                  <a:cubicBezTo>
                    <a:pt x="128" y="55"/>
                    <a:pt x="130" y="57"/>
                    <a:pt x="132" y="57"/>
                  </a:cubicBezTo>
                  <a:cubicBezTo>
                    <a:pt x="133" y="57"/>
                    <a:pt x="133" y="55"/>
                    <a:pt x="134" y="54"/>
                  </a:cubicBezTo>
                  <a:cubicBezTo>
                    <a:pt x="135" y="52"/>
                    <a:pt x="136" y="50"/>
                    <a:pt x="137" y="48"/>
                  </a:cubicBezTo>
                  <a:cubicBezTo>
                    <a:pt x="138" y="46"/>
                    <a:pt x="137" y="43"/>
                    <a:pt x="137" y="41"/>
                  </a:cubicBezTo>
                  <a:cubicBezTo>
                    <a:pt x="137" y="38"/>
                    <a:pt x="137" y="36"/>
                    <a:pt x="137" y="33"/>
                  </a:cubicBezTo>
                  <a:cubicBezTo>
                    <a:pt x="137" y="32"/>
                    <a:pt x="136" y="29"/>
                    <a:pt x="137" y="27"/>
                  </a:cubicBezTo>
                  <a:cubicBezTo>
                    <a:pt x="138" y="26"/>
                    <a:pt x="140" y="25"/>
                    <a:pt x="141" y="25"/>
                  </a:cubicBezTo>
                  <a:cubicBezTo>
                    <a:pt x="143" y="25"/>
                    <a:pt x="144" y="27"/>
                    <a:pt x="146" y="28"/>
                  </a:cubicBezTo>
                  <a:cubicBezTo>
                    <a:pt x="148" y="29"/>
                    <a:pt x="149" y="29"/>
                    <a:pt x="151" y="29"/>
                  </a:cubicBezTo>
                  <a:cubicBezTo>
                    <a:pt x="154" y="29"/>
                    <a:pt x="156" y="30"/>
                    <a:pt x="159" y="31"/>
                  </a:cubicBezTo>
                  <a:cubicBezTo>
                    <a:pt x="161" y="31"/>
                    <a:pt x="163" y="32"/>
                    <a:pt x="165" y="33"/>
                  </a:cubicBezTo>
                  <a:cubicBezTo>
                    <a:pt x="167" y="34"/>
                    <a:pt x="170" y="36"/>
                    <a:pt x="172" y="36"/>
                  </a:cubicBezTo>
                  <a:cubicBezTo>
                    <a:pt x="174" y="37"/>
                    <a:pt x="175" y="34"/>
                    <a:pt x="176" y="32"/>
                  </a:cubicBezTo>
                  <a:cubicBezTo>
                    <a:pt x="177" y="30"/>
                    <a:pt x="177" y="30"/>
                    <a:pt x="175" y="29"/>
                  </a:cubicBezTo>
                  <a:cubicBezTo>
                    <a:pt x="174" y="28"/>
                    <a:pt x="171" y="28"/>
                    <a:pt x="172" y="26"/>
                  </a:cubicBezTo>
                  <a:cubicBezTo>
                    <a:pt x="172" y="25"/>
                    <a:pt x="175" y="24"/>
                    <a:pt x="176" y="23"/>
                  </a:cubicBezTo>
                  <a:cubicBezTo>
                    <a:pt x="179" y="20"/>
                    <a:pt x="180" y="15"/>
                    <a:pt x="180" y="11"/>
                  </a:cubicBezTo>
                  <a:cubicBezTo>
                    <a:pt x="180" y="9"/>
                    <a:pt x="180" y="7"/>
                    <a:pt x="178" y="5"/>
                  </a:cubicBezTo>
                  <a:cubicBezTo>
                    <a:pt x="177" y="3"/>
                    <a:pt x="175" y="3"/>
                    <a:pt x="176" y="0"/>
                  </a:cubicBezTo>
                  <a:cubicBezTo>
                    <a:pt x="181" y="1"/>
                    <a:pt x="185" y="0"/>
                    <a:pt x="190" y="3"/>
                  </a:cubicBezTo>
                  <a:cubicBezTo>
                    <a:pt x="192" y="4"/>
                    <a:pt x="192" y="5"/>
                    <a:pt x="191" y="6"/>
                  </a:cubicBezTo>
                  <a:cubicBezTo>
                    <a:pt x="190" y="8"/>
                    <a:pt x="190" y="7"/>
                    <a:pt x="191" y="8"/>
                  </a:cubicBezTo>
                  <a:cubicBezTo>
                    <a:pt x="192" y="9"/>
                    <a:pt x="194" y="9"/>
                    <a:pt x="195" y="10"/>
                  </a:cubicBezTo>
                  <a:cubicBezTo>
                    <a:pt x="196" y="11"/>
                    <a:pt x="196" y="13"/>
                    <a:pt x="197" y="14"/>
                  </a:cubicBezTo>
                  <a:cubicBezTo>
                    <a:pt x="198" y="16"/>
                    <a:pt x="200" y="16"/>
                    <a:pt x="201" y="18"/>
                  </a:cubicBezTo>
                  <a:cubicBezTo>
                    <a:pt x="202" y="19"/>
                    <a:pt x="201" y="19"/>
                    <a:pt x="202" y="20"/>
                  </a:cubicBezTo>
                  <a:cubicBezTo>
                    <a:pt x="203" y="20"/>
                    <a:pt x="204" y="20"/>
                    <a:pt x="204" y="21"/>
                  </a:cubicBezTo>
                  <a:cubicBezTo>
                    <a:pt x="206" y="22"/>
                    <a:pt x="206" y="24"/>
                    <a:pt x="207" y="25"/>
                  </a:cubicBezTo>
                  <a:cubicBezTo>
                    <a:pt x="209" y="26"/>
                    <a:pt x="211" y="25"/>
                    <a:pt x="212" y="28"/>
                  </a:cubicBezTo>
                  <a:cubicBezTo>
                    <a:pt x="213" y="29"/>
                    <a:pt x="213" y="31"/>
                    <a:pt x="215" y="31"/>
                  </a:cubicBezTo>
                  <a:cubicBezTo>
                    <a:pt x="218" y="31"/>
                    <a:pt x="218" y="31"/>
                    <a:pt x="221" y="32"/>
                  </a:cubicBezTo>
                  <a:cubicBezTo>
                    <a:pt x="222" y="33"/>
                    <a:pt x="224" y="33"/>
                    <a:pt x="225" y="34"/>
                  </a:cubicBezTo>
                  <a:cubicBezTo>
                    <a:pt x="227" y="36"/>
                    <a:pt x="229" y="37"/>
                    <a:pt x="231" y="39"/>
                  </a:cubicBezTo>
                  <a:cubicBezTo>
                    <a:pt x="232" y="40"/>
                    <a:pt x="233" y="41"/>
                    <a:pt x="234" y="43"/>
                  </a:cubicBezTo>
                  <a:cubicBezTo>
                    <a:pt x="235" y="45"/>
                    <a:pt x="235" y="47"/>
                    <a:pt x="235" y="50"/>
                  </a:cubicBezTo>
                  <a:cubicBezTo>
                    <a:pt x="236" y="49"/>
                    <a:pt x="237" y="50"/>
                    <a:pt x="238" y="49"/>
                  </a:cubicBezTo>
                  <a:cubicBezTo>
                    <a:pt x="239" y="51"/>
                    <a:pt x="239" y="52"/>
                    <a:pt x="240" y="54"/>
                  </a:cubicBezTo>
                  <a:cubicBezTo>
                    <a:pt x="241" y="55"/>
                    <a:pt x="242" y="56"/>
                    <a:pt x="243" y="57"/>
                  </a:cubicBezTo>
                  <a:cubicBezTo>
                    <a:pt x="245" y="59"/>
                    <a:pt x="244" y="60"/>
                    <a:pt x="243" y="61"/>
                  </a:cubicBezTo>
                  <a:cubicBezTo>
                    <a:pt x="241" y="63"/>
                    <a:pt x="241" y="64"/>
                    <a:pt x="241" y="66"/>
                  </a:cubicBezTo>
                  <a:cubicBezTo>
                    <a:pt x="241" y="68"/>
                    <a:pt x="241" y="70"/>
                    <a:pt x="242" y="72"/>
                  </a:cubicBezTo>
                  <a:cubicBezTo>
                    <a:pt x="242" y="74"/>
                    <a:pt x="244" y="75"/>
                    <a:pt x="243" y="76"/>
                  </a:cubicBezTo>
                  <a:cubicBezTo>
                    <a:pt x="243" y="78"/>
                    <a:pt x="239" y="82"/>
                    <a:pt x="242" y="84"/>
                  </a:cubicBezTo>
                  <a:cubicBezTo>
                    <a:pt x="243" y="85"/>
                    <a:pt x="245" y="84"/>
                    <a:pt x="246" y="86"/>
                  </a:cubicBezTo>
                  <a:cubicBezTo>
                    <a:pt x="246" y="87"/>
                    <a:pt x="247" y="89"/>
                    <a:pt x="247" y="90"/>
                  </a:cubicBezTo>
                  <a:cubicBezTo>
                    <a:pt x="247" y="92"/>
                    <a:pt x="245" y="92"/>
                    <a:pt x="244" y="94"/>
                  </a:cubicBezTo>
                  <a:cubicBezTo>
                    <a:pt x="243" y="95"/>
                    <a:pt x="244" y="95"/>
                    <a:pt x="244" y="96"/>
                  </a:cubicBezTo>
                  <a:cubicBezTo>
                    <a:pt x="244" y="97"/>
                    <a:pt x="243" y="97"/>
                    <a:pt x="243" y="98"/>
                  </a:cubicBezTo>
                  <a:cubicBezTo>
                    <a:pt x="243" y="100"/>
                    <a:pt x="244" y="101"/>
                    <a:pt x="244" y="103"/>
                  </a:cubicBezTo>
                  <a:cubicBezTo>
                    <a:pt x="245" y="105"/>
                    <a:pt x="245" y="106"/>
                    <a:pt x="247" y="108"/>
                  </a:cubicBezTo>
                  <a:cubicBezTo>
                    <a:pt x="249" y="111"/>
                    <a:pt x="251" y="113"/>
                    <a:pt x="251" y="117"/>
                  </a:cubicBezTo>
                  <a:cubicBezTo>
                    <a:pt x="247" y="119"/>
                    <a:pt x="249" y="124"/>
                    <a:pt x="249" y="128"/>
                  </a:cubicBezTo>
                  <a:cubicBezTo>
                    <a:pt x="249" y="129"/>
                    <a:pt x="248" y="131"/>
                    <a:pt x="247" y="132"/>
                  </a:cubicBezTo>
                  <a:cubicBezTo>
                    <a:pt x="245" y="133"/>
                    <a:pt x="243" y="134"/>
                    <a:pt x="243" y="136"/>
                  </a:cubicBezTo>
                  <a:cubicBezTo>
                    <a:pt x="246" y="136"/>
                    <a:pt x="245" y="142"/>
                    <a:pt x="245" y="143"/>
                  </a:cubicBezTo>
                  <a:cubicBezTo>
                    <a:pt x="245" y="145"/>
                    <a:pt x="245" y="146"/>
                    <a:pt x="246" y="147"/>
                  </a:cubicBezTo>
                  <a:cubicBezTo>
                    <a:pt x="247" y="148"/>
                    <a:pt x="248" y="148"/>
                    <a:pt x="248" y="148"/>
                  </a:cubicBezTo>
                  <a:cubicBezTo>
                    <a:pt x="249" y="149"/>
                    <a:pt x="249" y="150"/>
                    <a:pt x="250" y="151"/>
                  </a:cubicBezTo>
                  <a:cubicBezTo>
                    <a:pt x="250" y="153"/>
                    <a:pt x="252" y="155"/>
                    <a:pt x="252" y="157"/>
                  </a:cubicBezTo>
                  <a:cubicBezTo>
                    <a:pt x="253" y="159"/>
                    <a:pt x="253" y="161"/>
                    <a:pt x="254" y="163"/>
                  </a:cubicBezTo>
                  <a:close/>
                  <a:moveTo>
                    <a:pt x="102" y="549"/>
                  </a:moveTo>
                  <a:cubicBezTo>
                    <a:pt x="101" y="551"/>
                    <a:pt x="103" y="558"/>
                    <a:pt x="105" y="554"/>
                  </a:cubicBezTo>
                  <a:cubicBezTo>
                    <a:pt x="106" y="553"/>
                    <a:pt x="106" y="549"/>
                    <a:pt x="107" y="548"/>
                  </a:cubicBezTo>
                  <a:cubicBezTo>
                    <a:pt x="107" y="545"/>
                    <a:pt x="108" y="543"/>
                    <a:pt x="109" y="540"/>
                  </a:cubicBezTo>
                  <a:cubicBezTo>
                    <a:pt x="110" y="536"/>
                    <a:pt x="111" y="532"/>
                    <a:pt x="112" y="528"/>
                  </a:cubicBezTo>
                  <a:cubicBezTo>
                    <a:pt x="112" y="525"/>
                    <a:pt x="113" y="524"/>
                    <a:pt x="114" y="522"/>
                  </a:cubicBezTo>
                  <a:cubicBezTo>
                    <a:pt x="115" y="520"/>
                    <a:pt x="116" y="517"/>
                    <a:pt x="116" y="515"/>
                  </a:cubicBezTo>
                  <a:cubicBezTo>
                    <a:pt x="113" y="516"/>
                    <a:pt x="113" y="518"/>
                    <a:pt x="112" y="521"/>
                  </a:cubicBezTo>
                  <a:cubicBezTo>
                    <a:pt x="112" y="523"/>
                    <a:pt x="111" y="527"/>
                    <a:pt x="110" y="529"/>
                  </a:cubicBezTo>
                  <a:cubicBezTo>
                    <a:pt x="109" y="531"/>
                    <a:pt x="108" y="531"/>
                    <a:pt x="107" y="532"/>
                  </a:cubicBezTo>
                  <a:cubicBezTo>
                    <a:pt x="106" y="533"/>
                    <a:pt x="106" y="535"/>
                    <a:pt x="106" y="537"/>
                  </a:cubicBezTo>
                  <a:cubicBezTo>
                    <a:pt x="105" y="540"/>
                    <a:pt x="103" y="544"/>
                    <a:pt x="103" y="547"/>
                  </a:cubicBezTo>
                  <a:cubicBezTo>
                    <a:pt x="102" y="548"/>
                    <a:pt x="102" y="549"/>
                    <a:pt x="102" y="549"/>
                  </a:cubicBezTo>
                  <a:close/>
                  <a:moveTo>
                    <a:pt x="141" y="525"/>
                  </a:moveTo>
                  <a:cubicBezTo>
                    <a:pt x="141" y="522"/>
                    <a:pt x="145" y="521"/>
                    <a:pt x="147" y="519"/>
                  </a:cubicBezTo>
                  <a:cubicBezTo>
                    <a:pt x="148" y="518"/>
                    <a:pt x="147" y="518"/>
                    <a:pt x="147" y="517"/>
                  </a:cubicBezTo>
                  <a:cubicBezTo>
                    <a:pt x="147" y="515"/>
                    <a:pt x="149" y="515"/>
                    <a:pt x="151" y="514"/>
                  </a:cubicBezTo>
                  <a:cubicBezTo>
                    <a:pt x="154" y="513"/>
                    <a:pt x="150" y="512"/>
                    <a:pt x="149" y="511"/>
                  </a:cubicBezTo>
                  <a:cubicBezTo>
                    <a:pt x="148" y="510"/>
                    <a:pt x="149" y="509"/>
                    <a:pt x="149" y="508"/>
                  </a:cubicBezTo>
                  <a:cubicBezTo>
                    <a:pt x="150" y="507"/>
                    <a:pt x="149" y="507"/>
                    <a:pt x="149" y="505"/>
                  </a:cubicBezTo>
                  <a:cubicBezTo>
                    <a:pt x="149" y="505"/>
                    <a:pt x="149" y="504"/>
                    <a:pt x="149" y="503"/>
                  </a:cubicBezTo>
                  <a:cubicBezTo>
                    <a:pt x="150" y="502"/>
                    <a:pt x="151" y="502"/>
                    <a:pt x="152" y="501"/>
                  </a:cubicBezTo>
                  <a:cubicBezTo>
                    <a:pt x="153" y="500"/>
                    <a:pt x="152" y="499"/>
                    <a:pt x="153" y="499"/>
                  </a:cubicBezTo>
                  <a:cubicBezTo>
                    <a:pt x="153" y="498"/>
                    <a:pt x="154" y="498"/>
                    <a:pt x="155" y="497"/>
                  </a:cubicBezTo>
                  <a:cubicBezTo>
                    <a:pt x="156" y="497"/>
                    <a:pt x="156" y="496"/>
                    <a:pt x="157" y="495"/>
                  </a:cubicBezTo>
                  <a:cubicBezTo>
                    <a:pt x="157" y="495"/>
                    <a:pt x="159" y="494"/>
                    <a:pt x="159" y="493"/>
                  </a:cubicBezTo>
                  <a:cubicBezTo>
                    <a:pt x="159" y="492"/>
                    <a:pt x="157" y="492"/>
                    <a:pt x="156" y="492"/>
                  </a:cubicBezTo>
                  <a:cubicBezTo>
                    <a:pt x="156" y="492"/>
                    <a:pt x="151" y="498"/>
                    <a:pt x="151" y="495"/>
                  </a:cubicBezTo>
                  <a:cubicBezTo>
                    <a:pt x="150" y="495"/>
                    <a:pt x="151" y="497"/>
                    <a:pt x="150" y="497"/>
                  </a:cubicBezTo>
                  <a:cubicBezTo>
                    <a:pt x="149" y="498"/>
                    <a:pt x="148" y="495"/>
                    <a:pt x="148" y="494"/>
                  </a:cubicBezTo>
                  <a:cubicBezTo>
                    <a:pt x="147" y="494"/>
                    <a:pt x="147" y="496"/>
                    <a:pt x="146" y="496"/>
                  </a:cubicBezTo>
                  <a:cubicBezTo>
                    <a:pt x="146" y="497"/>
                    <a:pt x="146" y="497"/>
                    <a:pt x="145" y="498"/>
                  </a:cubicBezTo>
                  <a:cubicBezTo>
                    <a:pt x="143" y="499"/>
                    <a:pt x="142" y="500"/>
                    <a:pt x="141" y="503"/>
                  </a:cubicBezTo>
                  <a:cubicBezTo>
                    <a:pt x="139" y="505"/>
                    <a:pt x="137" y="506"/>
                    <a:pt x="137" y="508"/>
                  </a:cubicBezTo>
                  <a:cubicBezTo>
                    <a:pt x="136" y="511"/>
                    <a:pt x="137" y="513"/>
                    <a:pt x="137" y="515"/>
                  </a:cubicBezTo>
                  <a:cubicBezTo>
                    <a:pt x="137" y="516"/>
                    <a:pt x="137" y="517"/>
                    <a:pt x="137" y="518"/>
                  </a:cubicBezTo>
                  <a:cubicBezTo>
                    <a:pt x="137" y="519"/>
                    <a:pt x="137" y="520"/>
                    <a:pt x="137" y="521"/>
                  </a:cubicBezTo>
                  <a:cubicBezTo>
                    <a:pt x="138" y="524"/>
                    <a:pt x="138" y="525"/>
                    <a:pt x="137" y="527"/>
                  </a:cubicBezTo>
                  <a:cubicBezTo>
                    <a:pt x="137" y="529"/>
                    <a:pt x="136" y="532"/>
                    <a:pt x="139" y="531"/>
                  </a:cubicBezTo>
                  <a:cubicBezTo>
                    <a:pt x="140" y="530"/>
                    <a:pt x="141" y="526"/>
                    <a:pt x="141" y="525"/>
                  </a:cubicBezTo>
                </a:path>
              </a:pathLst>
            </a:custGeom>
            <a:solidFill>
              <a:schemeClr val="bg1">
                <a:lumMod val="75000"/>
              </a:schemeClr>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60" name="Freeform 25">
              <a:extLst>
                <a:ext uri="{FF2B5EF4-FFF2-40B4-BE49-F238E27FC236}">
                  <a16:creationId xmlns:a16="http://schemas.microsoft.com/office/drawing/2014/main" id="{DA044FE0-6C1F-C15A-98C0-608E944EBF4A}"/>
                </a:ext>
              </a:extLst>
            </p:cNvPr>
            <p:cNvSpPr>
              <a:spLocks noEditPoints="1"/>
            </p:cNvSpPr>
            <p:nvPr/>
          </p:nvSpPr>
          <p:spPr bwMode="auto">
            <a:xfrm>
              <a:off x="7740650" y="5275263"/>
              <a:ext cx="1020763" cy="758825"/>
            </a:xfrm>
            <a:custGeom>
              <a:avLst/>
              <a:gdLst>
                <a:gd name="T0" fmla="*/ 230 w 268"/>
                <a:gd name="T1" fmla="*/ 60 h 199"/>
                <a:gd name="T2" fmla="*/ 197 w 268"/>
                <a:gd name="T3" fmla="*/ 84 h 199"/>
                <a:gd name="T4" fmla="*/ 176 w 268"/>
                <a:gd name="T5" fmla="*/ 114 h 199"/>
                <a:gd name="T6" fmla="*/ 183 w 268"/>
                <a:gd name="T7" fmla="*/ 136 h 199"/>
                <a:gd name="T8" fmla="*/ 168 w 268"/>
                <a:gd name="T9" fmla="*/ 152 h 199"/>
                <a:gd name="T10" fmla="*/ 157 w 268"/>
                <a:gd name="T11" fmla="*/ 161 h 199"/>
                <a:gd name="T12" fmla="*/ 139 w 268"/>
                <a:gd name="T13" fmla="*/ 182 h 199"/>
                <a:gd name="T14" fmla="*/ 116 w 268"/>
                <a:gd name="T15" fmla="*/ 182 h 199"/>
                <a:gd name="T16" fmla="*/ 89 w 268"/>
                <a:gd name="T17" fmla="*/ 187 h 199"/>
                <a:gd name="T18" fmla="*/ 72 w 268"/>
                <a:gd name="T19" fmla="*/ 199 h 199"/>
                <a:gd name="T20" fmla="*/ 60 w 268"/>
                <a:gd name="T21" fmla="*/ 187 h 199"/>
                <a:gd name="T22" fmla="*/ 49 w 268"/>
                <a:gd name="T23" fmla="*/ 172 h 199"/>
                <a:gd name="T24" fmla="*/ 35 w 268"/>
                <a:gd name="T25" fmla="*/ 160 h 199"/>
                <a:gd name="T26" fmla="*/ 46 w 268"/>
                <a:gd name="T27" fmla="*/ 145 h 199"/>
                <a:gd name="T28" fmla="*/ 40 w 268"/>
                <a:gd name="T29" fmla="*/ 136 h 199"/>
                <a:gd name="T30" fmla="*/ 45 w 268"/>
                <a:gd name="T31" fmla="*/ 123 h 199"/>
                <a:gd name="T32" fmla="*/ 39 w 268"/>
                <a:gd name="T33" fmla="*/ 118 h 199"/>
                <a:gd name="T34" fmla="*/ 44 w 268"/>
                <a:gd name="T35" fmla="*/ 108 h 199"/>
                <a:gd name="T36" fmla="*/ 45 w 268"/>
                <a:gd name="T37" fmla="*/ 96 h 199"/>
                <a:gd name="T38" fmla="*/ 48 w 268"/>
                <a:gd name="T39" fmla="*/ 88 h 199"/>
                <a:gd name="T40" fmla="*/ 48 w 268"/>
                <a:gd name="T41" fmla="*/ 82 h 199"/>
                <a:gd name="T42" fmla="*/ 49 w 268"/>
                <a:gd name="T43" fmla="*/ 72 h 199"/>
                <a:gd name="T44" fmla="*/ 53 w 268"/>
                <a:gd name="T45" fmla="*/ 56 h 199"/>
                <a:gd name="T46" fmla="*/ 50 w 268"/>
                <a:gd name="T47" fmla="*/ 49 h 199"/>
                <a:gd name="T48" fmla="*/ 43 w 268"/>
                <a:gd name="T49" fmla="*/ 50 h 199"/>
                <a:gd name="T50" fmla="*/ 37 w 268"/>
                <a:gd name="T51" fmla="*/ 53 h 199"/>
                <a:gd name="T52" fmla="*/ 27 w 268"/>
                <a:gd name="T53" fmla="*/ 50 h 199"/>
                <a:gd name="T54" fmla="*/ 22 w 268"/>
                <a:gd name="T55" fmla="*/ 46 h 199"/>
                <a:gd name="T56" fmla="*/ 9 w 268"/>
                <a:gd name="T57" fmla="*/ 45 h 199"/>
                <a:gd name="T58" fmla="*/ 9 w 268"/>
                <a:gd name="T59" fmla="*/ 37 h 199"/>
                <a:gd name="T60" fmla="*/ 5 w 268"/>
                <a:gd name="T61" fmla="*/ 31 h 199"/>
                <a:gd name="T62" fmla="*/ 3 w 268"/>
                <a:gd name="T63" fmla="*/ 27 h 199"/>
                <a:gd name="T64" fmla="*/ 3 w 268"/>
                <a:gd name="T65" fmla="*/ 18 h 199"/>
                <a:gd name="T66" fmla="*/ 10 w 268"/>
                <a:gd name="T67" fmla="*/ 13 h 199"/>
                <a:gd name="T68" fmla="*/ 20 w 268"/>
                <a:gd name="T69" fmla="*/ 9 h 199"/>
                <a:gd name="T70" fmla="*/ 30 w 268"/>
                <a:gd name="T71" fmla="*/ 2 h 199"/>
                <a:gd name="T72" fmla="*/ 44 w 268"/>
                <a:gd name="T73" fmla="*/ 8 h 199"/>
                <a:gd name="T74" fmla="*/ 67 w 268"/>
                <a:gd name="T75" fmla="*/ 4 h 199"/>
                <a:gd name="T76" fmla="*/ 83 w 268"/>
                <a:gd name="T77" fmla="*/ 8 h 199"/>
                <a:gd name="T78" fmla="*/ 114 w 268"/>
                <a:gd name="T79" fmla="*/ 9 h 199"/>
                <a:gd name="T80" fmla="*/ 123 w 268"/>
                <a:gd name="T81" fmla="*/ 12 h 199"/>
                <a:gd name="T82" fmla="*/ 131 w 268"/>
                <a:gd name="T83" fmla="*/ 11 h 199"/>
                <a:gd name="T84" fmla="*/ 147 w 268"/>
                <a:gd name="T85" fmla="*/ 12 h 199"/>
                <a:gd name="T86" fmla="*/ 153 w 268"/>
                <a:gd name="T87" fmla="*/ 20 h 199"/>
                <a:gd name="T88" fmla="*/ 168 w 268"/>
                <a:gd name="T89" fmla="*/ 24 h 199"/>
                <a:gd name="T90" fmla="*/ 184 w 268"/>
                <a:gd name="T91" fmla="*/ 29 h 199"/>
                <a:gd name="T92" fmla="*/ 200 w 268"/>
                <a:gd name="T93" fmla="*/ 27 h 199"/>
                <a:gd name="T94" fmla="*/ 211 w 268"/>
                <a:gd name="T95" fmla="*/ 37 h 199"/>
                <a:gd name="T96" fmla="*/ 223 w 268"/>
                <a:gd name="T97" fmla="*/ 38 h 199"/>
                <a:gd name="T98" fmla="*/ 234 w 268"/>
                <a:gd name="T99" fmla="*/ 39 h 199"/>
                <a:gd name="T100" fmla="*/ 243 w 268"/>
                <a:gd name="T101" fmla="*/ 37 h 199"/>
                <a:gd name="T102" fmla="*/ 244 w 268"/>
                <a:gd name="T103" fmla="*/ 43 h 199"/>
                <a:gd name="T104" fmla="*/ 213 w 268"/>
                <a:gd name="T105" fmla="*/ 122 h 199"/>
                <a:gd name="T106" fmla="*/ 210 w 268"/>
                <a:gd name="T107" fmla="*/ 129 h 199"/>
                <a:gd name="T108" fmla="*/ 235 w 268"/>
                <a:gd name="T109" fmla="*/ 113 h 199"/>
                <a:gd name="T110" fmla="*/ 246 w 268"/>
                <a:gd name="T111" fmla="*/ 115 h 199"/>
                <a:gd name="T112" fmla="*/ 244 w 268"/>
                <a:gd name="T113" fmla="*/ 104 h 199"/>
                <a:gd name="T114" fmla="*/ 234 w 268"/>
                <a:gd name="T115" fmla="*/ 105 h 199"/>
                <a:gd name="T116" fmla="*/ 258 w 268"/>
                <a:gd name="T117" fmla="*/ 102 h 199"/>
                <a:gd name="T118" fmla="*/ 257 w 268"/>
                <a:gd name="T119" fmla="*/ 9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8" h="199">
                  <a:moveTo>
                    <a:pt x="245" y="45"/>
                  </a:moveTo>
                  <a:cubicBezTo>
                    <a:pt x="247" y="47"/>
                    <a:pt x="246" y="50"/>
                    <a:pt x="245" y="51"/>
                  </a:cubicBezTo>
                  <a:cubicBezTo>
                    <a:pt x="243" y="53"/>
                    <a:pt x="240" y="55"/>
                    <a:pt x="238" y="56"/>
                  </a:cubicBezTo>
                  <a:cubicBezTo>
                    <a:pt x="236" y="57"/>
                    <a:pt x="233" y="58"/>
                    <a:pt x="230" y="60"/>
                  </a:cubicBezTo>
                  <a:cubicBezTo>
                    <a:pt x="227" y="61"/>
                    <a:pt x="226" y="64"/>
                    <a:pt x="224" y="66"/>
                  </a:cubicBezTo>
                  <a:cubicBezTo>
                    <a:pt x="220" y="69"/>
                    <a:pt x="215" y="70"/>
                    <a:pt x="210" y="71"/>
                  </a:cubicBezTo>
                  <a:cubicBezTo>
                    <a:pt x="204" y="72"/>
                    <a:pt x="198" y="73"/>
                    <a:pt x="196" y="79"/>
                  </a:cubicBezTo>
                  <a:cubicBezTo>
                    <a:pt x="199" y="80"/>
                    <a:pt x="200" y="82"/>
                    <a:pt x="197" y="84"/>
                  </a:cubicBezTo>
                  <a:cubicBezTo>
                    <a:pt x="195" y="86"/>
                    <a:pt x="192" y="86"/>
                    <a:pt x="191" y="89"/>
                  </a:cubicBezTo>
                  <a:cubicBezTo>
                    <a:pt x="189" y="91"/>
                    <a:pt x="187" y="94"/>
                    <a:pt x="185" y="96"/>
                  </a:cubicBezTo>
                  <a:cubicBezTo>
                    <a:pt x="183" y="99"/>
                    <a:pt x="181" y="102"/>
                    <a:pt x="179" y="105"/>
                  </a:cubicBezTo>
                  <a:cubicBezTo>
                    <a:pt x="177" y="108"/>
                    <a:pt x="175" y="111"/>
                    <a:pt x="176" y="114"/>
                  </a:cubicBezTo>
                  <a:cubicBezTo>
                    <a:pt x="176" y="116"/>
                    <a:pt x="177" y="117"/>
                    <a:pt x="177" y="119"/>
                  </a:cubicBezTo>
                  <a:cubicBezTo>
                    <a:pt x="177" y="121"/>
                    <a:pt x="177" y="123"/>
                    <a:pt x="178" y="124"/>
                  </a:cubicBezTo>
                  <a:cubicBezTo>
                    <a:pt x="179" y="127"/>
                    <a:pt x="183" y="127"/>
                    <a:pt x="185" y="130"/>
                  </a:cubicBezTo>
                  <a:cubicBezTo>
                    <a:pt x="187" y="133"/>
                    <a:pt x="183" y="133"/>
                    <a:pt x="183" y="136"/>
                  </a:cubicBezTo>
                  <a:cubicBezTo>
                    <a:pt x="181" y="136"/>
                    <a:pt x="179" y="138"/>
                    <a:pt x="177" y="139"/>
                  </a:cubicBezTo>
                  <a:cubicBezTo>
                    <a:pt x="174" y="140"/>
                    <a:pt x="171" y="142"/>
                    <a:pt x="172" y="145"/>
                  </a:cubicBezTo>
                  <a:cubicBezTo>
                    <a:pt x="169" y="145"/>
                    <a:pt x="168" y="147"/>
                    <a:pt x="168" y="150"/>
                  </a:cubicBezTo>
                  <a:cubicBezTo>
                    <a:pt x="168" y="150"/>
                    <a:pt x="168" y="151"/>
                    <a:pt x="168" y="152"/>
                  </a:cubicBezTo>
                  <a:cubicBezTo>
                    <a:pt x="167" y="153"/>
                    <a:pt x="166" y="154"/>
                    <a:pt x="166" y="155"/>
                  </a:cubicBezTo>
                  <a:cubicBezTo>
                    <a:pt x="166" y="157"/>
                    <a:pt x="168" y="158"/>
                    <a:pt x="168" y="159"/>
                  </a:cubicBezTo>
                  <a:cubicBezTo>
                    <a:pt x="168" y="162"/>
                    <a:pt x="165" y="162"/>
                    <a:pt x="163" y="162"/>
                  </a:cubicBezTo>
                  <a:cubicBezTo>
                    <a:pt x="161" y="162"/>
                    <a:pt x="159" y="161"/>
                    <a:pt x="157" y="161"/>
                  </a:cubicBezTo>
                  <a:cubicBezTo>
                    <a:pt x="154" y="162"/>
                    <a:pt x="152" y="164"/>
                    <a:pt x="150" y="165"/>
                  </a:cubicBezTo>
                  <a:cubicBezTo>
                    <a:pt x="149" y="167"/>
                    <a:pt x="147" y="169"/>
                    <a:pt x="146" y="171"/>
                  </a:cubicBezTo>
                  <a:cubicBezTo>
                    <a:pt x="145" y="173"/>
                    <a:pt x="144" y="176"/>
                    <a:pt x="142" y="178"/>
                  </a:cubicBezTo>
                  <a:cubicBezTo>
                    <a:pt x="142" y="179"/>
                    <a:pt x="140" y="181"/>
                    <a:pt x="139" y="182"/>
                  </a:cubicBezTo>
                  <a:cubicBezTo>
                    <a:pt x="138" y="182"/>
                    <a:pt x="136" y="179"/>
                    <a:pt x="134" y="179"/>
                  </a:cubicBezTo>
                  <a:cubicBezTo>
                    <a:pt x="132" y="179"/>
                    <a:pt x="132" y="180"/>
                    <a:pt x="131" y="181"/>
                  </a:cubicBezTo>
                  <a:cubicBezTo>
                    <a:pt x="129" y="184"/>
                    <a:pt x="127" y="182"/>
                    <a:pt x="124" y="182"/>
                  </a:cubicBezTo>
                  <a:cubicBezTo>
                    <a:pt x="122" y="181"/>
                    <a:pt x="119" y="182"/>
                    <a:pt x="116" y="182"/>
                  </a:cubicBezTo>
                  <a:cubicBezTo>
                    <a:pt x="113" y="183"/>
                    <a:pt x="111" y="181"/>
                    <a:pt x="109" y="181"/>
                  </a:cubicBezTo>
                  <a:cubicBezTo>
                    <a:pt x="106" y="181"/>
                    <a:pt x="104" y="181"/>
                    <a:pt x="101" y="182"/>
                  </a:cubicBezTo>
                  <a:cubicBezTo>
                    <a:pt x="99" y="182"/>
                    <a:pt x="96" y="182"/>
                    <a:pt x="95" y="183"/>
                  </a:cubicBezTo>
                  <a:cubicBezTo>
                    <a:pt x="93" y="184"/>
                    <a:pt x="92" y="186"/>
                    <a:pt x="89" y="187"/>
                  </a:cubicBezTo>
                  <a:cubicBezTo>
                    <a:pt x="86" y="188"/>
                    <a:pt x="83" y="187"/>
                    <a:pt x="81" y="188"/>
                  </a:cubicBezTo>
                  <a:cubicBezTo>
                    <a:pt x="79" y="189"/>
                    <a:pt x="78" y="190"/>
                    <a:pt x="78" y="192"/>
                  </a:cubicBezTo>
                  <a:cubicBezTo>
                    <a:pt x="77" y="194"/>
                    <a:pt x="78" y="197"/>
                    <a:pt x="76" y="195"/>
                  </a:cubicBezTo>
                  <a:cubicBezTo>
                    <a:pt x="74" y="197"/>
                    <a:pt x="75" y="199"/>
                    <a:pt x="72" y="199"/>
                  </a:cubicBezTo>
                  <a:cubicBezTo>
                    <a:pt x="70" y="199"/>
                    <a:pt x="69" y="198"/>
                    <a:pt x="68" y="197"/>
                  </a:cubicBezTo>
                  <a:cubicBezTo>
                    <a:pt x="66" y="195"/>
                    <a:pt x="64" y="195"/>
                    <a:pt x="63" y="194"/>
                  </a:cubicBezTo>
                  <a:cubicBezTo>
                    <a:pt x="61" y="193"/>
                    <a:pt x="59" y="189"/>
                    <a:pt x="59" y="187"/>
                  </a:cubicBezTo>
                  <a:cubicBezTo>
                    <a:pt x="59" y="187"/>
                    <a:pt x="59" y="187"/>
                    <a:pt x="60" y="187"/>
                  </a:cubicBezTo>
                  <a:cubicBezTo>
                    <a:pt x="61" y="185"/>
                    <a:pt x="56" y="184"/>
                    <a:pt x="56" y="181"/>
                  </a:cubicBezTo>
                  <a:cubicBezTo>
                    <a:pt x="56" y="180"/>
                    <a:pt x="57" y="179"/>
                    <a:pt x="56" y="178"/>
                  </a:cubicBezTo>
                  <a:cubicBezTo>
                    <a:pt x="56" y="177"/>
                    <a:pt x="54" y="176"/>
                    <a:pt x="53" y="175"/>
                  </a:cubicBezTo>
                  <a:cubicBezTo>
                    <a:pt x="52" y="174"/>
                    <a:pt x="50" y="173"/>
                    <a:pt x="49" y="172"/>
                  </a:cubicBezTo>
                  <a:cubicBezTo>
                    <a:pt x="48" y="171"/>
                    <a:pt x="47" y="170"/>
                    <a:pt x="46" y="170"/>
                  </a:cubicBezTo>
                  <a:cubicBezTo>
                    <a:pt x="44" y="169"/>
                    <a:pt x="39" y="170"/>
                    <a:pt x="36" y="170"/>
                  </a:cubicBezTo>
                  <a:cubicBezTo>
                    <a:pt x="36" y="168"/>
                    <a:pt x="36" y="165"/>
                    <a:pt x="36" y="163"/>
                  </a:cubicBezTo>
                  <a:cubicBezTo>
                    <a:pt x="35" y="161"/>
                    <a:pt x="35" y="162"/>
                    <a:pt x="35" y="160"/>
                  </a:cubicBezTo>
                  <a:cubicBezTo>
                    <a:pt x="36" y="158"/>
                    <a:pt x="37" y="157"/>
                    <a:pt x="38" y="155"/>
                  </a:cubicBezTo>
                  <a:cubicBezTo>
                    <a:pt x="39" y="154"/>
                    <a:pt x="39" y="151"/>
                    <a:pt x="40" y="151"/>
                  </a:cubicBezTo>
                  <a:cubicBezTo>
                    <a:pt x="42" y="149"/>
                    <a:pt x="45" y="150"/>
                    <a:pt x="46" y="147"/>
                  </a:cubicBezTo>
                  <a:cubicBezTo>
                    <a:pt x="46" y="147"/>
                    <a:pt x="46" y="146"/>
                    <a:pt x="46" y="145"/>
                  </a:cubicBezTo>
                  <a:cubicBezTo>
                    <a:pt x="45" y="145"/>
                    <a:pt x="45" y="145"/>
                    <a:pt x="44" y="146"/>
                  </a:cubicBezTo>
                  <a:cubicBezTo>
                    <a:pt x="42" y="146"/>
                    <a:pt x="41" y="144"/>
                    <a:pt x="40" y="142"/>
                  </a:cubicBezTo>
                  <a:cubicBezTo>
                    <a:pt x="39" y="140"/>
                    <a:pt x="38" y="139"/>
                    <a:pt x="38" y="137"/>
                  </a:cubicBezTo>
                  <a:cubicBezTo>
                    <a:pt x="39" y="137"/>
                    <a:pt x="39" y="136"/>
                    <a:pt x="40" y="136"/>
                  </a:cubicBezTo>
                  <a:cubicBezTo>
                    <a:pt x="40" y="135"/>
                    <a:pt x="39" y="134"/>
                    <a:pt x="39" y="134"/>
                  </a:cubicBezTo>
                  <a:cubicBezTo>
                    <a:pt x="40" y="131"/>
                    <a:pt x="41" y="131"/>
                    <a:pt x="43" y="130"/>
                  </a:cubicBezTo>
                  <a:cubicBezTo>
                    <a:pt x="44" y="129"/>
                    <a:pt x="45" y="127"/>
                    <a:pt x="45" y="126"/>
                  </a:cubicBezTo>
                  <a:cubicBezTo>
                    <a:pt x="45" y="125"/>
                    <a:pt x="46" y="123"/>
                    <a:pt x="45" y="123"/>
                  </a:cubicBezTo>
                  <a:cubicBezTo>
                    <a:pt x="44" y="122"/>
                    <a:pt x="44" y="123"/>
                    <a:pt x="43" y="123"/>
                  </a:cubicBezTo>
                  <a:cubicBezTo>
                    <a:pt x="42" y="122"/>
                    <a:pt x="43" y="122"/>
                    <a:pt x="42" y="122"/>
                  </a:cubicBezTo>
                  <a:cubicBezTo>
                    <a:pt x="41" y="121"/>
                    <a:pt x="40" y="120"/>
                    <a:pt x="40" y="120"/>
                  </a:cubicBezTo>
                  <a:cubicBezTo>
                    <a:pt x="39" y="119"/>
                    <a:pt x="39" y="118"/>
                    <a:pt x="39" y="118"/>
                  </a:cubicBezTo>
                  <a:cubicBezTo>
                    <a:pt x="39" y="117"/>
                    <a:pt x="39" y="117"/>
                    <a:pt x="39" y="116"/>
                  </a:cubicBezTo>
                  <a:cubicBezTo>
                    <a:pt x="39" y="116"/>
                    <a:pt x="39" y="115"/>
                    <a:pt x="39" y="115"/>
                  </a:cubicBezTo>
                  <a:cubicBezTo>
                    <a:pt x="38" y="113"/>
                    <a:pt x="33" y="111"/>
                    <a:pt x="35" y="108"/>
                  </a:cubicBezTo>
                  <a:cubicBezTo>
                    <a:pt x="37" y="106"/>
                    <a:pt x="42" y="109"/>
                    <a:pt x="44" y="108"/>
                  </a:cubicBezTo>
                  <a:cubicBezTo>
                    <a:pt x="45" y="107"/>
                    <a:pt x="45" y="107"/>
                    <a:pt x="45" y="106"/>
                  </a:cubicBezTo>
                  <a:cubicBezTo>
                    <a:pt x="45" y="105"/>
                    <a:pt x="46" y="104"/>
                    <a:pt x="46" y="104"/>
                  </a:cubicBezTo>
                  <a:cubicBezTo>
                    <a:pt x="47" y="103"/>
                    <a:pt x="47" y="101"/>
                    <a:pt x="47" y="99"/>
                  </a:cubicBezTo>
                  <a:cubicBezTo>
                    <a:pt x="47" y="98"/>
                    <a:pt x="45" y="97"/>
                    <a:pt x="45" y="96"/>
                  </a:cubicBezTo>
                  <a:cubicBezTo>
                    <a:pt x="44" y="95"/>
                    <a:pt x="46" y="94"/>
                    <a:pt x="46" y="93"/>
                  </a:cubicBezTo>
                  <a:cubicBezTo>
                    <a:pt x="47" y="93"/>
                    <a:pt x="48" y="92"/>
                    <a:pt x="49" y="92"/>
                  </a:cubicBezTo>
                  <a:cubicBezTo>
                    <a:pt x="49" y="91"/>
                    <a:pt x="48" y="91"/>
                    <a:pt x="48" y="90"/>
                  </a:cubicBezTo>
                  <a:cubicBezTo>
                    <a:pt x="48" y="89"/>
                    <a:pt x="48" y="89"/>
                    <a:pt x="48" y="88"/>
                  </a:cubicBezTo>
                  <a:cubicBezTo>
                    <a:pt x="48" y="87"/>
                    <a:pt x="49" y="87"/>
                    <a:pt x="48" y="86"/>
                  </a:cubicBezTo>
                  <a:cubicBezTo>
                    <a:pt x="48" y="86"/>
                    <a:pt x="48" y="85"/>
                    <a:pt x="48" y="85"/>
                  </a:cubicBezTo>
                  <a:cubicBezTo>
                    <a:pt x="48" y="84"/>
                    <a:pt x="49" y="84"/>
                    <a:pt x="49" y="83"/>
                  </a:cubicBezTo>
                  <a:cubicBezTo>
                    <a:pt x="49" y="82"/>
                    <a:pt x="48" y="83"/>
                    <a:pt x="48" y="82"/>
                  </a:cubicBezTo>
                  <a:cubicBezTo>
                    <a:pt x="48" y="81"/>
                    <a:pt x="49" y="79"/>
                    <a:pt x="48" y="78"/>
                  </a:cubicBezTo>
                  <a:cubicBezTo>
                    <a:pt x="48" y="77"/>
                    <a:pt x="45" y="75"/>
                    <a:pt x="46" y="73"/>
                  </a:cubicBezTo>
                  <a:cubicBezTo>
                    <a:pt x="47" y="73"/>
                    <a:pt x="48" y="73"/>
                    <a:pt x="48" y="73"/>
                  </a:cubicBezTo>
                  <a:cubicBezTo>
                    <a:pt x="49" y="73"/>
                    <a:pt x="49" y="73"/>
                    <a:pt x="49" y="72"/>
                  </a:cubicBezTo>
                  <a:cubicBezTo>
                    <a:pt x="50" y="71"/>
                    <a:pt x="51" y="69"/>
                    <a:pt x="52" y="68"/>
                  </a:cubicBezTo>
                  <a:cubicBezTo>
                    <a:pt x="54" y="66"/>
                    <a:pt x="55" y="66"/>
                    <a:pt x="57" y="64"/>
                  </a:cubicBezTo>
                  <a:cubicBezTo>
                    <a:pt x="58" y="63"/>
                    <a:pt x="60" y="61"/>
                    <a:pt x="60" y="60"/>
                  </a:cubicBezTo>
                  <a:cubicBezTo>
                    <a:pt x="59" y="55"/>
                    <a:pt x="54" y="59"/>
                    <a:pt x="53" y="56"/>
                  </a:cubicBezTo>
                  <a:cubicBezTo>
                    <a:pt x="53" y="54"/>
                    <a:pt x="54" y="53"/>
                    <a:pt x="54" y="51"/>
                  </a:cubicBezTo>
                  <a:cubicBezTo>
                    <a:pt x="54" y="51"/>
                    <a:pt x="53" y="50"/>
                    <a:pt x="53" y="50"/>
                  </a:cubicBezTo>
                  <a:cubicBezTo>
                    <a:pt x="53" y="49"/>
                    <a:pt x="52" y="50"/>
                    <a:pt x="52" y="50"/>
                  </a:cubicBezTo>
                  <a:cubicBezTo>
                    <a:pt x="51" y="50"/>
                    <a:pt x="51" y="50"/>
                    <a:pt x="50" y="49"/>
                  </a:cubicBezTo>
                  <a:cubicBezTo>
                    <a:pt x="49" y="49"/>
                    <a:pt x="49" y="49"/>
                    <a:pt x="48" y="49"/>
                  </a:cubicBezTo>
                  <a:cubicBezTo>
                    <a:pt x="48" y="49"/>
                    <a:pt x="47" y="50"/>
                    <a:pt x="47" y="50"/>
                  </a:cubicBezTo>
                  <a:cubicBezTo>
                    <a:pt x="46" y="50"/>
                    <a:pt x="46" y="49"/>
                    <a:pt x="45" y="49"/>
                  </a:cubicBezTo>
                  <a:cubicBezTo>
                    <a:pt x="45" y="49"/>
                    <a:pt x="44" y="50"/>
                    <a:pt x="43" y="50"/>
                  </a:cubicBezTo>
                  <a:cubicBezTo>
                    <a:pt x="43" y="48"/>
                    <a:pt x="41" y="49"/>
                    <a:pt x="41" y="49"/>
                  </a:cubicBezTo>
                  <a:cubicBezTo>
                    <a:pt x="41" y="50"/>
                    <a:pt x="41" y="50"/>
                    <a:pt x="41" y="51"/>
                  </a:cubicBezTo>
                  <a:cubicBezTo>
                    <a:pt x="40" y="52"/>
                    <a:pt x="40" y="52"/>
                    <a:pt x="39" y="52"/>
                  </a:cubicBezTo>
                  <a:cubicBezTo>
                    <a:pt x="39" y="52"/>
                    <a:pt x="36" y="53"/>
                    <a:pt x="37" y="53"/>
                  </a:cubicBezTo>
                  <a:cubicBezTo>
                    <a:pt x="36" y="53"/>
                    <a:pt x="34" y="51"/>
                    <a:pt x="34" y="53"/>
                  </a:cubicBezTo>
                  <a:cubicBezTo>
                    <a:pt x="33" y="54"/>
                    <a:pt x="33" y="52"/>
                    <a:pt x="33" y="52"/>
                  </a:cubicBezTo>
                  <a:cubicBezTo>
                    <a:pt x="32" y="52"/>
                    <a:pt x="31" y="51"/>
                    <a:pt x="30" y="51"/>
                  </a:cubicBezTo>
                  <a:cubicBezTo>
                    <a:pt x="29" y="53"/>
                    <a:pt x="28" y="51"/>
                    <a:pt x="27" y="50"/>
                  </a:cubicBezTo>
                  <a:cubicBezTo>
                    <a:pt x="27" y="50"/>
                    <a:pt x="25" y="53"/>
                    <a:pt x="24" y="53"/>
                  </a:cubicBezTo>
                  <a:cubicBezTo>
                    <a:pt x="23" y="53"/>
                    <a:pt x="22" y="53"/>
                    <a:pt x="21" y="52"/>
                  </a:cubicBezTo>
                  <a:cubicBezTo>
                    <a:pt x="21" y="50"/>
                    <a:pt x="22" y="50"/>
                    <a:pt x="23" y="48"/>
                  </a:cubicBezTo>
                  <a:cubicBezTo>
                    <a:pt x="25" y="46"/>
                    <a:pt x="23" y="48"/>
                    <a:pt x="22" y="46"/>
                  </a:cubicBezTo>
                  <a:cubicBezTo>
                    <a:pt x="20" y="46"/>
                    <a:pt x="22" y="44"/>
                    <a:pt x="20" y="44"/>
                  </a:cubicBezTo>
                  <a:cubicBezTo>
                    <a:pt x="19" y="44"/>
                    <a:pt x="18" y="45"/>
                    <a:pt x="16" y="46"/>
                  </a:cubicBezTo>
                  <a:cubicBezTo>
                    <a:pt x="13" y="46"/>
                    <a:pt x="11" y="49"/>
                    <a:pt x="8" y="52"/>
                  </a:cubicBezTo>
                  <a:cubicBezTo>
                    <a:pt x="8" y="50"/>
                    <a:pt x="8" y="47"/>
                    <a:pt x="9" y="45"/>
                  </a:cubicBezTo>
                  <a:cubicBezTo>
                    <a:pt x="10" y="43"/>
                    <a:pt x="12" y="42"/>
                    <a:pt x="13" y="40"/>
                  </a:cubicBezTo>
                  <a:cubicBezTo>
                    <a:pt x="12" y="39"/>
                    <a:pt x="9" y="43"/>
                    <a:pt x="9" y="41"/>
                  </a:cubicBezTo>
                  <a:cubicBezTo>
                    <a:pt x="8" y="40"/>
                    <a:pt x="13" y="38"/>
                    <a:pt x="12" y="37"/>
                  </a:cubicBezTo>
                  <a:cubicBezTo>
                    <a:pt x="12" y="36"/>
                    <a:pt x="9" y="38"/>
                    <a:pt x="9" y="37"/>
                  </a:cubicBezTo>
                  <a:cubicBezTo>
                    <a:pt x="7" y="36"/>
                    <a:pt x="9" y="35"/>
                    <a:pt x="9" y="34"/>
                  </a:cubicBezTo>
                  <a:cubicBezTo>
                    <a:pt x="10" y="32"/>
                    <a:pt x="11" y="31"/>
                    <a:pt x="9" y="31"/>
                  </a:cubicBezTo>
                  <a:cubicBezTo>
                    <a:pt x="8" y="32"/>
                    <a:pt x="6" y="34"/>
                    <a:pt x="6" y="35"/>
                  </a:cubicBezTo>
                  <a:cubicBezTo>
                    <a:pt x="5" y="34"/>
                    <a:pt x="5" y="31"/>
                    <a:pt x="5" y="31"/>
                  </a:cubicBezTo>
                  <a:cubicBezTo>
                    <a:pt x="5" y="29"/>
                    <a:pt x="8" y="29"/>
                    <a:pt x="8" y="27"/>
                  </a:cubicBezTo>
                  <a:cubicBezTo>
                    <a:pt x="7" y="27"/>
                    <a:pt x="6" y="27"/>
                    <a:pt x="6" y="27"/>
                  </a:cubicBezTo>
                  <a:cubicBezTo>
                    <a:pt x="5" y="27"/>
                    <a:pt x="5" y="28"/>
                    <a:pt x="4" y="28"/>
                  </a:cubicBezTo>
                  <a:cubicBezTo>
                    <a:pt x="3" y="28"/>
                    <a:pt x="3" y="28"/>
                    <a:pt x="3" y="27"/>
                  </a:cubicBezTo>
                  <a:cubicBezTo>
                    <a:pt x="3" y="26"/>
                    <a:pt x="3" y="25"/>
                    <a:pt x="3" y="24"/>
                  </a:cubicBezTo>
                  <a:cubicBezTo>
                    <a:pt x="2" y="23"/>
                    <a:pt x="2" y="25"/>
                    <a:pt x="1" y="23"/>
                  </a:cubicBezTo>
                  <a:cubicBezTo>
                    <a:pt x="0" y="22"/>
                    <a:pt x="1" y="21"/>
                    <a:pt x="1" y="20"/>
                  </a:cubicBezTo>
                  <a:cubicBezTo>
                    <a:pt x="2" y="19"/>
                    <a:pt x="2" y="19"/>
                    <a:pt x="3" y="18"/>
                  </a:cubicBezTo>
                  <a:cubicBezTo>
                    <a:pt x="3" y="18"/>
                    <a:pt x="3" y="17"/>
                    <a:pt x="3" y="17"/>
                  </a:cubicBezTo>
                  <a:cubicBezTo>
                    <a:pt x="4" y="15"/>
                    <a:pt x="4" y="16"/>
                    <a:pt x="5" y="16"/>
                  </a:cubicBezTo>
                  <a:cubicBezTo>
                    <a:pt x="6" y="15"/>
                    <a:pt x="6" y="14"/>
                    <a:pt x="7" y="13"/>
                  </a:cubicBezTo>
                  <a:cubicBezTo>
                    <a:pt x="8" y="12"/>
                    <a:pt x="9" y="12"/>
                    <a:pt x="10" y="13"/>
                  </a:cubicBezTo>
                  <a:cubicBezTo>
                    <a:pt x="12" y="13"/>
                    <a:pt x="13" y="13"/>
                    <a:pt x="15" y="12"/>
                  </a:cubicBezTo>
                  <a:cubicBezTo>
                    <a:pt x="16" y="12"/>
                    <a:pt x="18" y="11"/>
                    <a:pt x="20" y="11"/>
                  </a:cubicBezTo>
                  <a:cubicBezTo>
                    <a:pt x="20" y="12"/>
                    <a:pt x="21" y="13"/>
                    <a:pt x="21" y="11"/>
                  </a:cubicBezTo>
                  <a:cubicBezTo>
                    <a:pt x="21" y="11"/>
                    <a:pt x="20" y="10"/>
                    <a:pt x="20" y="9"/>
                  </a:cubicBezTo>
                  <a:cubicBezTo>
                    <a:pt x="20" y="8"/>
                    <a:pt x="20" y="7"/>
                    <a:pt x="21" y="6"/>
                  </a:cubicBezTo>
                  <a:cubicBezTo>
                    <a:pt x="23" y="5"/>
                    <a:pt x="25" y="1"/>
                    <a:pt x="28" y="1"/>
                  </a:cubicBezTo>
                  <a:cubicBezTo>
                    <a:pt x="28" y="2"/>
                    <a:pt x="27" y="3"/>
                    <a:pt x="28" y="3"/>
                  </a:cubicBezTo>
                  <a:cubicBezTo>
                    <a:pt x="28" y="3"/>
                    <a:pt x="29" y="2"/>
                    <a:pt x="30" y="2"/>
                  </a:cubicBezTo>
                  <a:cubicBezTo>
                    <a:pt x="32" y="0"/>
                    <a:pt x="32" y="2"/>
                    <a:pt x="34" y="2"/>
                  </a:cubicBezTo>
                  <a:cubicBezTo>
                    <a:pt x="36" y="2"/>
                    <a:pt x="36" y="3"/>
                    <a:pt x="38" y="4"/>
                  </a:cubicBezTo>
                  <a:cubicBezTo>
                    <a:pt x="40" y="6"/>
                    <a:pt x="41" y="6"/>
                    <a:pt x="44" y="6"/>
                  </a:cubicBezTo>
                  <a:cubicBezTo>
                    <a:pt x="44" y="6"/>
                    <a:pt x="44" y="8"/>
                    <a:pt x="44" y="8"/>
                  </a:cubicBezTo>
                  <a:cubicBezTo>
                    <a:pt x="45" y="7"/>
                    <a:pt x="45" y="7"/>
                    <a:pt x="46" y="6"/>
                  </a:cubicBezTo>
                  <a:cubicBezTo>
                    <a:pt x="47" y="6"/>
                    <a:pt x="50" y="6"/>
                    <a:pt x="51" y="6"/>
                  </a:cubicBezTo>
                  <a:cubicBezTo>
                    <a:pt x="55" y="6"/>
                    <a:pt x="60" y="7"/>
                    <a:pt x="64" y="6"/>
                  </a:cubicBezTo>
                  <a:cubicBezTo>
                    <a:pt x="65" y="6"/>
                    <a:pt x="66" y="5"/>
                    <a:pt x="67" y="4"/>
                  </a:cubicBezTo>
                  <a:cubicBezTo>
                    <a:pt x="68" y="3"/>
                    <a:pt x="68" y="4"/>
                    <a:pt x="70" y="5"/>
                  </a:cubicBezTo>
                  <a:cubicBezTo>
                    <a:pt x="71" y="6"/>
                    <a:pt x="71" y="6"/>
                    <a:pt x="73" y="6"/>
                  </a:cubicBezTo>
                  <a:cubicBezTo>
                    <a:pt x="75" y="7"/>
                    <a:pt x="75" y="6"/>
                    <a:pt x="76" y="8"/>
                  </a:cubicBezTo>
                  <a:cubicBezTo>
                    <a:pt x="78" y="7"/>
                    <a:pt x="81" y="8"/>
                    <a:pt x="83" y="8"/>
                  </a:cubicBezTo>
                  <a:cubicBezTo>
                    <a:pt x="85" y="9"/>
                    <a:pt x="88" y="10"/>
                    <a:pt x="90" y="10"/>
                  </a:cubicBezTo>
                  <a:cubicBezTo>
                    <a:pt x="96" y="12"/>
                    <a:pt x="101" y="9"/>
                    <a:pt x="107" y="8"/>
                  </a:cubicBezTo>
                  <a:cubicBezTo>
                    <a:pt x="107" y="11"/>
                    <a:pt x="110" y="8"/>
                    <a:pt x="112" y="7"/>
                  </a:cubicBezTo>
                  <a:cubicBezTo>
                    <a:pt x="113" y="7"/>
                    <a:pt x="113" y="8"/>
                    <a:pt x="114" y="9"/>
                  </a:cubicBezTo>
                  <a:cubicBezTo>
                    <a:pt x="115" y="9"/>
                    <a:pt x="114" y="10"/>
                    <a:pt x="116" y="10"/>
                  </a:cubicBezTo>
                  <a:cubicBezTo>
                    <a:pt x="116" y="10"/>
                    <a:pt x="117" y="10"/>
                    <a:pt x="118" y="10"/>
                  </a:cubicBezTo>
                  <a:cubicBezTo>
                    <a:pt x="119" y="10"/>
                    <a:pt x="120" y="11"/>
                    <a:pt x="120" y="11"/>
                  </a:cubicBezTo>
                  <a:cubicBezTo>
                    <a:pt x="121" y="12"/>
                    <a:pt x="122" y="12"/>
                    <a:pt x="123" y="12"/>
                  </a:cubicBezTo>
                  <a:cubicBezTo>
                    <a:pt x="124" y="11"/>
                    <a:pt x="123" y="10"/>
                    <a:pt x="124" y="10"/>
                  </a:cubicBezTo>
                  <a:cubicBezTo>
                    <a:pt x="125" y="9"/>
                    <a:pt x="128" y="9"/>
                    <a:pt x="129" y="10"/>
                  </a:cubicBezTo>
                  <a:cubicBezTo>
                    <a:pt x="129" y="10"/>
                    <a:pt x="129" y="11"/>
                    <a:pt x="130" y="11"/>
                  </a:cubicBezTo>
                  <a:cubicBezTo>
                    <a:pt x="130" y="11"/>
                    <a:pt x="131" y="11"/>
                    <a:pt x="131" y="11"/>
                  </a:cubicBezTo>
                  <a:cubicBezTo>
                    <a:pt x="132" y="11"/>
                    <a:pt x="133" y="11"/>
                    <a:pt x="133" y="12"/>
                  </a:cubicBezTo>
                  <a:cubicBezTo>
                    <a:pt x="136" y="13"/>
                    <a:pt x="137" y="13"/>
                    <a:pt x="139" y="13"/>
                  </a:cubicBezTo>
                  <a:cubicBezTo>
                    <a:pt x="142" y="13"/>
                    <a:pt x="144" y="12"/>
                    <a:pt x="146" y="11"/>
                  </a:cubicBezTo>
                  <a:cubicBezTo>
                    <a:pt x="147" y="12"/>
                    <a:pt x="147" y="12"/>
                    <a:pt x="147" y="12"/>
                  </a:cubicBezTo>
                  <a:cubicBezTo>
                    <a:pt x="147" y="13"/>
                    <a:pt x="149" y="14"/>
                    <a:pt x="150" y="14"/>
                  </a:cubicBezTo>
                  <a:cubicBezTo>
                    <a:pt x="151" y="15"/>
                    <a:pt x="151" y="14"/>
                    <a:pt x="153" y="14"/>
                  </a:cubicBezTo>
                  <a:cubicBezTo>
                    <a:pt x="154" y="14"/>
                    <a:pt x="155" y="16"/>
                    <a:pt x="154" y="17"/>
                  </a:cubicBezTo>
                  <a:cubicBezTo>
                    <a:pt x="154" y="18"/>
                    <a:pt x="152" y="19"/>
                    <a:pt x="153" y="20"/>
                  </a:cubicBezTo>
                  <a:cubicBezTo>
                    <a:pt x="154" y="22"/>
                    <a:pt x="155" y="21"/>
                    <a:pt x="156" y="21"/>
                  </a:cubicBezTo>
                  <a:cubicBezTo>
                    <a:pt x="158" y="20"/>
                    <a:pt x="158" y="21"/>
                    <a:pt x="160" y="22"/>
                  </a:cubicBezTo>
                  <a:cubicBezTo>
                    <a:pt x="161" y="23"/>
                    <a:pt x="162" y="23"/>
                    <a:pt x="164" y="23"/>
                  </a:cubicBezTo>
                  <a:cubicBezTo>
                    <a:pt x="166" y="23"/>
                    <a:pt x="167" y="23"/>
                    <a:pt x="168" y="24"/>
                  </a:cubicBezTo>
                  <a:cubicBezTo>
                    <a:pt x="169" y="26"/>
                    <a:pt x="170" y="29"/>
                    <a:pt x="173" y="28"/>
                  </a:cubicBezTo>
                  <a:cubicBezTo>
                    <a:pt x="174" y="27"/>
                    <a:pt x="175" y="26"/>
                    <a:pt x="176" y="26"/>
                  </a:cubicBezTo>
                  <a:cubicBezTo>
                    <a:pt x="178" y="26"/>
                    <a:pt x="178" y="28"/>
                    <a:pt x="179" y="29"/>
                  </a:cubicBezTo>
                  <a:cubicBezTo>
                    <a:pt x="181" y="30"/>
                    <a:pt x="182" y="30"/>
                    <a:pt x="184" y="29"/>
                  </a:cubicBezTo>
                  <a:cubicBezTo>
                    <a:pt x="185" y="29"/>
                    <a:pt x="186" y="30"/>
                    <a:pt x="188" y="30"/>
                  </a:cubicBezTo>
                  <a:cubicBezTo>
                    <a:pt x="188" y="30"/>
                    <a:pt x="189" y="29"/>
                    <a:pt x="190" y="29"/>
                  </a:cubicBezTo>
                  <a:cubicBezTo>
                    <a:pt x="192" y="30"/>
                    <a:pt x="193" y="30"/>
                    <a:pt x="195" y="29"/>
                  </a:cubicBezTo>
                  <a:cubicBezTo>
                    <a:pt x="195" y="25"/>
                    <a:pt x="197" y="26"/>
                    <a:pt x="200" y="27"/>
                  </a:cubicBezTo>
                  <a:cubicBezTo>
                    <a:pt x="201" y="28"/>
                    <a:pt x="202" y="28"/>
                    <a:pt x="204" y="28"/>
                  </a:cubicBezTo>
                  <a:cubicBezTo>
                    <a:pt x="205" y="29"/>
                    <a:pt x="206" y="30"/>
                    <a:pt x="209" y="30"/>
                  </a:cubicBezTo>
                  <a:cubicBezTo>
                    <a:pt x="209" y="31"/>
                    <a:pt x="209" y="31"/>
                    <a:pt x="210" y="32"/>
                  </a:cubicBezTo>
                  <a:cubicBezTo>
                    <a:pt x="210" y="33"/>
                    <a:pt x="208" y="37"/>
                    <a:pt x="211" y="37"/>
                  </a:cubicBezTo>
                  <a:cubicBezTo>
                    <a:pt x="212" y="38"/>
                    <a:pt x="215" y="36"/>
                    <a:pt x="216" y="35"/>
                  </a:cubicBezTo>
                  <a:cubicBezTo>
                    <a:pt x="217" y="37"/>
                    <a:pt x="220" y="36"/>
                    <a:pt x="220" y="37"/>
                  </a:cubicBezTo>
                  <a:cubicBezTo>
                    <a:pt x="221" y="37"/>
                    <a:pt x="220" y="39"/>
                    <a:pt x="221" y="39"/>
                  </a:cubicBezTo>
                  <a:cubicBezTo>
                    <a:pt x="222" y="39"/>
                    <a:pt x="222" y="39"/>
                    <a:pt x="223" y="38"/>
                  </a:cubicBezTo>
                  <a:cubicBezTo>
                    <a:pt x="223" y="38"/>
                    <a:pt x="224" y="38"/>
                    <a:pt x="225" y="37"/>
                  </a:cubicBezTo>
                  <a:cubicBezTo>
                    <a:pt x="226" y="37"/>
                    <a:pt x="227" y="37"/>
                    <a:pt x="228" y="37"/>
                  </a:cubicBezTo>
                  <a:cubicBezTo>
                    <a:pt x="230" y="38"/>
                    <a:pt x="230" y="40"/>
                    <a:pt x="232" y="39"/>
                  </a:cubicBezTo>
                  <a:cubicBezTo>
                    <a:pt x="233" y="39"/>
                    <a:pt x="233" y="39"/>
                    <a:pt x="234" y="39"/>
                  </a:cubicBezTo>
                  <a:cubicBezTo>
                    <a:pt x="234" y="38"/>
                    <a:pt x="234" y="38"/>
                    <a:pt x="235" y="38"/>
                  </a:cubicBezTo>
                  <a:cubicBezTo>
                    <a:pt x="235" y="38"/>
                    <a:pt x="236" y="38"/>
                    <a:pt x="237" y="38"/>
                  </a:cubicBezTo>
                  <a:cubicBezTo>
                    <a:pt x="238" y="37"/>
                    <a:pt x="238" y="36"/>
                    <a:pt x="240" y="36"/>
                  </a:cubicBezTo>
                  <a:cubicBezTo>
                    <a:pt x="241" y="36"/>
                    <a:pt x="242" y="36"/>
                    <a:pt x="243" y="37"/>
                  </a:cubicBezTo>
                  <a:cubicBezTo>
                    <a:pt x="244" y="37"/>
                    <a:pt x="244" y="36"/>
                    <a:pt x="245" y="37"/>
                  </a:cubicBezTo>
                  <a:cubicBezTo>
                    <a:pt x="245" y="38"/>
                    <a:pt x="246" y="38"/>
                    <a:pt x="246" y="39"/>
                  </a:cubicBezTo>
                  <a:cubicBezTo>
                    <a:pt x="247" y="40"/>
                    <a:pt x="247" y="39"/>
                    <a:pt x="248" y="41"/>
                  </a:cubicBezTo>
                  <a:cubicBezTo>
                    <a:pt x="247" y="42"/>
                    <a:pt x="245" y="41"/>
                    <a:pt x="244" y="43"/>
                  </a:cubicBezTo>
                  <a:cubicBezTo>
                    <a:pt x="242" y="44"/>
                    <a:pt x="244" y="44"/>
                    <a:pt x="245" y="45"/>
                  </a:cubicBezTo>
                  <a:cubicBezTo>
                    <a:pt x="246" y="46"/>
                    <a:pt x="245" y="45"/>
                    <a:pt x="245" y="45"/>
                  </a:cubicBezTo>
                  <a:close/>
                  <a:moveTo>
                    <a:pt x="210" y="129"/>
                  </a:moveTo>
                  <a:cubicBezTo>
                    <a:pt x="210" y="127"/>
                    <a:pt x="216" y="123"/>
                    <a:pt x="213" y="122"/>
                  </a:cubicBezTo>
                  <a:cubicBezTo>
                    <a:pt x="212" y="122"/>
                    <a:pt x="209" y="123"/>
                    <a:pt x="209" y="123"/>
                  </a:cubicBezTo>
                  <a:cubicBezTo>
                    <a:pt x="207" y="124"/>
                    <a:pt x="208" y="126"/>
                    <a:pt x="206" y="126"/>
                  </a:cubicBezTo>
                  <a:cubicBezTo>
                    <a:pt x="206" y="127"/>
                    <a:pt x="206" y="127"/>
                    <a:pt x="206" y="128"/>
                  </a:cubicBezTo>
                  <a:cubicBezTo>
                    <a:pt x="208" y="129"/>
                    <a:pt x="209" y="130"/>
                    <a:pt x="210" y="129"/>
                  </a:cubicBezTo>
                  <a:cubicBezTo>
                    <a:pt x="210" y="127"/>
                    <a:pt x="209" y="130"/>
                    <a:pt x="210" y="129"/>
                  </a:cubicBezTo>
                  <a:close/>
                  <a:moveTo>
                    <a:pt x="229" y="112"/>
                  </a:moveTo>
                  <a:cubicBezTo>
                    <a:pt x="231" y="113"/>
                    <a:pt x="230" y="113"/>
                    <a:pt x="232" y="112"/>
                  </a:cubicBezTo>
                  <a:cubicBezTo>
                    <a:pt x="233" y="112"/>
                    <a:pt x="234" y="111"/>
                    <a:pt x="235" y="113"/>
                  </a:cubicBezTo>
                  <a:cubicBezTo>
                    <a:pt x="236" y="114"/>
                    <a:pt x="235" y="115"/>
                    <a:pt x="237" y="116"/>
                  </a:cubicBezTo>
                  <a:cubicBezTo>
                    <a:pt x="238" y="116"/>
                    <a:pt x="239" y="116"/>
                    <a:pt x="241" y="117"/>
                  </a:cubicBezTo>
                  <a:cubicBezTo>
                    <a:pt x="242" y="118"/>
                    <a:pt x="241" y="119"/>
                    <a:pt x="243" y="118"/>
                  </a:cubicBezTo>
                  <a:cubicBezTo>
                    <a:pt x="244" y="117"/>
                    <a:pt x="245" y="116"/>
                    <a:pt x="246" y="115"/>
                  </a:cubicBezTo>
                  <a:cubicBezTo>
                    <a:pt x="247" y="113"/>
                    <a:pt x="247" y="112"/>
                    <a:pt x="248" y="110"/>
                  </a:cubicBezTo>
                  <a:cubicBezTo>
                    <a:pt x="249" y="109"/>
                    <a:pt x="251" y="108"/>
                    <a:pt x="250" y="107"/>
                  </a:cubicBezTo>
                  <a:cubicBezTo>
                    <a:pt x="248" y="104"/>
                    <a:pt x="244" y="108"/>
                    <a:pt x="243" y="105"/>
                  </a:cubicBezTo>
                  <a:cubicBezTo>
                    <a:pt x="243" y="105"/>
                    <a:pt x="244" y="104"/>
                    <a:pt x="244" y="104"/>
                  </a:cubicBezTo>
                  <a:cubicBezTo>
                    <a:pt x="244" y="103"/>
                    <a:pt x="243" y="103"/>
                    <a:pt x="243" y="102"/>
                  </a:cubicBezTo>
                  <a:cubicBezTo>
                    <a:pt x="243" y="101"/>
                    <a:pt x="245" y="101"/>
                    <a:pt x="243" y="101"/>
                  </a:cubicBezTo>
                  <a:cubicBezTo>
                    <a:pt x="242" y="101"/>
                    <a:pt x="240" y="102"/>
                    <a:pt x="239" y="102"/>
                  </a:cubicBezTo>
                  <a:cubicBezTo>
                    <a:pt x="237" y="103"/>
                    <a:pt x="236" y="104"/>
                    <a:pt x="234" y="105"/>
                  </a:cubicBezTo>
                  <a:cubicBezTo>
                    <a:pt x="232" y="107"/>
                    <a:pt x="228" y="109"/>
                    <a:pt x="228" y="112"/>
                  </a:cubicBezTo>
                  <a:cubicBezTo>
                    <a:pt x="228" y="112"/>
                    <a:pt x="229" y="112"/>
                    <a:pt x="229" y="112"/>
                  </a:cubicBezTo>
                  <a:close/>
                  <a:moveTo>
                    <a:pt x="257" y="99"/>
                  </a:moveTo>
                  <a:cubicBezTo>
                    <a:pt x="257" y="100"/>
                    <a:pt x="257" y="101"/>
                    <a:pt x="258" y="102"/>
                  </a:cubicBezTo>
                  <a:cubicBezTo>
                    <a:pt x="258" y="102"/>
                    <a:pt x="260" y="102"/>
                    <a:pt x="261" y="102"/>
                  </a:cubicBezTo>
                  <a:cubicBezTo>
                    <a:pt x="262" y="103"/>
                    <a:pt x="265" y="105"/>
                    <a:pt x="266" y="104"/>
                  </a:cubicBezTo>
                  <a:cubicBezTo>
                    <a:pt x="268" y="103"/>
                    <a:pt x="266" y="101"/>
                    <a:pt x="265" y="100"/>
                  </a:cubicBezTo>
                  <a:cubicBezTo>
                    <a:pt x="263" y="98"/>
                    <a:pt x="260" y="98"/>
                    <a:pt x="257" y="99"/>
                  </a:cubicBezTo>
                  <a:cubicBezTo>
                    <a:pt x="257" y="100"/>
                    <a:pt x="260" y="98"/>
                    <a:pt x="257" y="99"/>
                  </a:cubicBezTo>
                  <a:close/>
                </a:path>
              </a:pathLst>
            </a:custGeom>
            <a:solidFill>
              <a:srgbClr val="FFC000"/>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61" name="Freeform 26">
              <a:extLst>
                <a:ext uri="{FF2B5EF4-FFF2-40B4-BE49-F238E27FC236}">
                  <a16:creationId xmlns:a16="http://schemas.microsoft.com/office/drawing/2014/main" id="{D2CE1B68-3687-E431-FC11-597CA749DE54}"/>
                </a:ext>
              </a:extLst>
            </p:cNvPr>
            <p:cNvSpPr>
              <a:spLocks/>
            </p:cNvSpPr>
            <p:nvPr/>
          </p:nvSpPr>
          <p:spPr bwMode="auto">
            <a:xfrm>
              <a:off x="9428163" y="4951413"/>
              <a:ext cx="234950" cy="165100"/>
            </a:xfrm>
            <a:custGeom>
              <a:avLst/>
              <a:gdLst>
                <a:gd name="T0" fmla="*/ 7 w 62"/>
                <a:gd name="T1" fmla="*/ 40 h 43"/>
                <a:gd name="T2" fmla="*/ 11 w 62"/>
                <a:gd name="T3" fmla="*/ 38 h 43"/>
                <a:gd name="T4" fmla="*/ 19 w 62"/>
                <a:gd name="T5" fmla="*/ 39 h 43"/>
                <a:gd name="T6" fmla="*/ 22 w 62"/>
                <a:gd name="T7" fmla="*/ 34 h 43"/>
                <a:gd name="T8" fmla="*/ 30 w 62"/>
                <a:gd name="T9" fmla="*/ 38 h 43"/>
                <a:gd name="T10" fmla="*/ 39 w 62"/>
                <a:gd name="T11" fmla="*/ 39 h 43"/>
                <a:gd name="T12" fmla="*/ 38 w 62"/>
                <a:gd name="T13" fmla="*/ 36 h 43"/>
                <a:gd name="T14" fmla="*/ 39 w 62"/>
                <a:gd name="T15" fmla="*/ 33 h 43"/>
                <a:gd name="T16" fmla="*/ 40 w 62"/>
                <a:gd name="T17" fmla="*/ 31 h 43"/>
                <a:gd name="T18" fmla="*/ 45 w 62"/>
                <a:gd name="T19" fmla="*/ 28 h 43"/>
                <a:gd name="T20" fmla="*/ 46 w 62"/>
                <a:gd name="T21" fmla="*/ 23 h 43"/>
                <a:gd name="T22" fmla="*/ 44 w 62"/>
                <a:gd name="T23" fmla="*/ 20 h 43"/>
                <a:gd name="T24" fmla="*/ 47 w 62"/>
                <a:gd name="T25" fmla="*/ 19 h 43"/>
                <a:gd name="T26" fmla="*/ 50 w 62"/>
                <a:gd name="T27" fmla="*/ 17 h 43"/>
                <a:gd name="T28" fmla="*/ 53 w 62"/>
                <a:gd name="T29" fmla="*/ 15 h 43"/>
                <a:gd name="T30" fmla="*/ 55 w 62"/>
                <a:gd name="T31" fmla="*/ 14 h 43"/>
                <a:gd name="T32" fmla="*/ 57 w 62"/>
                <a:gd name="T33" fmla="*/ 13 h 43"/>
                <a:gd name="T34" fmla="*/ 57 w 62"/>
                <a:gd name="T35" fmla="*/ 11 h 43"/>
                <a:gd name="T36" fmla="*/ 62 w 62"/>
                <a:gd name="T37" fmla="*/ 10 h 43"/>
                <a:gd name="T38" fmla="*/ 59 w 62"/>
                <a:gd name="T39" fmla="*/ 7 h 43"/>
                <a:gd name="T40" fmla="*/ 60 w 62"/>
                <a:gd name="T41" fmla="*/ 6 h 43"/>
                <a:gd name="T42" fmla="*/ 58 w 62"/>
                <a:gd name="T43" fmla="*/ 4 h 43"/>
                <a:gd name="T44" fmla="*/ 58 w 62"/>
                <a:gd name="T45" fmla="*/ 1 h 43"/>
                <a:gd name="T46" fmla="*/ 53 w 62"/>
                <a:gd name="T47" fmla="*/ 0 h 43"/>
                <a:gd name="T48" fmla="*/ 51 w 62"/>
                <a:gd name="T49" fmla="*/ 2 h 43"/>
                <a:gd name="T50" fmla="*/ 50 w 62"/>
                <a:gd name="T51" fmla="*/ 4 h 43"/>
                <a:gd name="T52" fmla="*/ 44 w 62"/>
                <a:gd name="T53" fmla="*/ 5 h 43"/>
                <a:gd name="T54" fmla="*/ 38 w 62"/>
                <a:gd name="T55" fmla="*/ 7 h 43"/>
                <a:gd name="T56" fmla="*/ 31 w 62"/>
                <a:gd name="T57" fmla="*/ 7 h 43"/>
                <a:gd name="T58" fmla="*/ 21 w 62"/>
                <a:gd name="T59" fmla="*/ 13 h 43"/>
                <a:gd name="T60" fmla="*/ 6 w 62"/>
                <a:gd name="T61" fmla="*/ 10 h 43"/>
                <a:gd name="T62" fmla="*/ 3 w 62"/>
                <a:gd name="T63" fmla="*/ 14 h 43"/>
                <a:gd name="T64" fmla="*/ 1 w 62"/>
                <a:gd name="T65" fmla="*/ 17 h 43"/>
                <a:gd name="T66" fmla="*/ 4 w 62"/>
                <a:gd name="T67" fmla="*/ 19 h 43"/>
                <a:gd name="T68" fmla="*/ 3 w 62"/>
                <a:gd name="T69" fmla="*/ 24 h 43"/>
                <a:gd name="T70" fmla="*/ 5 w 62"/>
                <a:gd name="T71" fmla="*/ 26 h 43"/>
                <a:gd name="T72" fmla="*/ 4 w 62"/>
                <a:gd name="T73" fmla="*/ 31 h 43"/>
                <a:gd name="T74" fmla="*/ 9 w 62"/>
                <a:gd name="T75" fmla="*/ 36 h 43"/>
                <a:gd name="T76" fmla="*/ 7 w 62"/>
                <a:gd name="T77" fmla="*/ 37 h 43"/>
                <a:gd name="T78" fmla="*/ 6 w 62"/>
                <a:gd name="T79" fmla="*/ 38 h 43"/>
                <a:gd name="T80" fmla="*/ 4 w 62"/>
                <a:gd name="T81" fmla="*/ 39 h 43"/>
                <a:gd name="T82" fmla="*/ 7 w 62"/>
                <a:gd name="T83" fmla="*/ 4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2" h="43">
                  <a:moveTo>
                    <a:pt x="7" y="40"/>
                  </a:moveTo>
                  <a:cubicBezTo>
                    <a:pt x="9" y="40"/>
                    <a:pt x="12" y="41"/>
                    <a:pt x="11" y="38"/>
                  </a:cubicBezTo>
                  <a:cubicBezTo>
                    <a:pt x="14" y="38"/>
                    <a:pt x="16" y="40"/>
                    <a:pt x="19" y="39"/>
                  </a:cubicBezTo>
                  <a:cubicBezTo>
                    <a:pt x="21" y="38"/>
                    <a:pt x="22" y="36"/>
                    <a:pt x="22" y="34"/>
                  </a:cubicBezTo>
                  <a:cubicBezTo>
                    <a:pt x="24" y="34"/>
                    <a:pt x="29" y="41"/>
                    <a:pt x="30" y="38"/>
                  </a:cubicBezTo>
                  <a:cubicBezTo>
                    <a:pt x="32" y="39"/>
                    <a:pt x="38" y="43"/>
                    <a:pt x="39" y="39"/>
                  </a:cubicBezTo>
                  <a:cubicBezTo>
                    <a:pt x="39" y="38"/>
                    <a:pt x="37" y="37"/>
                    <a:pt x="38" y="36"/>
                  </a:cubicBezTo>
                  <a:cubicBezTo>
                    <a:pt x="38" y="35"/>
                    <a:pt x="40" y="35"/>
                    <a:pt x="39" y="33"/>
                  </a:cubicBezTo>
                  <a:cubicBezTo>
                    <a:pt x="36" y="33"/>
                    <a:pt x="39" y="32"/>
                    <a:pt x="40" y="31"/>
                  </a:cubicBezTo>
                  <a:cubicBezTo>
                    <a:pt x="42" y="30"/>
                    <a:pt x="44" y="31"/>
                    <a:pt x="45" y="28"/>
                  </a:cubicBezTo>
                  <a:cubicBezTo>
                    <a:pt x="45" y="27"/>
                    <a:pt x="46" y="25"/>
                    <a:pt x="46" y="23"/>
                  </a:cubicBezTo>
                  <a:cubicBezTo>
                    <a:pt x="45" y="22"/>
                    <a:pt x="43" y="21"/>
                    <a:pt x="44" y="20"/>
                  </a:cubicBezTo>
                  <a:cubicBezTo>
                    <a:pt x="45" y="19"/>
                    <a:pt x="46" y="19"/>
                    <a:pt x="47" y="19"/>
                  </a:cubicBezTo>
                  <a:cubicBezTo>
                    <a:pt x="48" y="18"/>
                    <a:pt x="49" y="18"/>
                    <a:pt x="50" y="17"/>
                  </a:cubicBezTo>
                  <a:cubicBezTo>
                    <a:pt x="52" y="16"/>
                    <a:pt x="52" y="16"/>
                    <a:pt x="53" y="15"/>
                  </a:cubicBezTo>
                  <a:cubicBezTo>
                    <a:pt x="54" y="14"/>
                    <a:pt x="54" y="14"/>
                    <a:pt x="55" y="14"/>
                  </a:cubicBezTo>
                  <a:cubicBezTo>
                    <a:pt x="56" y="14"/>
                    <a:pt x="56" y="15"/>
                    <a:pt x="57" y="13"/>
                  </a:cubicBezTo>
                  <a:cubicBezTo>
                    <a:pt x="57" y="13"/>
                    <a:pt x="57" y="12"/>
                    <a:pt x="57" y="11"/>
                  </a:cubicBezTo>
                  <a:cubicBezTo>
                    <a:pt x="58" y="8"/>
                    <a:pt x="60" y="11"/>
                    <a:pt x="62" y="10"/>
                  </a:cubicBezTo>
                  <a:cubicBezTo>
                    <a:pt x="61" y="8"/>
                    <a:pt x="60" y="8"/>
                    <a:pt x="59" y="7"/>
                  </a:cubicBezTo>
                  <a:cubicBezTo>
                    <a:pt x="59" y="6"/>
                    <a:pt x="60" y="6"/>
                    <a:pt x="60" y="6"/>
                  </a:cubicBezTo>
                  <a:cubicBezTo>
                    <a:pt x="59" y="4"/>
                    <a:pt x="59" y="5"/>
                    <a:pt x="58" y="4"/>
                  </a:cubicBezTo>
                  <a:cubicBezTo>
                    <a:pt x="57" y="3"/>
                    <a:pt x="58" y="2"/>
                    <a:pt x="58" y="1"/>
                  </a:cubicBezTo>
                  <a:cubicBezTo>
                    <a:pt x="58" y="0"/>
                    <a:pt x="55" y="0"/>
                    <a:pt x="53" y="0"/>
                  </a:cubicBezTo>
                  <a:cubicBezTo>
                    <a:pt x="52" y="0"/>
                    <a:pt x="51" y="1"/>
                    <a:pt x="51" y="2"/>
                  </a:cubicBezTo>
                  <a:cubicBezTo>
                    <a:pt x="50" y="3"/>
                    <a:pt x="51" y="4"/>
                    <a:pt x="50" y="4"/>
                  </a:cubicBezTo>
                  <a:cubicBezTo>
                    <a:pt x="49" y="5"/>
                    <a:pt x="46" y="4"/>
                    <a:pt x="44" y="5"/>
                  </a:cubicBezTo>
                  <a:cubicBezTo>
                    <a:pt x="41" y="6"/>
                    <a:pt x="41" y="7"/>
                    <a:pt x="38" y="7"/>
                  </a:cubicBezTo>
                  <a:cubicBezTo>
                    <a:pt x="35" y="6"/>
                    <a:pt x="33" y="6"/>
                    <a:pt x="31" y="7"/>
                  </a:cubicBezTo>
                  <a:cubicBezTo>
                    <a:pt x="27" y="9"/>
                    <a:pt x="26" y="14"/>
                    <a:pt x="21" y="13"/>
                  </a:cubicBezTo>
                  <a:cubicBezTo>
                    <a:pt x="15" y="12"/>
                    <a:pt x="11" y="9"/>
                    <a:pt x="6" y="10"/>
                  </a:cubicBezTo>
                  <a:cubicBezTo>
                    <a:pt x="10" y="11"/>
                    <a:pt x="4" y="13"/>
                    <a:pt x="3" y="14"/>
                  </a:cubicBezTo>
                  <a:cubicBezTo>
                    <a:pt x="2" y="15"/>
                    <a:pt x="0" y="16"/>
                    <a:pt x="1" y="17"/>
                  </a:cubicBezTo>
                  <a:cubicBezTo>
                    <a:pt x="1" y="18"/>
                    <a:pt x="3" y="18"/>
                    <a:pt x="4" y="19"/>
                  </a:cubicBezTo>
                  <a:cubicBezTo>
                    <a:pt x="8" y="20"/>
                    <a:pt x="3" y="22"/>
                    <a:pt x="3" y="24"/>
                  </a:cubicBezTo>
                  <a:cubicBezTo>
                    <a:pt x="3" y="26"/>
                    <a:pt x="5" y="25"/>
                    <a:pt x="5" y="26"/>
                  </a:cubicBezTo>
                  <a:cubicBezTo>
                    <a:pt x="6" y="28"/>
                    <a:pt x="5" y="29"/>
                    <a:pt x="4" y="31"/>
                  </a:cubicBezTo>
                  <a:cubicBezTo>
                    <a:pt x="6" y="30"/>
                    <a:pt x="12" y="34"/>
                    <a:pt x="9" y="36"/>
                  </a:cubicBezTo>
                  <a:cubicBezTo>
                    <a:pt x="9" y="36"/>
                    <a:pt x="8" y="36"/>
                    <a:pt x="7" y="37"/>
                  </a:cubicBezTo>
                  <a:cubicBezTo>
                    <a:pt x="6" y="37"/>
                    <a:pt x="6" y="38"/>
                    <a:pt x="6" y="38"/>
                  </a:cubicBezTo>
                  <a:cubicBezTo>
                    <a:pt x="5" y="39"/>
                    <a:pt x="4" y="38"/>
                    <a:pt x="4" y="39"/>
                  </a:cubicBezTo>
                  <a:cubicBezTo>
                    <a:pt x="5" y="40"/>
                    <a:pt x="6" y="40"/>
                    <a:pt x="7" y="40"/>
                  </a:cubicBezTo>
                  <a:close/>
                </a:path>
              </a:pathLst>
            </a:custGeom>
            <a:solidFill>
              <a:schemeClr val="accent1"/>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62" name="Freeform 27">
              <a:extLst>
                <a:ext uri="{FF2B5EF4-FFF2-40B4-BE49-F238E27FC236}">
                  <a16:creationId xmlns:a16="http://schemas.microsoft.com/office/drawing/2014/main" id="{E0AB002C-F64C-85E7-36EE-FDCCBC1FF452}"/>
                </a:ext>
              </a:extLst>
            </p:cNvPr>
            <p:cNvSpPr>
              <a:spLocks/>
            </p:cNvSpPr>
            <p:nvPr/>
          </p:nvSpPr>
          <p:spPr bwMode="auto">
            <a:xfrm>
              <a:off x="9682163" y="4643438"/>
              <a:ext cx="427038" cy="209550"/>
            </a:xfrm>
            <a:custGeom>
              <a:avLst/>
              <a:gdLst>
                <a:gd name="T0" fmla="*/ 12 w 112"/>
                <a:gd name="T1" fmla="*/ 50 h 55"/>
                <a:gd name="T2" fmla="*/ 23 w 112"/>
                <a:gd name="T3" fmla="*/ 55 h 55"/>
                <a:gd name="T4" fmla="*/ 29 w 112"/>
                <a:gd name="T5" fmla="*/ 55 h 55"/>
                <a:gd name="T6" fmla="*/ 34 w 112"/>
                <a:gd name="T7" fmla="*/ 54 h 55"/>
                <a:gd name="T8" fmla="*/ 38 w 112"/>
                <a:gd name="T9" fmla="*/ 54 h 55"/>
                <a:gd name="T10" fmla="*/ 38 w 112"/>
                <a:gd name="T11" fmla="*/ 51 h 55"/>
                <a:gd name="T12" fmla="*/ 43 w 112"/>
                <a:gd name="T13" fmla="*/ 47 h 55"/>
                <a:gd name="T14" fmla="*/ 52 w 112"/>
                <a:gd name="T15" fmla="*/ 44 h 55"/>
                <a:gd name="T16" fmla="*/ 55 w 112"/>
                <a:gd name="T17" fmla="*/ 42 h 55"/>
                <a:gd name="T18" fmla="*/ 58 w 112"/>
                <a:gd name="T19" fmla="*/ 43 h 55"/>
                <a:gd name="T20" fmla="*/ 68 w 112"/>
                <a:gd name="T21" fmla="*/ 41 h 55"/>
                <a:gd name="T22" fmla="*/ 70 w 112"/>
                <a:gd name="T23" fmla="*/ 37 h 55"/>
                <a:gd name="T24" fmla="*/ 73 w 112"/>
                <a:gd name="T25" fmla="*/ 33 h 55"/>
                <a:gd name="T26" fmla="*/ 78 w 112"/>
                <a:gd name="T27" fmla="*/ 32 h 55"/>
                <a:gd name="T28" fmla="*/ 83 w 112"/>
                <a:gd name="T29" fmla="*/ 34 h 55"/>
                <a:gd name="T30" fmla="*/ 87 w 112"/>
                <a:gd name="T31" fmla="*/ 34 h 55"/>
                <a:gd name="T32" fmla="*/ 88 w 112"/>
                <a:gd name="T33" fmla="*/ 32 h 55"/>
                <a:gd name="T34" fmla="*/ 92 w 112"/>
                <a:gd name="T35" fmla="*/ 32 h 55"/>
                <a:gd name="T36" fmla="*/ 97 w 112"/>
                <a:gd name="T37" fmla="*/ 37 h 55"/>
                <a:gd name="T38" fmla="*/ 104 w 112"/>
                <a:gd name="T39" fmla="*/ 36 h 55"/>
                <a:gd name="T40" fmla="*/ 109 w 112"/>
                <a:gd name="T41" fmla="*/ 27 h 55"/>
                <a:gd name="T42" fmla="*/ 112 w 112"/>
                <a:gd name="T43" fmla="*/ 18 h 55"/>
                <a:gd name="T44" fmla="*/ 112 w 112"/>
                <a:gd name="T45" fmla="*/ 16 h 55"/>
                <a:gd name="T46" fmla="*/ 103 w 112"/>
                <a:gd name="T47" fmla="*/ 11 h 55"/>
                <a:gd name="T48" fmla="*/ 100 w 112"/>
                <a:gd name="T49" fmla="*/ 8 h 55"/>
                <a:gd name="T50" fmla="*/ 99 w 112"/>
                <a:gd name="T51" fmla="*/ 7 h 55"/>
                <a:gd name="T52" fmla="*/ 97 w 112"/>
                <a:gd name="T53" fmla="*/ 8 h 55"/>
                <a:gd name="T54" fmla="*/ 95 w 112"/>
                <a:gd name="T55" fmla="*/ 7 h 55"/>
                <a:gd name="T56" fmla="*/ 91 w 112"/>
                <a:gd name="T57" fmla="*/ 6 h 55"/>
                <a:gd name="T58" fmla="*/ 84 w 112"/>
                <a:gd name="T59" fmla="*/ 6 h 55"/>
                <a:gd name="T60" fmla="*/ 82 w 112"/>
                <a:gd name="T61" fmla="*/ 9 h 55"/>
                <a:gd name="T62" fmla="*/ 79 w 112"/>
                <a:gd name="T63" fmla="*/ 8 h 55"/>
                <a:gd name="T64" fmla="*/ 75 w 112"/>
                <a:gd name="T65" fmla="*/ 7 h 55"/>
                <a:gd name="T66" fmla="*/ 73 w 112"/>
                <a:gd name="T67" fmla="*/ 7 h 55"/>
                <a:gd name="T68" fmla="*/ 71 w 112"/>
                <a:gd name="T69" fmla="*/ 6 h 55"/>
                <a:gd name="T70" fmla="*/ 68 w 112"/>
                <a:gd name="T71" fmla="*/ 8 h 55"/>
                <a:gd name="T72" fmla="*/ 65 w 112"/>
                <a:gd name="T73" fmla="*/ 10 h 55"/>
                <a:gd name="T74" fmla="*/ 63 w 112"/>
                <a:gd name="T75" fmla="*/ 12 h 55"/>
                <a:gd name="T76" fmla="*/ 61 w 112"/>
                <a:gd name="T77" fmla="*/ 12 h 55"/>
                <a:gd name="T78" fmla="*/ 59 w 112"/>
                <a:gd name="T79" fmla="*/ 13 h 55"/>
                <a:gd name="T80" fmla="*/ 58 w 112"/>
                <a:gd name="T81" fmla="*/ 8 h 55"/>
                <a:gd name="T82" fmla="*/ 56 w 112"/>
                <a:gd name="T83" fmla="*/ 6 h 55"/>
                <a:gd name="T84" fmla="*/ 53 w 112"/>
                <a:gd name="T85" fmla="*/ 4 h 55"/>
                <a:gd name="T86" fmla="*/ 52 w 112"/>
                <a:gd name="T87" fmla="*/ 0 h 55"/>
                <a:gd name="T88" fmla="*/ 50 w 112"/>
                <a:gd name="T89" fmla="*/ 2 h 55"/>
                <a:gd name="T90" fmla="*/ 48 w 112"/>
                <a:gd name="T91" fmla="*/ 3 h 55"/>
                <a:gd name="T92" fmla="*/ 46 w 112"/>
                <a:gd name="T93" fmla="*/ 5 h 55"/>
                <a:gd name="T94" fmla="*/ 42 w 112"/>
                <a:gd name="T95" fmla="*/ 7 h 55"/>
                <a:gd name="T96" fmla="*/ 40 w 112"/>
                <a:gd name="T97" fmla="*/ 3 h 55"/>
                <a:gd name="T98" fmla="*/ 37 w 112"/>
                <a:gd name="T99" fmla="*/ 4 h 55"/>
                <a:gd name="T100" fmla="*/ 34 w 112"/>
                <a:gd name="T101" fmla="*/ 4 h 55"/>
                <a:gd name="T102" fmla="*/ 30 w 112"/>
                <a:gd name="T103" fmla="*/ 9 h 55"/>
                <a:gd name="T104" fmla="*/ 26 w 112"/>
                <a:gd name="T105" fmla="*/ 13 h 55"/>
                <a:gd name="T106" fmla="*/ 23 w 112"/>
                <a:gd name="T107" fmla="*/ 19 h 55"/>
                <a:gd name="T108" fmla="*/ 13 w 112"/>
                <a:gd name="T109" fmla="*/ 24 h 55"/>
                <a:gd name="T110" fmla="*/ 6 w 112"/>
                <a:gd name="T111" fmla="*/ 24 h 55"/>
                <a:gd name="T112" fmla="*/ 3 w 112"/>
                <a:gd name="T113" fmla="*/ 29 h 55"/>
                <a:gd name="T114" fmla="*/ 2 w 112"/>
                <a:gd name="T115" fmla="*/ 38 h 55"/>
                <a:gd name="T116" fmla="*/ 6 w 112"/>
                <a:gd name="T117" fmla="*/ 47 h 55"/>
                <a:gd name="T118" fmla="*/ 12 w 112"/>
                <a:gd name="T119" fmla="*/ 5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2" h="55">
                  <a:moveTo>
                    <a:pt x="12" y="50"/>
                  </a:moveTo>
                  <a:cubicBezTo>
                    <a:pt x="16" y="53"/>
                    <a:pt x="18" y="54"/>
                    <a:pt x="23" y="55"/>
                  </a:cubicBezTo>
                  <a:cubicBezTo>
                    <a:pt x="25" y="55"/>
                    <a:pt x="27" y="55"/>
                    <a:pt x="29" y="55"/>
                  </a:cubicBezTo>
                  <a:cubicBezTo>
                    <a:pt x="31" y="55"/>
                    <a:pt x="32" y="54"/>
                    <a:pt x="34" y="54"/>
                  </a:cubicBezTo>
                  <a:cubicBezTo>
                    <a:pt x="36" y="54"/>
                    <a:pt x="37" y="55"/>
                    <a:pt x="38" y="54"/>
                  </a:cubicBezTo>
                  <a:cubicBezTo>
                    <a:pt x="40" y="53"/>
                    <a:pt x="39" y="52"/>
                    <a:pt x="38" y="51"/>
                  </a:cubicBezTo>
                  <a:cubicBezTo>
                    <a:pt x="37" y="48"/>
                    <a:pt x="40" y="47"/>
                    <a:pt x="43" y="47"/>
                  </a:cubicBezTo>
                  <a:cubicBezTo>
                    <a:pt x="46" y="46"/>
                    <a:pt x="50" y="46"/>
                    <a:pt x="52" y="44"/>
                  </a:cubicBezTo>
                  <a:cubicBezTo>
                    <a:pt x="53" y="44"/>
                    <a:pt x="54" y="42"/>
                    <a:pt x="55" y="42"/>
                  </a:cubicBezTo>
                  <a:cubicBezTo>
                    <a:pt x="56" y="41"/>
                    <a:pt x="57" y="43"/>
                    <a:pt x="58" y="43"/>
                  </a:cubicBezTo>
                  <a:cubicBezTo>
                    <a:pt x="61" y="45"/>
                    <a:pt x="65" y="42"/>
                    <a:pt x="68" y="41"/>
                  </a:cubicBezTo>
                  <a:cubicBezTo>
                    <a:pt x="69" y="40"/>
                    <a:pt x="69" y="39"/>
                    <a:pt x="70" y="37"/>
                  </a:cubicBezTo>
                  <a:cubicBezTo>
                    <a:pt x="70" y="36"/>
                    <a:pt x="72" y="34"/>
                    <a:pt x="73" y="33"/>
                  </a:cubicBezTo>
                  <a:cubicBezTo>
                    <a:pt x="75" y="33"/>
                    <a:pt x="76" y="32"/>
                    <a:pt x="78" y="32"/>
                  </a:cubicBezTo>
                  <a:cubicBezTo>
                    <a:pt x="80" y="32"/>
                    <a:pt x="81" y="33"/>
                    <a:pt x="83" y="34"/>
                  </a:cubicBezTo>
                  <a:cubicBezTo>
                    <a:pt x="84" y="34"/>
                    <a:pt x="86" y="34"/>
                    <a:pt x="87" y="34"/>
                  </a:cubicBezTo>
                  <a:cubicBezTo>
                    <a:pt x="88" y="33"/>
                    <a:pt x="88" y="33"/>
                    <a:pt x="88" y="32"/>
                  </a:cubicBezTo>
                  <a:cubicBezTo>
                    <a:pt x="89" y="32"/>
                    <a:pt x="91" y="32"/>
                    <a:pt x="92" y="32"/>
                  </a:cubicBezTo>
                  <a:cubicBezTo>
                    <a:pt x="93" y="34"/>
                    <a:pt x="95" y="35"/>
                    <a:pt x="97" y="37"/>
                  </a:cubicBezTo>
                  <a:cubicBezTo>
                    <a:pt x="99" y="39"/>
                    <a:pt x="101" y="37"/>
                    <a:pt x="104" y="36"/>
                  </a:cubicBezTo>
                  <a:cubicBezTo>
                    <a:pt x="104" y="32"/>
                    <a:pt x="107" y="30"/>
                    <a:pt x="109" y="27"/>
                  </a:cubicBezTo>
                  <a:cubicBezTo>
                    <a:pt x="110" y="24"/>
                    <a:pt x="110" y="20"/>
                    <a:pt x="112" y="18"/>
                  </a:cubicBezTo>
                  <a:cubicBezTo>
                    <a:pt x="112" y="17"/>
                    <a:pt x="112" y="17"/>
                    <a:pt x="112" y="16"/>
                  </a:cubicBezTo>
                  <a:cubicBezTo>
                    <a:pt x="109" y="16"/>
                    <a:pt x="105" y="14"/>
                    <a:pt x="103" y="11"/>
                  </a:cubicBezTo>
                  <a:cubicBezTo>
                    <a:pt x="102" y="10"/>
                    <a:pt x="101" y="9"/>
                    <a:pt x="100" y="8"/>
                  </a:cubicBezTo>
                  <a:cubicBezTo>
                    <a:pt x="100" y="8"/>
                    <a:pt x="99" y="7"/>
                    <a:pt x="99" y="7"/>
                  </a:cubicBezTo>
                  <a:cubicBezTo>
                    <a:pt x="98" y="7"/>
                    <a:pt x="98" y="8"/>
                    <a:pt x="97" y="8"/>
                  </a:cubicBezTo>
                  <a:cubicBezTo>
                    <a:pt x="96" y="8"/>
                    <a:pt x="96" y="8"/>
                    <a:pt x="95" y="7"/>
                  </a:cubicBezTo>
                  <a:cubicBezTo>
                    <a:pt x="94" y="6"/>
                    <a:pt x="93" y="6"/>
                    <a:pt x="91" y="6"/>
                  </a:cubicBezTo>
                  <a:cubicBezTo>
                    <a:pt x="89" y="6"/>
                    <a:pt x="85" y="5"/>
                    <a:pt x="84" y="6"/>
                  </a:cubicBezTo>
                  <a:cubicBezTo>
                    <a:pt x="83" y="7"/>
                    <a:pt x="83" y="8"/>
                    <a:pt x="82" y="9"/>
                  </a:cubicBezTo>
                  <a:cubicBezTo>
                    <a:pt x="81" y="9"/>
                    <a:pt x="80" y="9"/>
                    <a:pt x="79" y="8"/>
                  </a:cubicBezTo>
                  <a:cubicBezTo>
                    <a:pt x="78" y="8"/>
                    <a:pt x="77" y="7"/>
                    <a:pt x="75" y="7"/>
                  </a:cubicBezTo>
                  <a:cubicBezTo>
                    <a:pt x="75" y="7"/>
                    <a:pt x="74" y="7"/>
                    <a:pt x="73" y="7"/>
                  </a:cubicBezTo>
                  <a:cubicBezTo>
                    <a:pt x="73" y="7"/>
                    <a:pt x="72" y="7"/>
                    <a:pt x="71" y="6"/>
                  </a:cubicBezTo>
                  <a:cubicBezTo>
                    <a:pt x="70" y="6"/>
                    <a:pt x="69" y="7"/>
                    <a:pt x="68" y="8"/>
                  </a:cubicBezTo>
                  <a:cubicBezTo>
                    <a:pt x="67" y="9"/>
                    <a:pt x="66" y="9"/>
                    <a:pt x="65" y="10"/>
                  </a:cubicBezTo>
                  <a:cubicBezTo>
                    <a:pt x="64" y="12"/>
                    <a:pt x="64" y="12"/>
                    <a:pt x="63" y="12"/>
                  </a:cubicBezTo>
                  <a:cubicBezTo>
                    <a:pt x="62" y="13"/>
                    <a:pt x="61" y="12"/>
                    <a:pt x="61" y="12"/>
                  </a:cubicBezTo>
                  <a:cubicBezTo>
                    <a:pt x="60" y="12"/>
                    <a:pt x="59" y="13"/>
                    <a:pt x="59" y="13"/>
                  </a:cubicBezTo>
                  <a:cubicBezTo>
                    <a:pt x="58" y="11"/>
                    <a:pt x="59" y="9"/>
                    <a:pt x="58" y="8"/>
                  </a:cubicBezTo>
                  <a:cubicBezTo>
                    <a:pt x="58" y="7"/>
                    <a:pt x="57" y="7"/>
                    <a:pt x="56" y="6"/>
                  </a:cubicBezTo>
                  <a:cubicBezTo>
                    <a:pt x="55" y="6"/>
                    <a:pt x="54" y="5"/>
                    <a:pt x="53" y="4"/>
                  </a:cubicBezTo>
                  <a:cubicBezTo>
                    <a:pt x="52" y="3"/>
                    <a:pt x="53" y="2"/>
                    <a:pt x="52" y="0"/>
                  </a:cubicBezTo>
                  <a:cubicBezTo>
                    <a:pt x="52" y="1"/>
                    <a:pt x="51" y="2"/>
                    <a:pt x="50" y="2"/>
                  </a:cubicBezTo>
                  <a:cubicBezTo>
                    <a:pt x="50" y="3"/>
                    <a:pt x="49" y="2"/>
                    <a:pt x="48" y="3"/>
                  </a:cubicBezTo>
                  <a:cubicBezTo>
                    <a:pt x="46" y="3"/>
                    <a:pt x="46" y="4"/>
                    <a:pt x="46" y="5"/>
                  </a:cubicBezTo>
                  <a:cubicBezTo>
                    <a:pt x="45" y="7"/>
                    <a:pt x="44" y="7"/>
                    <a:pt x="42" y="7"/>
                  </a:cubicBezTo>
                  <a:cubicBezTo>
                    <a:pt x="40" y="6"/>
                    <a:pt x="41" y="5"/>
                    <a:pt x="40" y="3"/>
                  </a:cubicBezTo>
                  <a:cubicBezTo>
                    <a:pt x="39" y="3"/>
                    <a:pt x="38" y="4"/>
                    <a:pt x="37" y="4"/>
                  </a:cubicBezTo>
                  <a:cubicBezTo>
                    <a:pt x="36" y="4"/>
                    <a:pt x="35" y="4"/>
                    <a:pt x="34" y="4"/>
                  </a:cubicBezTo>
                  <a:cubicBezTo>
                    <a:pt x="32" y="5"/>
                    <a:pt x="32" y="8"/>
                    <a:pt x="30" y="9"/>
                  </a:cubicBezTo>
                  <a:cubicBezTo>
                    <a:pt x="28" y="11"/>
                    <a:pt x="27" y="10"/>
                    <a:pt x="26" y="13"/>
                  </a:cubicBezTo>
                  <a:cubicBezTo>
                    <a:pt x="25" y="15"/>
                    <a:pt x="25" y="17"/>
                    <a:pt x="23" y="19"/>
                  </a:cubicBezTo>
                  <a:cubicBezTo>
                    <a:pt x="20" y="21"/>
                    <a:pt x="17" y="24"/>
                    <a:pt x="13" y="24"/>
                  </a:cubicBezTo>
                  <a:cubicBezTo>
                    <a:pt x="11" y="24"/>
                    <a:pt x="8" y="22"/>
                    <a:pt x="6" y="24"/>
                  </a:cubicBezTo>
                  <a:cubicBezTo>
                    <a:pt x="4" y="25"/>
                    <a:pt x="5" y="28"/>
                    <a:pt x="3" y="29"/>
                  </a:cubicBezTo>
                  <a:cubicBezTo>
                    <a:pt x="3" y="33"/>
                    <a:pt x="0" y="35"/>
                    <a:pt x="2" y="38"/>
                  </a:cubicBezTo>
                  <a:cubicBezTo>
                    <a:pt x="4" y="41"/>
                    <a:pt x="5" y="44"/>
                    <a:pt x="6" y="47"/>
                  </a:cubicBezTo>
                  <a:cubicBezTo>
                    <a:pt x="8" y="47"/>
                    <a:pt x="10" y="49"/>
                    <a:pt x="12" y="50"/>
                  </a:cubicBezTo>
                  <a:close/>
                </a:path>
              </a:pathLst>
            </a:custGeom>
            <a:solidFill>
              <a:srgbClr val="FFC000"/>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63" name="Freeform 28">
              <a:extLst>
                <a:ext uri="{FF2B5EF4-FFF2-40B4-BE49-F238E27FC236}">
                  <a16:creationId xmlns:a16="http://schemas.microsoft.com/office/drawing/2014/main" id="{88D8C605-1D84-3453-1249-A267FCDA8C97}"/>
                </a:ext>
              </a:extLst>
            </p:cNvPr>
            <p:cNvSpPr>
              <a:spLocks/>
            </p:cNvSpPr>
            <p:nvPr/>
          </p:nvSpPr>
          <p:spPr bwMode="auto">
            <a:xfrm>
              <a:off x="9937750" y="4792663"/>
              <a:ext cx="708025" cy="498475"/>
            </a:xfrm>
            <a:custGeom>
              <a:avLst/>
              <a:gdLst>
                <a:gd name="T0" fmla="*/ 173 w 186"/>
                <a:gd name="T1" fmla="*/ 85 h 131"/>
                <a:gd name="T2" fmla="*/ 160 w 186"/>
                <a:gd name="T3" fmla="*/ 85 h 131"/>
                <a:gd name="T4" fmla="*/ 155 w 186"/>
                <a:gd name="T5" fmla="*/ 73 h 131"/>
                <a:gd name="T6" fmla="*/ 155 w 186"/>
                <a:gd name="T7" fmla="*/ 64 h 131"/>
                <a:gd name="T8" fmla="*/ 157 w 186"/>
                <a:gd name="T9" fmla="*/ 56 h 131"/>
                <a:gd name="T10" fmla="*/ 154 w 186"/>
                <a:gd name="T11" fmla="*/ 39 h 131"/>
                <a:gd name="T12" fmla="*/ 148 w 186"/>
                <a:gd name="T13" fmla="*/ 31 h 131"/>
                <a:gd name="T14" fmla="*/ 142 w 186"/>
                <a:gd name="T15" fmla="*/ 24 h 131"/>
                <a:gd name="T16" fmla="*/ 134 w 186"/>
                <a:gd name="T17" fmla="*/ 7 h 131"/>
                <a:gd name="T18" fmla="*/ 125 w 186"/>
                <a:gd name="T19" fmla="*/ 1 h 131"/>
                <a:gd name="T20" fmla="*/ 118 w 186"/>
                <a:gd name="T21" fmla="*/ 4 h 131"/>
                <a:gd name="T22" fmla="*/ 102 w 186"/>
                <a:gd name="T23" fmla="*/ 11 h 131"/>
                <a:gd name="T24" fmla="*/ 94 w 186"/>
                <a:gd name="T25" fmla="*/ 16 h 131"/>
                <a:gd name="T26" fmla="*/ 82 w 186"/>
                <a:gd name="T27" fmla="*/ 10 h 131"/>
                <a:gd name="T28" fmla="*/ 76 w 186"/>
                <a:gd name="T29" fmla="*/ 11 h 131"/>
                <a:gd name="T30" fmla="*/ 68 w 186"/>
                <a:gd name="T31" fmla="*/ 9 h 131"/>
                <a:gd name="T32" fmla="*/ 60 w 186"/>
                <a:gd name="T33" fmla="*/ 7 h 131"/>
                <a:gd name="T34" fmla="*/ 50 w 186"/>
                <a:gd name="T35" fmla="*/ 14 h 131"/>
                <a:gd name="T36" fmla="*/ 41 w 186"/>
                <a:gd name="T37" fmla="*/ 17 h 131"/>
                <a:gd name="T38" fmla="*/ 35 w 186"/>
                <a:gd name="T39" fmla="*/ 24 h 131"/>
                <a:gd name="T40" fmla="*/ 33 w 186"/>
                <a:gd name="T41" fmla="*/ 28 h 131"/>
                <a:gd name="T42" fmla="*/ 28 w 186"/>
                <a:gd name="T43" fmla="*/ 36 h 131"/>
                <a:gd name="T44" fmla="*/ 24 w 186"/>
                <a:gd name="T45" fmla="*/ 45 h 131"/>
                <a:gd name="T46" fmla="*/ 21 w 186"/>
                <a:gd name="T47" fmla="*/ 50 h 131"/>
                <a:gd name="T48" fmla="*/ 18 w 186"/>
                <a:gd name="T49" fmla="*/ 57 h 131"/>
                <a:gd name="T50" fmla="*/ 10 w 186"/>
                <a:gd name="T51" fmla="*/ 60 h 131"/>
                <a:gd name="T52" fmla="*/ 6 w 186"/>
                <a:gd name="T53" fmla="*/ 62 h 131"/>
                <a:gd name="T54" fmla="*/ 2 w 186"/>
                <a:gd name="T55" fmla="*/ 67 h 131"/>
                <a:gd name="T56" fmla="*/ 11 w 186"/>
                <a:gd name="T57" fmla="*/ 73 h 131"/>
                <a:gd name="T58" fmla="*/ 11 w 186"/>
                <a:gd name="T59" fmla="*/ 79 h 131"/>
                <a:gd name="T60" fmla="*/ 16 w 186"/>
                <a:gd name="T61" fmla="*/ 85 h 131"/>
                <a:gd name="T62" fmla="*/ 25 w 186"/>
                <a:gd name="T63" fmla="*/ 90 h 131"/>
                <a:gd name="T64" fmla="*/ 23 w 186"/>
                <a:gd name="T65" fmla="*/ 94 h 131"/>
                <a:gd name="T66" fmla="*/ 23 w 186"/>
                <a:gd name="T67" fmla="*/ 98 h 131"/>
                <a:gd name="T68" fmla="*/ 30 w 186"/>
                <a:gd name="T69" fmla="*/ 104 h 131"/>
                <a:gd name="T70" fmla="*/ 37 w 186"/>
                <a:gd name="T71" fmla="*/ 108 h 131"/>
                <a:gd name="T72" fmla="*/ 44 w 186"/>
                <a:gd name="T73" fmla="*/ 102 h 131"/>
                <a:gd name="T74" fmla="*/ 46 w 186"/>
                <a:gd name="T75" fmla="*/ 107 h 131"/>
                <a:gd name="T76" fmla="*/ 45 w 186"/>
                <a:gd name="T77" fmla="*/ 111 h 131"/>
                <a:gd name="T78" fmla="*/ 48 w 186"/>
                <a:gd name="T79" fmla="*/ 116 h 131"/>
                <a:gd name="T80" fmla="*/ 55 w 186"/>
                <a:gd name="T81" fmla="*/ 119 h 131"/>
                <a:gd name="T82" fmla="*/ 59 w 186"/>
                <a:gd name="T83" fmla="*/ 125 h 131"/>
                <a:gd name="T84" fmla="*/ 67 w 186"/>
                <a:gd name="T85" fmla="*/ 126 h 131"/>
                <a:gd name="T86" fmla="*/ 77 w 186"/>
                <a:gd name="T87" fmla="*/ 128 h 131"/>
                <a:gd name="T88" fmla="*/ 89 w 186"/>
                <a:gd name="T89" fmla="*/ 129 h 131"/>
                <a:gd name="T90" fmla="*/ 102 w 186"/>
                <a:gd name="T91" fmla="*/ 131 h 131"/>
                <a:gd name="T92" fmla="*/ 113 w 186"/>
                <a:gd name="T93" fmla="*/ 125 h 131"/>
                <a:gd name="T94" fmla="*/ 125 w 186"/>
                <a:gd name="T95" fmla="*/ 120 h 131"/>
                <a:gd name="T96" fmla="*/ 142 w 186"/>
                <a:gd name="T97" fmla="*/ 121 h 131"/>
                <a:gd name="T98" fmla="*/ 148 w 186"/>
                <a:gd name="T99" fmla="*/ 123 h 131"/>
                <a:gd name="T100" fmla="*/ 153 w 186"/>
                <a:gd name="T101" fmla="*/ 126 h 131"/>
                <a:gd name="T102" fmla="*/ 163 w 186"/>
                <a:gd name="T103" fmla="*/ 129 h 131"/>
                <a:gd name="T104" fmla="*/ 164 w 186"/>
                <a:gd name="T105" fmla="*/ 120 h 131"/>
                <a:gd name="T106" fmla="*/ 166 w 186"/>
                <a:gd name="T107" fmla="*/ 112 h 131"/>
                <a:gd name="T108" fmla="*/ 166 w 186"/>
                <a:gd name="T109" fmla="*/ 106 h 131"/>
                <a:gd name="T110" fmla="*/ 170 w 186"/>
                <a:gd name="T111" fmla="*/ 95 h 131"/>
                <a:gd name="T112" fmla="*/ 175 w 186"/>
                <a:gd name="T113" fmla="*/ 99 h 131"/>
                <a:gd name="T114" fmla="*/ 184 w 186"/>
                <a:gd name="T115" fmla="*/ 94 h 131"/>
                <a:gd name="T116" fmla="*/ 181 w 186"/>
                <a:gd name="T117" fmla="*/ 8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6" h="131">
                  <a:moveTo>
                    <a:pt x="181" y="83"/>
                  </a:moveTo>
                  <a:cubicBezTo>
                    <a:pt x="178" y="82"/>
                    <a:pt x="175" y="83"/>
                    <a:pt x="173" y="85"/>
                  </a:cubicBezTo>
                  <a:cubicBezTo>
                    <a:pt x="171" y="86"/>
                    <a:pt x="168" y="85"/>
                    <a:pt x="167" y="87"/>
                  </a:cubicBezTo>
                  <a:cubicBezTo>
                    <a:pt x="164" y="88"/>
                    <a:pt x="162" y="87"/>
                    <a:pt x="160" y="85"/>
                  </a:cubicBezTo>
                  <a:cubicBezTo>
                    <a:pt x="158" y="83"/>
                    <a:pt x="154" y="80"/>
                    <a:pt x="154" y="77"/>
                  </a:cubicBezTo>
                  <a:cubicBezTo>
                    <a:pt x="155" y="76"/>
                    <a:pt x="155" y="75"/>
                    <a:pt x="155" y="73"/>
                  </a:cubicBezTo>
                  <a:cubicBezTo>
                    <a:pt x="155" y="72"/>
                    <a:pt x="155" y="70"/>
                    <a:pt x="155" y="69"/>
                  </a:cubicBezTo>
                  <a:cubicBezTo>
                    <a:pt x="154" y="67"/>
                    <a:pt x="155" y="65"/>
                    <a:pt x="155" y="64"/>
                  </a:cubicBezTo>
                  <a:cubicBezTo>
                    <a:pt x="155" y="62"/>
                    <a:pt x="155" y="61"/>
                    <a:pt x="155" y="59"/>
                  </a:cubicBezTo>
                  <a:cubicBezTo>
                    <a:pt x="155" y="58"/>
                    <a:pt x="156" y="57"/>
                    <a:pt x="157" y="56"/>
                  </a:cubicBezTo>
                  <a:cubicBezTo>
                    <a:pt x="157" y="54"/>
                    <a:pt x="157" y="52"/>
                    <a:pt x="157" y="51"/>
                  </a:cubicBezTo>
                  <a:cubicBezTo>
                    <a:pt x="157" y="47"/>
                    <a:pt x="156" y="43"/>
                    <a:pt x="154" y="39"/>
                  </a:cubicBezTo>
                  <a:cubicBezTo>
                    <a:pt x="153" y="38"/>
                    <a:pt x="152" y="37"/>
                    <a:pt x="150" y="36"/>
                  </a:cubicBezTo>
                  <a:cubicBezTo>
                    <a:pt x="149" y="34"/>
                    <a:pt x="149" y="33"/>
                    <a:pt x="148" y="31"/>
                  </a:cubicBezTo>
                  <a:cubicBezTo>
                    <a:pt x="147" y="30"/>
                    <a:pt x="145" y="29"/>
                    <a:pt x="144" y="28"/>
                  </a:cubicBezTo>
                  <a:cubicBezTo>
                    <a:pt x="144" y="26"/>
                    <a:pt x="144" y="25"/>
                    <a:pt x="142" y="24"/>
                  </a:cubicBezTo>
                  <a:cubicBezTo>
                    <a:pt x="141" y="22"/>
                    <a:pt x="139" y="20"/>
                    <a:pt x="138" y="17"/>
                  </a:cubicBezTo>
                  <a:cubicBezTo>
                    <a:pt x="136" y="14"/>
                    <a:pt x="136" y="10"/>
                    <a:pt x="134" y="7"/>
                  </a:cubicBezTo>
                  <a:cubicBezTo>
                    <a:pt x="133" y="5"/>
                    <a:pt x="129" y="0"/>
                    <a:pt x="127" y="0"/>
                  </a:cubicBezTo>
                  <a:cubicBezTo>
                    <a:pt x="126" y="0"/>
                    <a:pt x="126" y="1"/>
                    <a:pt x="125" y="1"/>
                  </a:cubicBezTo>
                  <a:cubicBezTo>
                    <a:pt x="124" y="1"/>
                    <a:pt x="123" y="2"/>
                    <a:pt x="122" y="2"/>
                  </a:cubicBezTo>
                  <a:cubicBezTo>
                    <a:pt x="120" y="2"/>
                    <a:pt x="119" y="3"/>
                    <a:pt x="118" y="4"/>
                  </a:cubicBezTo>
                  <a:cubicBezTo>
                    <a:pt x="117" y="7"/>
                    <a:pt x="116" y="9"/>
                    <a:pt x="113" y="10"/>
                  </a:cubicBezTo>
                  <a:cubicBezTo>
                    <a:pt x="109" y="11"/>
                    <a:pt x="105" y="11"/>
                    <a:pt x="102" y="11"/>
                  </a:cubicBezTo>
                  <a:cubicBezTo>
                    <a:pt x="100" y="12"/>
                    <a:pt x="99" y="12"/>
                    <a:pt x="97" y="13"/>
                  </a:cubicBezTo>
                  <a:cubicBezTo>
                    <a:pt x="96" y="14"/>
                    <a:pt x="95" y="16"/>
                    <a:pt x="94" y="16"/>
                  </a:cubicBezTo>
                  <a:cubicBezTo>
                    <a:pt x="91" y="18"/>
                    <a:pt x="88" y="14"/>
                    <a:pt x="86" y="12"/>
                  </a:cubicBezTo>
                  <a:cubicBezTo>
                    <a:pt x="85" y="11"/>
                    <a:pt x="84" y="10"/>
                    <a:pt x="82" y="10"/>
                  </a:cubicBezTo>
                  <a:cubicBezTo>
                    <a:pt x="81" y="11"/>
                    <a:pt x="79" y="12"/>
                    <a:pt x="78" y="12"/>
                  </a:cubicBezTo>
                  <a:cubicBezTo>
                    <a:pt x="77" y="12"/>
                    <a:pt x="76" y="11"/>
                    <a:pt x="76" y="11"/>
                  </a:cubicBezTo>
                  <a:cubicBezTo>
                    <a:pt x="75" y="11"/>
                    <a:pt x="73" y="11"/>
                    <a:pt x="72" y="10"/>
                  </a:cubicBezTo>
                  <a:cubicBezTo>
                    <a:pt x="71" y="10"/>
                    <a:pt x="69" y="9"/>
                    <a:pt x="68" y="9"/>
                  </a:cubicBezTo>
                  <a:cubicBezTo>
                    <a:pt x="66" y="8"/>
                    <a:pt x="66" y="9"/>
                    <a:pt x="64" y="9"/>
                  </a:cubicBezTo>
                  <a:cubicBezTo>
                    <a:pt x="62" y="10"/>
                    <a:pt x="61" y="9"/>
                    <a:pt x="60" y="7"/>
                  </a:cubicBezTo>
                  <a:cubicBezTo>
                    <a:pt x="56" y="5"/>
                    <a:pt x="56" y="10"/>
                    <a:pt x="52" y="10"/>
                  </a:cubicBezTo>
                  <a:cubicBezTo>
                    <a:pt x="52" y="11"/>
                    <a:pt x="51" y="13"/>
                    <a:pt x="50" y="14"/>
                  </a:cubicBezTo>
                  <a:cubicBezTo>
                    <a:pt x="48" y="16"/>
                    <a:pt x="47" y="15"/>
                    <a:pt x="45" y="15"/>
                  </a:cubicBezTo>
                  <a:cubicBezTo>
                    <a:pt x="44" y="15"/>
                    <a:pt x="42" y="16"/>
                    <a:pt x="41" y="17"/>
                  </a:cubicBezTo>
                  <a:cubicBezTo>
                    <a:pt x="39" y="18"/>
                    <a:pt x="39" y="19"/>
                    <a:pt x="38" y="20"/>
                  </a:cubicBezTo>
                  <a:cubicBezTo>
                    <a:pt x="37" y="22"/>
                    <a:pt x="35" y="22"/>
                    <a:pt x="35" y="24"/>
                  </a:cubicBezTo>
                  <a:cubicBezTo>
                    <a:pt x="34" y="24"/>
                    <a:pt x="35" y="25"/>
                    <a:pt x="35" y="26"/>
                  </a:cubicBezTo>
                  <a:cubicBezTo>
                    <a:pt x="34" y="27"/>
                    <a:pt x="34" y="27"/>
                    <a:pt x="33" y="28"/>
                  </a:cubicBezTo>
                  <a:cubicBezTo>
                    <a:pt x="32" y="29"/>
                    <a:pt x="32" y="31"/>
                    <a:pt x="32" y="32"/>
                  </a:cubicBezTo>
                  <a:cubicBezTo>
                    <a:pt x="31" y="34"/>
                    <a:pt x="30" y="35"/>
                    <a:pt x="28" y="36"/>
                  </a:cubicBezTo>
                  <a:cubicBezTo>
                    <a:pt x="29" y="38"/>
                    <a:pt x="27" y="41"/>
                    <a:pt x="26" y="43"/>
                  </a:cubicBezTo>
                  <a:cubicBezTo>
                    <a:pt x="26" y="44"/>
                    <a:pt x="25" y="44"/>
                    <a:pt x="24" y="45"/>
                  </a:cubicBezTo>
                  <a:cubicBezTo>
                    <a:pt x="24" y="47"/>
                    <a:pt x="24" y="47"/>
                    <a:pt x="23" y="48"/>
                  </a:cubicBezTo>
                  <a:cubicBezTo>
                    <a:pt x="22" y="49"/>
                    <a:pt x="21" y="49"/>
                    <a:pt x="21" y="50"/>
                  </a:cubicBezTo>
                  <a:cubicBezTo>
                    <a:pt x="20" y="51"/>
                    <a:pt x="20" y="52"/>
                    <a:pt x="20" y="53"/>
                  </a:cubicBezTo>
                  <a:cubicBezTo>
                    <a:pt x="20" y="55"/>
                    <a:pt x="19" y="56"/>
                    <a:pt x="18" y="57"/>
                  </a:cubicBezTo>
                  <a:cubicBezTo>
                    <a:pt x="17" y="59"/>
                    <a:pt x="16" y="60"/>
                    <a:pt x="14" y="60"/>
                  </a:cubicBezTo>
                  <a:cubicBezTo>
                    <a:pt x="12" y="59"/>
                    <a:pt x="12" y="58"/>
                    <a:pt x="10" y="60"/>
                  </a:cubicBezTo>
                  <a:cubicBezTo>
                    <a:pt x="10" y="61"/>
                    <a:pt x="10" y="62"/>
                    <a:pt x="9" y="62"/>
                  </a:cubicBezTo>
                  <a:cubicBezTo>
                    <a:pt x="8" y="63"/>
                    <a:pt x="8" y="62"/>
                    <a:pt x="6" y="62"/>
                  </a:cubicBezTo>
                  <a:cubicBezTo>
                    <a:pt x="4" y="62"/>
                    <a:pt x="2" y="63"/>
                    <a:pt x="0" y="63"/>
                  </a:cubicBezTo>
                  <a:cubicBezTo>
                    <a:pt x="1" y="64"/>
                    <a:pt x="1" y="66"/>
                    <a:pt x="2" y="67"/>
                  </a:cubicBezTo>
                  <a:cubicBezTo>
                    <a:pt x="3" y="68"/>
                    <a:pt x="5" y="68"/>
                    <a:pt x="6" y="69"/>
                  </a:cubicBezTo>
                  <a:cubicBezTo>
                    <a:pt x="7" y="70"/>
                    <a:pt x="9" y="75"/>
                    <a:pt x="11" y="73"/>
                  </a:cubicBezTo>
                  <a:cubicBezTo>
                    <a:pt x="12" y="74"/>
                    <a:pt x="10" y="76"/>
                    <a:pt x="10" y="77"/>
                  </a:cubicBezTo>
                  <a:cubicBezTo>
                    <a:pt x="10" y="78"/>
                    <a:pt x="11" y="78"/>
                    <a:pt x="11" y="79"/>
                  </a:cubicBezTo>
                  <a:cubicBezTo>
                    <a:pt x="11" y="80"/>
                    <a:pt x="11" y="80"/>
                    <a:pt x="11" y="81"/>
                  </a:cubicBezTo>
                  <a:cubicBezTo>
                    <a:pt x="12" y="82"/>
                    <a:pt x="14" y="84"/>
                    <a:pt x="16" y="85"/>
                  </a:cubicBezTo>
                  <a:cubicBezTo>
                    <a:pt x="17" y="86"/>
                    <a:pt x="19" y="87"/>
                    <a:pt x="21" y="88"/>
                  </a:cubicBezTo>
                  <a:cubicBezTo>
                    <a:pt x="22" y="88"/>
                    <a:pt x="25" y="89"/>
                    <a:pt x="25" y="90"/>
                  </a:cubicBezTo>
                  <a:cubicBezTo>
                    <a:pt x="25" y="91"/>
                    <a:pt x="24" y="91"/>
                    <a:pt x="24" y="92"/>
                  </a:cubicBezTo>
                  <a:cubicBezTo>
                    <a:pt x="23" y="92"/>
                    <a:pt x="23" y="93"/>
                    <a:pt x="23" y="94"/>
                  </a:cubicBezTo>
                  <a:cubicBezTo>
                    <a:pt x="23" y="95"/>
                    <a:pt x="25" y="95"/>
                    <a:pt x="25" y="96"/>
                  </a:cubicBezTo>
                  <a:cubicBezTo>
                    <a:pt x="26" y="98"/>
                    <a:pt x="23" y="97"/>
                    <a:pt x="23" y="98"/>
                  </a:cubicBezTo>
                  <a:cubicBezTo>
                    <a:pt x="22" y="100"/>
                    <a:pt x="25" y="100"/>
                    <a:pt x="26" y="100"/>
                  </a:cubicBezTo>
                  <a:cubicBezTo>
                    <a:pt x="27" y="101"/>
                    <a:pt x="28" y="104"/>
                    <a:pt x="30" y="104"/>
                  </a:cubicBezTo>
                  <a:cubicBezTo>
                    <a:pt x="32" y="104"/>
                    <a:pt x="33" y="102"/>
                    <a:pt x="35" y="104"/>
                  </a:cubicBezTo>
                  <a:cubicBezTo>
                    <a:pt x="36" y="105"/>
                    <a:pt x="35" y="108"/>
                    <a:pt x="37" y="108"/>
                  </a:cubicBezTo>
                  <a:cubicBezTo>
                    <a:pt x="38" y="109"/>
                    <a:pt x="40" y="107"/>
                    <a:pt x="40" y="106"/>
                  </a:cubicBezTo>
                  <a:cubicBezTo>
                    <a:pt x="41" y="104"/>
                    <a:pt x="42" y="103"/>
                    <a:pt x="44" y="102"/>
                  </a:cubicBezTo>
                  <a:cubicBezTo>
                    <a:pt x="45" y="103"/>
                    <a:pt x="50" y="105"/>
                    <a:pt x="50" y="106"/>
                  </a:cubicBezTo>
                  <a:cubicBezTo>
                    <a:pt x="50" y="107"/>
                    <a:pt x="47" y="106"/>
                    <a:pt x="46" y="107"/>
                  </a:cubicBezTo>
                  <a:cubicBezTo>
                    <a:pt x="46" y="107"/>
                    <a:pt x="44" y="108"/>
                    <a:pt x="44" y="108"/>
                  </a:cubicBezTo>
                  <a:cubicBezTo>
                    <a:pt x="44" y="109"/>
                    <a:pt x="45" y="110"/>
                    <a:pt x="45" y="111"/>
                  </a:cubicBezTo>
                  <a:cubicBezTo>
                    <a:pt x="46" y="112"/>
                    <a:pt x="46" y="112"/>
                    <a:pt x="47" y="113"/>
                  </a:cubicBezTo>
                  <a:cubicBezTo>
                    <a:pt x="48" y="114"/>
                    <a:pt x="49" y="114"/>
                    <a:pt x="48" y="116"/>
                  </a:cubicBezTo>
                  <a:cubicBezTo>
                    <a:pt x="50" y="116"/>
                    <a:pt x="50" y="117"/>
                    <a:pt x="52" y="118"/>
                  </a:cubicBezTo>
                  <a:cubicBezTo>
                    <a:pt x="52" y="118"/>
                    <a:pt x="55" y="119"/>
                    <a:pt x="55" y="119"/>
                  </a:cubicBezTo>
                  <a:cubicBezTo>
                    <a:pt x="56" y="121"/>
                    <a:pt x="52" y="121"/>
                    <a:pt x="51" y="123"/>
                  </a:cubicBezTo>
                  <a:cubicBezTo>
                    <a:pt x="50" y="127"/>
                    <a:pt x="57" y="126"/>
                    <a:pt x="59" y="125"/>
                  </a:cubicBezTo>
                  <a:cubicBezTo>
                    <a:pt x="61" y="125"/>
                    <a:pt x="62" y="125"/>
                    <a:pt x="64" y="125"/>
                  </a:cubicBezTo>
                  <a:cubicBezTo>
                    <a:pt x="65" y="125"/>
                    <a:pt x="66" y="126"/>
                    <a:pt x="67" y="126"/>
                  </a:cubicBezTo>
                  <a:cubicBezTo>
                    <a:pt x="69" y="127"/>
                    <a:pt x="70" y="127"/>
                    <a:pt x="72" y="127"/>
                  </a:cubicBezTo>
                  <a:cubicBezTo>
                    <a:pt x="73" y="127"/>
                    <a:pt x="75" y="128"/>
                    <a:pt x="77" y="128"/>
                  </a:cubicBezTo>
                  <a:cubicBezTo>
                    <a:pt x="80" y="128"/>
                    <a:pt x="83" y="127"/>
                    <a:pt x="85" y="128"/>
                  </a:cubicBezTo>
                  <a:cubicBezTo>
                    <a:pt x="87" y="128"/>
                    <a:pt x="88" y="129"/>
                    <a:pt x="89" y="129"/>
                  </a:cubicBezTo>
                  <a:cubicBezTo>
                    <a:pt x="91" y="129"/>
                    <a:pt x="92" y="129"/>
                    <a:pt x="94" y="128"/>
                  </a:cubicBezTo>
                  <a:cubicBezTo>
                    <a:pt x="97" y="128"/>
                    <a:pt x="99" y="131"/>
                    <a:pt x="102" y="131"/>
                  </a:cubicBezTo>
                  <a:cubicBezTo>
                    <a:pt x="104" y="131"/>
                    <a:pt x="109" y="130"/>
                    <a:pt x="110" y="128"/>
                  </a:cubicBezTo>
                  <a:cubicBezTo>
                    <a:pt x="111" y="127"/>
                    <a:pt x="112" y="126"/>
                    <a:pt x="113" y="125"/>
                  </a:cubicBezTo>
                  <a:cubicBezTo>
                    <a:pt x="114" y="124"/>
                    <a:pt x="115" y="123"/>
                    <a:pt x="117" y="122"/>
                  </a:cubicBezTo>
                  <a:cubicBezTo>
                    <a:pt x="119" y="121"/>
                    <a:pt x="122" y="120"/>
                    <a:pt x="125" y="120"/>
                  </a:cubicBezTo>
                  <a:cubicBezTo>
                    <a:pt x="128" y="119"/>
                    <a:pt x="131" y="117"/>
                    <a:pt x="134" y="117"/>
                  </a:cubicBezTo>
                  <a:cubicBezTo>
                    <a:pt x="137" y="118"/>
                    <a:pt x="139" y="121"/>
                    <a:pt x="142" y="121"/>
                  </a:cubicBezTo>
                  <a:cubicBezTo>
                    <a:pt x="143" y="121"/>
                    <a:pt x="144" y="121"/>
                    <a:pt x="146" y="122"/>
                  </a:cubicBezTo>
                  <a:cubicBezTo>
                    <a:pt x="146" y="122"/>
                    <a:pt x="147" y="123"/>
                    <a:pt x="148" y="123"/>
                  </a:cubicBezTo>
                  <a:cubicBezTo>
                    <a:pt x="149" y="123"/>
                    <a:pt x="149" y="122"/>
                    <a:pt x="150" y="122"/>
                  </a:cubicBezTo>
                  <a:cubicBezTo>
                    <a:pt x="152" y="122"/>
                    <a:pt x="152" y="125"/>
                    <a:pt x="153" y="126"/>
                  </a:cubicBezTo>
                  <a:cubicBezTo>
                    <a:pt x="154" y="129"/>
                    <a:pt x="158" y="129"/>
                    <a:pt x="161" y="129"/>
                  </a:cubicBezTo>
                  <a:cubicBezTo>
                    <a:pt x="161" y="129"/>
                    <a:pt x="163" y="129"/>
                    <a:pt x="163" y="129"/>
                  </a:cubicBezTo>
                  <a:cubicBezTo>
                    <a:pt x="163" y="129"/>
                    <a:pt x="164" y="126"/>
                    <a:pt x="164" y="125"/>
                  </a:cubicBezTo>
                  <a:cubicBezTo>
                    <a:pt x="164" y="124"/>
                    <a:pt x="164" y="122"/>
                    <a:pt x="164" y="120"/>
                  </a:cubicBezTo>
                  <a:cubicBezTo>
                    <a:pt x="165" y="118"/>
                    <a:pt x="165" y="118"/>
                    <a:pt x="165" y="116"/>
                  </a:cubicBezTo>
                  <a:cubicBezTo>
                    <a:pt x="165" y="114"/>
                    <a:pt x="165" y="113"/>
                    <a:pt x="166" y="112"/>
                  </a:cubicBezTo>
                  <a:cubicBezTo>
                    <a:pt x="167" y="110"/>
                    <a:pt x="171" y="108"/>
                    <a:pt x="170" y="105"/>
                  </a:cubicBezTo>
                  <a:cubicBezTo>
                    <a:pt x="169" y="106"/>
                    <a:pt x="167" y="108"/>
                    <a:pt x="166" y="106"/>
                  </a:cubicBezTo>
                  <a:cubicBezTo>
                    <a:pt x="166" y="103"/>
                    <a:pt x="169" y="103"/>
                    <a:pt x="169" y="101"/>
                  </a:cubicBezTo>
                  <a:cubicBezTo>
                    <a:pt x="170" y="98"/>
                    <a:pt x="168" y="97"/>
                    <a:pt x="170" y="95"/>
                  </a:cubicBezTo>
                  <a:cubicBezTo>
                    <a:pt x="171" y="94"/>
                    <a:pt x="173" y="94"/>
                    <a:pt x="174" y="95"/>
                  </a:cubicBezTo>
                  <a:cubicBezTo>
                    <a:pt x="175" y="96"/>
                    <a:pt x="174" y="98"/>
                    <a:pt x="175" y="99"/>
                  </a:cubicBezTo>
                  <a:cubicBezTo>
                    <a:pt x="176" y="100"/>
                    <a:pt x="181" y="100"/>
                    <a:pt x="182" y="99"/>
                  </a:cubicBezTo>
                  <a:cubicBezTo>
                    <a:pt x="184" y="98"/>
                    <a:pt x="183" y="96"/>
                    <a:pt x="184" y="94"/>
                  </a:cubicBezTo>
                  <a:cubicBezTo>
                    <a:pt x="184" y="92"/>
                    <a:pt x="184" y="89"/>
                    <a:pt x="186" y="87"/>
                  </a:cubicBezTo>
                  <a:cubicBezTo>
                    <a:pt x="184" y="85"/>
                    <a:pt x="183" y="83"/>
                    <a:pt x="181" y="83"/>
                  </a:cubicBezTo>
                  <a:close/>
                </a:path>
              </a:pathLst>
            </a:custGeom>
            <a:solidFill>
              <a:srgbClr val="FFC000"/>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64" name="Freeform 29">
              <a:extLst>
                <a:ext uri="{FF2B5EF4-FFF2-40B4-BE49-F238E27FC236}">
                  <a16:creationId xmlns:a16="http://schemas.microsoft.com/office/drawing/2014/main" id="{066E7821-6F85-60FC-6964-BE7209D099B8}"/>
                </a:ext>
              </a:extLst>
            </p:cNvPr>
            <p:cNvSpPr>
              <a:spLocks/>
            </p:cNvSpPr>
            <p:nvPr/>
          </p:nvSpPr>
          <p:spPr bwMode="auto">
            <a:xfrm>
              <a:off x="7724775" y="5443538"/>
              <a:ext cx="244475" cy="503237"/>
            </a:xfrm>
            <a:custGeom>
              <a:avLst/>
              <a:gdLst>
                <a:gd name="T0" fmla="*/ 40 w 64"/>
                <a:gd name="T1" fmla="*/ 119 h 132"/>
                <a:gd name="T2" fmla="*/ 42 w 64"/>
                <a:gd name="T3" fmla="*/ 111 h 132"/>
                <a:gd name="T4" fmla="*/ 50 w 64"/>
                <a:gd name="T5" fmla="*/ 103 h 132"/>
                <a:gd name="T6" fmla="*/ 48 w 64"/>
                <a:gd name="T7" fmla="*/ 102 h 132"/>
                <a:gd name="T8" fmla="*/ 42 w 64"/>
                <a:gd name="T9" fmla="*/ 93 h 132"/>
                <a:gd name="T10" fmla="*/ 43 w 64"/>
                <a:gd name="T11" fmla="*/ 90 h 132"/>
                <a:gd name="T12" fmla="*/ 49 w 64"/>
                <a:gd name="T13" fmla="*/ 82 h 132"/>
                <a:gd name="T14" fmla="*/ 47 w 64"/>
                <a:gd name="T15" fmla="*/ 79 h 132"/>
                <a:gd name="T16" fmla="*/ 44 w 64"/>
                <a:gd name="T17" fmla="*/ 76 h 132"/>
                <a:gd name="T18" fmla="*/ 43 w 64"/>
                <a:gd name="T19" fmla="*/ 72 h 132"/>
                <a:gd name="T20" fmla="*/ 39 w 64"/>
                <a:gd name="T21" fmla="*/ 64 h 132"/>
                <a:gd name="T22" fmla="*/ 49 w 64"/>
                <a:gd name="T23" fmla="*/ 62 h 132"/>
                <a:gd name="T24" fmla="*/ 51 w 64"/>
                <a:gd name="T25" fmla="*/ 55 h 132"/>
                <a:gd name="T26" fmla="*/ 50 w 64"/>
                <a:gd name="T27" fmla="*/ 49 h 132"/>
                <a:gd name="T28" fmla="*/ 52 w 64"/>
                <a:gd name="T29" fmla="*/ 46 h 132"/>
                <a:gd name="T30" fmla="*/ 52 w 64"/>
                <a:gd name="T31" fmla="*/ 42 h 132"/>
                <a:gd name="T32" fmla="*/ 53 w 64"/>
                <a:gd name="T33" fmla="*/ 39 h 132"/>
                <a:gd name="T34" fmla="*/ 52 w 64"/>
                <a:gd name="T35" fmla="*/ 34 h 132"/>
                <a:gd name="T36" fmla="*/ 52 w 64"/>
                <a:gd name="T37" fmla="*/ 29 h 132"/>
                <a:gd name="T38" fmla="*/ 56 w 64"/>
                <a:gd name="T39" fmla="*/ 24 h 132"/>
                <a:gd name="T40" fmla="*/ 64 w 64"/>
                <a:gd name="T41" fmla="*/ 16 h 132"/>
                <a:gd name="T42" fmla="*/ 58 w 64"/>
                <a:gd name="T43" fmla="*/ 7 h 132"/>
                <a:gd name="T44" fmla="*/ 56 w 64"/>
                <a:gd name="T45" fmla="*/ 6 h 132"/>
                <a:gd name="T46" fmla="*/ 52 w 64"/>
                <a:gd name="T47" fmla="*/ 5 h 132"/>
                <a:gd name="T48" fmla="*/ 49 w 64"/>
                <a:gd name="T49" fmla="*/ 5 h 132"/>
                <a:gd name="T50" fmla="*/ 45 w 64"/>
                <a:gd name="T51" fmla="*/ 5 h 132"/>
                <a:gd name="T52" fmla="*/ 43 w 64"/>
                <a:gd name="T53" fmla="*/ 8 h 132"/>
                <a:gd name="T54" fmla="*/ 38 w 64"/>
                <a:gd name="T55" fmla="*/ 9 h 132"/>
                <a:gd name="T56" fmla="*/ 34 w 64"/>
                <a:gd name="T57" fmla="*/ 7 h 132"/>
                <a:gd name="T58" fmla="*/ 28 w 64"/>
                <a:gd name="T59" fmla="*/ 9 h 132"/>
                <a:gd name="T60" fmla="*/ 27 w 64"/>
                <a:gd name="T61" fmla="*/ 4 h 132"/>
                <a:gd name="T62" fmla="*/ 24 w 64"/>
                <a:gd name="T63" fmla="*/ 0 h 132"/>
                <a:gd name="T64" fmla="*/ 12 w 64"/>
                <a:gd name="T65" fmla="*/ 8 h 132"/>
                <a:gd name="T66" fmla="*/ 13 w 64"/>
                <a:gd name="T67" fmla="*/ 12 h 132"/>
                <a:gd name="T68" fmla="*/ 15 w 64"/>
                <a:gd name="T69" fmla="*/ 23 h 132"/>
                <a:gd name="T70" fmla="*/ 16 w 64"/>
                <a:gd name="T71" fmla="*/ 38 h 132"/>
                <a:gd name="T72" fmla="*/ 8 w 64"/>
                <a:gd name="T73" fmla="*/ 66 h 132"/>
                <a:gd name="T74" fmla="*/ 3 w 64"/>
                <a:gd name="T75" fmla="*/ 75 h 132"/>
                <a:gd name="T76" fmla="*/ 1 w 64"/>
                <a:gd name="T77" fmla="*/ 88 h 132"/>
                <a:gd name="T78" fmla="*/ 5 w 64"/>
                <a:gd name="T79" fmla="*/ 96 h 132"/>
                <a:gd name="T80" fmla="*/ 13 w 64"/>
                <a:gd name="T81" fmla="*/ 98 h 132"/>
                <a:gd name="T82" fmla="*/ 12 w 64"/>
                <a:gd name="T83" fmla="*/ 121 h 132"/>
                <a:gd name="T84" fmla="*/ 10 w 64"/>
                <a:gd name="T85" fmla="*/ 131 h 132"/>
                <a:gd name="T86" fmla="*/ 24 w 64"/>
                <a:gd name="T87" fmla="*/ 129 h 132"/>
                <a:gd name="T88" fmla="*/ 35 w 64"/>
                <a:gd name="T89" fmla="*/ 130 h 132"/>
                <a:gd name="T90" fmla="*/ 48 w 64"/>
                <a:gd name="T91" fmla="*/ 12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4" h="132">
                  <a:moveTo>
                    <a:pt x="40" y="126"/>
                  </a:moveTo>
                  <a:cubicBezTo>
                    <a:pt x="40" y="124"/>
                    <a:pt x="40" y="121"/>
                    <a:pt x="40" y="119"/>
                  </a:cubicBezTo>
                  <a:cubicBezTo>
                    <a:pt x="39" y="117"/>
                    <a:pt x="39" y="118"/>
                    <a:pt x="39" y="116"/>
                  </a:cubicBezTo>
                  <a:cubicBezTo>
                    <a:pt x="40" y="114"/>
                    <a:pt x="41" y="113"/>
                    <a:pt x="42" y="111"/>
                  </a:cubicBezTo>
                  <a:cubicBezTo>
                    <a:pt x="43" y="110"/>
                    <a:pt x="43" y="107"/>
                    <a:pt x="44" y="107"/>
                  </a:cubicBezTo>
                  <a:cubicBezTo>
                    <a:pt x="46" y="105"/>
                    <a:pt x="49" y="106"/>
                    <a:pt x="50" y="103"/>
                  </a:cubicBezTo>
                  <a:cubicBezTo>
                    <a:pt x="50" y="103"/>
                    <a:pt x="50" y="102"/>
                    <a:pt x="50" y="101"/>
                  </a:cubicBezTo>
                  <a:cubicBezTo>
                    <a:pt x="49" y="101"/>
                    <a:pt x="49" y="101"/>
                    <a:pt x="48" y="102"/>
                  </a:cubicBezTo>
                  <a:cubicBezTo>
                    <a:pt x="46" y="102"/>
                    <a:pt x="45" y="100"/>
                    <a:pt x="44" y="98"/>
                  </a:cubicBezTo>
                  <a:cubicBezTo>
                    <a:pt x="43" y="96"/>
                    <a:pt x="42" y="95"/>
                    <a:pt x="42" y="93"/>
                  </a:cubicBezTo>
                  <a:cubicBezTo>
                    <a:pt x="43" y="93"/>
                    <a:pt x="43" y="92"/>
                    <a:pt x="44" y="92"/>
                  </a:cubicBezTo>
                  <a:cubicBezTo>
                    <a:pt x="44" y="91"/>
                    <a:pt x="43" y="90"/>
                    <a:pt x="43" y="90"/>
                  </a:cubicBezTo>
                  <a:cubicBezTo>
                    <a:pt x="44" y="87"/>
                    <a:pt x="45" y="87"/>
                    <a:pt x="47" y="86"/>
                  </a:cubicBezTo>
                  <a:cubicBezTo>
                    <a:pt x="48" y="85"/>
                    <a:pt x="49" y="83"/>
                    <a:pt x="49" y="82"/>
                  </a:cubicBezTo>
                  <a:cubicBezTo>
                    <a:pt x="49" y="81"/>
                    <a:pt x="50" y="79"/>
                    <a:pt x="49" y="79"/>
                  </a:cubicBezTo>
                  <a:cubicBezTo>
                    <a:pt x="48" y="78"/>
                    <a:pt x="48" y="79"/>
                    <a:pt x="47" y="79"/>
                  </a:cubicBezTo>
                  <a:cubicBezTo>
                    <a:pt x="46" y="78"/>
                    <a:pt x="47" y="78"/>
                    <a:pt x="46" y="78"/>
                  </a:cubicBezTo>
                  <a:cubicBezTo>
                    <a:pt x="45" y="77"/>
                    <a:pt x="44" y="76"/>
                    <a:pt x="44" y="76"/>
                  </a:cubicBezTo>
                  <a:cubicBezTo>
                    <a:pt x="43" y="75"/>
                    <a:pt x="43" y="74"/>
                    <a:pt x="43" y="74"/>
                  </a:cubicBezTo>
                  <a:cubicBezTo>
                    <a:pt x="43" y="73"/>
                    <a:pt x="43" y="73"/>
                    <a:pt x="43" y="72"/>
                  </a:cubicBezTo>
                  <a:cubicBezTo>
                    <a:pt x="43" y="72"/>
                    <a:pt x="43" y="71"/>
                    <a:pt x="43" y="71"/>
                  </a:cubicBezTo>
                  <a:cubicBezTo>
                    <a:pt x="42" y="69"/>
                    <a:pt x="37" y="67"/>
                    <a:pt x="39" y="64"/>
                  </a:cubicBezTo>
                  <a:cubicBezTo>
                    <a:pt x="41" y="62"/>
                    <a:pt x="46" y="65"/>
                    <a:pt x="48" y="64"/>
                  </a:cubicBezTo>
                  <a:cubicBezTo>
                    <a:pt x="49" y="63"/>
                    <a:pt x="49" y="63"/>
                    <a:pt x="49" y="62"/>
                  </a:cubicBezTo>
                  <a:cubicBezTo>
                    <a:pt x="49" y="61"/>
                    <a:pt x="50" y="60"/>
                    <a:pt x="50" y="60"/>
                  </a:cubicBezTo>
                  <a:cubicBezTo>
                    <a:pt x="51" y="59"/>
                    <a:pt x="51" y="57"/>
                    <a:pt x="51" y="55"/>
                  </a:cubicBezTo>
                  <a:cubicBezTo>
                    <a:pt x="51" y="54"/>
                    <a:pt x="49" y="53"/>
                    <a:pt x="49" y="52"/>
                  </a:cubicBezTo>
                  <a:cubicBezTo>
                    <a:pt x="48" y="51"/>
                    <a:pt x="50" y="50"/>
                    <a:pt x="50" y="49"/>
                  </a:cubicBezTo>
                  <a:cubicBezTo>
                    <a:pt x="51" y="49"/>
                    <a:pt x="52" y="48"/>
                    <a:pt x="53" y="48"/>
                  </a:cubicBezTo>
                  <a:cubicBezTo>
                    <a:pt x="53" y="47"/>
                    <a:pt x="52" y="47"/>
                    <a:pt x="52" y="46"/>
                  </a:cubicBezTo>
                  <a:cubicBezTo>
                    <a:pt x="52" y="45"/>
                    <a:pt x="52" y="45"/>
                    <a:pt x="52" y="44"/>
                  </a:cubicBezTo>
                  <a:cubicBezTo>
                    <a:pt x="52" y="43"/>
                    <a:pt x="53" y="43"/>
                    <a:pt x="52" y="42"/>
                  </a:cubicBezTo>
                  <a:cubicBezTo>
                    <a:pt x="52" y="42"/>
                    <a:pt x="52" y="41"/>
                    <a:pt x="52" y="41"/>
                  </a:cubicBezTo>
                  <a:cubicBezTo>
                    <a:pt x="52" y="40"/>
                    <a:pt x="53" y="40"/>
                    <a:pt x="53" y="39"/>
                  </a:cubicBezTo>
                  <a:cubicBezTo>
                    <a:pt x="53" y="38"/>
                    <a:pt x="52" y="39"/>
                    <a:pt x="52" y="38"/>
                  </a:cubicBezTo>
                  <a:cubicBezTo>
                    <a:pt x="52" y="37"/>
                    <a:pt x="53" y="35"/>
                    <a:pt x="52" y="34"/>
                  </a:cubicBezTo>
                  <a:cubicBezTo>
                    <a:pt x="52" y="33"/>
                    <a:pt x="49" y="31"/>
                    <a:pt x="50" y="29"/>
                  </a:cubicBezTo>
                  <a:cubicBezTo>
                    <a:pt x="51" y="29"/>
                    <a:pt x="52" y="29"/>
                    <a:pt x="52" y="29"/>
                  </a:cubicBezTo>
                  <a:cubicBezTo>
                    <a:pt x="53" y="29"/>
                    <a:pt x="53" y="29"/>
                    <a:pt x="53" y="28"/>
                  </a:cubicBezTo>
                  <a:cubicBezTo>
                    <a:pt x="54" y="27"/>
                    <a:pt x="55" y="25"/>
                    <a:pt x="56" y="24"/>
                  </a:cubicBezTo>
                  <a:cubicBezTo>
                    <a:pt x="58" y="22"/>
                    <a:pt x="59" y="22"/>
                    <a:pt x="61" y="20"/>
                  </a:cubicBezTo>
                  <a:cubicBezTo>
                    <a:pt x="62" y="19"/>
                    <a:pt x="64" y="17"/>
                    <a:pt x="64" y="16"/>
                  </a:cubicBezTo>
                  <a:cubicBezTo>
                    <a:pt x="63" y="11"/>
                    <a:pt x="58" y="15"/>
                    <a:pt x="57" y="12"/>
                  </a:cubicBezTo>
                  <a:cubicBezTo>
                    <a:pt x="57" y="10"/>
                    <a:pt x="58" y="9"/>
                    <a:pt x="58" y="7"/>
                  </a:cubicBezTo>
                  <a:cubicBezTo>
                    <a:pt x="58" y="7"/>
                    <a:pt x="57" y="6"/>
                    <a:pt x="57" y="6"/>
                  </a:cubicBezTo>
                  <a:cubicBezTo>
                    <a:pt x="57" y="5"/>
                    <a:pt x="56" y="6"/>
                    <a:pt x="56" y="6"/>
                  </a:cubicBezTo>
                  <a:cubicBezTo>
                    <a:pt x="55" y="6"/>
                    <a:pt x="55" y="6"/>
                    <a:pt x="54" y="5"/>
                  </a:cubicBezTo>
                  <a:cubicBezTo>
                    <a:pt x="53" y="5"/>
                    <a:pt x="53" y="5"/>
                    <a:pt x="52" y="5"/>
                  </a:cubicBezTo>
                  <a:cubicBezTo>
                    <a:pt x="52" y="5"/>
                    <a:pt x="51" y="6"/>
                    <a:pt x="51" y="6"/>
                  </a:cubicBezTo>
                  <a:cubicBezTo>
                    <a:pt x="50" y="6"/>
                    <a:pt x="50" y="5"/>
                    <a:pt x="49" y="5"/>
                  </a:cubicBezTo>
                  <a:cubicBezTo>
                    <a:pt x="49" y="5"/>
                    <a:pt x="48" y="6"/>
                    <a:pt x="47" y="6"/>
                  </a:cubicBezTo>
                  <a:cubicBezTo>
                    <a:pt x="47" y="4"/>
                    <a:pt x="45" y="5"/>
                    <a:pt x="45" y="5"/>
                  </a:cubicBezTo>
                  <a:cubicBezTo>
                    <a:pt x="45" y="6"/>
                    <a:pt x="45" y="6"/>
                    <a:pt x="45" y="7"/>
                  </a:cubicBezTo>
                  <a:cubicBezTo>
                    <a:pt x="44" y="8"/>
                    <a:pt x="44" y="8"/>
                    <a:pt x="43" y="8"/>
                  </a:cubicBezTo>
                  <a:cubicBezTo>
                    <a:pt x="43" y="8"/>
                    <a:pt x="40" y="9"/>
                    <a:pt x="41" y="9"/>
                  </a:cubicBezTo>
                  <a:cubicBezTo>
                    <a:pt x="40" y="9"/>
                    <a:pt x="38" y="7"/>
                    <a:pt x="38" y="9"/>
                  </a:cubicBezTo>
                  <a:cubicBezTo>
                    <a:pt x="37" y="10"/>
                    <a:pt x="37" y="8"/>
                    <a:pt x="37" y="8"/>
                  </a:cubicBezTo>
                  <a:cubicBezTo>
                    <a:pt x="36" y="8"/>
                    <a:pt x="35" y="7"/>
                    <a:pt x="34" y="7"/>
                  </a:cubicBezTo>
                  <a:cubicBezTo>
                    <a:pt x="33" y="9"/>
                    <a:pt x="32" y="7"/>
                    <a:pt x="31" y="6"/>
                  </a:cubicBezTo>
                  <a:cubicBezTo>
                    <a:pt x="31" y="6"/>
                    <a:pt x="29" y="9"/>
                    <a:pt x="28" y="9"/>
                  </a:cubicBezTo>
                  <a:cubicBezTo>
                    <a:pt x="27" y="9"/>
                    <a:pt x="26" y="9"/>
                    <a:pt x="25" y="8"/>
                  </a:cubicBezTo>
                  <a:cubicBezTo>
                    <a:pt x="25" y="6"/>
                    <a:pt x="26" y="6"/>
                    <a:pt x="27" y="4"/>
                  </a:cubicBezTo>
                  <a:cubicBezTo>
                    <a:pt x="29" y="2"/>
                    <a:pt x="27" y="4"/>
                    <a:pt x="26" y="2"/>
                  </a:cubicBezTo>
                  <a:cubicBezTo>
                    <a:pt x="24" y="2"/>
                    <a:pt x="26" y="0"/>
                    <a:pt x="24" y="0"/>
                  </a:cubicBezTo>
                  <a:cubicBezTo>
                    <a:pt x="23" y="0"/>
                    <a:pt x="22" y="1"/>
                    <a:pt x="20" y="2"/>
                  </a:cubicBezTo>
                  <a:cubicBezTo>
                    <a:pt x="17" y="2"/>
                    <a:pt x="15" y="5"/>
                    <a:pt x="12" y="8"/>
                  </a:cubicBezTo>
                  <a:cubicBezTo>
                    <a:pt x="12" y="8"/>
                    <a:pt x="12" y="9"/>
                    <a:pt x="12" y="9"/>
                  </a:cubicBezTo>
                  <a:cubicBezTo>
                    <a:pt x="13" y="10"/>
                    <a:pt x="13" y="11"/>
                    <a:pt x="13" y="12"/>
                  </a:cubicBezTo>
                  <a:cubicBezTo>
                    <a:pt x="14" y="13"/>
                    <a:pt x="13" y="14"/>
                    <a:pt x="13" y="15"/>
                  </a:cubicBezTo>
                  <a:cubicBezTo>
                    <a:pt x="13" y="18"/>
                    <a:pt x="14" y="21"/>
                    <a:pt x="15" y="23"/>
                  </a:cubicBezTo>
                  <a:cubicBezTo>
                    <a:pt x="15" y="26"/>
                    <a:pt x="17" y="28"/>
                    <a:pt x="17" y="31"/>
                  </a:cubicBezTo>
                  <a:cubicBezTo>
                    <a:pt x="16" y="33"/>
                    <a:pt x="16" y="36"/>
                    <a:pt x="16" y="38"/>
                  </a:cubicBezTo>
                  <a:cubicBezTo>
                    <a:pt x="15" y="42"/>
                    <a:pt x="12" y="47"/>
                    <a:pt x="12" y="51"/>
                  </a:cubicBezTo>
                  <a:cubicBezTo>
                    <a:pt x="12" y="56"/>
                    <a:pt x="9" y="61"/>
                    <a:pt x="8" y="66"/>
                  </a:cubicBezTo>
                  <a:cubicBezTo>
                    <a:pt x="7" y="68"/>
                    <a:pt x="6" y="69"/>
                    <a:pt x="5" y="70"/>
                  </a:cubicBezTo>
                  <a:cubicBezTo>
                    <a:pt x="2" y="72"/>
                    <a:pt x="3" y="72"/>
                    <a:pt x="3" y="75"/>
                  </a:cubicBezTo>
                  <a:cubicBezTo>
                    <a:pt x="3" y="77"/>
                    <a:pt x="2" y="80"/>
                    <a:pt x="1" y="82"/>
                  </a:cubicBezTo>
                  <a:cubicBezTo>
                    <a:pt x="1" y="84"/>
                    <a:pt x="0" y="87"/>
                    <a:pt x="1" y="88"/>
                  </a:cubicBezTo>
                  <a:cubicBezTo>
                    <a:pt x="2" y="89"/>
                    <a:pt x="4" y="89"/>
                    <a:pt x="5" y="90"/>
                  </a:cubicBezTo>
                  <a:cubicBezTo>
                    <a:pt x="7" y="92"/>
                    <a:pt x="6" y="94"/>
                    <a:pt x="5" y="96"/>
                  </a:cubicBezTo>
                  <a:cubicBezTo>
                    <a:pt x="7" y="96"/>
                    <a:pt x="8" y="94"/>
                    <a:pt x="11" y="95"/>
                  </a:cubicBezTo>
                  <a:cubicBezTo>
                    <a:pt x="12" y="95"/>
                    <a:pt x="12" y="97"/>
                    <a:pt x="13" y="98"/>
                  </a:cubicBezTo>
                  <a:cubicBezTo>
                    <a:pt x="15" y="102"/>
                    <a:pt x="12" y="105"/>
                    <a:pt x="13" y="108"/>
                  </a:cubicBezTo>
                  <a:cubicBezTo>
                    <a:pt x="14" y="113"/>
                    <a:pt x="13" y="117"/>
                    <a:pt x="12" y="121"/>
                  </a:cubicBezTo>
                  <a:cubicBezTo>
                    <a:pt x="12" y="123"/>
                    <a:pt x="12" y="125"/>
                    <a:pt x="11" y="127"/>
                  </a:cubicBezTo>
                  <a:cubicBezTo>
                    <a:pt x="11" y="128"/>
                    <a:pt x="9" y="130"/>
                    <a:pt x="10" y="131"/>
                  </a:cubicBezTo>
                  <a:cubicBezTo>
                    <a:pt x="13" y="131"/>
                    <a:pt x="15" y="128"/>
                    <a:pt x="19" y="128"/>
                  </a:cubicBezTo>
                  <a:cubicBezTo>
                    <a:pt x="20" y="128"/>
                    <a:pt x="22" y="129"/>
                    <a:pt x="24" y="129"/>
                  </a:cubicBezTo>
                  <a:cubicBezTo>
                    <a:pt x="25" y="129"/>
                    <a:pt x="26" y="129"/>
                    <a:pt x="28" y="130"/>
                  </a:cubicBezTo>
                  <a:cubicBezTo>
                    <a:pt x="30" y="131"/>
                    <a:pt x="32" y="132"/>
                    <a:pt x="35" y="130"/>
                  </a:cubicBezTo>
                  <a:cubicBezTo>
                    <a:pt x="37" y="129"/>
                    <a:pt x="38" y="126"/>
                    <a:pt x="41" y="126"/>
                  </a:cubicBezTo>
                  <a:cubicBezTo>
                    <a:pt x="43" y="126"/>
                    <a:pt x="46" y="125"/>
                    <a:pt x="48" y="126"/>
                  </a:cubicBezTo>
                  <a:cubicBezTo>
                    <a:pt x="46" y="125"/>
                    <a:pt x="43" y="126"/>
                    <a:pt x="40" y="126"/>
                  </a:cubicBezTo>
                  <a:close/>
                </a:path>
              </a:pathLst>
            </a:custGeom>
            <a:solidFill>
              <a:schemeClr val="accent1"/>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65" name="Freeform 30">
              <a:extLst>
                <a:ext uri="{FF2B5EF4-FFF2-40B4-BE49-F238E27FC236}">
                  <a16:creationId xmlns:a16="http://schemas.microsoft.com/office/drawing/2014/main" id="{023CCF9C-F90B-3A47-AE6F-2FB32FE209D2}"/>
                </a:ext>
              </a:extLst>
            </p:cNvPr>
            <p:cNvSpPr>
              <a:spLocks noEditPoints="1"/>
            </p:cNvSpPr>
            <p:nvPr/>
          </p:nvSpPr>
          <p:spPr bwMode="auto">
            <a:xfrm>
              <a:off x="9485313" y="4006850"/>
              <a:ext cx="741363" cy="709612"/>
            </a:xfrm>
            <a:custGeom>
              <a:avLst/>
              <a:gdLst>
                <a:gd name="T0" fmla="*/ 2 w 195"/>
                <a:gd name="T1" fmla="*/ 33 h 186"/>
                <a:gd name="T2" fmla="*/ 5 w 195"/>
                <a:gd name="T3" fmla="*/ 31 h 186"/>
                <a:gd name="T4" fmla="*/ 17 w 195"/>
                <a:gd name="T5" fmla="*/ 127 h 186"/>
                <a:gd name="T6" fmla="*/ 24 w 195"/>
                <a:gd name="T7" fmla="*/ 131 h 186"/>
                <a:gd name="T8" fmla="*/ 33 w 195"/>
                <a:gd name="T9" fmla="*/ 133 h 186"/>
                <a:gd name="T10" fmla="*/ 41 w 195"/>
                <a:gd name="T11" fmla="*/ 135 h 186"/>
                <a:gd name="T12" fmla="*/ 40 w 195"/>
                <a:gd name="T13" fmla="*/ 142 h 186"/>
                <a:gd name="T14" fmla="*/ 46 w 195"/>
                <a:gd name="T15" fmla="*/ 148 h 186"/>
                <a:gd name="T16" fmla="*/ 54 w 195"/>
                <a:gd name="T17" fmla="*/ 149 h 186"/>
                <a:gd name="T18" fmla="*/ 54 w 195"/>
                <a:gd name="T19" fmla="*/ 142 h 186"/>
                <a:gd name="T20" fmla="*/ 64 w 195"/>
                <a:gd name="T21" fmla="*/ 147 h 186"/>
                <a:gd name="T22" fmla="*/ 68 w 195"/>
                <a:gd name="T23" fmla="*/ 151 h 186"/>
                <a:gd name="T24" fmla="*/ 73 w 195"/>
                <a:gd name="T25" fmla="*/ 156 h 186"/>
                <a:gd name="T26" fmla="*/ 83 w 195"/>
                <a:gd name="T27" fmla="*/ 157 h 186"/>
                <a:gd name="T28" fmla="*/ 90 w 195"/>
                <a:gd name="T29" fmla="*/ 166 h 186"/>
                <a:gd name="T30" fmla="*/ 97 w 195"/>
                <a:gd name="T31" fmla="*/ 174 h 186"/>
                <a:gd name="T32" fmla="*/ 102 w 195"/>
                <a:gd name="T33" fmla="*/ 169 h 186"/>
                <a:gd name="T34" fmla="*/ 105 w 195"/>
                <a:gd name="T35" fmla="*/ 171 h 186"/>
                <a:gd name="T36" fmla="*/ 110 w 195"/>
                <a:gd name="T37" fmla="*/ 175 h 186"/>
                <a:gd name="T38" fmla="*/ 113 w 195"/>
                <a:gd name="T39" fmla="*/ 179 h 186"/>
                <a:gd name="T40" fmla="*/ 117 w 195"/>
                <a:gd name="T41" fmla="*/ 178 h 186"/>
                <a:gd name="T42" fmla="*/ 124 w 195"/>
                <a:gd name="T43" fmla="*/ 174 h 186"/>
                <a:gd name="T44" fmla="*/ 130 w 195"/>
                <a:gd name="T45" fmla="*/ 175 h 186"/>
                <a:gd name="T46" fmla="*/ 137 w 195"/>
                <a:gd name="T47" fmla="*/ 173 h 186"/>
                <a:gd name="T48" fmla="*/ 146 w 195"/>
                <a:gd name="T49" fmla="*/ 173 h 186"/>
                <a:gd name="T50" fmla="*/ 151 w 195"/>
                <a:gd name="T51" fmla="*/ 174 h 186"/>
                <a:gd name="T52" fmla="*/ 162 w 195"/>
                <a:gd name="T53" fmla="*/ 183 h 186"/>
                <a:gd name="T54" fmla="*/ 169 w 195"/>
                <a:gd name="T55" fmla="*/ 186 h 186"/>
                <a:gd name="T56" fmla="*/ 167 w 195"/>
                <a:gd name="T57" fmla="*/ 179 h 186"/>
                <a:gd name="T58" fmla="*/ 167 w 195"/>
                <a:gd name="T59" fmla="*/ 167 h 186"/>
                <a:gd name="T60" fmla="*/ 178 w 195"/>
                <a:gd name="T61" fmla="*/ 153 h 186"/>
                <a:gd name="T62" fmla="*/ 188 w 195"/>
                <a:gd name="T63" fmla="*/ 144 h 186"/>
                <a:gd name="T64" fmla="*/ 194 w 195"/>
                <a:gd name="T65" fmla="*/ 133 h 186"/>
                <a:gd name="T66" fmla="*/ 193 w 195"/>
                <a:gd name="T67" fmla="*/ 127 h 186"/>
                <a:gd name="T68" fmla="*/ 187 w 195"/>
                <a:gd name="T69" fmla="*/ 116 h 186"/>
                <a:gd name="T70" fmla="*/ 185 w 195"/>
                <a:gd name="T71" fmla="*/ 106 h 186"/>
                <a:gd name="T72" fmla="*/ 178 w 195"/>
                <a:gd name="T73" fmla="*/ 85 h 186"/>
                <a:gd name="T74" fmla="*/ 192 w 195"/>
                <a:gd name="T75" fmla="*/ 71 h 186"/>
                <a:gd name="T76" fmla="*/ 190 w 195"/>
                <a:gd name="T77" fmla="*/ 52 h 186"/>
                <a:gd name="T78" fmla="*/ 183 w 195"/>
                <a:gd name="T79" fmla="*/ 31 h 186"/>
                <a:gd name="T80" fmla="*/ 175 w 195"/>
                <a:gd name="T81" fmla="*/ 19 h 186"/>
                <a:gd name="T82" fmla="*/ 168 w 195"/>
                <a:gd name="T83" fmla="*/ 16 h 186"/>
                <a:gd name="T84" fmla="*/ 139 w 195"/>
                <a:gd name="T85" fmla="*/ 16 h 186"/>
                <a:gd name="T86" fmla="*/ 108 w 195"/>
                <a:gd name="T87" fmla="*/ 13 h 186"/>
                <a:gd name="T88" fmla="*/ 90 w 195"/>
                <a:gd name="T89" fmla="*/ 15 h 186"/>
                <a:gd name="T90" fmla="*/ 84 w 195"/>
                <a:gd name="T91" fmla="*/ 2 h 186"/>
                <a:gd name="T92" fmla="*/ 92 w 195"/>
                <a:gd name="T93" fmla="*/ 8 h 186"/>
                <a:gd name="T94" fmla="*/ 80 w 195"/>
                <a:gd name="T95" fmla="*/ 0 h 186"/>
                <a:gd name="T96" fmla="*/ 55 w 195"/>
                <a:gd name="T97" fmla="*/ 8 h 186"/>
                <a:gd name="T98" fmla="*/ 39 w 195"/>
                <a:gd name="T99" fmla="*/ 20 h 186"/>
                <a:gd name="T100" fmla="*/ 22 w 195"/>
                <a:gd name="T101" fmla="*/ 25 h 186"/>
                <a:gd name="T102" fmla="*/ 7 w 195"/>
                <a:gd name="T103" fmla="*/ 30 h 186"/>
                <a:gd name="T104" fmla="*/ 9 w 195"/>
                <a:gd name="T105" fmla="*/ 39 h 186"/>
                <a:gd name="T106" fmla="*/ 8 w 195"/>
                <a:gd name="T107" fmla="*/ 39 h 186"/>
                <a:gd name="T108" fmla="*/ 5 w 195"/>
                <a:gd name="T109" fmla="*/ 45 h 186"/>
                <a:gd name="T110" fmla="*/ 4 w 195"/>
                <a:gd name="T111" fmla="*/ 60 h 186"/>
                <a:gd name="T112" fmla="*/ 9 w 195"/>
                <a:gd name="T113" fmla="*/ 74 h 186"/>
                <a:gd name="T114" fmla="*/ 11 w 195"/>
                <a:gd name="T115" fmla="*/ 85 h 186"/>
                <a:gd name="T116" fmla="*/ 12 w 195"/>
                <a:gd name="T117" fmla="*/ 93 h 186"/>
                <a:gd name="T118" fmla="*/ 11 w 195"/>
                <a:gd name="T119" fmla="*/ 98 h 186"/>
                <a:gd name="T120" fmla="*/ 14 w 195"/>
                <a:gd name="T121" fmla="*/ 110 h 186"/>
                <a:gd name="T122" fmla="*/ 16 w 195"/>
                <a:gd name="T123" fmla="*/ 123 h 186"/>
                <a:gd name="T124" fmla="*/ 17 w 195"/>
                <a:gd name="T125" fmla="*/ 127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5" h="186">
                  <a:moveTo>
                    <a:pt x="5" y="34"/>
                  </a:moveTo>
                  <a:cubicBezTo>
                    <a:pt x="3" y="35"/>
                    <a:pt x="3" y="33"/>
                    <a:pt x="2" y="33"/>
                  </a:cubicBezTo>
                  <a:cubicBezTo>
                    <a:pt x="2" y="31"/>
                    <a:pt x="2" y="31"/>
                    <a:pt x="2" y="31"/>
                  </a:cubicBezTo>
                  <a:cubicBezTo>
                    <a:pt x="3" y="31"/>
                    <a:pt x="4" y="30"/>
                    <a:pt x="5" y="31"/>
                  </a:cubicBezTo>
                  <a:cubicBezTo>
                    <a:pt x="6" y="32"/>
                    <a:pt x="5" y="33"/>
                    <a:pt x="5" y="34"/>
                  </a:cubicBezTo>
                  <a:close/>
                  <a:moveTo>
                    <a:pt x="17" y="127"/>
                  </a:moveTo>
                  <a:cubicBezTo>
                    <a:pt x="17" y="125"/>
                    <a:pt x="19" y="123"/>
                    <a:pt x="21" y="125"/>
                  </a:cubicBezTo>
                  <a:cubicBezTo>
                    <a:pt x="22" y="127"/>
                    <a:pt x="23" y="130"/>
                    <a:pt x="24" y="131"/>
                  </a:cubicBezTo>
                  <a:cubicBezTo>
                    <a:pt x="26" y="132"/>
                    <a:pt x="29" y="132"/>
                    <a:pt x="31" y="133"/>
                  </a:cubicBezTo>
                  <a:cubicBezTo>
                    <a:pt x="32" y="133"/>
                    <a:pt x="33" y="133"/>
                    <a:pt x="33" y="133"/>
                  </a:cubicBezTo>
                  <a:cubicBezTo>
                    <a:pt x="34" y="134"/>
                    <a:pt x="35" y="135"/>
                    <a:pt x="36" y="136"/>
                  </a:cubicBezTo>
                  <a:cubicBezTo>
                    <a:pt x="38" y="137"/>
                    <a:pt x="40" y="136"/>
                    <a:pt x="41" y="135"/>
                  </a:cubicBezTo>
                  <a:cubicBezTo>
                    <a:pt x="43" y="135"/>
                    <a:pt x="46" y="137"/>
                    <a:pt x="44" y="139"/>
                  </a:cubicBezTo>
                  <a:cubicBezTo>
                    <a:pt x="43" y="141"/>
                    <a:pt x="41" y="140"/>
                    <a:pt x="40" y="142"/>
                  </a:cubicBezTo>
                  <a:cubicBezTo>
                    <a:pt x="39" y="144"/>
                    <a:pt x="42" y="144"/>
                    <a:pt x="43" y="144"/>
                  </a:cubicBezTo>
                  <a:cubicBezTo>
                    <a:pt x="44" y="145"/>
                    <a:pt x="46" y="147"/>
                    <a:pt x="46" y="148"/>
                  </a:cubicBezTo>
                  <a:cubicBezTo>
                    <a:pt x="47" y="149"/>
                    <a:pt x="46" y="151"/>
                    <a:pt x="48" y="152"/>
                  </a:cubicBezTo>
                  <a:cubicBezTo>
                    <a:pt x="49" y="152"/>
                    <a:pt x="53" y="150"/>
                    <a:pt x="54" y="149"/>
                  </a:cubicBezTo>
                  <a:cubicBezTo>
                    <a:pt x="56" y="148"/>
                    <a:pt x="55" y="148"/>
                    <a:pt x="54" y="146"/>
                  </a:cubicBezTo>
                  <a:cubicBezTo>
                    <a:pt x="54" y="145"/>
                    <a:pt x="53" y="143"/>
                    <a:pt x="54" y="142"/>
                  </a:cubicBezTo>
                  <a:cubicBezTo>
                    <a:pt x="55" y="142"/>
                    <a:pt x="59" y="144"/>
                    <a:pt x="60" y="145"/>
                  </a:cubicBezTo>
                  <a:cubicBezTo>
                    <a:pt x="61" y="145"/>
                    <a:pt x="62" y="147"/>
                    <a:pt x="64" y="147"/>
                  </a:cubicBezTo>
                  <a:cubicBezTo>
                    <a:pt x="66" y="148"/>
                    <a:pt x="68" y="145"/>
                    <a:pt x="71" y="146"/>
                  </a:cubicBezTo>
                  <a:cubicBezTo>
                    <a:pt x="71" y="149"/>
                    <a:pt x="67" y="150"/>
                    <a:pt x="68" y="151"/>
                  </a:cubicBezTo>
                  <a:cubicBezTo>
                    <a:pt x="68" y="152"/>
                    <a:pt x="70" y="153"/>
                    <a:pt x="70" y="153"/>
                  </a:cubicBezTo>
                  <a:cubicBezTo>
                    <a:pt x="71" y="154"/>
                    <a:pt x="73" y="155"/>
                    <a:pt x="73" y="156"/>
                  </a:cubicBezTo>
                  <a:cubicBezTo>
                    <a:pt x="75" y="156"/>
                    <a:pt x="75" y="154"/>
                    <a:pt x="77" y="154"/>
                  </a:cubicBezTo>
                  <a:cubicBezTo>
                    <a:pt x="79" y="155"/>
                    <a:pt x="81" y="157"/>
                    <a:pt x="83" y="157"/>
                  </a:cubicBezTo>
                  <a:cubicBezTo>
                    <a:pt x="86" y="158"/>
                    <a:pt x="86" y="159"/>
                    <a:pt x="87" y="161"/>
                  </a:cubicBezTo>
                  <a:cubicBezTo>
                    <a:pt x="87" y="164"/>
                    <a:pt x="88" y="164"/>
                    <a:pt x="90" y="166"/>
                  </a:cubicBezTo>
                  <a:cubicBezTo>
                    <a:pt x="92" y="168"/>
                    <a:pt x="92" y="170"/>
                    <a:pt x="93" y="172"/>
                  </a:cubicBezTo>
                  <a:cubicBezTo>
                    <a:pt x="93" y="174"/>
                    <a:pt x="96" y="175"/>
                    <a:pt x="97" y="174"/>
                  </a:cubicBezTo>
                  <a:cubicBezTo>
                    <a:pt x="98" y="173"/>
                    <a:pt x="98" y="171"/>
                    <a:pt x="99" y="170"/>
                  </a:cubicBezTo>
                  <a:cubicBezTo>
                    <a:pt x="100" y="169"/>
                    <a:pt x="101" y="170"/>
                    <a:pt x="102" y="169"/>
                  </a:cubicBezTo>
                  <a:cubicBezTo>
                    <a:pt x="103" y="169"/>
                    <a:pt x="103" y="168"/>
                    <a:pt x="104" y="167"/>
                  </a:cubicBezTo>
                  <a:cubicBezTo>
                    <a:pt x="105" y="168"/>
                    <a:pt x="104" y="170"/>
                    <a:pt x="105" y="171"/>
                  </a:cubicBezTo>
                  <a:cubicBezTo>
                    <a:pt x="105" y="172"/>
                    <a:pt x="107" y="173"/>
                    <a:pt x="108" y="173"/>
                  </a:cubicBezTo>
                  <a:cubicBezTo>
                    <a:pt x="109" y="174"/>
                    <a:pt x="110" y="174"/>
                    <a:pt x="110" y="175"/>
                  </a:cubicBezTo>
                  <a:cubicBezTo>
                    <a:pt x="111" y="176"/>
                    <a:pt x="110" y="178"/>
                    <a:pt x="111" y="180"/>
                  </a:cubicBezTo>
                  <a:cubicBezTo>
                    <a:pt x="112" y="180"/>
                    <a:pt x="112" y="179"/>
                    <a:pt x="113" y="179"/>
                  </a:cubicBezTo>
                  <a:cubicBezTo>
                    <a:pt x="114" y="179"/>
                    <a:pt x="115" y="180"/>
                    <a:pt x="116" y="179"/>
                  </a:cubicBezTo>
                  <a:cubicBezTo>
                    <a:pt x="116" y="179"/>
                    <a:pt x="116" y="178"/>
                    <a:pt x="117" y="178"/>
                  </a:cubicBezTo>
                  <a:cubicBezTo>
                    <a:pt x="118" y="177"/>
                    <a:pt x="119" y="176"/>
                    <a:pt x="120" y="175"/>
                  </a:cubicBezTo>
                  <a:cubicBezTo>
                    <a:pt x="122" y="174"/>
                    <a:pt x="122" y="173"/>
                    <a:pt x="124" y="174"/>
                  </a:cubicBezTo>
                  <a:cubicBezTo>
                    <a:pt x="125" y="174"/>
                    <a:pt x="126" y="174"/>
                    <a:pt x="127" y="174"/>
                  </a:cubicBezTo>
                  <a:cubicBezTo>
                    <a:pt x="128" y="174"/>
                    <a:pt x="129" y="174"/>
                    <a:pt x="130" y="175"/>
                  </a:cubicBezTo>
                  <a:cubicBezTo>
                    <a:pt x="131" y="175"/>
                    <a:pt x="132" y="177"/>
                    <a:pt x="134" y="176"/>
                  </a:cubicBezTo>
                  <a:cubicBezTo>
                    <a:pt x="135" y="175"/>
                    <a:pt x="135" y="174"/>
                    <a:pt x="137" y="173"/>
                  </a:cubicBezTo>
                  <a:cubicBezTo>
                    <a:pt x="138" y="172"/>
                    <a:pt x="141" y="173"/>
                    <a:pt x="142" y="173"/>
                  </a:cubicBezTo>
                  <a:cubicBezTo>
                    <a:pt x="144" y="173"/>
                    <a:pt x="145" y="173"/>
                    <a:pt x="146" y="173"/>
                  </a:cubicBezTo>
                  <a:cubicBezTo>
                    <a:pt x="147" y="174"/>
                    <a:pt x="147" y="175"/>
                    <a:pt x="148" y="175"/>
                  </a:cubicBezTo>
                  <a:cubicBezTo>
                    <a:pt x="150" y="175"/>
                    <a:pt x="150" y="174"/>
                    <a:pt x="151" y="174"/>
                  </a:cubicBezTo>
                  <a:cubicBezTo>
                    <a:pt x="153" y="175"/>
                    <a:pt x="154" y="178"/>
                    <a:pt x="155" y="179"/>
                  </a:cubicBezTo>
                  <a:cubicBezTo>
                    <a:pt x="157" y="181"/>
                    <a:pt x="160" y="182"/>
                    <a:pt x="162" y="183"/>
                  </a:cubicBezTo>
                  <a:cubicBezTo>
                    <a:pt x="163" y="183"/>
                    <a:pt x="165" y="183"/>
                    <a:pt x="166" y="184"/>
                  </a:cubicBezTo>
                  <a:cubicBezTo>
                    <a:pt x="167" y="184"/>
                    <a:pt x="168" y="185"/>
                    <a:pt x="169" y="186"/>
                  </a:cubicBezTo>
                  <a:cubicBezTo>
                    <a:pt x="170" y="186"/>
                    <a:pt x="171" y="185"/>
                    <a:pt x="170" y="183"/>
                  </a:cubicBezTo>
                  <a:cubicBezTo>
                    <a:pt x="169" y="181"/>
                    <a:pt x="167" y="181"/>
                    <a:pt x="167" y="179"/>
                  </a:cubicBezTo>
                  <a:cubicBezTo>
                    <a:pt x="167" y="176"/>
                    <a:pt x="168" y="175"/>
                    <a:pt x="167" y="172"/>
                  </a:cubicBezTo>
                  <a:cubicBezTo>
                    <a:pt x="166" y="170"/>
                    <a:pt x="166" y="169"/>
                    <a:pt x="167" y="167"/>
                  </a:cubicBezTo>
                  <a:cubicBezTo>
                    <a:pt x="169" y="164"/>
                    <a:pt x="171" y="162"/>
                    <a:pt x="173" y="159"/>
                  </a:cubicBezTo>
                  <a:cubicBezTo>
                    <a:pt x="175" y="157"/>
                    <a:pt x="176" y="155"/>
                    <a:pt x="178" y="153"/>
                  </a:cubicBezTo>
                  <a:cubicBezTo>
                    <a:pt x="181" y="151"/>
                    <a:pt x="183" y="149"/>
                    <a:pt x="185" y="147"/>
                  </a:cubicBezTo>
                  <a:cubicBezTo>
                    <a:pt x="186" y="146"/>
                    <a:pt x="187" y="145"/>
                    <a:pt x="188" y="144"/>
                  </a:cubicBezTo>
                  <a:cubicBezTo>
                    <a:pt x="190" y="144"/>
                    <a:pt x="192" y="144"/>
                    <a:pt x="193" y="143"/>
                  </a:cubicBezTo>
                  <a:cubicBezTo>
                    <a:pt x="193" y="139"/>
                    <a:pt x="195" y="137"/>
                    <a:pt x="194" y="133"/>
                  </a:cubicBezTo>
                  <a:cubicBezTo>
                    <a:pt x="192" y="132"/>
                    <a:pt x="193" y="130"/>
                    <a:pt x="195" y="130"/>
                  </a:cubicBezTo>
                  <a:cubicBezTo>
                    <a:pt x="195" y="128"/>
                    <a:pt x="194" y="128"/>
                    <a:pt x="193" y="127"/>
                  </a:cubicBezTo>
                  <a:cubicBezTo>
                    <a:pt x="192" y="126"/>
                    <a:pt x="191" y="124"/>
                    <a:pt x="191" y="123"/>
                  </a:cubicBezTo>
                  <a:cubicBezTo>
                    <a:pt x="190" y="121"/>
                    <a:pt x="188" y="118"/>
                    <a:pt x="187" y="116"/>
                  </a:cubicBezTo>
                  <a:cubicBezTo>
                    <a:pt x="185" y="115"/>
                    <a:pt x="186" y="114"/>
                    <a:pt x="187" y="113"/>
                  </a:cubicBezTo>
                  <a:cubicBezTo>
                    <a:pt x="187" y="110"/>
                    <a:pt x="185" y="109"/>
                    <a:pt x="185" y="106"/>
                  </a:cubicBezTo>
                  <a:cubicBezTo>
                    <a:pt x="183" y="102"/>
                    <a:pt x="188" y="97"/>
                    <a:pt x="186" y="92"/>
                  </a:cubicBezTo>
                  <a:cubicBezTo>
                    <a:pt x="185" y="89"/>
                    <a:pt x="180" y="88"/>
                    <a:pt x="178" y="85"/>
                  </a:cubicBezTo>
                  <a:cubicBezTo>
                    <a:pt x="175" y="81"/>
                    <a:pt x="182" y="77"/>
                    <a:pt x="185" y="76"/>
                  </a:cubicBezTo>
                  <a:cubicBezTo>
                    <a:pt x="187" y="74"/>
                    <a:pt x="191" y="74"/>
                    <a:pt x="192" y="71"/>
                  </a:cubicBezTo>
                  <a:cubicBezTo>
                    <a:pt x="193" y="67"/>
                    <a:pt x="191" y="63"/>
                    <a:pt x="191" y="59"/>
                  </a:cubicBezTo>
                  <a:cubicBezTo>
                    <a:pt x="190" y="57"/>
                    <a:pt x="190" y="54"/>
                    <a:pt x="190" y="52"/>
                  </a:cubicBezTo>
                  <a:cubicBezTo>
                    <a:pt x="189" y="50"/>
                    <a:pt x="188" y="47"/>
                    <a:pt x="186" y="45"/>
                  </a:cubicBezTo>
                  <a:cubicBezTo>
                    <a:pt x="185" y="41"/>
                    <a:pt x="183" y="36"/>
                    <a:pt x="183" y="31"/>
                  </a:cubicBezTo>
                  <a:cubicBezTo>
                    <a:pt x="183" y="26"/>
                    <a:pt x="183" y="23"/>
                    <a:pt x="178" y="20"/>
                  </a:cubicBezTo>
                  <a:cubicBezTo>
                    <a:pt x="177" y="19"/>
                    <a:pt x="176" y="19"/>
                    <a:pt x="175" y="19"/>
                  </a:cubicBezTo>
                  <a:cubicBezTo>
                    <a:pt x="174" y="18"/>
                    <a:pt x="174" y="17"/>
                    <a:pt x="173" y="17"/>
                  </a:cubicBezTo>
                  <a:cubicBezTo>
                    <a:pt x="171" y="16"/>
                    <a:pt x="170" y="17"/>
                    <a:pt x="168" y="16"/>
                  </a:cubicBezTo>
                  <a:cubicBezTo>
                    <a:pt x="164" y="17"/>
                    <a:pt x="159" y="16"/>
                    <a:pt x="155" y="16"/>
                  </a:cubicBezTo>
                  <a:cubicBezTo>
                    <a:pt x="149" y="16"/>
                    <a:pt x="144" y="16"/>
                    <a:pt x="139" y="16"/>
                  </a:cubicBezTo>
                  <a:cubicBezTo>
                    <a:pt x="134" y="16"/>
                    <a:pt x="129" y="14"/>
                    <a:pt x="124" y="14"/>
                  </a:cubicBezTo>
                  <a:cubicBezTo>
                    <a:pt x="119" y="14"/>
                    <a:pt x="113" y="14"/>
                    <a:pt x="108" y="13"/>
                  </a:cubicBezTo>
                  <a:cubicBezTo>
                    <a:pt x="104" y="16"/>
                    <a:pt x="100" y="16"/>
                    <a:pt x="96" y="16"/>
                  </a:cubicBezTo>
                  <a:cubicBezTo>
                    <a:pt x="93" y="16"/>
                    <a:pt x="92" y="16"/>
                    <a:pt x="90" y="15"/>
                  </a:cubicBezTo>
                  <a:cubicBezTo>
                    <a:pt x="87" y="14"/>
                    <a:pt x="87" y="14"/>
                    <a:pt x="87" y="11"/>
                  </a:cubicBezTo>
                  <a:cubicBezTo>
                    <a:pt x="86" y="10"/>
                    <a:pt x="83" y="3"/>
                    <a:pt x="84" y="2"/>
                  </a:cubicBezTo>
                  <a:cubicBezTo>
                    <a:pt x="86" y="2"/>
                    <a:pt x="88" y="4"/>
                    <a:pt x="89" y="5"/>
                  </a:cubicBezTo>
                  <a:cubicBezTo>
                    <a:pt x="90" y="6"/>
                    <a:pt x="91" y="8"/>
                    <a:pt x="92" y="8"/>
                  </a:cubicBezTo>
                  <a:cubicBezTo>
                    <a:pt x="92" y="5"/>
                    <a:pt x="89" y="4"/>
                    <a:pt x="88" y="2"/>
                  </a:cubicBezTo>
                  <a:cubicBezTo>
                    <a:pt x="85" y="0"/>
                    <a:pt x="83" y="0"/>
                    <a:pt x="80" y="0"/>
                  </a:cubicBezTo>
                  <a:cubicBezTo>
                    <a:pt x="74" y="0"/>
                    <a:pt x="69" y="2"/>
                    <a:pt x="63" y="4"/>
                  </a:cubicBezTo>
                  <a:cubicBezTo>
                    <a:pt x="61" y="5"/>
                    <a:pt x="58" y="7"/>
                    <a:pt x="55" y="8"/>
                  </a:cubicBezTo>
                  <a:cubicBezTo>
                    <a:pt x="53" y="9"/>
                    <a:pt x="49" y="9"/>
                    <a:pt x="47" y="11"/>
                  </a:cubicBezTo>
                  <a:cubicBezTo>
                    <a:pt x="44" y="13"/>
                    <a:pt x="43" y="19"/>
                    <a:pt x="39" y="20"/>
                  </a:cubicBezTo>
                  <a:cubicBezTo>
                    <a:pt x="36" y="20"/>
                    <a:pt x="33" y="20"/>
                    <a:pt x="31" y="22"/>
                  </a:cubicBezTo>
                  <a:cubicBezTo>
                    <a:pt x="28" y="23"/>
                    <a:pt x="25" y="24"/>
                    <a:pt x="22" y="25"/>
                  </a:cubicBezTo>
                  <a:cubicBezTo>
                    <a:pt x="19" y="25"/>
                    <a:pt x="17" y="26"/>
                    <a:pt x="14" y="28"/>
                  </a:cubicBezTo>
                  <a:cubicBezTo>
                    <a:pt x="12" y="28"/>
                    <a:pt x="8" y="29"/>
                    <a:pt x="7" y="30"/>
                  </a:cubicBezTo>
                  <a:cubicBezTo>
                    <a:pt x="5" y="33"/>
                    <a:pt x="9" y="33"/>
                    <a:pt x="10" y="34"/>
                  </a:cubicBezTo>
                  <a:cubicBezTo>
                    <a:pt x="11" y="36"/>
                    <a:pt x="9" y="37"/>
                    <a:pt x="9" y="39"/>
                  </a:cubicBezTo>
                  <a:cubicBezTo>
                    <a:pt x="9" y="39"/>
                    <a:pt x="11" y="41"/>
                    <a:pt x="10" y="41"/>
                  </a:cubicBezTo>
                  <a:cubicBezTo>
                    <a:pt x="9" y="41"/>
                    <a:pt x="8" y="40"/>
                    <a:pt x="8" y="39"/>
                  </a:cubicBezTo>
                  <a:cubicBezTo>
                    <a:pt x="7" y="39"/>
                    <a:pt x="3" y="37"/>
                    <a:pt x="2" y="37"/>
                  </a:cubicBezTo>
                  <a:cubicBezTo>
                    <a:pt x="3" y="40"/>
                    <a:pt x="3" y="43"/>
                    <a:pt x="5" y="45"/>
                  </a:cubicBezTo>
                  <a:cubicBezTo>
                    <a:pt x="6" y="48"/>
                    <a:pt x="6" y="51"/>
                    <a:pt x="6" y="54"/>
                  </a:cubicBezTo>
                  <a:cubicBezTo>
                    <a:pt x="6" y="56"/>
                    <a:pt x="5" y="58"/>
                    <a:pt x="4" y="60"/>
                  </a:cubicBezTo>
                  <a:cubicBezTo>
                    <a:pt x="2" y="62"/>
                    <a:pt x="0" y="64"/>
                    <a:pt x="0" y="67"/>
                  </a:cubicBezTo>
                  <a:cubicBezTo>
                    <a:pt x="3" y="69"/>
                    <a:pt x="7" y="71"/>
                    <a:pt x="9" y="74"/>
                  </a:cubicBezTo>
                  <a:cubicBezTo>
                    <a:pt x="11" y="77"/>
                    <a:pt x="8" y="79"/>
                    <a:pt x="9" y="82"/>
                  </a:cubicBezTo>
                  <a:cubicBezTo>
                    <a:pt x="9" y="83"/>
                    <a:pt x="10" y="84"/>
                    <a:pt x="11" y="85"/>
                  </a:cubicBezTo>
                  <a:cubicBezTo>
                    <a:pt x="11" y="87"/>
                    <a:pt x="11" y="88"/>
                    <a:pt x="11" y="90"/>
                  </a:cubicBezTo>
                  <a:cubicBezTo>
                    <a:pt x="12" y="91"/>
                    <a:pt x="13" y="91"/>
                    <a:pt x="12" y="93"/>
                  </a:cubicBezTo>
                  <a:cubicBezTo>
                    <a:pt x="12" y="94"/>
                    <a:pt x="11" y="94"/>
                    <a:pt x="11" y="95"/>
                  </a:cubicBezTo>
                  <a:cubicBezTo>
                    <a:pt x="11" y="96"/>
                    <a:pt x="11" y="97"/>
                    <a:pt x="11" y="98"/>
                  </a:cubicBezTo>
                  <a:cubicBezTo>
                    <a:pt x="8" y="98"/>
                    <a:pt x="10" y="102"/>
                    <a:pt x="11" y="104"/>
                  </a:cubicBezTo>
                  <a:cubicBezTo>
                    <a:pt x="12" y="106"/>
                    <a:pt x="12" y="108"/>
                    <a:pt x="14" y="110"/>
                  </a:cubicBezTo>
                  <a:cubicBezTo>
                    <a:pt x="16" y="112"/>
                    <a:pt x="18" y="115"/>
                    <a:pt x="17" y="118"/>
                  </a:cubicBezTo>
                  <a:cubicBezTo>
                    <a:pt x="17" y="120"/>
                    <a:pt x="16" y="121"/>
                    <a:pt x="16" y="123"/>
                  </a:cubicBezTo>
                  <a:cubicBezTo>
                    <a:pt x="16" y="125"/>
                    <a:pt x="15" y="127"/>
                    <a:pt x="14" y="129"/>
                  </a:cubicBezTo>
                  <a:cubicBezTo>
                    <a:pt x="15" y="129"/>
                    <a:pt x="16" y="129"/>
                    <a:pt x="17" y="127"/>
                  </a:cubicBezTo>
                  <a:close/>
                </a:path>
              </a:pathLst>
            </a:custGeom>
            <a:solidFill>
              <a:schemeClr val="accent1"/>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73" name="Freeform 32">
              <a:extLst>
                <a:ext uri="{FF2B5EF4-FFF2-40B4-BE49-F238E27FC236}">
                  <a16:creationId xmlns:a16="http://schemas.microsoft.com/office/drawing/2014/main" id="{05B64CB0-6DA9-D62C-7305-C2BA71ADDE53}"/>
                </a:ext>
              </a:extLst>
            </p:cNvPr>
            <p:cNvSpPr>
              <a:spLocks/>
            </p:cNvSpPr>
            <p:nvPr/>
          </p:nvSpPr>
          <p:spPr bwMode="auto">
            <a:xfrm>
              <a:off x="9377363" y="6292850"/>
              <a:ext cx="26988" cy="15875"/>
            </a:xfrm>
            <a:custGeom>
              <a:avLst/>
              <a:gdLst>
                <a:gd name="T0" fmla="*/ 1 w 7"/>
                <a:gd name="T1" fmla="*/ 2 h 4"/>
                <a:gd name="T2" fmla="*/ 1 w 7"/>
                <a:gd name="T3" fmla="*/ 1 h 4"/>
                <a:gd name="T4" fmla="*/ 1 w 7"/>
                <a:gd name="T5" fmla="*/ 1 h 4"/>
                <a:gd name="T6" fmla="*/ 0 w 7"/>
                <a:gd name="T7" fmla="*/ 0 h 4"/>
                <a:gd name="T8" fmla="*/ 1 w 7"/>
                <a:gd name="T9" fmla="*/ 0 h 4"/>
                <a:gd name="T10" fmla="*/ 1 w 7"/>
                <a:gd name="T11" fmla="*/ 0 h 4"/>
                <a:gd name="T12" fmla="*/ 2 w 7"/>
                <a:gd name="T13" fmla="*/ 0 h 4"/>
                <a:gd name="T14" fmla="*/ 2 w 7"/>
                <a:gd name="T15" fmla="*/ 0 h 4"/>
                <a:gd name="T16" fmla="*/ 3 w 7"/>
                <a:gd name="T17" fmla="*/ 0 h 4"/>
                <a:gd name="T18" fmla="*/ 3 w 7"/>
                <a:gd name="T19" fmla="*/ 0 h 4"/>
                <a:gd name="T20" fmla="*/ 4 w 7"/>
                <a:gd name="T21" fmla="*/ 0 h 4"/>
                <a:gd name="T22" fmla="*/ 5 w 7"/>
                <a:gd name="T23" fmla="*/ 1 h 4"/>
                <a:gd name="T24" fmla="*/ 5 w 7"/>
                <a:gd name="T25" fmla="*/ 1 h 4"/>
                <a:gd name="T26" fmla="*/ 5 w 7"/>
                <a:gd name="T27" fmla="*/ 1 h 4"/>
                <a:gd name="T28" fmla="*/ 6 w 7"/>
                <a:gd name="T29" fmla="*/ 1 h 4"/>
                <a:gd name="T30" fmla="*/ 6 w 7"/>
                <a:gd name="T31" fmla="*/ 1 h 4"/>
                <a:gd name="T32" fmla="*/ 6 w 7"/>
                <a:gd name="T33" fmla="*/ 2 h 4"/>
                <a:gd name="T34" fmla="*/ 7 w 7"/>
                <a:gd name="T35" fmla="*/ 2 h 4"/>
                <a:gd name="T36" fmla="*/ 7 w 7"/>
                <a:gd name="T37" fmla="*/ 2 h 4"/>
                <a:gd name="T38" fmla="*/ 6 w 7"/>
                <a:gd name="T39" fmla="*/ 3 h 4"/>
                <a:gd name="T40" fmla="*/ 5 w 7"/>
                <a:gd name="T41" fmla="*/ 3 h 4"/>
                <a:gd name="T42" fmla="*/ 5 w 7"/>
                <a:gd name="T43" fmla="*/ 3 h 4"/>
                <a:gd name="T44" fmla="*/ 5 w 7"/>
                <a:gd name="T45" fmla="*/ 3 h 4"/>
                <a:gd name="T46" fmla="*/ 4 w 7"/>
                <a:gd name="T47" fmla="*/ 3 h 4"/>
                <a:gd name="T48" fmla="*/ 4 w 7"/>
                <a:gd name="T49" fmla="*/ 3 h 4"/>
                <a:gd name="T50" fmla="*/ 3 w 7"/>
                <a:gd name="T51" fmla="*/ 3 h 4"/>
                <a:gd name="T52" fmla="*/ 2 w 7"/>
                <a:gd name="T53" fmla="*/ 3 h 4"/>
                <a:gd name="T54" fmla="*/ 2 w 7"/>
                <a:gd name="T55" fmla="*/ 3 h 4"/>
                <a:gd name="T56" fmla="*/ 2 w 7"/>
                <a:gd name="T57" fmla="*/ 3 h 4"/>
                <a:gd name="T58" fmla="*/ 2 w 7"/>
                <a:gd name="T59" fmla="*/ 2 h 4"/>
                <a:gd name="T60" fmla="*/ 1 w 7"/>
                <a:gd name="T6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 h="4">
                  <a:moveTo>
                    <a:pt x="1" y="2"/>
                  </a:moveTo>
                  <a:cubicBezTo>
                    <a:pt x="0" y="2"/>
                    <a:pt x="1" y="1"/>
                    <a:pt x="1" y="1"/>
                  </a:cubicBezTo>
                  <a:cubicBezTo>
                    <a:pt x="1" y="1"/>
                    <a:pt x="1" y="1"/>
                    <a:pt x="1" y="1"/>
                  </a:cubicBezTo>
                  <a:cubicBezTo>
                    <a:pt x="1" y="0"/>
                    <a:pt x="0" y="0"/>
                    <a:pt x="0" y="0"/>
                  </a:cubicBezTo>
                  <a:cubicBezTo>
                    <a:pt x="0" y="0"/>
                    <a:pt x="1" y="0"/>
                    <a:pt x="1" y="0"/>
                  </a:cubicBezTo>
                  <a:cubicBezTo>
                    <a:pt x="1" y="0"/>
                    <a:pt x="1" y="0"/>
                    <a:pt x="1" y="0"/>
                  </a:cubicBezTo>
                  <a:cubicBezTo>
                    <a:pt x="2" y="0"/>
                    <a:pt x="2" y="0"/>
                    <a:pt x="2" y="0"/>
                  </a:cubicBezTo>
                  <a:cubicBezTo>
                    <a:pt x="2" y="0"/>
                    <a:pt x="2" y="0"/>
                    <a:pt x="2" y="0"/>
                  </a:cubicBezTo>
                  <a:cubicBezTo>
                    <a:pt x="3" y="0"/>
                    <a:pt x="3" y="0"/>
                    <a:pt x="3" y="0"/>
                  </a:cubicBezTo>
                  <a:cubicBezTo>
                    <a:pt x="3" y="0"/>
                    <a:pt x="3" y="0"/>
                    <a:pt x="3" y="0"/>
                  </a:cubicBezTo>
                  <a:cubicBezTo>
                    <a:pt x="4" y="0"/>
                    <a:pt x="4" y="0"/>
                    <a:pt x="4" y="0"/>
                  </a:cubicBezTo>
                  <a:cubicBezTo>
                    <a:pt x="4" y="0"/>
                    <a:pt x="4" y="1"/>
                    <a:pt x="5" y="1"/>
                  </a:cubicBezTo>
                  <a:cubicBezTo>
                    <a:pt x="5" y="1"/>
                    <a:pt x="5" y="1"/>
                    <a:pt x="5" y="1"/>
                  </a:cubicBezTo>
                  <a:cubicBezTo>
                    <a:pt x="5" y="1"/>
                    <a:pt x="5" y="1"/>
                    <a:pt x="5" y="1"/>
                  </a:cubicBezTo>
                  <a:cubicBezTo>
                    <a:pt x="6" y="1"/>
                    <a:pt x="6" y="1"/>
                    <a:pt x="6" y="1"/>
                  </a:cubicBezTo>
                  <a:cubicBezTo>
                    <a:pt x="6" y="1"/>
                    <a:pt x="6" y="1"/>
                    <a:pt x="6" y="1"/>
                  </a:cubicBezTo>
                  <a:cubicBezTo>
                    <a:pt x="6" y="1"/>
                    <a:pt x="6" y="1"/>
                    <a:pt x="6" y="2"/>
                  </a:cubicBezTo>
                  <a:cubicBezTo>
                    <a:pt x="6" y="2"/>
                    <a:pt x="6" y="2"/>
                    <a:pt x="7" y="2"/>
                  </a:cubicBezTo>
                  <a:cubicBezTo>
                    <a:pt x="7" y="2"/>
                    <a:pt x="7" y="2"/>
                    <a:pt x="7" y="2"/>
                  </a:cubicBezTo>
                  <a:cubicBezTo>
                    <a:pt x="7" y="3"/>
                    <a:pt x="6" y="3"/>
                    <a:pt x="6" y="3"/>
                  </a:cubicBezTo>
                  <a:cubicBezTo>
                    <a:pt x="6" y="3"/>
                    <a:pt x="5" y="3"/>
                    <a:pt x="5" y="3"/>
                  </a:cubicBezTo>
                  <a:cubicBezTo>
                    <a:pt x="5" y="3"/>
                    <a:pt x="5" y="3"/>
                    <a:pt x="5" y="3"/>
                  </a:cubicBezTo>
                  <a:cubicBezTo>
                    <a:pt x="5" y="3"/>
                    <a:pt x="5" y="3"/>
                    <a:pt x="5" y="3"/>
                  </a:cubicBezTo>
                  <a:cubicBezTo>
                    <a:pt x="4" y="3"/>
                    <a:pt x="4" y="3"/>
                    <a:pt x="4" y="3"/>
                  </a:cubicBezTo>
                  <a:cubicBezTo>
                    <a:pt x="4" y="3"/>
                    <a:pt x="4" y="3"/>
                    <a:pt x="4" y="3"/>
                  </a:cubicBezTo>
                  <a:cubicBezTo>
                    <a:pt x="4" y="4"/>
                    <a:pt x="3" y="3"/>
                    <a:pt x="3" y="3"/>
                  </a:cubicBezTo>
                  <a:cubicBezTo>
                    <a:pt x="3" y="3"/>
                    <a:pt x="3" y="3"/>
                    <a:pt x="2" y="3"/>
                  </a:cubicBezTo>
                  <a:cubicBezTo>
                    <a:pt x="2" y="3"/>
                    <a:pt x="2" y="3"/>
                    <a:pt x="2" y="3"/>
                  </a:cubicBezTo>
                  <a:cubicBezTo>
                    <a:pt x="2" y="3"/>
                    <a:pt x="2" y="3"/>
                    <a:pt x="2" y="3"/>
                  </a:cubicBezTo>
                  <a:cubicBezTo>
                    <a:pt x="2" y="3"/>
                    <a:pt x="2" y="3"/>
                    <a:pt x="2" y="2"/>
                  </a:cubicBezTo>
                  <a:cubicBezTo>
                    <a:pt x="1" y="2"/>
                    <a:pt x="1" y="2"/>
                    <a:pt x="1" y="2"/>
                  </a:cubicBezTo>
                  <a:close/>
                </a:path>
              </a:pathLst>
            </a:custGeom>
            <a:solidFill>
              <a:schemeClr val="accent3"/>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74" name="Freeform 33">
              <a:extLst>
                <a:ext uri="{FF2B5EF4-FFF2-40B4-BE49-F238E27FC236}">
                  <a16:creationId xmlns:a16="http://schemas.microsoft.com/office/drawing/2014/main" id="{5AB039D1-F82A-69C9-0602-88236E4FC870}"/>
                </a:ext>
              </a:extLst>
            </p:cNvPr>
            <p:cNvSpPr>
              <a:spLocks/>
            </p:cNvSpPr>
            <p:nvPr/>
          </p:nvSpPr>
          <p:spPr bwMode="auto">
            <a:xfrm>
              <a:off x="9401175" y="6305550"/>
              <a:ext cx="7938" cy="3175"/>
            </a:xfrm>
            <a:custGeom>
              <a:avLst/>
              <a:gdLst>
                <a:gd name="T0" fmla="*/ 1 w 2"/>
                <a:gd name="T1" fmla="*/ 1 h 1"/>
                <a:gd name="T2" fmla="*/ 0 w 2"/>
                <a:gd name="T3" fmla="*/ 0 h 1"/>
                <a:gd name="T4" fmla="*/ 0 w 2"/>
                <a:gd name="T5" fmla="*/ 0 h 1"/>
                <a:gd name="T6" fmla="*/ 1 w 2"/>
                <a:gd name="T7" fmla="*/ 0 h 1"/>
                <a:gd name="T8" fmla="*/ 1 w 2"/>
                <a:gd name="T9" fmla="*/ 0 h 1"/>
                <a:gd name="T10" fmla="*/ 1 w 2"/>
                <a:gd name="T11" fmla="*/ 0 h 1"/>
                <a:gd name="T12" fmla="*/ 1 w 2"/>
                <a:gd name="T13" fmla="*/ 0 h 1"/>
                <a:gd name="T14" fmla="*/ 1 w 2"/>
                <a:gd name="T15" fmla="*/ 1 h 1"/>
                <a:gd name="T16" fmla="*/ 1 w 2"/>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1" y="1"/>
                  </a:moveTo>
                  <a:cubicBezTo>
                    <a:pt x="1" y="1"/>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ubicBezTo>
                    <a:pt x="1" y="0"/>
                    <a:pt x="2" y="0"/>
                    <a:pt x="1" y="1"/>
                  </a:cubicBezTo>
                  <a:cubicBezTo>
                    <a:pt x="1" y="1"/>
                    <a:pt x="1" y="1"/>
                    <a:pt x="1" y="1"/>
                  </a:cubicBezTo>
                  <a:close/>
                </a:path>
              </a:pathLst>
            </a:custGeom>
            <a:solidFill>
              <a:schemeClr val="accent3"/>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75" name="Freeform 34">
              <a:extLst>
                <a:ext uri="{FF2B5EF4-FFF2-40B4-BE49-F238E27FC236}">
                  <a16:creationId xmlns:a16="http://schemas.microsoft.com/office/drawing/2014/main" id="{08D8C792-270C-0385-123F-600022D4103C}"/>
                </a:ext>
              </a:extLst>
            </p:cNvPr>
            <p:cNvSpPr>
              <a:spLocks/>
            </p:cNvSpPr>
            <p:nvPr/>
          </p:nvSpPr>
          <p:spPr bwMode="auto">
            <a:xfrm>
              <a:off x="9401175" y="6308725"/>
              <a:ext cx="41275" cy="41275"/>
            </a:xfrm>
            <a:custGeom>
              <a:avLst/>
              <a:gdLst>
                <a:gd name="T0" fmla="*/ 2 w 11"/>
                <a:gd name="T1" fmla="*/ 1 h 11"/>
                <a:gd name="T2" fmla="*/ 2 w 11"/>
                <a:gd name="T3" fmla="*/ 1 h 11"/>
                <a:gd name="T4" fmla="*/ 2 w 11"/>
                <a:gd name="T5" fmla="*/ 2 h 11"/>
                <a:gd name="T6" fmla="*/ 3 w 11"/>
                <a:gd name="T7" fmla="*/ 2 h 11"/>
                <a:gd name="T8" fmla="*/ 4 w 11"/>
                <a:gd name="T9" fmla="*/ 3 h 11"/>
                <a:gd name="T10" fmla="*/ 4 w 11"/>
                <a:gd name="T11" fmla="*/ 3 h 11"/>
                <a:gd name="T12" fmla="*/ 5 w 11"/>
                <a:gd name="T13" fmla="*/ 3 h 11"/>
                <a:gd name="T14" fmla="*/ 6 w 11"/>
                <a:gd name="T15" fmla="*/ 3 h 11"/>
                <a:gd name="T16" fmla="*/ 6 w 11"/>
                <a:gd name="T17" fmla="*/ 3 h 11"/>
                <a:gd name="T18" fmla="*/ 7 w 11"/>
                <a:gd name="T19" fmla="*/ 3 h 11"/>
                <a:gd name="T20" fmla="*/ 8 w 11"/>
                <a:gd name="T21" fmla="*/ 4 h 11"/>
                <a:gd name="T22" fmla="*/ 8 w 11"/>
                <a:gd name="T23" fmla="*/ 5 h 11"/>
                <a:gd name="T24" fmla="*/ 8 w 11"/>
                <a:gd name="T25" fmla="*/ 5 h 11"/>
                <a:gd name="T26" fmla="*/ 8 w 11"/>
                <a:gd name="T27" fmla="*/ 6 h 11"/>
                <a:gd name="T28" fmla="*/ 8 w 11"/>
                <a:gd name="T29" fmla="*/ 6 h 11"/>
                <a:gd name="T30" fmla="*/ 9 w 11"/>
                <a:gd name="T31" fmla="*/ 6 h 11"/>
                <a:gd name="T32" fmla="*/ 8 w 11"/>
                <a:gd name="T33" fmla="*/ 7 h 11"/>
                <a:gd name="T34" fmla="*/ 9 w 11"/>
                <a:gd name="T35" fmla="*/ 6 h 11"/>
                <a:gd name="T36" fmla="*/ 9 w 11"/>
                <a:gd name="T37" fmla="*/ 6 h 11"/>
                <a:gd name="T38" fmla="*/ 9 w 11"/>
                <a:gd name="T39" fmla="*/ 6 h 11"/>
                <a:gd name="T40" fmla="*/ 10 w 11"/>
                <a:gd name="T41" fmla="*/ 6 h 11"/>
                <a:gd name="T42" fmla="*/ 10 w 11"/>
                <a:gd name="T43" fmla="*/ 6 h 11"/>
                <a:gd name="T44" fmla="*/ 11 w 11"/>
                <a:gd name="T45" fmla="*/ 7 h 11"/>
                <a:gd name="T46" fmla="*/ 11 w 11"/>
                <a:gd name="T47" fmla="*/ 7 h 11"/>
                <a:gd name="T48" fmla="*/ 11 w 11"/>
                <a:gd name="T49" fmla="*/ 8 h 11"/>
                <a:gd name="T50" fmla="*/ 11 w 11"/>
                <a:gd name="T51" fmla="*/ 8 h 11"/>
                <a:gd name="T52" fmla="*/ 11 w 11"/>
                <a:gd name="T53" fmla="*/ 9 h 11"/>
                <a:gd name="T54" fmla="*/ 11 w 11"/>
                <a:gd name="T55" fmla="*/ 9 h 11"/>
                <a:gd name="T56" fmla="*/ 11 w 11"/>
                <a:gd name="T57" fmla="*/ 9 h 11"/>
                <a:gd name="T58" fmla="*/ 10 w 11"/>
                <a:gd name="T59" fmla="*/ 9 h 11"/>
                <a:gd name="T60" fmla="*/ 9 w 11"/>
                <a:gd name="T61" fmla="*/ 9 h 11"/>
                <a:gd name="T62" fmla="*/ 10 w 11"/>
                <a:gd name="T63" fmla="*/ 10 h 11"/>
                <a:gd name="T64" fmla="*/ 10 w 11"/>
                <a:gd name="T65" fmla="*/ 10 h 11"/>
                <a:gd name="T66" fmla="*/ 10 w 11"/>
                <a:gd name="T67" fmla="*/ 10 h 11"/>
                <a:gd name="T68" fmla="*/ 8 w 11"/>
                <a:gd name="T69" fmla="*/ 10 h 11"/>
                <a:gd name="T70" fmla="*/ 7 w 11"/>
                <a:gd name="T71" fmla="*/ 10 h 11"/>
                <a:gd name="T72" fmla="*/ 6 w 11"/>
                <a:gd name="T73" fmla="*/ 10 h 11"/>
                <a:gd name="T74" fmla="*/ 5 w 11"/>
                <a:gd name="T75" fmla="*/ 9 h 11"/>
                <a:gd name="T76" fmla="*/ 4 w 11"/>
                <a:gd name="T77" fmla="*/ 9 h 11"/>
                <a:gd name="T78" fmla="*/ 3 w 11"/>
                <a:gd name="T79" fmla="*/ 8 h 11"/>
                <a:gd name="T80" fmla="*/ 3 w 11"/>
                <a:gd name="T81" fmla="*/ 8 h 11"/>
                <a:gd name="T82" fmla="*/ 2 w 11"/>
                <a:gd name="T83" fmla="*/ 8 h 11"/>
                <a:gd name="T84" fmla="*/ 2 w 11"/>
                <a:gd name="T85" fmla="*/ 7 h 11"/>
                <a:gd name="T86" fmla="*/ 1 w 11"/>
                <a:gd name="T87" fmla="*/ 6 h 11"/>
                <a:gd name="T88" fmla="*/ 1 w 11"/>
                <a:gd name="T89" fmla="*/ 5 h 11"/>
                <a:gd name="T90" fmla="*/ 1 w 11"/>
                <a:gd name="T91" fmla="*/ 5 h 11"/>
                <a:gd name="T92" fmla="*/ 1 w 11"/>
                <a:gd name="T93" fmla="*/ 4 h 11"/>
                <a:gd name="T94" fmla="*/ 1 w 11"/>
                <a:gd name="T95" fmla="*/ 4 h 11"/>
                <a:gd name="T96" fmla="*/ 1 w 11"/>
                <a:gd name="T97" fmla="*/ 3 h 11"/>
                <a:gd name="T98" fmla="*/ 1 w 11"/>
                <a:gd name="T99" fmla="*/ 3 h 11"/>
                <a:gd name="T100" fmla="*/ 1 w 11"/>
                <a:gd name="T101" fmla="*/ 2 h 11"/>
                <a:gd name="T102" fmla="*/ 0 w 11"/>
                <a:gd name="T103" fmla="*/ 2 h 11"/>
                <a:gd name="T104" fmla="*/ 1 w 11"/>
                <a:gd name="T10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 h="11">
                  <a:moveTo>
                    <a:pt x="1" y="1"/>
                  </a:moveTo>
                  <a:cubicBezTo>
                    <a:pt x="1" y="1"/>
                    <a:pt x="1" y="1"/>
                    <a:pt x="2" y="1"/>
                  </a:cubicBezTo>
                  <a:cubicBezTo>
                    <a:pt x="2" y="1"/>
                    <a:pt x="2" y="1"/>
                    <a:pt x="2" y="1"/>
                  </a:cubicBezTo>
                  <a:cubicBezTo>
                    <a:pt x="2" y="1"/>
                    <a:pt x="2" y="1"/>
                    <a:pt x="2" y="1"/>
                  </a:cubicBezTo>
                  <a:cubicBezTo>
                    <a:pt x="2" y="0"/>
                    <a:pt x="2" y="0"/>
                    <a:pt x="2" y="0"/>
                  </a:cubicBezTo>
                  <a:cubicBezTo>
                    <a:pt x="2" y="0"/>
                    <a:pt x="2" y="0"/>
                    <a:pt x="3" y="0"/>
                  </a:cubicBezTo>
                  <a:cubicBezTo>
                    <a:pt x="3" y="0"/>
                    <a:pt x="3" y="1"/>
                    <a:pt x="3" y="1"/>
                  </a:cubicBezTo>
                  <a:cubicBezTo>
                    <a:pt x="3" y="1"/>
                    <a:pt x="2" y="1"/>
                    <a:pt x="2" y="1"/>
                  </a:cubicBezTo>
                  <a:cubicBezTo>
                    <a:pt x="2" y="1"/>
                    <a:pt x="2" y="1"/>
                    <a:pt x="2" y="1"/>
                  </a:cubicBezTo>
                  <a:cubicBezTo>
                    <a:pt x="2" y="1"/>
                    <a:pt x="2" y="1"/>
                    <a:pt x="2" y="1"/>
                  </a:cubicBezTo>
                  <a:cubicBezTo>
                    <a:pt x="2" y="2"/>
                    <a:pt x="1" y="2"/>
                    <a:pt x="2" y="2"/>
                  </a:cubicBezTo>
                  <a:cubicBezTo>
                    <a:pt x="2" y="2"/>
                    <a:pt x="2" y="2"/>
                    <a:pt x="2" y="2"/>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4" y="2"/>
                    <a:pt x="3" y="2"/>
                    <a:pt x="3" y="2"/>
                  </a:cubicBezTo>
                  <a:cubicBezTo>
                    <a:pt x="3" y="3"/>
                    <a:pt x="3" y="3"/>
                    <a:pt x="3" y="3"/>
                  </a:cubicBezTo>
                  <a:cubicBezTo>
                    <a:pt x="3" y="3"/>
                    <a:pt x="3" y="3"/>
                    <a:pt x="4" y="3"/>
                  </a:cubicBezTo>
                  <a:cubicBezTo>
                    <a:pt x="4" y="3"/>
                    <a:pt x="4" y="3"/>
                    <a:pt x="4" y="3"/>
                  </a:cubicBezTo>
                  <a:cubicBezTo>
                    <a:pt x="4" y="3"/>
                    <a:pt x="4" y="3"/>
                    <a:pt x="4" y="3"/>
                  </a:cubicBezTo>
                  <a:cubicBezTo>
                    <a:pt x="4" y="3"/>
                    <a:pt x="4" y="3"/>
                    <a:pt x="4" y="3"/>
                  </a:cubicBezTo>
                  <a:cubicBezTo>
                    <a:pt x="4" y="3"/>
                    <a:pt x="4" y="3"/>
                    <a:pt x="4" y="3"/>
                  </a:cubicBezTo>
                  <a:cubicBezTo>
                    <a:pt x="4" y="3"/>
                    <a:pt x="4" y="2"/>
                    <a:pt x="5" y="2"/>
                  </a:cubicBezTo>
                  <a:cubicBezTo>
                    <a:pt x="5" y="2"/>
                    <a:pt x="5" y="2"/>
                    <a:pt x="5" y="2"/>
                  </a:cubicBezTo>
                  <a:cubicBezTo>
                    <a:pt x="5" y="2"/>
                    <a:pt x="5" y="3"/>
                    <a:pt x="5" y="3"/>
                  </a:cubicBezTo>
                  <a:cubicBezTo>
                    <a:pt x="5" y="3"/>
                    <a:pt x="5" y="3"/>
                    <a:pt x="5" y="3"/>
                  </a:cubicBezTo>
                  <a:cubicBezTo>
                    <a:pt x="5" y="3"/>
                    <a:pt x="5" y="3"/>
                    <a:pt x="5" y="3"/>
                  </a:cubicBezTo>
                  <a:cubicBezTo>
                    <a:pt x="5" y="3"/>
                    <a:pt x="5" y="3"/>
                    <a:pt x="5" y="3"/>
                  </a:cubicBezTo>
                  <a:cubicBezTo>
                    <a:pt x="5" y="3"/>
                    <a:pt x="5" y="3"/>
                    <a:pt x="5"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6" y="3"/>
                    <a:pt x="6" y="3"/>
                    <a:pt x="6" y="3"/>
                  </a:cubicBezTo>
                  <a:cubicBezTo>
                    <a:pt x="7" y="4"/>
                    <a:pt x="7" y="3"/>
                    <a:pt x="7" y="3"/>
                  </a:cubicBezTo>
                  <a:cubicBezTo>
                    <a:pt x="7" y="3"/>
                    <a:pt x="7" y="4"/>
                    <a:pt x="8" y="4"/>
                  </a:cubicBezTo>
                  <a:cubicBezTo>
                    <a:pt x="8" y="4"/>
                    <a:pt x="8" y="4"/>
                    <a:pt x="8" y="4"/>
                  </a:cubicBezTo>
                  <a:cubicBezTo>
                    <a:pt x="8" y="4"/>
                    <a:pt x="8" y="4"/>
                    <a:pt x="8" y="4"/>
                  </a:cubicBezTo>
                  <a:cubicBezTo>
                    <a:pt x="8" y="4"/>
                    <a:pt x="8" y="4"/>
                    <a:pt x="8" y="4"/>
                  </a:cubicBezTo>
                  <a:cubicBezTo>
                    <a:pt x="8" y="4"/>
                    <a:pt x="8" y="4"/>
                    <a:pt x="8" y="4"/>
                  </a:cubicBezTo>
                  <a:cubicBezTo>
                    <a:pt x="8" y="4"/>
                    <a:pt x="8" y="4"/>
                    <a:pt x="8" y="4"/>
                  </a:cubicBezTo>
                  <a:cubicBezTo>
                    <a:pt x="8" y="4"/>
                    <a:pt x="8" y="4"/>
                    <a:pt x="8" y="4"/>
                  </a:cubicBezTo>
                  <a:cubicBezTo>
                    <a:pt x="8" y="5"/>
                    <a:pt x="8" y="5"/>
                    <a:pt x="8" y="5"/>
                  </a:cubicBezTo>
                  <a:cubicBezTo>
                    <a:pt x="8" y="5"/>
                    <a:pt x="8" y="5"/>
                    <a:pt x="8" y="5"/>
                  </a:cubicBezTo>
                  <a:cubicBezTo>
                    <a:pt x="8" y="5"/>
                    <a:pt x="8" y="4"/>
                    <a:pt x="8" y="4"/>
                  </a:cubicBezTo>
                  <a:cubicBezTo>
                    <a:pt x="8" y="4"/>
                    <a:pt x="8" y="5"/>
                    <a:pt x="8" y="5"/>
                  </a:cubicBezTo>
                  <a:cubicBezTo>
                    <a:pt x="8" y="5"/>
                    <a:pt x="8" y="5"/>
                    <a:pt x="8" y="5"/>
                  </a:cubicBezTo>
                  <a:cubicBezTo>
                    <a:pt x="8" y="5"/>
                    <a:pt x="9" y="5"/>
                    <a:pt x="9" y="5"/>
                  </a:cubicBezTo>
                  <a:cubicBezTo>
                    <a:pt x="9" y="5"/>
                    <a:pt x="8" y="5"/>
                    <a:pt x="8" y="5"/>
                  </a:cubicBezTo>
                  <a:cubicBezTo>
                    <a:pt x="8" y="5"/>
                    <a:pt x="8" y="5"/>
                    <a:pt x="8" y="5"/>
                  </a:cubicBezTo>
                  <a:cubicBezTo>
                    <a:pt x="8" y="5"/>
                    <a:pt x="8" y="5"/>
                    <a:pt x="8" y="6"/>
                  </a:cubicBezTo>
                  <a:cubicBezTo>
                    <a:pt x="8" y="6"/>
                    <a:pt x="8" y="6"/>
                    <a:pt x="8" y="6"/>
                  </a:cubicBezTo>
                  <a:cubicBezTo>
                    <a:pt x="8" y="6"/>
                    <a:pt x="8" y="6"/>
                    <a:pt x="8" y="6"/>
                  </a:cubicBezTo>
                  <a:cubicBezTo>
                    <a:pt x="8" y="6"/>
                    <a:pt x="8" y="6"/>
                    <a:pt x="8" y="6"/>
                  </a:cubicBezTo>
                  <a:cubicBezTo>
                    <a:pt x="8" y="6"/>
                    <a:pt x="8" y="6"/>
                    <a:pt x="8" y="6"/>
                  </a:cubicBezTo>
                  <a:cubicBezTo>
                    <a:pt x="8" y="6"/>
                    <a:pt x="9" y="5"/>
                    <a:pt x="9" y="5"/>
                  </a:cubicBezTo>
                  <a:cubicBezTo>
                    <a:pt x="9" y="5"/>
                    <a:pt x="9" y="5"/>
                    <a:pt x="9" y="5"/>
                  </a:cubicBezTo>
                  <a:cubicBezTo>
                    <a:pt x="9" y="5"/>
                    <a:pt x="9" y="6"/>
                    <a:pt x="9" y="6"/>
                  </a:cubicBezTo>
                  <a:cubicBezTo>
                    <a:pt x="9" y="6"/>
                    <a:pt x="9" y="6"/>
                    <a:pt x="9" y="6"/>
                  </a:cubicBezTo>
                  <a:cubicBezTo>
                    <a:pt x="8" y="6"/>
                    <a:pt x="8" y="6"/>
                    <a:pt x="8" y="6"/>
                  </a:cubicBezTo>
                  <a:cubicBezTo>
                    <a:pt x="8" y="6"/>
                    <a:pt x="8" y="6"/>
                    <a:pt x="8" y="6"/>
                  </a:cubicBezTo>
                  <a:cubicBezTo>
                    <a:pt x="8" y="6"/>
                    <a:pt x="8" y="6"/>
                    <a:pt x="8" y="6"/>
                  </a:cubicBezTo>
                  <a:cubicBezTo>
                    <a:pt x="8" y="7"/>
                    <a:pt x="8" y="7"/>
                    <a:pt x="8" y="7"/>
                  </a:cubicBezTo>
                  <a:cubicBezTo>
                    <a:pt x="8" y="7"/>
                    <a:pt x="8" y="7"/>
                    <a:pt x="8" y="7"/>
                  </a:cubicBezTo>
                  <a:cubicBezTo>
                    <a:pt x="8" y="7"/>
                    <a:pt x="8" y="7"/>
                    <a:pt x="8" y="7"/>
                  </a:cubicBezTo>
                  <a:cubicBezTo>
                    <a:pt x="8" y="6"/>
                    <a:pt x="8" y="6"/>
                    <a:pt x="8" y="6"/>
                  </a:cubicBezTo>
                  <a:cubicBezTo>
                    <a:pt x="8" y="6"/>
                    <a:pt x="9" y="6"/>
                    <a:pt x="9" y="6"/>
                  </a:cubicBezTo>
                  <a:cubicBezTo>
                    <a:pt x="9" y="6"/>
                    <a:pt x="9" y="6"/>
                    <a:pt x="9" y="6"/>
                  </a:cubicBezTo>
                  <a:cubicBezTo>
                    <a:pt x="9" y="6"/>
                    <a:pt x="9" y="6"/>
                    <a:pt x="9" y="6"/>
                  </a:cubicBezTo>
                  <a:cubicBezTo>
                    <a:pt x="9" y="6"/>
                    <a:pt x="9" y="6"/>
                    <a:pt x="9" y="6"/>
                  </a:cubicBezTo>
                  <a:cubicBezTo>
                    <a:pt x="9" y="6"/>
                    <a:pt x="9" y="6"/>
                    <a:pt x="9" y="6"/>
                  </a:cubicBezTo>
                  <a:cubicBezTo>
                    <a:pt x="9" y="6"/>
                    <a:pt x="9" y="6"/>
                    <a:pt x="9" y="6"/>
                  </a:cubicBezTo>
                  <a:cubicBezTo>
                    <a:pt x="9" y="6"/>
                    <a:pt x="9" y="6"/>
                    <a:pt x="9" y="6"/>
                  </a:cubicBezTo>
                  <a:cubicBezTo>
                    <a:pt x="9" y="6"/>
                    <a:pt x="9" y="6"/>
                    <a:pt x="9" y="6"/>
                  </a:cubicBezTo>
                  <a:cubicBezTo>
                    <a:pt x="9" y="6"/>
                    <a:pt x="9" y="6"/>
                    <a:pt x="9" y="6"/>
                  </a:cubicBezTo>
                  <a:cubicBezTo>
                    <a:pt x="9" y="6"/>
                    <a:pt x="9" y="6"/>
                    <a:pt x="9" y="6"/>
                  </a:cubicBezTo>
                  <a:cubicBezTo>
                    <a:pt x="9" y="6"/>
                    <a:pt x="9" y="6"/>
                    <a:pt x="9" y="6"/>
                  </a:cubicBezTo>
                  <a:cubicBezTo>
                    <a:pt x="9" y="6"/>
                    <a:pt x="9" y="6"/>
                    <a:pt x="9" y="6"/>
                  </a:cubicBezTo>
                  <a:cubicBezTo>
                    <a:pt x="9"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1" y="6"/>
                    <a:pt x="11" y="6"/>
                    <a:pt x="11" y="6"/>
                  </a:cubicBezTo>
                  <a:cubicBezTo>
                    <a:pt x="11" y="7"/>
                    <a:pt x="11" y="7"/>
                    <a:pt x="11" y="7"/>
                  </a:cubicBezTo>
                  <a:cubicBezTo>
                    <a:pt x="11" y="7"/>
                    <a:pt x="11" y="7"/>
                    <a:pt x="11" y="7"/>
                  </a:cubicBezTo>
                  <a:cubicBezTo>
                    <a:pt x="11" y="7"/>
                    <a:pt x="11" y="7"/>
                    <a:pt x="11" y="7"/>
                  </a:cubicBezTo>
                  <a:cubicBezTo>
                    <a:pt x="11" y="7"/>
                    <a:pt x="11" y="7"/>
                    <a:pt x="11" y="7"/>
                  </a:cubicBezTo>
                  <a:cubicBezTo>
                    <a:pt x="11" y="7"/>
                    <a:pt x="11" y="7"/>
                    <a:pt x="11" y="7"/>
                  </a:cubicBezTo>
                  <a:cubicBezTo>
                    <a:pt x="11" y="7"/>
                    <a:pt x="11" y="7"/>
                    <a:pt x="11" y="7"/>
                  </a:cubicBezTo>
                  <a:cubicBezTo>
                    <a:pt x="11" y="7"/>
                    <a:pt x="11" y="7"/>
                    <a:pt x="11" y="7"/>
                  </a:cubicBezTo>
                  <a:cubicBezTo>
                    <a:pt x="11" y="7"/>
                    <a:pt x="11" y="7"/>
                    <a:pt x="11" y="7"/>
                  </a:cubicBezTo>
                  <a:cubicBezTo>
                    <a:pt x="11" y="7"/>
                    <a:pt x="11" y="8"/>
                    <a:pt x="11" y="8"/>
                  </a:cubicBezTo>
                  <a:cubicBezTo>
                    <a:pt x="11" y="8"/>
                    <a:pt x="11" y="8"/>
                    <a:pt x="11" y="8"/>
                  </a:cubicBezTo>
                  <a:cubicBezTo>
                    <a:pt x="11" y="8"/>
                    <a:pt x="11" y="8"/>
                    <a:pt x="11" y="8"/>
                  </a:cubicBezTo>
                  <a:cubicBezTo>
                    <a:pt x="11" y="8"/>
                    <a:pt x="11" y="8"/>
                    <a:pt x="11" y="8"/>
                  </a:cubicBezTo>
                  <a:cubicBezTo>
                    <a:pt x="11" y="8"/>
                    <a:pt x="11" y="8"/>
                    <a:pt x="11" y="8"/>
                  </a:cubicBezTo>
                  <a:cubicBezTo>
                    <a:pt x="11" y="8"/>
                    <a:pt x="11" y="8"/>
                    <a:pt x="11" y="8"/>
                  </a:cubicBezTo>
                  <a:cubicBezTo>
                    <a:pt x="11" y="8"/>
                    <a:pt x="11" y="8"/>
                    <a:pt x="11" y="8"/>
                  </a:cubicBezTo>
                  <a:cubicBezTo>
                    <a:pt x="11" y="8"/>
                    <a:pt x="11" y="8"/>
                    <a:pt x="11" y="9"/>
                  </a:cubicBezTo>
                  <a:cubicBezTo>
                    <a:pt x="11" y="9"/>
                    <a:pt x="11" y="9"/>
                    <a:pt x="11" y="9"/>
                  </a:cubicBezTo>
                  <a:cubicBezTo>
                    <a:pt x="11" y="9"/>
                    <a:pt x="11" y="9"/>
                    <a:pt x="11" y="9"/>
                  </a:cubicBezTo>
                  <a:cubicBezTo>
                    <a:pt x="11" y="9"/>
                    <a:pt x="11" y="9"/>
                    <a:pt x="11" y="9"/>
                  </a:cubicBezTo>
                  <a:cubicBezTo>
                    <a:pt x="11" y="9"/>
                    <a:pt x="11" y="9"/>
                    <a:pt x="11" y="9"/>
                  </a:cubicBezTo>
                  <a:cubicBezTo>
                    <a:pt x="11" y="9"/>
                    <a:pt x="11" y="9"/>
                    <a:pt x="11" y="9"/>
                  </a:cubicBezTo>
                  <a:cubicBezTo>
                    <a:pt x="11" y="9"/>
                    <a:pt x="11" y="9"/>
                    <a:pt x="11" y="9"/>
                  </a:cubicBezTo>
                  <a:cubicBezTo>
                    <a:pt x="11" y="9"/>
                    <a:pt x="11" y="9"/>
                    <a:pt x="11" y="10"/>
                  </a:cubicBezTo>
                  <a:cubicBezTo>
                    <a:pt x="11" y="10"/>
                    <a:pt x="11" y="10"/>
                    <a:pt x="11" y="10"/>
                  </a:cubicBezTo>
                  <a:cubicBezTo>
                    <a:pt x="11" y="10"/>
                    <a:pt x="11" y="10"/>
                    <a:pt x="11" y="10"/>
                  </a:cubicBezTo>
                  <a:cubicBezTo>
                    <a:pt x="11" y="10"/>
                    <a:pt x="11" y="10"/>
                    <a:pt x="11" y="9"/>
                  </a:cubicBezTo>
                  <a:cubicBezTo>
                    <a:pt x="11" y="9"/>
                    <a:pt x="10" y="9"/>
                    <a:pt x="10" y="9"/>
                  </a:cubicBezTo>
                  <a:cubicBezTo>
                    <a:pt x="10" y="9"/>
                    <a:pt x="10" y="9"/>
                    <a:pt x="10" y="9"/>
                  </a:cubicBezTo>
                  <a:cubicBezTo>
                    <a:pt x="10" y="9"/>
                    <a:pt x="10" y="9"/>
                    <a:pt x="10" y="9"/>
                  </a:cubicBezTo>
                  <a:cubicBezTo>
                    <a:pt x="10" y="9"/>
                    <a:pt x="10" y="9"/>
                    <a:pt x="10" y="9"/>
                  </a:cubicBezTo>
                  <a:cubicBezTo>
                    <a:pt x="10" y="9"/>
                    <a:pt x="10" y="9"/>
                    <a:pt x="10" y="9"/>
                  </a:cubicBezTo>
                  <a:cubicBezTo>
                    <a:pt x="10" y="9"/>
                    <a:pt x="10" y="9"/>
                    <a:pt x="10" y="9"/>
                  </a:cubicBezTo>
                  <a:cubicBezTo>
                    <a:pt x="10" y="9"/>
                    <a:pt x="9" y="9"/>
                    <a:pt x="9" y="9"/>
                  </a:cubicBezTo>
                  <a:cubicBezTo>
                    <a:pt x="9" y="9"/>
                    <a:pt x="9" y="9"/>
                    <a:pt x="9" y="9"/>
                  </a:cubicBezTo>
                  <a:cubicBezTo>
                    <a:pt x="10" y="9"/>
                    <a:pt x="10" y="9"/>
                    <a:pt x="10" y="9"/>
                  </a:cubicBezTo>
                  <a:cubicBezTo>
                    <a:pt x="9" y="9"/>
                    <a:pt x="9" y="9"/>
                    <a:pt x="9" y="10"/>
                  </a:cubicBezTo>
                  <a:cubicBezTo>
                    <a:pt x="9" y="10"/>
                    <a:pt x="9" y="10"/>
                    <a:pt x="9" y="10"/>
                  </a:cubicBezTo>
                  <a:cubicBezTo>
                    <a:pt x="10" y="10"/>
                    <a:pt x="10" y="10"/>
                    <a:pt x="10" y="10"/>
                  </a:cubicBezTo>
                  <a:cubicBezTo>
                    <a:pt x="10" y="10"/>
                    <a:pt x="10" y="10"/>
                    <a:pt x="10" y="10"/>
                  </a:cubicBezTo>
                  <a:cubicBezTo>
                    <a:pt x="10" y="10"/>
                    <a:pt x="10" y="10"/>
                    <a:pt x="10" y="10"/>
                  </a:cubicBezTo>
                  <a:cubicBezTo>
                    <a:pt x="10" y="10"/>
                    <a:pt x="10" y="10"/>
                    <a:pt x="10" y="10"/>
                  </a:cubicBezTo>
                  <a:cubicBezTo>
                    <a:pt x="10" y="10"/>
                    <a:pt x="10" y="10"/>
                    <a:pt x="10" y="10"/>
                  </a:cubicBezTo>
                  <a:cubicBezTo>
                    <a:pt x="10" y="10"/>
                    <a:pt x="10" y="10"/>
                    <a:pt x="10" y="10"/>
                  </a:cubicBezTo>
                  <a:cubicBezTo>
                    <a:pt x="10" y="10"/>
                    <a:pt x="10" y="10"/>
                    <a:pt x="10" y="10"/>
                  </a:cubicBezTo>
                  <a:cubicBezTo>
                    <a:pt x="10" y="10"/>
                    <a:pt x="10" y="10"/>
                    <a:pt x="10" y="10"/>
                  </a:cubicBezTo>
                  <a:cubicBezTo>
                    <a:pt x="10" y="10"/>
                    <a:pt x="10" y="10"/>
                    <a:pt x="10" y="10"/>
                  </a:cubicBezTo>
                  <a:cubicBezTo>
                    <a:pt x="9" y="10"/>
                    <a:pt x="9" y="10"/>
                    <a:pt x="9" y="11"/>
                  </a:cubicBezTo>
                  <a:cubicBezTo>
                    <a:pt x="9" y="11"/>
                    <a:pt x="9" y="10"/>
                    <a:pt x="9" y="10"/>
                  </a:cubicBezTo>
                  <a:cubicBezTo>
                    <a:pt x="9" y="10"/>
                    <a:pt x="9" y="11"/>
                    <a:pt x="9" y="11"/>
                  </a:cubicBezTo>
                  <a:cubicBezTo>
                    <a:pt x="9" y="11"/>
                    <a:pt x="8" y="10"/>
                    <a:pt x="8" y="10"/>
                  </a:cubicBezTo>
                  <a:cubicBezTo>
                    <a:pt x="8" y="10"/>
                    <a:pt x="8" y="10"/>
                    <a:pt x="8" y="10"/>
                  </a:cubicBezTo>
                  <a:cubicBezTo>
                    <a:pt x="8" y="10"/>
                    <a:pt x="7" y="10"/>
                    <a:pt x="7" y="10"/>
                  </a:cubicBezTo>
                  <a:cubicBezTo>
                    <a:pt x="7" y="10"/>
                    <a:pt x="7" y="10"/>
                    <a:pt x="7" y="10"/>
                  </a:cubicBezTo>
                  <a:cubicBezTo>
                    <a:pt x="7" y="10"/>
                    <a:pt x="7" y="10"/>
                    <a:pt x="7" y="10"/>
                  </a:cubicBezTo>
                  <a:cubicBezTo>
                    <a:pt x="7" y="10"/>
                    <a:pt x="7" y="10"/>
                    <a:pt x="7" y="10"/>
                  </a:cubicBezTo>
                  <a:cubicBezTo>
                    <a:pt x="7" y="10"/>
                    <a:pt x="7" y="10"/>
                    <a:pt x="7" y="10"/>
                  </a:cubicBezTo>
                  <a:cubicBezTo>
                    <a:pt x="7" y="10"/>
                    <a:pt x="6" y="10"/>
                    <a:pt x="6" y="10"/>
                  </a:cubicBezTo>
                  <a:cubicBezTo>
                    <a:pt x="6" y="10"/>
                    <a:pt x="6" y="10"/>
                    <a:pt x="6" y="10"/>
                  </a:cubicBezTo>
                  <a:cubicBezTo>
                    <a:pt x="6" y="10"/>
                    <a:pt x="6" y="10"/>
                    <a:pt x="6" y="10"/>
                  </a:cubicBezTo>
                  <a:cubicBezTo>
                    <a:pt x="6" y="10"/>
                    <a:pt x="6" y="10"/>
                    <a:pt x="6" y="10"/>
                  </a:cubicBezTo>
                  <a:cubicBezTo>
                    <a:pt x="6" y="10"/>
                    <a:pt x="6" y="10"/>
                    <a:pt x="5" y="10"/>
                  </a:cubicBezTo>
                  <a:cubicBezTo>
                    <a:pt x="5" y="10"/>
                    <a:pt x="5" y="10"/>
                    <a:pt x="5" y="9"/>
                  </a:cubicBezTo>
                  <a:cubicBezTo>
                    <a:pt x="5" y="9"/>
                    <a:pt x="5" y="9"/>
                    <a:pt x="5" y="9"/>
                  </a:cubicBezTo>
                  <a:cubicBezTo>
                    <a:pt x="5" y="9"/>
                    <a:pt x="5" y="9"/>
                    <a:pt x="5" y="9"/>
                  </a:cubicBezTo>
                  <a:cubicBezTo>
                    <a:pt x="5" y="9"/>
                    <a:pt x="4" y="9"/>
                    <a:pt x="4" y="9"/>
                  </a:cubicBezTo>
                  <a:cubicBezTo>
                    <a:pt x="4" y="9"/>
                    <a:pt x="4" y="9"/>
                    <a:pt x="4" y="9"/>
                  </a:cubicBezTo>
                  <a:cubicBezTo>
                    <a:pt x="4" y="9"/>
                    <a:pt x="4" y="9"/>
                    <a:pt x="4" y="9"/>
                  </a:cubicBezTo>
                  <a:cubicBezTo>
                    <a:pt x="4" y="9"/>
                    <a:pt x="4" y="9"/>
                    <a:pt x="4" y="9"/>
                  </a:cubicBezTo>
                  <a:cubicBezTo>
                    <a:pt x="4" y="9"/>
                    <a:pt x="4" y="9"/>
                    <a:pt x="4" y="9"/>
                  </a:cubicBezTo>
                  <a:cubicBezTo>
                    <a:pt x="4" y="9"/>
                    <a:pt x="3" y="9"/>
                    <a:pt x="3" y="8"/>
                  </a:cubicBezTo>
                  <a:cubicBezTo>
                    <a:pt x="3" y="8"/>
                    <a:pt x="3" y="8"/>
                    <a:pt x="3" y="8"/>
                  </a:cubicBezTo>
                  <a:cubicBezTo>
                    <a:pt x="3" y="8"/>
                    <a:pt x="3" y="8"/>
                    <a:pt x="3" y="8"/>
                  </a:cubicBezTo>
                  <a:cubicBezTo>
                    <a:pt x="3" y="8"/>
                    <a:pt x="3" y="8"/>
                    <a:pt x="3" y="8"/>
                  </a:cubicBezTo>
                  <a:cubicBezTo>
                    <a:pt x="3" y="8"/>
                    <a:pt x="3" y="8"/>
                    <a:pt x="3" y="8"/>
                  </a:cubicBezTo>
                  <a:cubicBezTo>
                    <a:pt x="3" y="8"/>
                    <a:pt x="3" y="8"/>
                    <a:pt x="3" y="8"/>
                  </a:cubicBezTo>
                  <a:cubicBezTo>
                    <a:pt x="3" y="8"/>
                    <a:pt x="2" y="8"/>
                    <a:pt x="2" y="8"/>
                  </a:cubicBezTo>
                  <a:cubicBezTo>
                    <a:pt x="2" y="8"/>
                    <a:pt x="2" y="8"/>
                    <a:pt x="2" y="8"/>
                  </a:cubicBezTo>
                  <a:cubicBezTo>
                    <a:pt x="2" y="8"/>
                    <a:pt x="2" y="8"/>
                    <a:pt x="2" y="8"/>
                  </a:cubicBezTo>
                  <a:cubicBezTo>
                    <a:pt x="2" y="8"/>
                    <a:pt x="2" y="8"/>
                    <a:pt x="2" y="8"/>
                  </a:cubicBezTo>
                  <a:cubicBezTo>
                    <a:pt x="2" y="8"/>
                    <a:pt x="2" y="7"/>
                    <a:pt x="2" y="7"/>
                  </a:cubicBezTo>
                  <a:cubicBezTo>
                    <a:pt x="2" y="7"/>
                    <a:pt x="2" y="7"/>
                    <a:pt x="2" y="7"/>
                  </a:cubicBezTo>
                  <a:cubicBezTo>
                    <a:pt x="2" y="7"/>
                    <a:pt x="2" y="7"/>
                    <a:pt x="2" y="7"/>
                  </a:cubicBezTo>
                  <a:cubicBezTo>
                    <a:pt x="2" y="7"/>
                    <a:pt x="1" y="7"/>
                    <a:pt x="1" y="7"/>
                  </a:cubicBezTo>
                  <a:cubicBezTo>
                    <a:pt x="1" y="7"/>
                    <a:pt x="1" y="7"/>
                    <a:pt x="1" y="7"/>
                  </a:cubicBezTo>
                  <a:cubicBezTo>
                    <a:pt x="1" y="7"/>
                    <a:pt x="1" y="7"/>
                    <a:pt x="1" y="7"/>
                  </a:cubicBezTo>
                  <a:cubicBezTo>
                    <a:pt x="1" y="7"/>
                    <a:pt x="1" y="7"/>
                    <a:pt x="1" y="6"/>
                  </a:cubicBezTo>
                  <a:cubicBezTo>
                    <a:pt x="1" y="6"/>
                    <a:pt x="1" y="6"/>
                    <a:pt x="1" y="6"/>
                  </a:cubicBezTo>
                  <a:cubicBezTo>
                    <a:pt x="1" y="6"/>
                    <a:pt x="1" y="6"/>
                    <a:pt x="1" y="6"/>
                  </a:cubicBezTo>
                  <a:cubicBezTo>
                    <a:pt x="1" y="6"/>
                    <a:pt x="1" y="6"/>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4"/>
                    <a:pt x="1" y="4"/>
                  </a:cubicBezTo>
                  <a:cubicBezTo>
                    <a:pt x="1" y="4"/>
                    <a:pt x="1" y="4"/>
                    <a:pt x="1" y="4"/>
                  </a:cubicBezTo>
                  <a:cubicBezTo>
                    <a:pt x="1" y="4"/>
                    <a:pt x="1" y="4"/>
                    <a:pt x="1" y="4"/>
                  </a:cubicBezTo>
                  <a:cubicBezTo>
                    <a:pt x="1" y="4"/>
                    <a:pt x="1" y="4"/>
                    <a:pt x="1" y="4"/>
                  </a:cubicBezTo>
                  <a:cubicBezTo>
                    <a:pt x="1" y="4"/>
                    <a:pt x="1" y="4"/>
                    <a:pt x="1" y="4"/>
                  </a:cubicBezTo>
                  <a:cubicBezTo>
                    <a:pt x="1" y="4"/>
                    <a:pt x="1" y="4"/>
                    <a:pt x="1" y="4"/>
                  </a:cubicBezTo>
                  <a:cubicBezTo>
                    <a:pt x="1" y="4"/>
                    <a:pt x="1" y="4"/>
                    <a:pt x="1" y="4"/>
                  </a:cubicBezTo>
                  <a:cubicBezTo>
                    <a:pt x="1" y="4"/>
                    <a:pt x="1" y="4"/>
                    <a:pt x="1" y="4"/>
                  </a:cubicBezTo>
                  <a:cubicBezTo>
                    <a:pt x="1" y="4"/>
                    <a:pt x="1" y="4"/>
                    <a:pt x="1" y="4"/>
                  </a:cubicBezTo>
                  <a:cubicBezTo>
                    <a:pt x="1" y="4"/>
                    <a:pt x="1" y="4"/>
                    <a:pt x="1" y="4"/>
                  </a:cubicBezTo>
                  <a:cubicBezTo>
                    <a:pt x="1" y="3"/>
                    <a:pt x="1" y="3"/>
                    <a:pt x="1" y="3"/>
                  </a:cubicBezTo>
                  <a:cubicBezTo>
                    <a:pt x="1" y="3"/>
                    <a:pt x="1" y="3"/>
                    <a:pt x="1" y="3"/>
                  </a:cubicBezTo>
                  <a:cubicBezTo>
                    <a:pt x="1" y="3"/>
                    <a:pt x="1" y="3"/>
                    <a:pt x="1" y="3"/>
                  </a:cubicBezTo>
                  <a:cubicBezTo>
                    <a:pt x="1" y="3"/>
                    <a:pt x="1" y="3"/>
                    <a:pt x="1" y="3"/>
                  </a:cubicBezTo>
                  <a:cubicBezTo>
                    <a:pt x="1" y="3"/>
                    <a:pt x="1" y="3"/>
                    <a:pt x="1" y="3"/>
                  </a:cubicBezTo>
                  <a:cubicBezTo>
                    <a:pt x="1" y="3"/>
                    <a:pt x="1" y="3"/>
                    <a:pt x="1" y="3"/>
                  </a:cubicBezTo>
                  <a:cubicBezTo>
                    <a:pt x="1" y="3"/>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0" y="2"/>
                  </a:cubicBezTo>
                  <a:cubicBezTo>
                    <a:pt x="0" y="2"/>
                    <a:pt x="0" y="2"/>
                    <a:pt x="0" y="2"/>
                  </a:cubicBezTo>
                  <a:cubicBezTo>
                    <a:pt x="0" y="2"/>
                    <a:pt x="0" y="1"/>
                    <a:pt x="0" y="1"/>
                  </a:cubicBezTo>
                  <a:cubicBezTo>
                    <a:pt x="0" y="1"/>
                    <a:pt x="0" y="1"/>
                    <a:pt x="1" y="1"/>
                  </a:cubicBezTo>
                  <a:cubicBezTo>
                    <a:pt x="1" y="1"/>
                    <a:pt x="1" y="1"/>
                    <a:pt x="1" y="1"/>
                  </a:cubicBezTo>
                  <a:cubicBezTo>
                    <a:pt x="1" y="1"/>
                    <a:pt x="1" y="1"/>
                    <a:pt x="1" y="1"/>
                  </a:cubicBezTo>
                  <a:cubicBezTo>
                    <a:pt x="1" y="1"/>
                    <a:pt x="1" y="1"/>
                    <a:pt x="1" y="1"/>
                  </a:cubicBezTo>
                  <a:cubicBezTo>
                    <a:pt x="1" y="1"/>
                    <a:pt x="1" y="1"/>
                    <a:pt x="1" y="1"/>
                  </a:cubicBezTo>
                  <a:close/>
                </a:path>
              </a:pathLst>
            </a:custGeom>
            <a:solidFill>
              <a:schemeClr val="accent3"/>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76" name="Freeform 35">
              <a:extLst>
                <a:ext uri="{FF2B5EF4-FFF2-40B4-BE49-F238E27FC236}">
                  <a16:creationId xmlns:a16="http://schemas.microsoft.com/office/drawing/2014/main" id="{F0FF9D59-D231-6267-2498-A8A2C57759C8}"/>
                </a:ext>
              </a:extLst>
            </p:cNvPr>
            <p:cNvSpPr>
              <a:spLocks noEditPoints="1"/>
            </p:cNvSpPr>
            <p:nvPr/>
          </p:nvSpPr>
          <p:spPr bwMode="auto">
            <a:xfrm>
              <a:off x="8680450" y="4162425"/>
              <a:ext cx="290513" cy="350837"/>
            </a:xfrm>
            <a:custGeom>
              <a:avLst/>
              <a:gdLst>
                <a:gd name="T0" fmla="*/ 51 w 76"/>
                <a:gd name="T1" fmla="*/ 92 h 92"/>
                <a:gd name="T2" fmla="*/ 46 w 76"/>
                <a:gd name="T3" fmla="*/ 87 h 92"/>
                <a:gd name="T4" fmla="*/ 47 w 76"/>
                <a:gd name="T5" fmla="*/ 78 h 92"/>
                <a:gd name="T6" fmla="*/ 43 w 76"/>
                <a:gd name="T7" fmla="*/ 76 h 92"/>
                <a:gd name="T8" fmla="*/ 36 w 76"/>
                <a:gd name="T9" fmla="*/ 73 h 92"/>
                <a:gd name="T10" fmla="*/ 33 w 76"/>
                <a:gd name="T11" fmla="*/ 69 h 92"/>
                <a:gd name="T12" fmla="*/ 29 w 76"/>
                <a:gd name="T13" fmla="*/ 68 h 92"/>
                <a:gd name="T14" fmla="*/ 23 w 76"/>
                <a:gd name="T15" fmla="*/ 69 h 92"/>
                <a:gd name="T16" fmla="*/ 19 w 76"/>
                <a:gd name="T17" fmla="*/ 74 h 92"/>
                <a:gd name="T18" fmla="*/ 16 w 76"/>
                <a:gd name="T19" fmla="*/ 75 h 92"/>
                <a:gd name="T20" fmla="*/ 7 w 76"/>
                <a:gd name="T21" fmla="*/ 75 h 92"/>
                <a:gd name="T22" fmla="*/ 1 w 76"/>
                <a:gd name="T23" fmla="*/ 76 h 92"/>
                <a:gd name="T24" fmla="*/ 4 w 76"/>
                <a:gd name="T25" fmla="*/ 71 h 92"/>
                <a:gd name="T26" fmla="*/ 13 w 76"/>
                <a:gd name="T27" fmla="*/ 72 h 92"/>
                <a:gd name="T28" fmla="*/ 16 w 76"/>
                <a:gd name="T29" fmla="*/ 72 h 92"/>
                <a:gd name="T30" fmla="*/ 14 w 76"/>
                <a:gd name="T31" fmla="*/ 66 h 92"/>
                <a:gd name="T32" fmla="*/ 7 w 76"/>
                <a:gd name="T33" fmla="*/ 62 h 92"/>
                <a:gd name="T34" fmla="*/ 15 w 76"/>
                <a:gd name="T35" fmla="*/ 64 h 92"/>
                <a:gd name="T36" fmla="*/ 14 w 76"/>
                <a:gd name="T37" fmla="*/ 59 h 92"/>
                <a:gd name="T38" fmla="*/ 14 w 76"/>
                <a:gd name="T39" fmla="*/ 57 h 92"/>
                <a:gd name="T40" fmla="*/ 17 w 76"/>
                <a:gd name="T41" fmla="*/ 51 h 92"/>
                <a:gd name="T42" fmla="*/ 23 w 76"/>
                <a:gd name="T43" fmla="*/ 43 h 92"/>
                <a:gd name="T44" fmla="*/ 28 w 76"/>
                <a:gd name="T45" fmla="*/ 22 h 92"/>
                <a:gd name="T46" fmla="*/ 35 w 76"/>
                <a:gd name="T47" fmla="*/ 21 h 92"/>
                <a:gd name="T48" fmla="*/ 40 w 76"/>
                <a:gd name="T49" fmla="*/ 17 h 92"/>
                <a:gd name="T50" fmla="*/ 49 w 76"/>
                <a:gd name="T51" fmla="*/ 9 h 92"/>
                <a:gd name="T52" fmla="*/ 68 w 76"/>
                <a:gd name="T53" fmla="*/ 6 h 92"/>
                <a:gd name="T54" fmla="*/ 74 w 76"/>
                <a:gd name="T55" fmla="*/ 12 h 92"/>
                <a:gd name="T56" fmla="*/ 75 w 76"/>
                <a:gd name="T57" fmla="*/ 14 h 92"/>
                <a:gd name="T58" fmla="*/ 74 w 76"/>
                <a:gd name="T59" fmla="*/ 24 h 92"/>
                <a:gd name="T60" fmla="*/ 69 w 76"/>
                <a:gd name="T61" fmla="*/ 32 h 92"/>
                <a:gd name="T62" fmla="*/ 72 w 76"/>
                <a:gd name="T63" fmla="*/ 40 h 92"/>
                <a:gd name="T64" fmla="*/ 68 w 76"/>
                <a:gd name="T65" fmla="*/ 48 h 92"/>
                <a:gd name="T66" fmla="*/ 67 w 76"/>
                <a:gd name="T67" fmla="*/ 52 h 92"/>
                <a:gd name="T68" fmla="*/ 60 w 76"/>
                <a:gd name="T69" fmla="*/ 57 h 92"/>
                <a:gd name="T70" fmla="*/ 51 w 76"/>
                <a:gd name="T71" fmla="*/ 59 h 92"/>
                <a:gd name="T72" fmla="*/ 56 w 76"/>
                <a:gd name="T73" fmla="*/ 73 h 92"/>
                <a:gd name="T74" fmla="*/ 53 w 76"/>
                <a:gd name="T75" fmla="*/ 80 h 92"/>
                <a:gd name="T76" fmla="*/ 50 w 76"/>
                <a:gd name="T77" fmla="*/ 83 h 92"/>
                <a:gd name="T78" fmla="*/ 52 w 76"/>
                <a:gd name="T79" fmla="*/ 91 h 92"/>
                <a:gd name="T80" fmla="*/ 7 w 76"/>
                <a:gd name="T81" fmla="*/ 70 h 92"/>
                <a:gd name="T82" fmla="*/ 12 w 76"/>
                <a:gd name="T83" fmla="*/ 69 h 92"/>
                <a:gd name="T84" fmla="*/ 14 w 76"/>
                <a:gd name="T85" fmla="*/ 68 h 92"/>
                <a:gd name="T86" fmla="*/ 10 w 76"/>
                <a:gd name="T87" fmla="*/ 65 h 92"/>
                <a:gd name="T88" fmla="*/ 2 w 76"/>
                <a:gd name="T89" fmla="*/ 67 h 92"/>
                <a:gd name="T90" fmla="*/ 32 w 76"/>
                <a:gd name="T91" fmla="*/ 14 h 92"/>
                <a:gd name="T92" fmla="*/ 30 w 76"/>
                <a:gd name="T93" fmla="*/ 18 h 92"/>
                <a:gd name="T94" fmla="*/ 28 w 76"/>
                <a:gd name="T95" fmla="*/ 19 h 92"/>
                <a:gd name="T96" fmla="*/ 26 w 76"/>
                <a:gd name="T97" fmla="*/ 18 h 92"/>
                <a:gd name="T98" fmla="*/ 32 w 76"/>
                <a:gd name="T99" fmla="*/ 10 h 92"/>
                <a:gd name="T100" fmla="*/ 32 w 76"/>
                <a:gd name="T101" fmla="*/ 11 h 92"/>
                <a:gd name="T102" fmla="*/ 32 w 76"/>
                <a:gd name="T103" fmla="*/ 14 h 92"/>
                <a:gd name="T104" fmla="*/ 48 w 76"/>
                <a:gd name="T105" fmla="*/ 6 h 92"/>
                <a:gd name="T106" fmla="*/ 44 w 76"/>
                <a:gd name="T107" fmla="*/ 5 h 92"/>
                <a:gd name="T108" fmla="*/ 40 w 76"/>
                <a:gd name="T109" fmla="*/ 8 h 92"/>
                <a:gd name="T110" fmla="*/ 59 w 76"/>
                <a:gd name="T111" fmla="*/ 4 h 92"/>
                <a:gd name="T112" fmla="*/ 55 w 76"/>
                <a:gd name="T113" fmla="*/ 4 h 92"/>
                <a:gd name="T114" fmla="*/ 62 w 76"/>
                <a:gd name="T115" fmla="*/ 2 h 92"/>
                <a:gd name="T116" fmla="*/ 62 w 76"/>
                <a:gd name="T117" fmla="*/ 2 h 92"/>
                <a:gd name="T118" fmla="*/ 65 w 76"/>
                <a:gd name="T119" fmla="*/ 1 h 92"/>
                <a:gd name="T120" fmla="*/ 67 w 76"/>
                <a:gd name="T121"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6" h="92">
                  <a:moveTo>
                    <a:pt x="52" y="91"/>
                  </a:moveTo>
                  <a:cubicBezTo>
                    <a:pt x="52" y="91"/>
                    <a:pt x="51" y="91"/>
                    <a:pt x="51" y="92"/>
                  </a:cubicBezTo>
                  <a:cubicBezTo>
                    <a:pt x="50" y="91"/>
                    <a:pt x="49" y="92"/>
                    <a:pt x="47" y="91"/>
                  </a:cubicBezTo>
                  <a:cubicBezTo>
                    <a:pt x="45" y="91"/>
                    <a:pt x="45" y="89"/>
                    <a:pt x="46" y="87"/>
                  </a:cubicBezTo>
                  <a:cubicBezTo>
                    <a:pt x="47" y="86"/>
                    <a:pt x="47" y="84"/>
                    <a:pt x="48" y="82"/>
                  </a:cubicBezTo>
                  <a:cubicBezTo>
                    <a:pt x="49" y="80"/>
                    <a:pt x="49" y="79"/>
                    <a:pt x="47" y="78"/>
                  </a:cubicBezTo>
                  <a:cubicBezTo>
                    <a:pt x="46" y="78"/>
                    <a:pt x="45" y="78"/>
                    <a:pt x="45" y="77"/>
                  </a:cubicBezTo>
                  <a:cubicBezTo>
                    <a:pt x="44" y="77"/>
                    <a:pt x="44" y="76"/>
                    <a:pt x="43" y="76"/>
                  </a:cubicBezTo>
                  <a:cubicBezTo>
                    <a:pt x="41" y="75"/>
                    <a:pt x="41" y="76"/>
                    <a:pt x="39" y="76"/>
                  </a:cubicBezTo>
                  <a:cubicBezTo>
                    <a:pt x="37" y="76"/>
                    <a:pt x="37" y="75"/>
                    <a:pt x="36" y="73"/>
                  </a:cubicBezTo>
                  <a:cubicBezTo>
                    <a:pt x="35" y="73"/>
                    <a:pt x="34" y="73"/>
                    <a:pt x="34" y="72"/>
                  </a:cubicBezTo>
                  <a:cubicBezTo>
                    <a:pt x="33" y="71"/>
                    <a:pt x="34" y="70"/>
                    <a:pt x="33" y="69"/>
                  </a:cubicBezTo>
                  <a:cubicBezTo>
                    <a:pt x="32" y="70"/>
                    <a:pt x="32" y="72"/>
                    <a:pt x="30" y="71"/>
                  </a:cubicBezTo>
                  <a:cubicBezTo>
                    <a:pt x="28" y="71"/>
                    <a:pt x="30" y="69"/>
                    <a:pt x="29" y="68"/>
                  </a:cubicBezTo>
                  <a:cubicBezTo>
                    <a:pt x="27" y="69"/>
                    <a:pt x="27" y="70"/>
                    <a:pt x="25" y="71"/>
                  </a:cubicBezTo>
                  <a:cubicBezTo>
                    <a:pt x="23" y="71"/>
                    <a:pt x="24" y="69"/>
                    <a:pt x="23" y="69"/>
                  </a:cubicBezTo>
                  <a:cubicBezTo>
                    <a:pt x="21" y="69"/>
                    <a:pt x="21" y="71"/>
                    <a:pt x="21" y="71"/>
                  </a:cubicBezTo>
                  <a:cubicBezTo>
                    <a:pt x="21" y="72"/>
                    <a:pt x="20" y="73"/>
                    <a:pt x="19" y="74"/>
                  </a:cubicBezTo>
                  <a:cubicBezTo>
                    <a:pt x="18" y="74"/>
                    <a:pt x="19" y="73"/>
                    <a:pt x="18" y="73"/>
                  </a:cubicBezTo>
                  <a:cubicBezTo>
                    <a:pt x="17" y="73"/>
                    <a:pt x="16" y="75"/>
                    <a:pt x="16" y="75"/>
                  </a:cubicBezTo>
                  <a:cubicBezTo>
                    <a:pt x="14" y="77"/>
                    <a:pt x="11" y="78"/>
                    <a:pt x="9" y="77"/>
                  </a:cubicBezTo>
                  <a:cubicBezTo>
                    <a:pt x="8" y="76"/>
                    <a:pt x="8" y="75"/>
                    <a:pt x="7" y="75"/>
                  </a:cubicBezTo>
                  <a:cubicBezTo>
                    <a:pt x="5" y="75"/>
                    <a:pt x="5" y="75"/>
                    <a:pt x="4" y="76"/>
                  </a:cubicBezTo>
                  <a:cubicBezTo>
                    <a:pt x="3" y="76"/>
                    <a:pt x="2" y="77"/>
                    <a:pt x="1" y="76"/>
                  </a:cubicBezTo>
                  <a:cubicBezTo>
                    <a:pt x="0" y="75"/>
                    <a:pt x="0" y="73"/>
                    <a:pt x="0" y="72"/>
                  </a:cubicBezTo>
                  <a:cubicBezTo>
                    <a:pt x="1" y="72"/>
                    <a:pt x="3" y="71"/>
                    <a:pt x="4" y="71"/>
                  </a:cubicBezTo>
                  <a:cubicBezTo>
                    <a:pt x="5" y="71"/>
                    <a:pt x="6" y="72"/>
                    <a:pt x="7" y="72"/>
                  </a:cubicBezTo>
                  <a:cubicBezTo>
                    <a:pt x="10" y="73"/>
                    <a:pt x="10" y="73"/>
                    <a:pt x="13" y="72"/>
                  </a:cubicBezTo>
                  <a:cubicBezTo>
                    <a:pt x="14" y="71"/>
                    <a:pt x="13" y="71"/>
                    <a:pt x="14" y="71"/>
                  </a:cubicBezTo>
                  <a:cubicBezTo>
                    <a:pt x="15" y="72"/>
                    <a:pt x="15" y="73"/>
                    <a:pt x="16" y="72"/>
                  </a:cubicBezTo>
                  <a:cubicBezTo>
                    <a:pt x="17" y="72"/>
                    <a:pt x="19" y="69"/>
                    <a:pt x="19" y="69"/>
                  </a:cubicBezTo>
                  <a:cubicBezTo>
                    <a:pt x="19" y="68"/>
                    <a:pt x="15" y="67"/>
                    <a:pt x="14" y="66"/>
                  </a:cubicBezTo>
                  <a:cubicBezTo>
                    <a:pt x="13" y="65"/>
                    <a:pt x="11" y="62"/>
                    <a:pt x="9" y="62"/>
                  </a:cubicBezTo>
                  <a:cubicBezTo>
                    <a:pt x="8" y="62"/>
                    <a:pt x="7" y="63"/>
                    <a:pt x="7" y="62"/>
                  </a:cubicBezTo>
                  <a:cubicBezTo>
                    <a:pt x="7" y="61"/>
                    <a:pt x="8" y="61"/>
                    <a:pt x="9" y="61"/>
                  </a:cubicBezTo>
                  <a:cubicBezTo>
                    <a:pt x="11" y="60"/>
                    <a:pt x="14" y="62"/>
                    <a:pt x="15" y="64"/>
                  </a:cubicBezTo>
                  <a:cubicBezTo>
                    <a:pt x="17" y="63"/>
                    <a:pt x="15" y="62"/>
                    <a:pt x="15" y="61"/>
                  </a:cubicBezTo>
                  <a:cubicBezTo>
                    <a:pt x="14" y="61"/>
                    <a:pt x="14" y="60"/>
                    <a:pt x="14" y="59"/>
                  </a:cubicBezTo>
                  <a:cubicBezTo>
                    <a:pt x="13" y="59"/>
                    <a:pt x="11" y="59"/>
                    <a:pt x="11" y="58"/>
                  </a:cubicBezTo>
                  <a:cubicBezTo>
                    <a:pt x="10" y="57"/>
                    <a:pt x="13" y="57"/>
                    <a:pt x="14" y="57"/>
                  </a:cubicBezTo>
                  <a:cubicBezTo>
                    <a:pt x="15" y="56"/>
                    <a:pt x="13" y="54"/>
                    <a:pt x="14" y="53"/>
                  </a:cubicBezTo>
                  <a:cubicBezTo>
                    <a:pt x="15" y="52"/>
                    <a:pt x="16" y="52"/>
                    <a:pt x="17" y="51"/>
                  </a:cubicBezTo>
                  <a:cubicBezTo>
                    <a:pt x="17" y="50"/>
                    <a:pt x="18" y="49"/>
                    <a:pt x="19" y="49"/>
                  </a:cubicBezTo>
                  <a:cubicBezTo>
                    <a:pt x="20" y="47"/>
                    <a:pt x="22" y="45"/>
                    <a:pt x="23" y="43"/>
                  </a:cubicBezTo>
                  <a:cubicBezTo>
                    <a:pt x="25" y="38"/>
                    <a:pt x="25" y="32"/>
                    <a:pt x="26" y="28"/>
                  </a:cubicBezTo>
                  <a:cubicBezTo>
                    <a:pt x="26" y="26"/>
                    <a:pt x="26" y="23"/>
                    <a:pt x="28" y="22"/>
                  </a:cubicBezTo>
                  <a:cubicBezTo>
                    <a:pt x="29" y="21"/>
                    <a:pt x="29" y="23"/>
                    <a:pt x="30" y="23"/>
                  </a:cubicBezTo>
                  <a:cubicBezTo>
                    <a:pt x="31" y="23"/>
                    <a:pt x="34" y="22"/>
                    <a:pt x="35" y="21"/>
                  </a:cubicBezTo>
                  <a:cubicBezTo>
                    <a:pt x="36" y="21"/>
                    <a:pt x="36" y="20"/>
                    <a:pt x="37" y="19"/>
                  </a:cubicBezTo>
                  <a:cubicBezTo>
                    <a:pt x="38" y="18"/>
                    <a:pt x="39" y="18"/>
                    <a:pt x="40" y="17"/>
                  </a:cubicBezTo>
                  <a:cubicBezTo>
                    <a:pt x="41" y="16"/>
                    <a:pt x="41" y="14"/>
                    <a:pt x="42" y="13"/>
                  </a:cubicBezTo>
                  <a:cubicBezTo>
                    <a:pt x="44" y="11"/>
                    <a:pt x="47" y="10"/>
                    <a:pt x="49" y="9"/>
                  </a:cubicBezTo>
                  <a:cubicBezTo>
                    <a:pt x="53" y="7"/>
                    <a:pt x="58" y="7"/>
                    <a:pt x="62" y="6"/>
                  </a:cubicBezTo>
                  <a:cubicBezTo>
                    <a:pt x="64" y="6"/>
                    <a:pt x="67" y="5"/>
                    <a:pt x="68" y="6"/>
                  </a:cubicBezTo>
                  <a:cubicBezTo>
                    <a:pt x="70" y="7"/>
                    <a:pt x="69" y="9"/>
                    <a:pt x="71" y="10"/>
                  </a:cubicBezTo>
                  <a:cubicBezTo>
                    <a:pt x="73" y="10"/>
                    <a:pt x="74" y="11"/>
                    <a:pt x="74" y="12"/>
                  </a:cubicBezTo>
                  <a:cubicBezTo>
                    <a:pt x="75" y="12"/>
                    <a:pt x="75" y="12"/>
                    <a:pt x="75" y="12"/>
                  </a:cubicBezTo>
                  <a:cubicBezTo>
                    <a:pt x="75" y="12"/>
                    <a:pt x="75" y="13"/>
                    <a:pt x="75" y="14"/>
                  </a:cubicBezTo>
                  <a:cubicBezTo>
                    <a:pt x="76" y="15"/>
                    <a:pt x="75" y="16"/>
                    <a:pt x="75" y="18"/>
                  </a:cubicBezTo>
                  <a:cubicBezTo>
                    <a:pt x="75" y="20"/>
                    <a:pt x="75" y="22"/>
                    <a:pt x="74" y="24"/>
                  </a:cubicBezTo>
                  <a:cubicBezTo>
                    <a:pt x="73" y="26"/>
                    <a:pt x="72" y="28"/>
                    <a:pt x="72" y="30"/>
                  </a:cubicBezTo>
                  <a:cubicBezTo>
                    <a:pt x="72" y="32"/>
                    <a:pt x="71" y="32"/>
                    <a:pt x="69" y="32"/>
                  </a:cubicBezTo>
                  <a:cubicBezTo>
                    <a:pt x="66" y="32"/>
                    <a:pt x="66" y="33"/>
                    <a:pt x="66" y="35"/>
                  </a:cubicBezTo>
                  <a:cubicBezTo>
                    <a:pt x="65" y="41"/>
                    <a:pt x="71" y="36"/>
                    <a:pt x="72" y="40"/>
                  </a:cubicBezTo>
                  <a:cubicBezTo>
                    <a:pt x="72" y="40"/>
                    <a:pt x="72" y="43"/>
                    <a:pt x="72" y="44"/>
                  </a:cubicBezTo>
                  <a:cubicBezTo>
                    <a:pt x="72" y="46"/>
                    <a:pt x="70" y="47"/>
                    <a:pt x="68" y="48"/>
                  </a:cubicBezTo>
                  <a:cubicBezTo>
                    <a:pt x="68" y="49"/>
                    <a:pt x="66" y="49"/>
                    <a:pt x="66" y="50"/>
                  </a:cubicBezTo>
                  <a:cubicBezTo>
                    <a:pt x="66" y="51"/>
                    <a:pt x="66" y="51"/>
                    <a:pt x="67" y="52"/>
                  </a:cubicBezTo>
                  <a:cubicBezTo>
                    <a:pt x="68" y="54"/>
                    <a:pt x="67" y="55"/>
                    <a:pt x="65" y="55"/>
                  </a:cubicBezTo>
                  <a:cubicBezTo>
                    <a:pt x="64" y="56"/>
                    <a:pt x="61" y="57"/>
                    <a:pt x="60" y="57"/>
                  </a:cubicBezTo>
                  <a:cubicBezTo>
                    <a:pt x="58" y="57"/>
                    <a:pt x="56" y="56"/>
                    <a:pt x="54" y="57"/>
                  </a:cubicBezTo>
                  <a:cubicBezTo>
                    <a:pt x="53" y="57"/>
                    <a:pt x="51" y="57"/>
                    <a:pt x="51" y="59"/>
                  </a:cubicBezTo>
                  <a:cubicBezTo>
                    <a:pt x="51" y="62"/>
                    <a:pt x="54" y="64"/>
                    <a:pt x="55" y="67"/>
                  </a:cubicBezTo>
                  <a:cubicBezTo>
                    <a:pt x="55" y="69"/>
                    <a:pt x="57" y="71"/>
                    <a:pt x="56" y="73"/>
                  </a:cubicBezTo>
                  <a:cubicBezTo>
                    <a:pt x="55" y="74"/>
                    <a:pt x="53" y="75"/>
                    <a:pt x="53" y="77"/>
                  </a:cubicBezTo>
                  <a:cubicBezTo>
                    <a:pt x="53" y="79"/>
                    <a:pt x="56" y="78"/>
                    <a:pt x="53" y="80"/>
                  </a:cubicBezTo>
                  <a:cubicBezTo>
                    <a:pt x="53" y="81"/>
                    <a:pt x="52" y="81"/>
                    <a:pt x="52" y="82"/>
                  </a:cubicBezTo>
                  <a:cubicBezTo>
                    <a:pt x="51" y="82"/>
                    <a:pt x="50" y="82"/>
                    <a:pt x="50" y="83"/>
                  </a:cubicBezTo>
                  <a:cubicBezTo>
                    <a:pt x="49" y="84"/>
                    <a:pt x="52" y="84"/>
                    <a:pt x="53" y="85"/>
                  </a:cubicBezTo>
                  <a:cubicBezTo>
                    <a:pt x="55" y="87"/>
                    <a:pt x="52" y="89"/>
                    <a:pt x="52" y="91"/>
                  </a:cubicBezTo>
                  <a:close/>
                  <a:moveTo>
                    <a:pt x="2" y="67"/>
                  </a:moveTo>
                  <a:cubicBezTo>
                    <a:pt x="2" y="69"/>
                    <a:pt x="5" y="69"/>
                    <a:pt x="7" y="70"/>
                  </a:cubicBezTo>
                  <a:cubicBezTo>
                    <a:pt x="8" y="70"/>
                    <a:pt x="8" y="71"/>
                    <a:pt x="9" y="71"/>
                  </a:cubicBezTo>
                  <a:cubicBezTo>
                    <a:pt x="11" y="72"/>
                    <a:pt x="11" y="70"/>
                    <a:pt x="12" y="69"/>
                  </a:cubicBezTo>
                  <a:cubicBezTo>
                    <a:pt x="13" y="69"/>
                    <a:pt x="14" y="69"/>
                    <a:pt x="14" y="70"/>
                  </a:cubicBezTo>
                  <a:cubicBezTo>
                    <a:pt x="14" y="69"/>
                    <a:pt x="14" y="68"/>
                    <a:pt x="14" y="68"/>
                  </a:cubicBezTo>
                  <a:cubicBezTo>
                    <a:pt x="13" y="67"/>
                    <a:pt x="12" y="68"/>
                    <a:pt x="11" y="67"/>
                  </a:cubicBezTo>
                  <a:cubicBezTo>
                    <a:pt x="10" y="66"/>
                    <a:pt x="11" y="65"/>
                    <a:pt x="10" y="65"/>
                  </a:cubicBezTo>
                  <a:cubicBezTo>
                    <a:pt x="9" y="64"/>
                    <a:pt x="6" y="66"/>
                    <a:pt x="4" y="65"/>
                  </a:cubicBezTo>
                  <a:cubicBezTo>
                    <a:pt x="3" y="65"/>
                    <a:pt x="2" y="65"/>
                    <a:pt x="2" y="67"/>
                  </a:cubicBezTo>
                  <a:close/>
                  <a:moveTo>
                    <a:pt x="32" y="14"/>
                  </a:moveTo>
                  <a:cubicBezTo>
                    <a:pt x="32" y="14"/>
                    <a:pt x="32" y="14"/>
                    <a:pt x="32" y="14"/>
                  </a:cubicBezTo>
                  <a:cubicBezTo>
                    <a:pt x="33" y="14"/>
                    <a:pt x="33" y="14"/>
                    <a:pt x="33" y="14"/>
                  </a:cubicBezTo>
                  <a:cubicBezTo>
                    <a:pt x="32" y="16"/>
                    <a:pt x="31" y="17"/>
                    <a:pt x="30" y="18"/>
                  </a:cubicBezTo>
                  <a:cubicBezTo>
                    <a:pt x="29" y="19"/>
                    <a:pt x="29" y="19"/>
                    <a:pt x="29" y="19"/>
                  </a:cubicBezTo>
                  <a:cubicBezTo>
                    <a:pt x="28" y="19"/>
                    <a:pt x="28" y="19"/>
                    <a:pt x="28" y="19"/>
                  </a:cubicBezTo>
                  <a:cubicBezTo>
                    <a:pt x="27" y="19"/>
                    <a:pt x="27" y="19"/>
                    <a:pt x="27" y="19"/>
                  </a:cubicBezTo>
                  <a:cubicBezTo>
                    <a:pt x="26" y="18"/>
                    <a:pt x="26" y="18"/>
                    <a:pt x="26" y="18"/>
                  </a:cubicBezTo>
                  <a:cubicBezTo>
                    <a:pt x="27" y="15"/>
                    <a:pt x="28" y="14"/>
                    <a:pt x="30" y="13"/>
                  </a:cubicBezTo>
                  <a:cubicBezTo>
                    <a:pt x="30" y="12"/>
                    <a:pt x="31" y="9"/>
                    <a:pt x="32" y="10"/>
                  </a:cubicBezTo>
                  <a:cubicBezTo>
                    <a:pt x="32" y="11"/>
                    <a:pt x="32" y="11"/>
                    <a:pt x="32" y="11"/>
                  </a:cubicBezTo>
                  <a:cubicBezTo>
                    <a:pt x="32" y="11"/>
                    <a:pt x="32" y="11"/>
                    <a:pt x="32" y="11"/>
                  </a:cubicBezTo>
                  <a:cubicBezTo>
                    <a:pt x="33" y="12"/>
                    <a:pt x="33" y="13"/>
                    <a:pt x="33" y="13"/>
                  </a:cubicBezTo>
                  <a:lnTo>
                    <a:pt x="32" y="14"/>
                  </a:lnTo>
                  <a:close/>
                  <a:moveTo>
                    <a:pt x="40" y="8"/>
                  </a:moveTo>
                  <a:cubicBezTo>
                    <a:pt x="43" y="7"/>
                    <a:pt x="45" y="6"/>
                    <a:pt x="48" y="6"/>
                  </a:cubicBezTo>
                  <a:cubicBezTo>
                    <a:pt x="49" y="6"/>
                    <a:pt x="52" y="6"/>
                    <a:pt x="50" y="5"/>
                  </a:cubicBezTo>
                  <a:cubicBezTo>
                    <a:pt x="48" y="4"/>
                    <a:pt x="45" y="5"/>
                    <a:pt x="44" y="5"/>
                  </a:cubicBezTo>
                  <a:cubicBezTo>
                    <a:pt x="42" y="6"/>
                    <a:pt x="36" y="6"/>
                    <a:pt x="36" y="9"/>
                  </a:cubicBezTo>
                  <a:cubicBezTo>
                    <a:pt x="37" y="9"/>
                    <a:pt x="39" y="8"/>
                    <a:pt x="40" y="8"/>
                  </a:cubicBezTo>
                  <a:close/>
                  <a:moveTo>
                    <a:pt x="55" y="4"/>
                  </a:moveTo>
                  <a:cubicBezTo>
                    <a:pt x="52" y="6"/>
                    <a:pt x="58" y="5"/>
                    <a:pt x="59" y="4"/>
                  </a:cubicBezTo>
                  <a:cubicBezTo>
                    <a:pt x="59" y="3"/>
                    <a:pt x="55" y="4"/>
                    <a:pt x="55" y="4"/>
                  </a:cubicBezTo>
                  <a:cubicBezTo>
                    <a:pt x="55" y="4"/>
                    <a:pt x="55" y="4"/>
                    <a:pt x="55" y="4"/>
                  </a:cubicBezTo>
                  <a:cubicBezTo>
                    <a:pt x="55" y="4"/>
                    <a:pt x="55" y="4"/>
                    <a:pt x="55" y="4"/>
                  </a:cubicBezTo>
                  <a:close/>
                  <a:moveTo>
                    <a:pt x="62" y="2"/>
                  </a:moveTo>
                  <a:cubicBezTo>
                    <a:pt x="60" y="2"/>
                    <a:pt x="61" y="3"/>
                    <a:pt x="63" y="3"/>
                  </a:cubicBezTo>
                  <a:cubicBezTo>
                    <a:pt x="63" y="2"/>
                    <a:pt x="62" y="2"/>
                    <a:pt x="62" y="2"/>
                  </a:cubicBezTo>
                  <a:moveTo>
                    <a:pt x="67" y="0"/>
                  </a:moveTo>
                  <a:cubicBezTo>
                    <a:pt x="66" y="0"/>
                    <a:pt x="65" y="0"/>
                    <a:pt x="65" y="1"/>
                  </a:cubicBezTo>
                  <a:cubicBezTo>
                    <a:pt x="65" y="1"/>
                    <a:pt x="67" y="2"/>
                    <a:pt x="68" y="1"/>
                  </a:cubicBezTo>
                  <a:cubicBezTo>
                    <a:pt x="67" y="1"/>
                    <a:pt x="67" y="0"/>
                    <a:pt x="67" y="0"/>
                  </a:cubicBezTo>
                  <a:close/>
                </a:path>
              </a:pathLst>
            </a:custGeom>
            <a:solidFill>
              <a:schemeClr val="accent1"/>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77" name="Freeform 36">
              <a:extLst>
                <a:ext uri="{FF2B5EF4-FFF2-40B4-BE49-F238E27FC236}">
                  <a16:creationId xmlns:a16="http://schemas.microsoft.com/office/drawing/2014/main" id="{515B5487-CC22-CFAB-11D1-0FE8C5FFD387}"/>
                </a:ext>
              </a:extLst>
            </p:cNvPr>
            <p:cNvSpPr>
              <a:spLocks/>
            </p:cNvSpPr>
            <p:nvPr/>
          </p:nvSpPr>
          <p:spPr bwMode="auto">
            <a:xfrm>
              <a:off x="8859838" y="4581525"/>
              <a:ext cx="57150" cy="84137"/>
            </a:xfrm>
            <a:custGeom>
              <a:avLst/>
              <a:gdLst>
                <a:gd name="T0" fmla="*/ 0 w 15"/>
                <a:gd name="T1" fmla="*/ 9 h 22"/>
                <a:gd name="T2" fmla="*/ 1 w 15"/>
                <a:gd name="T3" fmla="*/ 6 h 22"/>
                <a:gd name="T4" fmla="*/ 5 w 15"/>
                <a:gd name="T5" fmla="*/ 0 h 22"/>
                <a:gd name="T6" fmla="*/ 7 w 15"/>
                <a:gd name="T7" fmla="*/ 0 h 22"/>
                <a:gd name="T8" fmla="*/ 7 w 15"/>
                <a:gd name="T9" fmla="*/ 0 h 22"/>
                <a:gd name="T10" fmla="*/ 9 w 15"/>
                <a:gd name="T11" fmla="*/ 6 h 22"/>
                <a:gd name="T12" fmla="*/ 13 w 15"/>
                <a:gd name="T13" fmla="*/ 11 h 22"/>
                <a:gd name="T14" fmla="*/ 14 w 15"/>
                <a:gd name="T15" fmla="*/ 14 h 22"/>
                <a:gd name="T16" fmla="*/ 12 w 15"/>
                <a:gd name="T17" fmla="*/ 21 h 22"/>
                <a:gd name="T18" fmla="*/ 6 w 15"/>
                <a:gd name="T19" fmla="*/ 21 h 22"/>
                <a:gd name="T20" fmla="*/ 1 w 15"/>
                <a:gd name="T21" fmla="*/ 19 h 22"/>
                <a:gd name="T22" fmla="*/ 3 w 15"/>
                <a:gd name="T23" fmla="*/ 16 h 22"/>
                <a:gd name="T24" fmla="*/ 1 w 15"/>
                <a:gd name="T25" fmla="*/ 12 h 22"/>
                <a:gd name="T26" fmla="*/ 0 w 15"/>
                <a:gd name="T27" fmla="*/ 9 h 22"/>
                <a:gd name="T28" fmla="*/ 0 w 15"/>
                <a:gd name="T29" fmla="*/ 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2">
                  <a:moveTo>
                    <a:pt x="0" y="9"/>
                  </a:moveTo>
                  <a:cubicBezTo>
                    <a:pt x="0" y="8"/>
                    <a:pt x="0" y="7"/>
                    <a:pt x="1" y="6"/>
                  </a:cubicBezTo>
                  <a:cubicBezTo>
                    <a:pt x="2" y="4"/>
                    <a:pt x="3" y="2"/>
                    <a:pt x="5" y="0"/>
                  </a:cubicBezTo>
                  <a:cubicBezTo>
                    <a:pt x="6" y="0"/>
                    <a:pt x="7" y="0"/>
                    <a:pt x="7" y="0"/>
                  </a:cubicBezTo>
                  <a:cubicBezTo>
                    <a:pt x="7" y="0"/>
                    <a:pt x="7" y="0"/>
                    <a:pt x="7" y="0"/>
                  </a:cubicBezTo>
                  <a:cubicBezTo>
                    <a:pt x="8" y="2"/>
                    <a:pt x="8" y="4"/>
                    <a:pt x="9" y="6"/>
                  </a:cubicBezTo>
                  <a:cubicBezTo>
                    <a:pt x="10" y="7"/>
                    <a:pt x="12" y="9"/>
                    <a:pt x="13" y="11"/>
                  </a:cubicBezTo>
                  <a:cubicBezTo>
                    <a:pt x="15" y="12"/>
                    <a:pt x="15" y="12"/>
                    <a:pt x="14" y="14"/>
                  </a:cubicBezTo>
                  <a:cubicBezTo>
                    <a:pt x="13" y="17"/>
                    <a:pt x="12" y="18"/>
                    <a:pt x="12" y="21"/>
                  </a:cubicBezTo>
                  <a:cubicBezTo>
                    <a:pt x="10" y="21"/>
                    <a:pt x="8" y="22"/>
                    <a:pt x="6" y="21"/>
                  </a:cubicBezTo>
                  <a:cubicBezTo>
                    <a:pt x="4" y="21"/>
                    <a:pt x="3" y="20"/>
                    <a:pt x="1" y="19"/>
                  </a:cubicBezTo>
                  <a:cubicBezTo>
                    <a:pt x="2" y="18"/>
                    <a:pt x="3" y="17"/>
                    <a:pt x="3" y="16"/>
                  </a:cubicBezTo>
                  <a:cubicBezTo>
                    <a:pt x="3" y="14"/>
                    <a:pt x="2" y="13"/>
                    <a:pt x="1" y="12"/>
                  </a:cubicBezTo>
                  <a:cubicBezTo>
                    <a:pt x="1" y="11"/>
                    <a:pt x="0" y="10"/>
                    <a:pt x="0" y="9"/>
                  </a:cubicBezTo>
                  <a:cubicBezTo>
                    <a:pt x="0" y="8"/>
                    <a:pt x="0" y="10"/>
                    <a:pt x="0" y="9"/>
                  </a:cubicBezTo>
                  <a:close/>
                </a:path>
              </a:pathLst>
            </a:custGeom>
            <a:solidFill>
              <a:schemeClr val="accent3"/>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78" name="Freeform 37">
              <a:extLst>
                <a:ext uri="{FF2B5EF4-FFF2-40B4-BE49-F238E27FC236}">
                  <a16:creationId xmlns:a16="http://schemas.microsoft.com/office/drawing/2014/main" id="{46873ED5-2E52-AF57-22F7-513310A1B737}"/>
                </a:ext>
              </a:extLst>
            </p:cNvPr>
            <p:cNvSpPr>
              <a:spLocks/>
            </p:cNvSpPr>
            <p:nvPr/>
          </p:nvSpPr>
          <p:spPr bwMode="auto">
            <a:xfrm>
              <a:off x="9998075" y="3797300"/>
              <a:ext cx="430213" cy="331787"/>
            </a:xfrm>
            <a:custGeom>
              <a:avLst/>
              <a:gdLst>
                <a:gd name="T0" fmla="*/ 59 w 113"/>
                <a:gd name="T1" fmla="*/ 85 h 87"/>
                <a:gd name="T2" fmla="*/ 63 w 113"/>
                <a:gd name="T3" fmla="*/ 87 h 87"/>
                <a:gd name="T4" fmla="*/ 71 w 113"/>
                <a:gd name="T5" fmla="*/ 84 h 87"/>
                <a:gd name="T6" fmla="*/ 74 w 113"/>
                <a:gd name="T7" fmla="*/ 79 h 87"/>
                <a:gd name="T8" fmla="*/ 81 w 113"/>
                <a:gd name="T9" fmla="*/ 75 h 87"/>
                <a:gd name="T10" fmla="*/ 87 w 113"/>
                <a:gd name="T11" fmla="*/ 74 h 87"/>
                <a:gd name="T12" fmla="*/ 89 w 113"/>
                <a:gd name="T13" fmla="*/ 73 h 87"/>
                <a:gd name="T14" fmla="*/ 92 w 113"/>
                <a:gd name="T15" fmla="*/ 62 h 87"/>
                <a:gd name="T16" fmla="*/ 97 w 113"/>
                <a:gd name="T17" fmla="*/ 52 h 87"/>
                <a:gd name="T18" fmla="*/ 108 w 113"/>
                <a:gd name="T19" fmla="*/ 46 h 87"/>
                <a:gd name="T20" fmla="*/ 112 w 113"/>
                <a:gd name="T21" fmla="*/ 41 h 87"/>
                <a:gd name="T22" fmla="*/ 106 w 113"/>
                <a:gd name="T23" fmla="*/ 37 h 87"/>
                <a:gd name="T24" fmla="*/ 106 w 113"/>
                <a:gd name="T25" fmla="*/ 26 h 87"/>
                <a:gd name="T26" fmla="*/ 93 w 113"/>
                <a:gd name="T27" fmla="*/ 13 h 87"/>
                <a:gd name="T28" fmla="*/ 79 w 113"/>
                <a:gd name="T29" fmla="*/ 6 h 87"/>
                <a:gd name="T30" fmla="*/ 74 w 113"/>
                <a:gd name="T31" fmla="*/ 1 h 87"/>
                <a:gd name="T32" fmla="*/ 68 w 113"/>
                <a:gd name="T33" fmla="*/ 6 h 87"/>
                <a:gd name="T34" fmla="*/ 61 w 113"/>
                <a:gd name="T35" fmla="*/ 6 h 87"/>
                <a:gd name="T36" fmla="*/ 52 w 113"/>
                <a:gd name="T37" fmla="*/ 4 h 87"/>
                <a:gd name="T38" fmla="*/ 47 w 113"/>
                <a:gd name="T39" fmla="*/ 4 h 87"/>
                <a:gd name="T40" fmla="*/ 38 w 113"/>
                <a:gd name="T41" fmla="*/ 2 h 87"/>
                <a:gd name="T42" fmla="*/ 29 w 113"/>
                <a:gd name="T43" fmla="*/ 1 h 87"/>
                <a:gd name="T44" fmla="*/ 19 w 113"/>
                <a:gd name="T45" fmla="*/ 2 h 87"/>
                <a:gd name="T46" fmla="*/ 7 w 113"/>
                <a:gd name="T47" fmla="*/ 7 h 87"/>
                <a:gd name="T48" fmla="*/ 1 w 113"/>
                <a:gd name="T49" fmla="*/ 12 h 87"/>
                <a:gd name="T50" fmla="*/ 1 w 113"/>
                <a:gd name="T51" fmla="*/ 32 h 87"/>
                <a:gd name="T52" fmla="*/ 2 w 113"/>
                <a:gd name="T53" fmla="*/ 27 h 87"/>
                <a:gd name="T54" fmla="*/ 3 w 113"/>
                <a:gd name="T55" fmla="*/ 38 h 87"/>
                <a:gd name="T56" fmla="*/ 8 w 113"/>
                <a:gd name="T57" fmla="*/ 42 h 87"/>
                <a:gd name="T58" fmla="*/ 11 w 113"/>
                <a:gd name="T59" fmla="*/ 43 h 87"/>
                <a:gd name="T60" fmla="*/ 15 w 113"/>
                <a:gd name="T61" fmla="*/ 45 h 87"/>
                <a:gd name="T62" fmla="*/ 22 w 113"/>
                <a:gd name="T63" fmla="*/ 49 h 87"/>
                <a:gd name="T64" fmla="*/ 27 w 113"/>
                <a:gd name="T65" fmla="*/ 48 h 87"/>
                <a:gd name="T66" fmla="*/ 32 w 113"/>
                <a:gd name="T67" fmla="*/ 51 h 87"/>
                <a:gd name="T68" fmla="*/ 33 w 113"/>
                <a:gd name="T69" fmla="*/ 62 h 87"/>
                <a:gd name="T70" fmla="*/ 34 w 113"/>
                <a:gd name="T71" fmla="*/ 71 h 87"/>
                <a:gd name="T72" fmla="*/ 38 w 113"/>
                <a:gd name="T73" fmla="*/ 71 h 87"/>
                <a:gd name="T74" fmla="*/ 43 w 113"/>
                <a:gd name="T75" fmla="*/ 75 h 87"/>
                <a:gd name="T76" fmla="*/ 52 w 113"/>
                <a:gd name="T77"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3" h="87">
                  <a:moveTo>
                    <a:pt x="52" y="86"/>
                  </a:moveTo>
                  <a:cubicBezTo>
                    <a:pt x="54" y="86"/>
                    <a:pt x="56" y="86"/>
                    <a:pt x="59" y="85"/>
                  </a:cubicBezTo>
                  <a:cubicBezTo>
                    <a:pt x="60" y="85"/>
                    <a:pt x="61" y="85"/>
                    <a:pt x="62" y="85"/>
                  </a:cubicBezTo>
                  <a:cubicBezTo>
                    <a:pt x="62" y="86"/>
                    <a:pt x="63" y="86"/>
                    <a:pt x="63" y="87"/>
                  </a:cubicBezTo>
                  <a:cubicBezTo>
                    <a:pt x="65" y="87"/>
                    <a:pt x="67" y="86"/>
                    <a:pt x="68" y="85"/>
                  </a:cubicBezTo>
                  <a:cubicBezTo>
                    <a:pt x="69" y="85"/>
                    <a:pt x="70" y="84"/>
                    <a:pt x="71" y="84"/>
                  </a:cubicBezTo>
                  <a:cubicBezTo>
                    <a:pt x="72" y="84"/>
                    <a:pt x="73" y="85"/>
                    <a:pt x="74" y="84"/>
                  </a:cubicBezTo>
                  <a:cubicBezTo>
                    <a:pt x="75" y="83"/>
                    <a:pt x="73" y="81"/>
                    <a:pt x="74" y="79"/>
                  </a:cubicBezTo>
                  <a:cubicBezTo>
                    <a:pt x="75" y="79"/>
                    <a:pt x="76" y="79"/>
                    <a:pt x="77" y="79"/>
                  </a:cubicBezTo>
                  <a:cubicBezTo>
                    <a:pt x="79" y="78"/>
                    <a:pt x="82" y="79"/>
                    <a:pt x="81" y="75"/>
                  </a:cubicBezTo>
                  <a:cubicBezTo>
                    <a:pt x="82" y="75"/>
                    <a:pt x="83" y="76"/>
                    <a:pt x="84" y="76"/>
                  </a:cubicBezTo>
                  <a:cubicBezTo>
                    <a:pt x="86" y="75"/>
                    <a:pt x="86" y="75"/>
                    <a:pt x="87" y="74"/>
                  </a:cubicBezTo>
                  <a:cubicBezTo>
                    <a:pt x="88" y="75"/>
                    <a:pt x="88" y="80"/>
                    <a:pt x="91" y="78"/>
                  </a:cubicBezTo>
                  <a:cubicBezTo>
                    <a:pt x="94" y="76"/>
                    <a:pt x="90" y="74"/>
                    <a:pt x="89" y="73"/>
                  </a:cubicBezTo>
                  <a:cubicBezTo>
                    <a:pt x="88" y="71"/>
                    <a:pt x="91" y="68"/>
                    <a:pt x="92" y="66"/>
                  </a:cubicBezTo>
                  <a:cubicBezTo>
                    <a:pt x="92" y="64"/>
                    <a:pt x="92" y="63"/>
                    <a:pt x="92" y="62"/>
                  </a:cubicBezTo>
                  <a:cubicBezTo>
                    <a:pt x="92" y="60"/>
                    <a:pt x="92" y="58"/>
                    <a:pt x="92" y="57"/>
                  </a:cubicBezTo>
                  <a:cubicBezTo>
                    <a:pt x="93" y="53"/>
                    <a:pt x="95" y="53"/>
                    <a:pt x="97" y="52"/>
                  </a:cubicBezTo>
                  <a:cubicBezTo>
                    <a:pt x="101" y="51"/>
                    <a:pt x="100" y="49"/>
                    <a:pt x="102" y="46"/>
                  </a:cubicBezTo>
                  <a:cubicBezTo>
                    <a:pt x="104" y="44"/>
                    <a:pt x="105" y="46"/>
                    <a:pt x="108" y="46"/>
                  </a:cubicBezTo>
                  <a:cubicBezTo>
                    <a:pt x="111" y="46"/>
                    <a:pt x="109" y="43"/>
                    <a:pt x="111" y="42"/>
                  </a:cubicBezTo>
                  <a:cubicBezTo>
                    <a:pt x="111" y="42"/>
                    <a:pt x="112" y="42"/>
                    <a:pt x="112" y="41"/>
                  </a:cubicBezTo>
                  <a:cubicBezTo>
                    <a:pt x="113" y="40"/>
                    <a:pt x="111" y="40"/>
                    <a:pt x="111" y="39"/>
                  </a:cubicBezTo>
                  <a:cubicBezTo>
                    <a:pt x="109" y="39"/>
                    <a:pt x="106" y="40"/>
                    <a:pt x="106" y="37"/>
                  </a:cubicBezTo>
                  <a:cubicBezTo>
                    <a:pt x="106" y="35"/>
                    <a:pt x="108" y="33"/>
                    <a:pt x="108" y="31"/>
                  </a:cubicBezTo>
                  <a:cubicBezTo>
                    <a:pt x="110" y="27"/>
                    <a:pt x="109" y="27"/>
                    <a:pt x="106" y="26"/>
                  </a:cubicBezTo>
                  <a:cubicBezTo>
                    <a:pt x="103" y="24"/>
                    <a:pt x="102" y="22"/>
                    <a:pt x="100" y="20"/>
                  </a:cubicBezTo>
                  <a:cubicBezTo>
                    <a:pt x="98" y="17"/>
                    <a:pt x="95" y="16"/>
                    <a:pt x="93" y="13"/>
                  </a:cubicBezTo>
                  <a:cubicBezTo>
                    <a:pt x="91" y="11"/>
                    <a:pt x="90" y="9"/>
                    <a:pt x="87" y="9"/>
                  </a:cubicBezTo>
                  <a:cubicBezTo>
                    <a:pt x="84" y="9"/>
                    <a:pt x="81" y="9"/>
                    <a:pt x="79" y="6"/>
                  </a:cubicBezTo>
                  <a:cubicBezTo>
                    <a:pt x="78" y="5"/>
                    <a:pt x="77" y="4"/>
                    <a:pt x="76" y="2"/>
                  </a:cubicBezTo>
                  <a:cubicBezTo>
                    <a:pt x="76" y="1"/>
                    <a:pt x="76" y="0"/>
                    <a:pt x="74" y="1"/>
                  </a:cubicBezTo>
                  <a:cubicBezTo>
                    <a:pt x="73" y="1"/>
                    <a:pt x="72" y="3"/>
                    <a:pt x="71" y="3"/>
                  </a:cubicBezTo>
                  <a:cubicBezTo>
                    <a:pt x="70" y="4"/>
                    <a:pt x="69" y="5"/>
                    <a:pt x="68" y="6"/>
                  </a:cubicBezTo>
                  <a:cubicBezTo>
                    <a:pt x="66" y="6"/>
                    <a:pt x="65" y="6"/>
                    <a:pt x="64" y="6"/>
                  </a:cubicBezTo>
                  <a:cubicBezTo>
                    <a:pt x="63" y="6"/>
                    <a:pt x="62" y="7"/>
                    <a:pt x="61" y="6"/>
                  </a:cubicBezTo>
                  <a:cubicBezTo>
                    <a:pt x="59" y="6"/>
                    <a:pt x="59" y="4"/>
                    <a:pt x="57" y="4"/>
                  </a:cubicBezTo>
                  <a:cubicBezTo>
                    <a:pt x="55" y="4"/>
                    <a:pt x="54" y="5"/>
                    <a:pt x="52" y="4"/>
                  </a:cubicBezTo>
                  <a:cubicBezTo>
                    <a:pt x="52" y="3"/>
                    <a:pt x="51" y="4"/>
                    <a:pt x="50" y="4"/>
                  </a:cubicBezTo>
                  <a:cubicBezTo>
                    <a:pt x="49" y="4"/>
                    <a:pt x="49" y="4"/>
                    <a:pt x="47" y="4"/>
                  </a:cubicBezTo>
                  <a:cubicBezTo>
                    <a:pt x="45" y="2"/>
                    <a:pt x="44" y="3"/>
                    <a:pt x="42" y="4"/>
                  </a:cubicBezTo>
                  <a:cubicBezTo>
                    <a:pt x="40" y="5"/>
                    <a:pt x="40" y="4"/>
                    <a:pt x="38" y="2"/>
                  </a:cubicBezTo>
                  <a:cubicBezTo>
                    <a:pt x="36" y="0"/>
                    <a:pt x="35" y="4"/>
                    <a:pt x="32" y="3"/>
                  </a:cubicBezTo>
                  <a:cubicBezTo>
                    <a:pt x="31" y="3"/>
                    <a:pt x="30" y="1"/>
                    <a:pt x="29" y="1"/>
                  </a:cubicBezTo>
                  <a:cubicBezTo>
                    <a:pt x="27" y="1"/>
                    <a:pt x="25" y="1"/>
                    <a:pt x="24" y="1"/>
                  </a:cubicBezTo>
                  <a:cubicBezTo>
                    <a:pt x="22" y="1"/>
                    <a:pt x="21" y="1"/>
                    <a:pt x="19" y="2"/>
                  </a:cubicBezTo>
                  <a:cubicBezTo>
                    <a:pt x="18" y="2"/>
                    <a:pt x="17" y="3"/>
                    <a:pt x="15" y="3"/>
                  </a:cubicBezTo>
                  <a:cubicBezTo>
                    <a:pt x="12" y="5"/>
                    <a:pt x="9" y="6"/>
                    <a:pt x="7" y="7"/>
                  </a:cubicBezTo>
                  <a:cubicBezTo>
                    <a:pt x="5" y="8"/>
                    <a:pt x="5" y="9"/>
                    <a:pt x="4" y="10"/>
                  </a:cubicBezTo>
                  <a:cubicBezTo>
                    <a:pt x="3" y="12"/>
                    <a:pt x="3" y="13"/>
                    <a:pt x="1" y="12"/>
                  </a:cubicBezTo>
                  <a:cubicBezTo>
                    <a:pt x="1" y="16"/>
                    <a:pt x="1" y="19"/>
                    <a:pt x="1" y="23"/>
                  </a:cubicBezTo>
                  <a:cubicBezTo>
                    <a:pt x="1" y="26"/>
                    <a:pt x="1" y="29"/>
                    <a:pt x="1" y="32"/>
                  </a:cubicBezTo>
                  <a:cubicBezTo>
                    <a:pt x="1" y="34"/>
                    <a:pt x="2" y="35"/>
                    <a:pt x="2" y="32"/>
                  </a:cubicBezTo>
                  <a:cubicBezTo>
                    <a:pt x="2" y="31"/>
                    <a:pt x="0" y="28"/>
                    <a:pt x="2" y="27"/>
                  </a:cubicBezTo>
                  <a:cubicBezTo>
                    <a:pt x="3" y="29"/>
                    <a:pt x="4" y="31"/>
                    <a:pt x="4" y="33"/>
                  </a:cubicBezTo>
                  <a:cubicBezTo>
                    <a:pt x="4" y="35"/>
                    <a:pt x="3" y="37"/>
                    <a:pt x="3" y="38"/>
                  </a:cubicBezTo>
                  <a:cubicBezTo>
                    <a:pt x="5" y="38"/>
                    <a:pt x="5" y="39"/>
                    <a:pt x="5" y="40"/>
                  </a:cubicBezTo>
                  <a:cubicBezTo>
                    <a:pt x="7" y="40"/>
                    <a:pt x="7" y="41"/>
                    <a:pt x="8" y="42"/>
                  </a:cubicBezTo>
                  <a:cubicBezTo>
                    <a:pt x="9" y="43"/>
                    <a:pt x="9" y="43"/>
                    <a:pt x="10" y="43"/>
                  </a:cubicBezTo>
                  <a:cubicBezTo>
                    <a:pt x="11" y="43"/>
                    <a:pt x="11" y="43"/>
                    <a:pt x="11" y="43"/>
                  </a:cubicBezTo>
                  <a:cubicBezTo>
                    <a:pt x="11" y="43"/>
                    <a:pt x="12" y="43"/>
                    <a:pt x="12" y="44"/>
                  </a:cubicBezTo>
                  <a:cubicBezTo>
                    <a:pt x="13" y="44"/>
                    <a:pt x="14" y="44"/>
                    <a:pt x="15" y="45"/>
                  </a:cubicBezTo>
                  <a:cubicBezTo>
                    <a:pt x="16" y="46"/>
                    <a:pt x="18" y="47"/>
                    <a:pt x="19" y="47"/>
                  </a:cubicBezTo>
                  <a:cubicBezTo>
                    <a:pt x="20" y="49"/>
                    <a:pt x="19" y="49"/>
                    <a:pt x="22" y="49"/>
                  </a:cubicBezTo>
                  <a:cubicBezTo>
                    <a:pt x="22" y="49"/>
                    <a:pt x="22" y="49"/>
                    <a:pt x="22" y="48"/>
                  </a:cubicBezTo>
                  <a:cubicBezTo>
                    <a:pt x="24" y="47"/>
                    <a:pt x="25" y="48"/>
                    <a:pt x="27" y="48"/>
                  </a:cubicBezTo>
                  <a:cubicBezTo>
                    <a:pt x="28" y="48"/>
                    <a:pt x="29" y="48"/>
                    <a:pt x="30" y="48"/>
                  </a:cubicBezTo>
                  <a:cubicBezTo>
                    <a:pt x="31" y="49"/>
                    <a:pt x="31" y="50"/>
                    <a:pt x="32" y="51"/>
                  </a:cubicBezTo>
                  <a:cubicBezTo>
                    <a:pt x="33" y="52"/>
                    <a:pt x="34" y="52"/>
                    <a:pt x="35" y="54"/>
                  </a:cubicBezTo>
                  <a:cubicBezTo>
                    <a:pt x="37" y="57"/>
                    <a:pt x="34" y="59"/>
                    <a:pt x="33" y="62"/>
                  </a:cubicBezTo>
                  <a:cubicBezTo>
                    <a:pt x="32" y="64"/>
                    <a:pt x="32" y="65"/>
                    <a:pt x="32" y="67"/>
                  </a:cubicBezTo>
                  <a:cubicBezTo>
                    <a:pt x="32" y="69"/>
                    <a:pt x="34" y="70"/>
                    <a:pt x="34" y="71"/>
                  </a:cubicBezTo>
                  <a:cubicBezTo>
                    <a:pt x="33" y="71"/>
                    <a:pt x="33" y="71"/>
                    <a:pt x="33" y="71"/>
                  </a:cubicBezTo>
                  <a:cubicBezTo>
                    <a:pt x="35" y="72"/>
                    <a:pt x="36" y="71"/>
                    <a:pt x="38" y="71"/>
                  </a:cubicBezTo>
                  <a:cubicBezTo>
                    <a:pt x="39" y="72"/>
                    <a:pt x="39" y="73"/>
                    <a:pt x="40" y="74"/>
                  </a:cubicBezTo>
                  <a:cubicBezTo>
                    <a:pt x="41" y="74"/>
                    <a:pt x="42" y="74"/>
                    <a:pt x="43" y="75"/>
                  </a:cubicBezTo>
                  <a:cubicBezTo>
                    <a:pt x="47" y="77"/>
                    <a:pt x="48" y="81"/>
                    <a:pt x="48" y="85"/>
                  </a:cubicBezTo>
                  <a:cubicBezTo>
                    <a:pt x="49" y="86"/>
                    <a:pt x="50" y="86"/>
                    <a:pt x="52" y="86"/>
                  </a:cubicBezTo>
                  <a:close/>
                </a:path>
              </a:pathLst>
            </a:custGeom>
            <a:solidFill>
              <a:schemeClr val="accent1"/>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79" name="Freeform 38">
              <a:extLst>
                <a:ext uri="{FF2B5EF4-FFF2-40B4-BE49-F238E27FC236}">
                  <a16:creationId xmlns:a16="http://schemas.microsoft.com/office/drawing/2014/main" id="{5BA41E61-D186-B10C-F601-9EFC28F71D31}"/>
                </a:ext>
              </a:extLst>
            </p:cNvPr>
            <p:cNvSpPr>
              <a:spLocks/>
            </p:cNvSpPr>
            <p:nvPr/>
          </p:nvSpPr>
          <p:spPr bwMode="auto">
            <a:xfrm>
              <a:off x="9994900" y="3571875"/>
              <a:ext cx="536575" cy="328612"/>
            </a:xfrm>
            <a:custGeom>
              <a:avLst/>
              <a:gdLst>
                <a:gd name="T0" fmla="*/ 121 w 141"/>
                <a:gd name="T1" fmla="*/ 80 h 86"/>
                <a:gd name="T2" fmla="*/ 130 w 141"/>
                <a:gd name="T3" fmla="*/ 79 h 86"/>
                <a:gd name="T4" fmla="*/ 136 w 141"/>
                <a:gd name="T5" fmla="*/ 71 h 86"/>
                <a:gd name="T6" fmla="*/ 140 w 141"/>
                <a:gd name="T7" fmla="*/ 60 h 86"/>
                <a:gd name="T8" fmla="*/ 138 w 141"/>
                <a:gd name="T9" fmla="*/ 53 h 86"/>
                <a:gd name="T10" fmla="*/ 136 w 141"/>
                <a:gd name="T11" fmla="*/ 47 h 86"/>
                <a:gd name="T12" fmla="*/ 130 w 141"/>
                <a:gd name="T13" fmla="*/ 44 h 86"/>
                <a:gd name="T14" fmla="*/ 132 w 141"/>
                <a:gd name="T15" fmla="*/ 35 h 86"/>
                <a:gd name="T16" fmla="*/ 134 w 141"/>
                <a:gd name="T17" fmla="*/ 29 h 86"/>
                <a:gd name="T18" fmla="*/ 129 w 141"/>
                <a:gd name="T19" fmla="*/ 22 h 86"/>
                <a:gd name="T20" fmla="*/ 121 w 141"/>
                <a:gd name="T21" fmla="*/ 19 h 86"/>
                <a:gd name="T22" fmla="*/ 113 w 141"/>
                <a:gd name="T23" fmla="*/ 18 h 86"/>
                <a:gd name="T24" fmla="*/ 105 w 141"/>
                <a:gd name="T25" fmla="*/ 17 h 86"/>
                <a:gd name="T26" fmla="*/ 99 w 141"/>
                <a:gd name="T27" fmla="*/ 10 h 86"/>
                <a:gd name="T28" fmla="*/ 94 w 141"/>
                <a:gd name="T29" fmla="*/ 7 h 86"/>
                <a:gd name="T30" fmla="*/ 89 w 141"/>
                <a:gd name="T31" fmla="*/ 4 h 86"/>
                <a:gd name="T32" fmla="*/ 85 w 141"/>
                <a:gd name="T33" fmla="*/ 1 h 86"/>
                <a:gd name="T34" fmla="*/ 84 w 141"/>
                <a:gd name="T35" fmla="*/ 3 h 86"/>
                <a:gd name="T36" fmla="*/ 77 w 141"/>
                <a:gd name="T37" fmla="*/ 2 h 86"/>
                <a:gd name="T38" fmla="*/ 70 w 141"/>
                <a:gd name="T39" fmla="*/ 5 h 86"/>
                <a:gd name="T40" fmla="*/ 66 w 141"/>
                <a:gd name="T41" fmla="*/ 13 h 86"/>
                <a:gd name="T42" fmla="*/ 64 w 141"/>
                <a:gd name="T43" fmla="*/ 35 h 86"/>
                <a:gd name="T44" fmla="*/ 51 w 141"/>
                <a:gd name="T45" fmla="*/ 39 h 86"/>
                <a:gd name="T46" fmla="*/ 44 w 141"/>
                <a:gd name="T47" fmla="*/ 30 h 86"/>
                <a:gd name="T48" fmla="*/ 34 w 141"/>
                <a:gd name="T49" fmla="*/ 18 h 86"/>
                <a:gd name="T50" fmla="*/ 32 w 141"/>
                <a:gd name="T51" fmla="*/ 12 h 86"/>
                <a:gd name="T52" fmla="*/ 21 w 141"/>
                <a:gd name="T53" fmla="*/ 17 h 86"/>
                <a:gd name="T54" fmla="*/ 11 w 141"/>
                <a:gd name="T55" fmla="*/ 25 h 86"/>
                <a:gd name="T56" fmla="*/ 8 w 141"/>
                <a:gd name="T57" fmla="*/ 40 h 86"/>
                <a:gd name="T58" fmla="*/ 2 w 141"/>
                <a:gd name="T59" fmla="*/ 49 h 86"/>
                <a:gd name="T60" fmla="*/ 2 w 141"/>
                <a:gd name="T61" fmla="*/ 58 h 86"/>
                <a:gd name="T62" fmla="*/ 0 w 141"/>
                <a:gd name="T63" fmla="*/ 66 h 86"/>
                <a:gd name="T64" fmla="*/ 7 w 141"/>
                <a:gd name="T65" fmla="*/ 67 h 86"/>
                <a:gd name="T66" fmla="*/ 24 w 141"/>
                <a:gd name="T67" fmla="*/ 60 h 86"/>
                <a:gd name="T68" fmla="*/ 33 w 141"/>
                <a:gd name="T69" fmla="*/ 62 h 86"/>
                <a:gd name="T70" fmla="*/ 43 w 141"/>
                <a:gd name="T71" fmla="*/ 63 h 86"/>
                <a:gd name="T72" fmla="*/ 51 w 141"/>
                <a:gd name="T73" fmla="*/ 63 h 86"/>
                <a:gd name="T74" fmla="*/ 58 w 141"/>
                <a:gd name="T75" fmla="*/ 63 h 86"/>
                <a:gd name="T76" fmla="*/ 65 w 141"/>
                <a:gd name="T77" fmla="*/ 65 h 86"/>
                <a:gd name="T78" fmla="*/ 75 w 141"/>
                <a:gd name="T79" fmla="*/ 60 h 86"/>
                <a:gd name="T80" fmla="*/ 80 w 141"/>
                <a:gd name="T81" fmla="*/ 65 h 86"/>
                <a:gd name="T82" fmla="*/ 95 w 141"/>
                <a:gd name="T83" fmla="*/ 73 h 86"/>
                <a:gd name="T84" fmla="*/ 102 w 141"/>
                <a:gd name="T85" fmla="*/ 81 h 86"/>
                <a:gd name="T86" fmla="*/ 110 w 141"/>
                <a:gd name="T87"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1" h="86">
                  <a:moveTo>
                    <a:pt x="117" y="81"/>
                  </a:moveTo>
                  <a:cubicBezTo>
                    <a:pt x="118" y="80"/>
                    <a:pt x="119" y="80"/>
                    <a:pt x="121" y="80"/>
                  </a:cubicBezTo>
                  <a:cubicBezTo>
                    <a:pt x="122" y="81"/>
                    <a:pt x="124" y="82"/>
                    <a:pt x="124" y="80"/>
                  </a:cubicBezTo>
                  <a:cubicBezTo>
                    <a:pt x="127" y="80"/>
                    <a:pt x="129" y="84"/>
                    <a:pt x="130" y="79"/>
                  </a:cubicBezTo>
                  <a:cubicBezTo>
                    <a:pt x="131" y="77"/>
                    <a:pt x="131" y="76"/>
                    <a:pt x="133" y="75"/>
                  </a:cubicBezTo>
                  <a:cubicBezTo>
                    <a:pt x="134" y="74"/>
                    <a:pt x="135" y="72"/>
                    <a:pt x="136" y="71"/>
                  </a:cubicBezTo>
                  <a:cubicBezTo>
                    <a:pt x="139" y="69"/>
                    <a:pt x="141" y="70"/>
                    <a:pt x="141" y="65"/>
                  </a:cubicBezTo>
                  <a:cubicBezTo>
                    <a:pt x="141" y="64"/>
                    <a:pt x="141" y="62"/>
                    <a:pt x="140" y="60"/>
                  </a:cubicBezTo>
                  <a:cubicBezTo>
                    <a:pt x="140" y="58"/>
                    <a:pt x="140" y="56"/>
                    <a:pt x="139" y="54"/>
                  </a:cubicBezTo>
                  <a:cubicBezTo>
                    <a:pt x="138" y="54"/>
                    <a:pt x="138" y="54"/>
                    <a:pt x="138" y="53"/>
                  </a:cubicBezTo>
                  <a:cubicBezTo>
                    <a:pt x="137" y="52"/>
                    <a:pt x="138" y="51"/>
                    <a:pt x="137" y="49"/>
                  </a:cubicBezTo>
                  <a:cubicBezTo>
                    <a:pt x="135" y="48"/>
                    <a:pt x="136" y="49"/>
                    <a:pt x="136" y="47"/>
                  </a:cubicBezTo>
                  <a:cubicBezTo>
                    <a:pt x="135" y="46"/>
                    <a:pt x="135" y="44"/>
                    <a:pt x="134" y="44"/>
                  </a:cubicBezTo>
                  <a:cubicBezTo>
                    <a:pt x="133" y="43"/>
                    <a:pt x="131" y="45"/>
                    <a:pt x="130" y="44"/>
                  </a:cubicBezTo>
                  <a:cubicBezTo>
                    <a:pt x="131" y="42"/>
                    <a:pt x="132" y="41"/>
                    <a:pt x="132" y="40"/>
                  </a:cubicBezTo>
                  <a:cubicBezTo>
                    <a:pt x="133" y="38"/>
                    <a:pt x="132" y="37"/>
                    <a:pt x="132" y="35"/>
                  </a:cubicBezTo>
                  <a:cubicBezTo>
                    <a:pt x="132" y="34"/>
                    <a:pt x="133" y="34"/>
                    <a:pt x="134" y="33"/>
                  </a:cubicBezTo>
                  <a:cubicBezTo>
                    <a:pt x="135" y="32"/>
                    <a:pt x="135" y="30"/>
                    <a:pt x="134" y="29"/>
                  </a:cubicBezTo>
                  <a:cubicBezTo>
                    <a:pt x="134" y="27"/>
                    <a:pt x="132" y="26"/>
                    <a:pt x="131" y="25"/>
                  </a:cubicBezTo>
                  <a:cubicBezTo>
                    <a:pt x="129" y="24"/>
                    <a:pt x="129" y="24"/>
                    <a:pt x="129" y="22"/>
                  </a:cubicBezTo>
                  <a:cubicBezTo>
                    <a:pt x="128" y="21"/>
                    <a:pt x="128" y="20"/>
                    <a:pt x="126" y="20"/>
                  </a:cubicBezTo>
                  <a:cubicBezTo>
                    <a:pt x="124" y="19"/>
                    <a:pt x="123" y="20"/>
                    <a:pt x="121" y="19"/>
                  </a:cubicBezTo>
                  <a:cubicBezTo>
                    <a:pt x="120" y="19"/>
                    <a:pt x="119" y="18"/>
                    <a:pt x="118" y="17"/>
                  </a:cubicBezTo>
                  <a:cubicBezTo>
                    <a:pt x="116" y="16"/>
                    <a:pt x="115" y="17"/>
                    <a:pt x="113" y="18"/>
                  </a:cubicBezTo>
                  <a:cubicBezTo>
                    <a:pt x="113" y="19"/>
                    <a:pt x="110" y="20"/>
                    <a:pt x="109" y="20"/>
                  </a:cubicBezTo>
                  <a:cubicBezTo>
                    <a:pt x="108" y="20"/>
                    <a:pt x="106" y="18"/>
                    <a:pt x="105" y="17"/>
                  </a:cubicBezTo>
                  <a:cubicBezTo>
                    <a:pt x="103" y="16"/>
                    <a:pt x="103" y="15"/>
                    <a:pt x="102" y="13"/>
                  </a:cubicBezTo>
                  <a:cubicBezTo>
                    <a:pt x="101" y="12"/>
                    <a:pt x="100" y="12"/>
                    <a:pt x="99" y="10"/>
                  </a:cubicBezTo>
                  <a:cubicBezTo>
                    <a:pt x="98" y="8"/>
                    <a:pt x="99" y="8"/>
                    <a:pt x="96" y="8"/>
                  </a:cubicBezTo>
                  <a:cubicBezTo>
                    <a:pt x="95" y="8"/>
                    <a:pt x="95" y="8"/>
                    <a:pt x="94" y="7"/>
                  </a:cubicBezTo>
                  <a:cubicBezTo>
                    <a:pt x="93" y="7"/>
                    <a:pt x="93" y="6"/>
                    <a:pt x="93" y="5"/>
                  </a:cubicBezTo>
                  <a:cubicBezTo>
                    <a:pt x="92" y="7"/>
                    <a:pt x="89" y="4"/>
                    <a:pt x="89" y="4"/>
                  </a:cubicBezTo>
                  <a:cubicBezTo>
                    <a:pt x="88" y="3"/>
                    <a:pt x="88" y="2"/>
                    <a:pt x="87" y="1"/>
                  </a:cubicBezTo>
                  <a:cubicBezTo>
                    <a:pt x="86" y="1"/>
                    <a:pt x="86" y="1"/>
                    <a:pt x="85" y="1"/>
                  </a:cubicBezTo>
                  <a:cubicBezTo>
                    <a:pt x="85" y="1"/>
                    <a:pt x="85" y="0"/>
                    <a:pt x="85" y="0"/>
                  </a:cubicBezTo>
                  <a:cubicBezTo>
                    <a:pt x="84" y="1"/>
                    <a:pt x="85" y="2"/>
                    <a:pt x="84" y="3"/>
                  </a:cubicBezTo>
                  <a:cubicBezTo>
                    <a:pt x="82" y="4"/>
                    <a:pt x="82" y="1"/>
                    <a:pt x="81" y="0"/>
                  </a:cubicBezTo>
                  <a:cubicBezTo>
                    <a:pt x="80" y="0"/>
                    <a:pt x="79" y="2"/>
                    <a:pt x="77" y="2"/>
                  </a:cubicBezTo>
                  <a:cubicBezTo>
                    <a:pt x="76" y="3"/>
                    <a:pt x="75" y="3"/>
                    <a:pt x="73" y="4"/>
                  </a:cubicBezTo>
                  <a:cubicBezTo>
                    <a:pt x="73" y="4"/>
                    <a:pt x="71" y="4"/>
                    <a:pt x="70" y="5"/>
                  </a:cubicBezTo>
                  <a:cubicBezTo>
                    <a:pt x="68" y="6"/>
                    <a:pt x="68" y="7"/>
                    <a:pt x="65" y="7"/>
                  </a:cubicBezTo>
                  <a:cubicBezTo>
                    <a:pt x="64" y="9"/>
                    <a:pt x="65" y="12"/>
                    <a:pt x="66" y="13"/>
                  </a:cubicBezTo>
                  <a:cubicBezTo>
                    <a:pt x="66" y="15"/>
                    <a:pt x="66" y="18"/>
                    <a:pt x="66" y="21"/>
                  </a:cubicBezTo>
                  <a:cubicBezTo>
                    <a:pt x="67" y="26"/>
                    <a:pt x="68" y="31"/>
                    <a:pt x="64" y="35"/>
                  </a:cubicBezTo>
                  <a:cubicBezTo>
                    <a:pt x="62" y="37"/>
                    <a:pt x="59" y="38"/>
                    <a:pt x="57" y="38"/>
                  </a:cubicBezTo>
                  <a:cubicBezTo>
                    <a:pt x="55" y="39"/>
                    <a:pt x="53" y="41"/>
                    <a:pt x="51" y="39"/>
                  </a:cubicBezTo>
                  <a:cubicBezTo>
                    <a:pt x="49" y="38"/>
                    <a:pt x="48" y="37"/>
                    <a:pt x="46" y="36"/>
                  </a:cubicBezTo>
                  <a:cubicBezTo>
                    <a:pt x="44" y="35"/>
                    <a:pt x="45" y="32"/>
                    <a:pt x="44" y="30"/>
                  </a:cubicBezTo>
                  <a:cubicBezTo>
                    <a:pt x="43" y="27"/>
                    <a:pt x="42" y="26"/>
                    <a:pt x="40" y="24"/>
                  </a:cubicBezTo>
                  <a:cubicBezTo>
                    <a:pt x="38" y="22"/>
                    <a:pt x="36" y="20"/>
                    <a:pt x="34" y="18"/>
                  </a:cubicBezTo>
                  <a:cubicBezTo>
                    <a:pt x="33" y="17"/>
                    <a:pt x="32" y="17"/>
                    <a:pt x="32" y="16"/>
                  </a:cubicBezTo>
                  <a:cubicBezTo>
                    <a:pt x="31" y="15"/>
                    <a:pt x="32" y="13"/>
                    <a:pt x="32" y="12"/>
                  </a:cubicBezTo>
                  <a:cubicBezTo>
                    <a:pt x="31" y="10"/>
                    <a:pt x="29" y="13"/>
                    <a:pt x="27" y="14"/>
                  </a:cubicBezTo>
                  <a:cubicBezTo>
                    <a:pt x="25" y="15"/>
                    <a:pt x="23" y="16"/>
                    <a:pt x="21" y="17"/>
                  </a:cubicBezTo>
                  <a:cubicBezTo>
                    <a:pt x="17" y="18"/>
                    <a:pt x="16" y="17"/>
                    <a:pt x="13" y="20"/>
                  </a:cubicBezTo>
                  <a:cubicBezTo>
                    <a:pt x="12" y="21"/>
                    <a:pt x="11" y="23"/>
                    <a:pt x="11" y="25"/>
                  </a:cubicBezTo>
                  <a:cubicBezTo>
                    <a:pt x="10" y="27"/>
                    <a:pt x="8" y="29"/>
                    <a:pt x="8" y="31"/>
                  </a:cubicBezTo>
                  <a:cubicBezTo>
                    <a:pt x="8" y="34"/>
                    <a:pt x="9" y="37"/>
                    <a:pt x="8" y="40"/>
                  </a:cubicBezTo>
                  <a:cubicBezTo>
                    <a:pt x="6" y="42"/>
                    <a:pt x="3" y="42"/>
                    <a:pt x="2" y="45"/>
                  </a:cubicBezTo>
                  <a:cubicBezTo>
                    <a:pt x="1" y="46"/>
                    <a:pt x="2" y="48"/>
                    <a:pt x="2" y="49"/>
                  </a:cubicBezTo>
                  <a:cubicBezTo>
                    <a:pt x="2" y="51"/>
                    <a:pt x="1" y="53"/>
                    <a:pt x="1" y="54"/>
                  </a:cubicBezTo>
                  <a:cubicBezTo>
                    <a:pt x="1" y="56"/>
                    <a:pt x="2" y="57"/>
                    <a:pt x="2" y="58"/>
                  </a:cubicBezTo>
                  <a:cubicBezTo>
                    <a:pt x="2" y="61"/>
                    <a:pt x="2" y="60"/>
                    <a:pt x="0" y="60"/>
                  </a:cubicBezTo>
                  <a:cubicBezTo>
                    <a:pt x="0" y="62"/>
                    <a:pt x="0" y="64"/>
                    <a:pt x="0" y="66"/>
                  </a:cubicBezTo>
                  <a:cubicBezTo>
                    <a:pt x="0" y="68"/>
                    <a:pt x="2" y="69"/>
                    <a:pt x="2" y="71"/>
                  </a:cubicBezTo>
                  <a:cubicBezTo>
                    <a:pt x="5" y="72"/>
                    <a:pt x="5" y="68"/>
                    <a:pt x="7" y="67"/>
                  </a:cubicBezTo>
                  <a:cubicBezTo>
                    <a:pt x="10" y="65"/>
                    <a:pt x="12" y="64"/>
                    <a:pt x="16" y="63"/>
                  </a:cubicBezTo>
                  <a:cubicBezTo>
                    <a:pt x="19" y="62"/>
                    <a:pt x="21" y="60"/>
                    <a:pt x="24" y="60"/>
                  </a:cubicBezTo>
                  <a:cubicBezTo>
                    <a:pt x="26" y="60"/>
                    <a:pt x="28" y="60"/>
                    <a:pt x="30" y="60"/>
                  </a:cubicBezTo>
                  <a:cubicBezTo>
                    <a:pt x="31" y="60"/>
                    <a:pt x="32" y="62"/>
                    <a:pt x="33" y="62"/>
                  </a:cubicBezTo>
                  <a:cubicBezTo>
                    <a:pt x="36" y="63"/>
                    <a:pt x="37" y="59"/>
                    <a:pt x="39" y="61"/>
                  </a:cubicBezTo>
                  <a:cubicBezTo>
                    <a:pt x="41" y="62"/>
                    <a:pt x="41" y="64"/>
                    <a:pt x="43" y="63"/>
                  </a:cubicBezTo>
                  <a:cubicBezTo>
                    <a:pt x="45" y="62"/>
                    <a:pt x="45" y="61"/>
                    <a:pt x="48" y="62"/>
                  </a:cubicBezTo>
                  <a:cubicBezTo>
                    <a:pt x="49" y="63"/>
                    <a:pt x="49" y="64"/>
                    <a:pt x="51" y="63"/>
                  </a:cubicBezTo>
                  <a:cubicBezTo>
                    <a:pt x="52" y="63"/>
                    <a:pt x="53" y="61"/>
                    <a:pt x="53" y="63"/>
                  </a:cubicBezTo>
                  <a:cubicBezTo>
                    <a:pt x="55" y="64"/>
                    <a:pt x="56" y="63"/>
                    <a:pt x="58" y="63"/>
                  </a:cubicBezTo>
                  <a:cubicBezTo>
                    <a:pt x="59" y="63"/>
                    <a:pt x="60" y="64"/>
                    <a:pt x="61" y="65"/>
                  </a:cubicBezTo>
                  <a:cubicBezTo>
                    <a:pt x="63" y="66"/>
                    <a:pt x="63" y="66"/>
                    <a:pt x="65" y="65"/>
                  </a:cubicBezTo>
                  <a:cubicBezTo>
                    <a:pt x="66" y="65"/>
                    <a:pt x="67" y="65"/>
                    <a:pt x="68" y="65"/>
                  </a:cubicBezTo>
                  <a:cubicBezTo>
                    <a:pt x="71" y="64"/>
                    <a:pt x="73" y="61"/>
                    <a:pt x="75" y="60"/>
                  </a:cubicBezTo>
                  <a:cubicBezTo>
                    <a:pt x="77" y="59"/>
                    <a:pt x="76" y="60"/>
                    <a:pt x="77" y="61"/>
                  </a:cubicBezTo>
                  <a:cubicBezTo>
                    <a:pt x="78" y="63"/>
                    <a:pt x="79" y="64"/>
                    <a:pt x="80" y="65"/>
                  </a:cubicBezTo>
                  <a:cubicBezTo>
                    <a:pt x="82" y="68"/>
                    <a:pt x="85" y="68"/>
                    <a:pt x="88" y="68"/>
                  </a:cubicBezTo>
                  <a:cubicBezTo>
                    <a:pt x="92" y="69"/>
                    <a:pt x="93" y="71"/>
                    <a:pt x="95" y="73"/>
                  </a:cubicBezTo>
                  <a:cubicBezTo>
                    <a:pt x="96" y="74"/>
                    <a:pt x="98" y="75"/>
                    <a:pt x="99" y="76"/>
                  </a:cubicBezTo>
                  <a:cubicBezTo>
                    <a:pt x="101" y="78"/>
                    <a:pt x="101" y="79"/>
                    <a:pt x="102" y="81"/>
                  </a:cubicBezTo>
                  <a:cubicBezTo>
                    <a:pt x="103" y="82"/>
                    <a:pt x="104" y="83"/>
                    <a:pt x="106" y="84"/>
                  </a:cubicBezTo>
                  <a:cubicBezTo>
                    <a:pt x="107" y="85"/>
                    <a:pt x="109" y="85"/>
                    <a:pt x="110" y="86"/>
                  </a:cubicBezTo>
                  <a:cubicBezTo>
                    <a:pt x="113" y="85"/>
                    <a:pt x="115" y="84"/>
                    <a:pt x="117" y="81"/>
                  </a:cubicBezTo>
                  <a:close/>
                </a:path>
              </a:pathLst>
            </a:custGeom>
            <a:solidFill>
              <a:schemeClr val="accent1"/>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80" name="Freeform 39">
              <a:extLst>
                <a:ext uri="{FF2B5EF4-FFF2-40B4-BE49-F238E27FC236}">
                  <a16:creationId xmlns:a16="http://schemas.microsoft.com/office/drawing/2014/main" id="{E1237612-21ED-AB1F-4AD2-AAF80E11FD0D}"/>
                </a:ext>
              </a:extLst>
            </p:cNvPr>
            <p:cNvSpPr>
              <a:spLocks noEditPoints="1"/>
            </p:cNvSpPr>
            <p:nvPr/>
          </p:nvSpPr>
          <p:spPr bwMode="auto">
            <a:xfrm>
              <a:off x="8924925" y="4929188"/>
              <a:ext cx="887413" cy="1047750"/>
            </a:xfrm>
            <a:custGeom>
              <a:avLst/>
              <a:gdLst>
                <a:gd name="T0" fmla="*/ 168 w 233"/>
                <a:gd name="T1" fmla="*/ 261 h 275"/>
                <a:gd name="T2" fmla="*/ 157 w 233"/>
                <a:gd name="T3" fmla="*/ 273 h 275"/>
                <a:gd name="T4" fmla="*/ 114 w 233"/>
                <a:gd name="T5" fmla="*/ 245 h 275"/>
                <a:gd name="T6" fmla="*/ 131 w 233"/>
                <a:gd name="T7" fmla="*/ 236 h 275"/>
                <a:gd name="T8" fmla="*/ 148 w 233"/>
                <a:gd name="T9" fmla="*/ 240 h 275"/>
                <a:gd name="T10" fmla="*/ 168 w 233"/>
                <a:gd name="T11" fmla="*/ 237 h 275"/>
                <a:gd name="T12" fmla="*/ 173 w 233"/>
                <a:gd name="T13" fmla="*/ 240 h 275"/>
                <a:gd name="T14" fmla="*/ 133 w 233"/>
                <a:gd name="T15" fmla="*/ 23 h 275"/>
                <a:gd name="T16" fmla="*/ 113 w 233"/>
                <a:gd name="T17" fmla="*/ 10 h 275"/>
                <a:gd name="T18" fmla="*/ 103 w 233"/>
                <a:gd name="T19" fmla="*/ 2 h 275"/>
                <a:gd name="T20" fmla="*/ 76 w 233"/>
                <a:gd name="T21" fmla="*/ 6 h 275"/>
                <a:gd name="T22" fmla="*/ 67 w 233"/>
                <a:gd name="T23" fmla="*/ 13 h 275"/>
                <a:gd name="T24" fmla="*/ 66 w 233"/>
                <a:gd name="T25" fmla="*/ 22 h 275"/>
                <a:gd name="T26" fmla="*/ 49 w 233"/>
                <a:gd name="T27" fmla="*/ 25 h 275"/>
                <a:gd name="T28" fmla="*/ 43 w 233"/>
                <a:gd name="T29" fmla="*/ 30 h 275"/>
                <a:gd name="T30" fmla="*/ 33 w 233"/>
                <a:gd name="T31" fmla="*/ 18 h 275"/>
                <a:gd name="T32" fmla="*/ 24 w 233"/>
                <a:gd name="T33" fmla="*/ 31 h 275"/>
                <a:gd name="T34" fmla="*/ 6 w 233"/>
                <a:gd name="T35" fmla="*/ 40 h 275"/>
                <a:gd name="T36" fmla="*/ 8 w 233"/>
                <a:gd name="T37" fmla="*/ 52 h 275"/>
                <a:gd name="T38" fmla="*/ 2 w 233"/>
                <a:gd name="T39" fmla="*/ 58 h 275"/>
                <a:gd name="T40" fmla="*/ 9 w 233"/>
                <a:gd name="T41" fmla="*/ 67 h 275"/>
                <a:gd name="T42" fmla="*/ 6 w 233"/>
                <a:gd name="T43" fmla="*/ 74 h 275"/>
                <a:gd name="T44" fmla="*/ 19 w 233"/>
                <a:gd name="T45" fmla="*/ 81 h 275"/>
                <a:gd name="T46" fmla="*/ 18 w 233"/>
                <a:gd name="T47" fmla="*/ 88 h 275"/>
                <a:gd name="T48" fmla="*/ 37 w 233"/>
                <a:gd name="T49" fmla="*/ 77 h 275"/>
                <a:gd name="T50" fmla="*/ 62 w 233"/>
                <a:gd name="T51" fmla="*/ 84 h 275"/>
                <a:gd name="T52" fmla="*/ 76 w 233"/>
                <a:gd name="T53" fmla="*/ 112 h 275"/>
                <a:gd name="T54" fmla="*/ 89 w 233"/>
                <a:gd name="T55" fmla="*/ 128 h 275"/>
                <a:gd name="T56" fmla="*/ 111 w 233"/>
                <a:gd name="T57" fmla="*/ 147 h 275"/>
                <a:gd name="T58" fmla="*/ 127 w 233"/>
                <a:gd name="T59" fmla="*/ 159 h 275"/>
                <a:gd name="T60" fmla="*/ 151 w 233"/>
                <a:gd name="T61" fmla="*/ 170 h 275"/>
                <a:gd name="T62" fmla="*/ 174 w 233"/>
                <a:gd name="T63" fmla="*/ 190 h 275"/>
                <a:gd name="T64" fmla="*/ 182 w 233"/>
                <a:gd name="T65" fmla="*/ 224 h 275"/>
                <a:gd name="T66" fmla="*/ 178 w 233"/>
                <a:gd name="T67" fmla="*/ 242 h 275"/>
                <a:gd name="T68" fmla="*/ 195 w 233"/>
                <a:gd name="T69" fmla="*/ 227 h 275"/>
                <a:gd name="T70" fmla="*/ 203 w 233"/>
                <a:gd name="T71" fmla="*/ 205 h 275"/>
                <a:gd name="T72" fmla="*/ 197 w 233"/>
                <a:gd name="T73" fmla="*/ 188 h 275"/>
                <a:gd name="T74" fmla="*/ 208 w 233"/>
                <a:gd name="T75" fmla="*/ 180 h 275"/>
                <a:gd name="T76" fmla="*/ 225 w 233"/>
                <a:gd name="T77" fmla="*/ 194 h 275"/>
                <a:gd name="T78" fmla="*/ 219 w 233"/>
                <a:gd name="T79" fmla="*/ 173 h 275"/>
                <a:gd name="T80" fmla="*/ 184 w 233"/>
                <a:gd name="T81" fmla="*/ 154 h 275"/>
                <a:gd name="T82" fmla="*/ 172 w 233"/>
                <a:gd name="T83" fmla="*/ 142 h 275"/>
                <a:gd name="T84" fmla="*/ 142 w 233"/>
                <a:gd name="T85" fmla="*/ 114 h 275"/>
                <a:gd name="T86" fmla="*/ 116 w 233"/>
                <a:gd name="T87" fmla="*/ 84 h 275"/>
                <a:gd name="T88" fmla="*/ 114 w 233"/>
                <a:gd name="T89" fmla="*/ 63 h 275"/>
                <a:gd name="T90" fmla="*/ 109 w 233"/>
                <a:gd name="T91" fmla="*/ 50 h 275"/>
                <a:gd name="T92" fmla="*/ 126 w 233"/>
                <a:gd name="T93" fmla="*/ 41 h 275"/>
                <a:gd name="T94" fmla="*/ 61 w 233"/>
                <a:gd name="T95" fmla="*/ 173 h 275"/>
                <a:gd name="T96" fmla="*/ 56 w 233"/>
                <a:gd name="T97" fmla="*/ 159 h 275"/>
                <a:gd name="T98" fmla="*/ 41 w 233"/>
                <a:gd name="T99" fmla="*/ 167 h 275"/>
                <a:gd name="T100" fmla="*/ 31 w 233"/>
                <a:gd name="T101" fmla="*/ 176 h 275"/>
                <a:gd name="T102" fmla="*/ 36 w 233"/>
                <a:gd name="T103" fmla="*/ 194 h 275"/>
                <a:gd name="T104" fmla="*/ 36 w 233"/>
                <a:gd name="T105" fmla="*/ 202 h 275"/>
                <a:gd name="T106" fmla="*/ 43 w 233"/>
                <a:gd name="T107" fmla="*/ 219 h 275"/>
                <a:gd name="T108" fmla="*/ 58 w 233"/>
                <a:gd name="T109" fmla="*/ 211 h 275"/>
                <a:gd name="T110" fmla="*/ 61 w 233"/>
                <a:gd name="T111" fmla="*/ 173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3" h="275">
                  <a:moveTo>
                    <a:pt x="173" y="240"/>
                  </a:moveTo>
                  <a:cubicBezTo>
                    <a:pt x="173" y="243"/>
                    <a:pt x="170" y="245"/>
                    <a:pt x="168" y="248"/>
                  </a:cubicBezTo>
                  <a:cubicBezTo>
                    <a:pt x="167" y="251"/>
                    <a:pt x="166" y="255"/>
                    <a:pt x="166" y="258"/>
                  </a:cubicBezTo>
                  <a:cubicBezTo>
                    <a:pt x="167" y="259"/>
                    <a:pt x="168" y="259"/>
                    <a:pt x="168" y="259"/>
                  </a:cubicBezTo>
                  <a:cubicBezTo>
                    <a:pt x="169" y="260"/>
                    <a:pt x="168" y="260"/>
                    <a:pt x="168" y="261"/>
                  </a:cubicBezTo>
                  <a:cubicBezTo>
                    <a:pt x="169" y="263"/>
                    <a:pt x="170" y="264"/>
                    <a:pt x="171" y="265"/>
                  </a:cubicBezTo>
                  <a:cubicBezTo>
                    <a:pt x="169" y="267"/>
                    <a:pt x="168" y="268"/>
                    <a:pt x="167" y="269"/>
                  </a:cubicBezTo>
                  <a:cubicBezTo>
                    <a:pt x="167" y="270"/>
                    <a:pt x="167" y="274"/>
                    <a:pt x="166" y="274"/>
                  </a:cubicBezTo>
                  <a:cubicBezTo>
                    <a:pt x="165" y="275"/>
                    <a:pt x="163" y="273"/>
                    <a:pt x="162" y="273"/>
                  </a:cubicBezTo>
                  <a:cubicBezTo>
                    <a:pt x="161" y="272"/>
                    <a:pt x="159" y="273"/>
                    <a:pt x="157" y="273"/>
                  </a:cubicBezTo>
                  <a:cubicBezTo>
                    <a:pt x="153" y="271"/>
                    <a:pt x="153" y="268"/>
                    <a:pt x="150" y="266"/>
                  </a:cubicBezTo>
                  <a:cubicBezTo>
                    <a:pt x="147" y="264"/>
                    <a:pt x="143" y="263"/>
                    <a:pt x="140" y="262"/>
                  </a:cubicBezTo>
                  <a:cubicBezTo>
                    <a:pt x="136" y="260"/>
                    <a:pt x="132" y="258"/>
                    <a:pt x="129" y="255"/>
                  </a:cubicBezTo>
                  <a:cubicBezTo>
                    <a:pt x="126" y="253"/>
                    <a:pt x="122" y="253"/>
                    <a:pt x="119" y="251"/>
                  </a:cubicBezTo>
                  <a:cubicBezTo>
                    <a:pt x="116" y="250"/>
                    <a:pt x="114" y="249"/>
                    <a:pt x="114" y="245"/>
                  </a:cubicBezTo>
                  <a:cubicBezTo>
                    <a:pt x="114" y="244"/>
                    <a:pt x="115" y="242"/>
                    <a:pt x="116" y="241"/>
                  </a:cubicBezTo>
                  <a:cubicBezTo>
                    <a:pt x="117" y="240"/>
                    <a:pt x="118" y="240"/>
                    <a:pt x="118" y="239"/>
                  </a:cubicBezTo>
                  <a:cubicBezTo>
                    <a:pt x="119" y="239"/>
                    <a:pt x="119" y="238"/>
                    <a:pt x="120" y="237"/>
                  </a:cubicBezTo>
                  <a:cubicBezTo>
                    <a:pt x="122" y="239"/>
                    <a:pt x="122" y="242"/>
                    <a:pt x="125" y="240"/>
                  </a:cubicBezTo>
                  <a:cubicBezTo>
                    <a:pt x="127" y="239"/>
                    <a:pt x="128" y="234"/>
                    <a:pt x="131" y="236"/>
                  </a:cubicBezTo>
                  <a:cubicBezTo>
                    <a:pt x="132" y="236"/>
                    <a:pt x="132" y="238"/>
                    <a:pt x="133" y="238"/>
                  </a:cubicBezTo>
                  <a:cubicBezTo>
                    <a:pt x="134" y="239"/>
                    <a:pt x="135" y="239"/>
                    <a:pt x="136" y="240"/>
                  </a:cubicBezTo>
                  <a:cubicBezTo>
                    <a:pt x="137" y="241"/>
                    <a:pt x="137" y="242"/>
                    <a:pt x="139" y="242"/>
                  </a:cubicBezTo>
                  <a:cubicBezTo>
                    <a:pt x="141" y="242"/>
                    <a:pt x="142" y="242"/>
                    <a:pt x="144" y="241"/>
                  </a:cubicBezTo>
                  <a:cubicBezTo>
                    <a:pt x="145" y="241"/>
                    <a:pt x="146" y="240"/>
                    <a:pt x="148" y="240"/>
                  </a:cubicBezTo>
                  <a:cubicBezTo>
                    <a:pt x="149" y="241"/>
                    <a:pt x="151" y="242"/>
                    <a:pt x="152" y="241"/>
                  </a:cubicBezTo>
                  <a:cubicBezTo>
                    <a:pt x="154" y="241"/>
                    <a:pt x="155" y="240"/>
                    <a:pt x="156" y="239"/>
                  </a:cubicBezTo>
                  <a:cubicBezTo>
                    <a:pt x="158" y="239"/>
                    <a:pt x="159" y="238"/>
                    <a:pt x="161" y="238"/>
                  </a:cubicBezTo>
                  <a:cubicBezTo>
                    <a:pt x="163" y="237"/>
                    <a:pt x="164" y="238"/>
                    <a:pt x="166" y="238"/>
                  </a:cubicBezTo>
                  <a:cubicBezTo>
                    <a:pt x="168" y="238"/>
                    <a:pt x="168" y="237"/>
                    <a:pt x="168" y="237"/>
                  </a:cubicBezTo>
                  <a:cubicBezTo>
                    <a:pt x="169" y="236"/>
                    <a:pt x="169" y="236"/>
                    <a:pt x="169" y="235"/>
                  </a:cubicBezTo>
                  <a:cubicBezTo>
                    <a:pt x="170" y="235"/>
                    <a:pt x="170" y="236"/>
                    <a:pt x="170" y="236"/>
                  </a:cubicBezTo>
                  <a:cubicBezTo>
                    <a:pt x="171" y="236"/>
                    <a:pt x="171" y="236"/>
                    <a:pt x="172" y="236"/>
                  </a:cubicBezTo>
                  <a:cubicBezTo>
                    <a:pt x="173" y="236"/>
                    <a:pt x="173" y="235"/>
                    <a:pt x="174" y="235"/>
                  </a:cubicBezTo>
                  <a:cubicBezTo>
                    <a:pt x="175" y="237"/>
                    <a:pt x="174" y="240"/>
                    <a:pt x="173" y="240"/>
                  </a:cubicBezTo>
                  <a:cubicBezTo>
                    <a:pt x="173" y="242"/>
                    <a:pt x="174" y="240"/>
                    <a:pt x="173" y="240"/>
                  </a:cubicBezTo>
                  <a:close/>
                  <a:moveTo>
                    <a:pt x="137" y="32"/>
                  </a:moveTo>
                  <a:cubicBezTo>
                    <a:pt x="137" y="31"/>
                    <a:pt x="135" y="31"/>
                    <a:pt x="135" y="30"/>
                  </a:cubicBezTo>
                  <a:cubicBezTo>
                    <a:pt x="135" y="28"/>
                    <a:pt x="137" y="28"/>
                    <a:pt x="138" y="27"/>
                  </a:cubicBezTo>
                  <a:cubicBezTo>
                    <a:pt x="139" y="24"/>
                    <a:pt x="134" y="25"/>
                    <a:pt x="133" y="23"/>
                  </a:cubicBezTo>
                  <a:cubicBezTo>
                    <a:pt x="131" y="20"/>
                    <a:pt x="144" y="17"/>
                    <a:pt x="136" y="15"/>
                  </a:cubicBezTo>
                  <a:cubicBezTo>
                    <a:pt x="133" y="15"/>
                    <a:pt x="130" y="14"/>
                    <a:pt x="127" y="14"/>
                  </a:cubicBezTo>
                  <a:cubicBezTo>
                    <a:pt x="125" y="14"/>
                    <a:pt x="124" y="13"/>
                    <a:pt x="123" y="13"/>
                  </a:cubicBezTo>
                  <a:cubicBezTo>
                    <a:pt x="121" y="12"/>
                    <a:pt x="119" y="12"/>
                    <a:pt x="117" y="12"/>
                  </a:cubicBezTo>
                  <a:cubicBezTo>
                    <a:pt x="116" y="12"/>
                    <a:pt x="115" y="11"/>
                    <a:pt x="113" y="10"/>
                  </a:cubicBezTo>
                  <a:cubicBezTo>
                    <a:pt x="113" y="9"/>
                    <a:pt x="112" y="9"/>
                    <a:pt x="111" y="9"/>
                  </a:cubicBezTo>
                  <a:cubicBezTo>
                    <a:pt x="111" y="8"/>
                    <a:pt x="111" y="7"/>
                    <a:pt x="110" y="6"/>
                  </a:cubicBezTo>
                  <a:cubicBezTo>
                    <a:pt x="110" y="5"/>
                    <a:pt x="108" y="5"/>
                    <a:pt x="108" y="4"/>
                  </a:cubicBezTo>
                  <a:cubicBezTo>
                    <a:pt x="107" y="2"/>
                    <a:pt x="109" y="1"/>
                    <a:pt x="109" y="0"/>
                  </a:cubicBezTo>
                  <a:cubicBezTo>
                    <a:pt x="107" y="0"/>
                    <a:pt x="105" y="2"/>
                    <a:pt x="103" y="2"/>
                  </a:cubicBezTo>
                  <a:cubicBezTo>
                    <a:pt x="100" y="3"/>
                    <a:pt x="98" y="2"/>
                    <a:pt x="96" y="3"/>
                  </a:cubicBezTo>
                  <a:cubicBezTo>
                    <a:pt x="94" y="3"/>
                    <a:pt x="91" y="2"/>
                    <a:pt x="90" y="3"/>
                  </a:cubicBezTo>
                  <a:cubicBezTo>
                    <a:pt x="88" y="4"/>
                    <a:pt x="87" y="6"/>
                    <a:pt x="87" y="8"/>
                  </a:cubicBezTo>
                  <a:cubicBezTo>
                    <a:pt x="85" y="10"/>
                    <a:pt x="83" y="8"/>
                    <a:pt x="81" y="7"/>
                  </a:cubicBezTo>
                  <a:cubicBezTo>
                    <a:pt x="79" y="5"/>
                    <a:pt x="78" y="5"/>
                    <a:pt x="76" y="6"/>
                  </a:cubicBezTo>
                  <a:cubicBezTo>
                    <a:pt x="75" y="8"/>
                    <a:pt x="74" y="9"/>
                    <a:pt x="74" y="11"/>
                  </a:cubicBezTo>
                  <a:cubicBezTo>
                    <a:pt x="75" y="13"/>
                    <a:pt x="76" y="14"/>
                    <a:pt x="75" y="15"/>
                  </a:cubicBezTo>
                  <a:cubicBezTo>
                    <a:pt x="74" y="16"/>
                    <a:pt x="72" y="15"/>
                    <a:pt x="71" y="15"/>
                  </a:cubicBezTo>
                  <a:cubicBezTo>
                    <a:pt x="71" y="14"/>
                    <a:pt x="71" y="14"/>
                    <a:pt x="70" y="13"/>
                  </a:cubicBezTo>
                  <a:cubicBezTo>
                    <a:pt x="69" y="13"/>
                    <a:pt x="68" y="13"/>
                    <a:pt x="67" y="13"/>
                  </a:cubicBezTo>
                  <a:cubicBezTo>
                    <a:pt x="67" y="15"/>
                    <a:pt x="67" y="16"/>
                    <a:pt x="67" y="17"/>
                  </a:cubicBezTo>
                  <a:cubicBezTo>
                    <a:pt x="67" y="18"/>
                    <a:pt x="68" y="18"/>
                    <a:pt x="68" y="18"/>
                  </a:cubicBezTo>
                  <a:cubicBezTo>
                    <a:pt x="69" y="20"/>
                    <a:pt x="68" y="20"/>
                    <a:pt x="69" y="22"/>
                  </a:cubicBezTo>
                  <a:cubicBezTo>
                    <a:pt x="69" y="22"/>
                    <a:pt x="69" y="22"/>
                    <a:pt x="69" y="23"/>
                  </a:cubicBezTo>
                  <a:cubicBezTo>
                    <a:pt x="69" y="27"/>
                    <a:pt x="67" y="23"/>
                    <a:pt x="66" y="22"/>
                  </a:cubicBezTo>
                  <a:cubicBezTo>
                    <a:pt x="65" y="21"/>
                    <a:pt x="65" y="20"/>
                    <a:pt x="63" y="20"/>
                  </a:cubicBezTo>
                  <a:cubicBezTo>
                    <a:pt x="59" y="21"/>
                    <a:pt x="58" y="24"/>
                    <a:pt x="56" y="19"/>
                  </a:cubicBezTo>
                  <a:cubicBezTo>
                    <a:pt x="55" y="18"/>
                    <a:pt x="54" y="15"/>
                    <a:pt x="52" y="17"/>
                  </a:cubicBezTo>
                  <a:cubicBezTo>
                    <a:pt x="51" y="19"/>
                    <a:pt x="52" y="21"/>
                    <a:pt x="51" y="23"/>
                  </a:cubicBezTo>
                  <a:cubicBezTo>
                    <a:pt x="51" y="24"/>
                    <a:pt x="50" y="25"/>
                    <a:pt x="49" y="25"/>
                  </a:cubicBezTo>
                  <a:cubicBezTo>
                    <a:pt x="49" y="26"/>
                    <a:pt x="48" y="27"/>
                    <a:pt x="48" y="28"/>
                  </a:cubicBezTo>
                  <a:cubicBezTo>
                    <a:pt x="47" y="29"/>
                    <a:pt x="46" y="30"/>
                    <a:pt x="47" y="32"/>
                  </a:cubicBezTo>
                  <a:cubicBezTo>
                    <a:pt x="47" y="33"/>
                    <a:pt x="50" y="34"/>
                    <a:pt x="47" y="35"/>
                  </a:cubicBezTo>
                  <a:cubicBezTo>
                    <a:pt x="45" y="36"/>
                    <a:pt x="45" y="33"/>
                    <a:pt x="44" y="32"/>
                  </a:cubicBezTo>
                  <a:cubicBezTo>
                    <a:pt x="43" y="31"/>
                    <a:pt x="43" y="31"/>
                    <a:pt x="43" y="30"/>
                  </a:cubicBezTo>
                  <a:cubicBezTo>
                    <a:pt x="43" y="29"/>
                    <a:pt x="43" y="29"/>
                    <a:pt x="43" y="28"/>
                  </a:cubicBezTo>
                  <a:cubicBezTo>
                    <a:pt x="42" y="27"/>
                    <a:pt x="41" y="27"/>
                    <a:pt x="40" y="27"/>
                  </a:cubicBezTo>
                  <a:cubicBezTo>
                    <a:pt x="39" y="27"/>
                    <a:pt x="39" y="26"/>
                    <a:pt x="38" y="26"/>
                  </a:cubicBezTo>
                  <a:cubicBezTo>
                    <a:pt x="37" y="24"/>
                    <a:pt x="36" y="24"/>
                    <a:pt x="35" y="22"/>
                  </a:cubicBezTo>
                  <a:cubicBezTo>
                    <a:pt x="35" y="20"/>
                    <a:pt x="35" y="18"/>
                    <a:pt x="33" y="18"/>
                  </a:cubicBezTo>
                  <a:cubicBezTo>
                    <a:pt x="32" y="20"/>
                    <a:pt x="33" y="21"/>
                    <a:pt x="31" y="22"/>
                  </a:cubicBezTo>
                  <a:cubicBezTo>
                    <a:pt x="30" y="22"/>
                    <a:pt x="29" y="22"/>
                    <a:pt x="29" y="23"/>
                  </a:cubicBezTo>
                  <a:cubicBezTo>
                    <a:pt x="28" y="24"/>
                    <a:pt x="30" y="24"/>
                    <a:pt x="30" y="25"/>
                  </a:cubicBezTo>
                  <a:cubicBezTo>
                    <a:pt x="31" y="27"/>
                    <a:pt x="29" y="27"/>
                    <a:pt x="28" y="28"/>
                  </a:cubicBezTo>
                  <a:cubicBezTo>
                    <a:pt x="26" y="30"/>
                    <a:pt x="27" y="31"/>
                    <a:pt x="24" y="31"/>
                  </a:cubicBezTo>
                  <a:cubicBezTo>
                    <a:pt x="24" y="35"/>
                    <a:pt x="19" y="31"/>
                    <a:pt x="18" y="31"/>
                  </a:cubicBezTo>
                  <a:cubicBezTo>
                    <a:pt x="16" y="31"/>
                    <a:pt x="15" y="33"/>
                    <a:pt x="14" y="33"/>
                  </a:cubicBezTo>
                  <a:cubicBezTo>
                    <a:pt x="12" y="34"/>
                    <a:pt x="10" y="33"/>
                    <a:pt x="8" y="33"/>
                  </a:cubicBezTo>
                  <a:cubicBezTo>
                    <a:pt x="8" y="35"/>
                    <a:pt x="5" y="34"/>
                    <a:pt x="4" y="36"/>
                  </a:cubicBezTo>
                  <a:cubicBezTo>
                    <a:pt x="3" y="38"/>
                    <a:pt x="4" y="39"/>
                    <a:pt x="6" y="40"/>
                  </a:cubicBezTo>
                  <a:cubicBezTo>
                    <a:pt x="7" y="41"/>
                    <a:pt x="7" y="43"/>
                    <a:pt x="8" y="45"/>
                  </a:cubicBezTo>
                  <a:cubicBezTo>
                    <a:pt x="9" y="45"/>
                    <a:pt x="10" y="46"/>
                    <a:pt x="10" y="47"/>
                  </a:cubicBezTo>
                  <a:cubicBezTo>
                    <a:pt x="11" y="48"/>
                    <a:pt x="10" y="49"/>
                    <a:pt x="10" y="50"/>
                  </a:cubicBezTo>
                  <a:cubicBezTo>
                    <a:pt x="10" y="50"/>
                    <a:pt x="10" y="52"/>
                    <a:pt x="10" y="52"/>
                  </a:cubicBezTo>
                  <a:cubicBezTo>
                    <a:pt x="9" y="53"/>
                    <a:pt x="9" y="52"/>
                    <a:pt x="8" y="52"/>
                  </a:cubicBezTo>
                  <a:cubicBezTo>
                    <a:pt x="7" y="53"/>
                    <a:pt x="6" y="54"/>
                    <a:pt x="5" y="55"/>
                  </a:cubicBezTo>
                  <a:cubicBezTo>
                    <a:pt x="4" y="55"/>
                    <a:pt x="5" y="55"/>
                    <a:pt x="4" y="55"/>
                  </a:cubicBezTo>
                  <a:cubicBezTo>
                    <a:pt x="3" y="55"/>
                    <a:pt x="1" y="54"/>
                    <a:pt x="0" y="56"/>
                  </a:cubicBezTo>
                  <a:cubicBezTo>
                    <a:pt x="0" y="56"/>
                    <a:pt x="1" y="57"/>
                    <a:pt x="1" y="57"/>
                  </a:cubicBezTo>
                  <a:cubicBezTo>
                    <a:pt x="1" y="58"/>
                    <a:pt x="2" y="58"/>
                    <a:pt x="2" y="58"/>
                  </a:cubicBezTo>
                  <a:cubicBezTo>
                    <a:pt x="3" y="59"/>
                    <a:pt x="3" y="59"/>
                    <a:pt x="3" y="60"/>
                  </a:cubicBezTo>
                  <a:cubicBezTo>
                    <a:pt x="3" y="61"/>
                    <a:pt x="3" y="61"/>
                    <a:pt x="4" y="62"/>
                  </a:cubicBezTo>
                  <a:cubicBezTo>
                    <a:pt x="5" y="63"/>
                    <a:pt x="6" y="62"/>
                    <a:pt x="7" y="63"/>
                  </a:cubicBezTo>
                  <a:cubicBezTo>
                    <a:pt x="8" y="63"/>
                    <a:pt x="8" y="64"/>
                    <a:pt x="8" y="65"/>
                  </a:cubicBezTo>
                  <a:cubicBezTo>
                    <a:pt x="8" y="66"/>
                    <a:pt x="9" y="66"/>
                    <a:pt x="9" y="67"/>
                  </a:cubicBezTo>
                  <a:cubicBezTo>
                    <a:pt x="9" y="67"/>
                    <a:pt x="8" y="67"/>
                    <a:pt x="8" y="67"/>
                  </a:cubicBezTo>
                  <a:cubicBezTo>
                    <a:pt x="8" y="67"/>
                    <a:pt x="7" y="67"/>
                    <a:pt x="7" y="67"/>
                  </a:cubicBezTo>
                  <a:cubicBezTo>
                    <a:pt x="7" y="67"/>
                    <a:pt x="7" y="68"/>
                    <a:pt x="7" y="68"/>
                  </a:cubicBezTo>
                  <a:cubicBezTo>
                    <a:pt x="7" y="69"/>
                    <a:pt x="6" y="70"/>
                    <a:pt x="5" y="71"/>
                  </a:cubicBezTo>
                  <a:cubicBezTo>
                    <a:pt x="4" y="73"/>
                    <a:pt x="6" y="72"/>
                    <a:pt x="6" y="74"/>
                  </a:cubicBezTo>
                  <a:cubicBezTo>
                    <a:pt x="6" y="74"/>
                    <a:pt x="5" y="75"/>
                    <a:pt x="5" y="76"/>
                  </a:cubicBezTo>
                  <a:cubicBezTo>
                    <a:pt x="5" y="76"/>
                    <a:pt x="7" y="78"/>
                    <a:pt x="7" y="78"/>
                  </a:cubicBezTo>
                  <a:cubicBezTo>
                    <a:pt x="8" y="79"/>
                    <a:pt x="8" y="79"/>
                    <a:pt x="10" y="79"/>
                  </a:cubicBezTo>
                  <a:cubicBezTo>
                    <a:pt x="11" y="80"/>
                    <a:pt x="13" y="82"/>
                    <a:pt x="15" y="83"/>
                  </a:cubicBezTo>
                  <a:cubicBezTo>
                    <a:pt x="17" y="83"/>
                    <a:pt x="18" y="81"/>
                    <a:pt x="19" y="81"/>
                  </a:cubicBezTo>
                  <a:cubicBezTo>
                    <a:pt x="19" y="81"/>
                    <a:pt x="20" y="81"/>
                    <a:pt x="21" y="81"/>
                  </a:cubicBezTo>
                  <a:cubicBezTo>
                    <a:pt x="21" y="81"/>
                    <a:pt x="21" y="81"/>
                    <a:pt x="21" y="82"/>
                  </a:cubicBezTo>
                  <a:cubicBezTo>
                    <a:pt x="21" y="82"/>
                    <a:pt x="21" y="83"/>
                    <a:pt x="21" y="83"/>
                  </a:cubicBezTo>
                  <a:cubicBezTo>
                    <a:pt x="21" y="84"/>
                    <a:pt x="21" y="85"/>
                    <a:pt x="20" y="86"/>
                  </a:cubicBezTo>
                  <a:cubicBezTo>
                    <a:pt x="20" y="87"/>
                    <a:pt x="19" y="87"/>
                    <a:pt x="18" y="88"/>
                  </a:cubicBezTo>
                  <a:cubicBezTo>
                    <a:pt x="17" y="89"/>
                    <a:pt x="18" y="90"/>
                    <a:pt x="17" y="91"/>
                  </a:cubicBezTo>
                  <a:cubicBezTo>
                    <a:pt x="20" y="91"/>
                    <a:pt x="25" y="91"/>
                    <a:pt x="27" y="90"/>
                  </a:cubicBezTo>
                  <a:cubicBezTo>
                    <a:pt x="30" y="88"/>
                    <a:pt x="30" y="85"/>
                    <a:pt x="31" y="83"/>
                  </a:cubicBezTo>
                  <a:cubicBezTo>
                    <a:pt x="32" y="82"/>
                    <a:pt x="34" y="82"/>
                    <a:pt x="35" y="81"/>
                  </a:cubicBezTo>
                  <a:cubicBezTo>
                    <a:pt x="36" y="80"/>
                    <a:pt x="36" y="78"/>
                    <a:pt x="37" y="77"/>
                  </a:cubicBezTo>
                  <a:cubicBezTo>
                    <a:pt x="38" y="76"/>
                    <a:pt x="40" y="75"/>
                    <a:pt x="41" y="74"/>
                  </a:cubicBezTo>
                  <a:cubicBezTo>
                    <a:pt x="43" y="74"/>
                    <a:pt x="45" y="75"/>
                    <a:pt x="47" y="75"/>
                  </a:cubicBezTo>
                  <a:cubicBezTo>
                    <a:pt x="48" y="76"/>
                    <a:pt x="49" y="77"/>
                    <a:pt x="51" y="77"/>
                  </a:cubicBezTo>
                  <a:cubicBezTo>
                    <a:pt x="52" y="77"/>
                    <a:pt x="52" y="76"/>
                    <a:pt x="54" y="77"/>
                  </a:cubicBezTo>
                  <a:cubicBezTo>
                    <a:pt x="57" y="79"/>
                    <a:pt x="59" y="82"/>
                    <a:pt x="62" y="84"/>
                  </a:cubicBezTo>
                  <a:cubicBezTo>
                    <a:pt x="65" y="85"/>
                    <a:pt x="68" y="85"/>
                    <a:pt x="70" y="88"/>
                  </a:cubicBezTo>
                  <a:cubicBezTo>
                    <a:pt x="73" y="91"/>
                    <a:pt x="71" y="96"/>
                    <a:pt x="73" y="99"/>
                  </a:cubicBezTo>
                  <a:cubicBezTo>
                    <a:pt x="73" y="101"/>
                    <a:pt x="75" y="102"/>
                    <a:pt x="76" y="103"/>
                  </a:cubicBezTo>
                  <a:cubicBezTo>
                    <a:pt x="76" y="105"/>
                    <a:pt x="76" y="107"/>
                    <a:pt x="76" y="108"/>
                  </a:cubicBezTo>
                  <a:cubicBezTo>
                    <a:pt x="76" y="109"/>
                    <a:pt x="76" y="111"/>
                    <a:pt x="76" y="112"/>
                  </a:cubicBezTo>
                  <a:cubicBezTo>
                    <a:pt x="77" y="114"/>
                    <a:pt x="79" y="113"/>
                    <a:pt x="80" y="114"/>
                  </a:cubicBezTo>
                  <a:cubicBezTo>
                    <a:pt x="81" y="115"/>
                    <a:pt x="80" y="116"/>
                    <a:pt x="81" y="118"/>
                  </a:cubicBezTo>
                  <a:cubicBezTo>
                    <a:pt x="81" y="119"/>
                    <a:pt x="84" y="119"/>
                    <a:pt x="85" y="120"/>
                  </a:cubicBezTo>
                  <a:cubicBezTo>
                    <a:pt x="86" y="121"/>
                    <a:pt x="87" y="122"/>
                    <a:pt x="88" y="123"/>
                  </a:cubicBezTo>
                  <a:cubicBezTo>
                    <a:pt x="90" y="125"/>
                    <a:pt x="88" y="126"/>
                    <a:pt x="89" y="128"/>
                  </a:cubicBezTo>
                  <a:cubicBezTo>
                    <a:pt x="89" y="130"/>
                    <a:pt x="90" y="129"/>
                    <a:pt x="91" y="129"/>
                  </a:cubicBezTo>
                  <a:cubicBezTo>
                    <a:pt x="93" y="129"/>
                    <a:pt x="94" y="129"/>
                    <a:pt x="96" y="130"/>
                  </a:cubicBezTo>
                  <a:cubicBezTo>
                    <a:pt x="99" y="131"/>
                    <a:pt x="99" y="135"/>
                    <a:pt x="102" y="138"/>
                  </a:cubicBezTo>
                  <a:cubicBezTo>
                    <a:pt x="104" y="140"/>
                    <a:pt x="108" y="140"/>
                    <a:pt x="109" y="143"/>
                  </a:cubicBezTo>
                  <a:cubicBezTo>
                    <a:pt x="110" y="144"/>
                    <a:pt x="110" y="146"/>
                    <a:pt x="111" y="147"/>
                  </a:cubicBezTo>
                  <a:cubicBezTo>
                    <a:pt x="112" y="148"/>
                    <a:pt x="114" y="149"/>
                    <a:pt x="115" y="151"/>
                  </a:cubicBezTo>
                  <a:cubicBezTo>
                    <a:pt x="116" y="152"/>
                    <a:pt x="117" y="154"/>
                    <a:pt x="119" y="154"/>
                  </a:cubicBezTo>
                  <a:cubicBezTo>
                    <a:pt x="120" y="155"/>
                    <a:pt x="121" y="155"/>
                    <a:pt x="122" y="155"/>
                  </a:cubicBezTo>
                  <a:cubicBezTo>
                    <a:pt x="124" y="156"/>
                    <a:pt x="124" y="156"/>
                    <a:pt x="125" y="158"/>
                  </a:cubicBezTo>
                  <a:cubicBezTo>
                    <a:pt x="126" y="159"/>
                    <a:pt x="125" y="159"/>
                    <a:pt x="127" y="159"/>
                  </a:cubicBezTo>
                  <a:cubicBezTo>
                    <a:pt x="129" y="158"/>
                    <a:pt x="130" y="158"/>
                    <a:pt x="132" y="158"/>
                  </a:cubicBezTo>
                  <a:cubicBezTo>
                    <a:pt x="133" y="159"/>
                    <a:pt x="133" y="159"/>
                    <a:pt x="134" y="159"/>
                  </a:cubicBezTo>
                  <a:cubicBezTo>
                    <a:pt x="135" y="160"/>
                    <a:pt x="136" y="159"/>
                    <a:pt x="137" y="159"/>
                  </a:cubicBezTo>
                  <a:cubicBezTo>
                    <a:pt x="142" y="160"/>
                    <a:pt x="143" y="164"/>
                    <a:pt x="144" y="168"/>
                  </a:cubicBezTo>
                  <a:cubicBezTo>
                    <a:pt x="146" y="172"/>
                    <a:pt x="149" y="169"/>
                    <a:pt x="151" y="170"/>
                  </a:cubicBezTo>
                  <a:cubicBezTo>
                    <a:pt x="156" y="172"/>
                    <a:pt x="150" y="174"/>
                    <a:pt x="151" y="175"/>
                  </a:cubicBezTo>
                  <a:cubicBezTo>
                    <a:pt x="154" y="175"/>
                    <a:pt x="158" y="173"/>
                    <a:pt x="161" y="175"/>
                  </a:cubicBezTo>
                  <a:cubicBezTo>
                    <a:pt x="163" y="176"/>
                    <a:pt x="164" y="180"/>
                    <a:pt x="163" y="182"/>
                  </a:cubicBezTo>
                  <a:cubicBezTo>
                    <a:pt x="163" y="186"/>
                    <a:pt x="164" y="186"/>
                    <a:pt x="167" y="188"/>
                  </a:cubicBezTo>
                  <a:cubicBezTo>
                    <a:pt x="169" y="188"/>
                    <a:pt x="172" y="193"/>
                    <a:pt x="174" y="190"/>
                  </a:cubicBezTo>
                  <a:cubicBezTo>
                    <a:pt x="179" y="188"/>
                    <a:pt x="181" y="199"/>
                    <a:pt x="181" y="202"/>
                  </a:cubicBezTo>
                  <a:cubicBezTo>
                    <a:pt x="182" y="204"/>
                    <a:pt x="183" y="205"/>
                    <a:pt x="184" y="207"/>
                  </a:cubicBezTo>
                  <a:cubicBezTo>
                    <a:pt x="184" y="209"/>
                    <a:pt x="184" y="212"/>
                    <a:pt x="185" y="214"/>
                  </a:cubicBezTo>
                  <a:cubicBezTo>
                    <a:pt x="186" y="216"/>
                    <a:pt x="190" y="220"/>
                    <a:pt x="187" y="223"/>
                  </a:cubicBezTo>
                  <a:cubicBezTo>
                    <a:pt x="186" y="224"/>
                    <a:pt x="184" y="223"/>
                    <a:pt x="182" y="224"/>
                  </a:cubicBezTo>
                  <a:cubicBezTo>
                    <a:pt x="182" y="224"/>
                    <a:pt x="181" y="225"/>
                    <a:pt x="180" y="226"/>
                  </a:cubicBezTo>
                  <a:cubicBezTo>
                    <a:pt x="180" y="227"/>
                    <a:pt x="181" y="226"/>
                    <a:pt x="181" y="227"/>
                  </a:cubicBezTo>
                  <a:cubicBezTo>
                    <a:pt x="182" y="229"/>
                    <a:pt x="182" y="230"/>
                    <a:pt x="181" y="232"/>
                  </a:cubicBezTo>
                  <a:cubicBezTo>
                    <a:pt x="180" y="234"/>
                    <a:pt x="179" y="234"/>
                    <a:pt x="176" y="235"/>
                  </a:cubicBezTo>
                  <a:cubicBezTo>
                    <a:pt x="177" y="237"/>
                    <a:pt x="177" y="240"/>
                    <a:pt x="178" y="242"/>
                  </a:cubicBezTo>
                  <a:cubicBezTo>
                    <a:pt x="179" y="244"/>
                    <a:pt x="181" y="244"/>
                    <a:pt x="183" y="243"/>
                  </a:cubicBezTo>
                  <a:cubicBezTo>
                    <a:pt x="184" y="243"/>
                    <a:pt x="184" y="243"/>
                    <a:pt x="185" y="242"/>
                  </a:cubicBezTo>
                  <a:cubicBezTo>
                    <a:pt x="186" y="241"/>
                    <a:pt x="186" y="239"/>
                    <a:pt x="187" y="238"/>
                  </a:cubicBezTo>
                  <a:cubicBezTo>
                    <a:pt x="188" y="236"/>
                    <a:pt x="190" y="235"/>
                    <a:pt x="192" y="233"/>
                  </a:cubicBezTo>
                  <a:cubicBezTo>
                    <a:pt x="194" y="232"/>
                    <a:pt x="195" y="230"/>
                    <a:pt x="195" y="227"/>
                  </a:cubicBezTo>
                  <a:cubicBezTo>
                    <a:pt x="195" y="224"/>
                    <a:pt x="194" y="222"/>
                    <a:pt x="197" y="220"/>
                  </a:cubicBezTo>
                  <a:cubicBezTo>
                    <a:pt x="199" y="219"/>
                    <a:pt x="201" y="219"/>
                    <a:pt x="203" y="219"/>
                  </a:cubicBezTo>
                  <a:cubicBezTo>
                    <a:pt x="205" y="219"/>
                    <a:pt x="207" y="219"/>
                    <a:pt x="207" y="217"/>
                  </a:cubicBezTo>
                  <a:cubicBezTo>
                    <a:pt x="207" y="214"/>
                    <a:pt x="206" y="211"/>
                    <a:pt x="206" y="208"/>
                  </a:cubicBezTo>
                  <a:cubicBezTo>
                    <a:pt x="206" y="206"/>
                    <a:pt x="206" y="206"/>
                    <a:pt x="203" y="205"/>
                  </a:cubicBezTo>
                  <a:cubicBezTo>
                    <a:pt x="201" y="203"/>
                    <a:pt x="200" y="202"/>
                    <a:pt x="197" y="201"/>
                  </a:cubicBezTo>
                  <a:cubicBezTo>
                    <a:pt x="195" y="201"/>
                    <a:pt x="192" y="200"/>
                    <a:pt x="193" y="197"/>
                  </a:cubicBezTo>
                  <a:cubicBezTo>
                    <a:pt x="193" y="196"/>
                    <a:pt x="194" y="195"/>
                    <a:pt x="195" y="194"/>
                  </a:cubicBezTo>
                  <a:cubicBezTo>
                    <a:pt x="196" y="192"/>
                    <a:pt x="195" y="192"/>
                    <a:pt x="195" y="191"/>
                  </a:cubicBezTo>
                  <a:cubicBezTo>
                    <a:pt x="195" y="190"/>
                    <a:pt x="196" y="189"/>
                    <a:pt x="197" y="188"/>
                  </a:cubicBezTo>
                  <a:cubicBezTo>
                    <a:pt x="197" y="187"/>
                    <a:pt x="198" y="186"/>
                    <a:pt x="198" y="184"/>
                  </a:cubicBezTo>
                  <a:cubicBezTo>
                    <a:pt x="199" y="183"/>
                    <a:pt x="200" y="182"/>
                    <a:pt x="201" y="181"/>
                  </a:cubicBezTo>
                  <a:cubicBezTo>
                    <a:pt x="202" y="181"/>
                    <a:pt x="202" y="179"/>
                    <a:pt x="203" y="178"/>
                  </a:cubicBezTo>
                  <a:cubicBezTo>
                    <a:pt x="204" y="177"/>
                    <a:pt x="207" y="177"/>
                    <a:pt x="209" y="179"/>
                  </a:cubicBezTo>
                  <a:cubicBezTo>
                    <a:pt x="208" y="179"/>
                    <a:pt x="207" y="179"/>
                    <a:pt x="208" y="180"/>
                  </a:cubicBezTo>
                  <a:cubicBezTo>
                    <a:pt x="208" y="181"/>
                    <a:pt x="210" y="182"/>
                    <a:pt x="210" y="182"/>
                  </a:cubicBezTo>
                  <a:cubicBezTo>
                    <a:pt x="212" y="183"/>
                    <a:pt x="215" y="183"/>
                    <a:pt x="217" y="183"/>
                  </a:cubicBezTo>
                  <a:cubicBezTo>
                    <a:pt x="218" y="183"/>
                    <a:pt x="220" y="183"/>
                    <a:pt x="221" y="184"/>
                  </a:cubicBezTo>
                  <a:cubicBezTo>
                    <a:pt x="222" y="185"/>
                    <a:pt x="222" y="187"/>
                    <a:pt x="222" y="187"/>
                  </a:cubicBezTo>
                  <a:cubicBezTo>
                    <a:pt x="223" y="190"/>
                    <a:pt x="224" y="192"/>
                    <a:pt x="225" y="194"/>
                  </a:cubicBezTo>
                  <a:cubicBezTo>
                    <a:pt x="227" y="195"/>
                    <a:pt x="229" y="197"/>
                    <a:pt x="230" y="196"/>
                  </a:cubicBezTo>
                  <a:cubicBezTo>
                    <a:pt x="231" y="195"/>
                    <a:pt x="231" y="193"/>
                    <a:pt x="232" y="192"/>
                  </a:cubicBezTo>
                  <a:cubicBezTo>
                    <a:pt x="232" y="191"/>
                    <a:pt x="233" y="190"/>
                    <a:pt x="233" y="189"/>
                  </a:cubicBezTo>
                  <a:cubicBezTo>
                    <a:pt x="232" y="183"/>
                    <a:pt x="227" y="181"/>
                    <a:pt x="224" y="177"/>
                  </a:cubicBezTo>
                  <a:cubicBezTo>
                    <a:pt x="223" y="175"/>
                    <a:pt x="222" y="174"/>
                    <a:pt x="219" y="173"/>
                  </a:cubicBezTo>
                  <a:cubicBezTo>
                    <a:pt x="217" y="172"/>
                    <a:pt x="215" y="172"/>
                    <a:pt x="213" y="170"/>
                  </a:cubicBezTo>
                  <a:cubicBezTo>
                    <a:pt x="210" y="168"/>
                    <a:pt x="208" y="166"/>
                    <a:pt x="206" y="164"/>
                  </a:cubicBezTo>
                  <a:cubicBezTo>
                    <a:pt x="203" y="163"/>
                    <a:pt x="201" y="162"/>
                    <a:pt x="198" y="161"/>
                  </a:cubicBezTo>
                  <a:cubicBezTo>
                    <a:pt x="196" y="160"/>
                    <a:pt x="193" y="159"/>
                    <a:pt x="191" y="158"/>
                  </a:cubicBezTo>
                  <a:cubicBezTo>
                    <a:pt x="189" y="156"/>
                    <a:pt x="186" y="156"/>
                    <a:pt x="184" y="154"/>
                  </a:cubicBezTo>
                  <a:cubicBezTo>
                    <a:pt x="182" y="153"/>
                    <a:pt x="181" y="150"/>
                    <a:pt x="182" y="148"/>
                  </a:cubicBezTo>
                  <a:cubicBezTo>
                    <a:pt x="184" y="147"/>
                    <a:pt x="186" y="147"/>
                    <a:pt x="187" y="146"/>
                  </a:cubicBezTo>
                  <a:cubicBezTo>
                    <a:pt x="189" y="145"/>
                    <a:pt x="187" y="142"/>
                    <a:pt x="186" y="142"/>
                  </a:cubicBezTo>
                  <a:cubicBezTo>
                    <a:pt x="185" y="141"/>
                    <a:pt x="182" y="142"/>
                    <a:pt x="181" y="142"/>
                  </a:cubicBezTo>
                  <a:cubicBezTo>
                    <a:pt x="178" y="142"/>
                    <a:pt x="175" y="142"/>
                    <a:pt x="172" y="142"/>
                  </a:cubicBezTo>
                  <a:cubicBezTo>
                    <a:pt x="168" y="142"/>
                    <a:pt x="166" y="141"/>
                    <a:pt x="163" y="139"/>
                  </a:cubicBezTo>
                  <a:cubicBezTo>
                    <a:pt x="162" y="138"/>
                    <a:pt x="160" y="138"/>
                    <a:pt x="160" y="137"/>
                  </a:cubicBezTo>
                  <a:cubicBezTo>
                    <a:pt x="159" y="136"/>
                    <a:pt x="159" y="135"/>
                    <a:pt x="158" y="134"/>
                  </a:cubicBezTo>
                  <a:cubicBezTo>
                    <a:pt x="155" y="133"/>
                    <a:pt x="153" y="131"/>
                    <a:pt x="151" y="129"/>
                  </a:cubicBezTo>
                  <a:cubicBezTo>
                    <a:pt x="147" y="125"/>
                    <a:pt x="144" y="120"/>
                    <a:pt x="142" y="114"/>
                  </a:cubicBezTo>
                  <a:cubicBezTo>
                    <a:pt x="141" y="111"/>
                    <a:pt x="140" y="108"/>
                    <a:pt x="140" y="106"/>
                  </a:cubicBezTo>
                  <a:cubicBezTo>
                    <a:pt x="139" y="103"/>
                    <a:pt x="139" y="100"/>
                    <a:pt x="136" y="98"/>
                  </a:cubicBezTo>
                  <a:cubicBezTo>
                    <a:pt x="134" y="96"/>
                    <a:pt x="131" y="95"/>
                    <a:pt x="129" y="93"/>
                  </a:cubicBezTo>
                  <a:cubicBezTo>
                    <a:pt x="127" y="91"/>
                    <a:pt x="125" y="89"/>
                    <a:pt x="123" y="88"/>
                  </a:cubicBezTo>
                  <a:cubicBezTo>
                    <a:pt x="121" y="86"/>
                    <a:pt x="118" y="86"/>
                    <a:pt x="116" y="84"/>
                  </a:cubicBezTo>
                  <a:cubicBezTo>
                    <a:pt x="114" y="82"/>
                    <a:pt x="112" y="79"/>
                    <a:pt x="112" y="77"/>
                  </a:cubicBezTo>
                  <a:cubicBezTo>
                    <a:pt x="111" y="74"/>
                    <a:pt x="111" y="71"/>
                    <a:pt x="111" y="68"/>
                  </a:cubicBezTo>
                  <a:cubicBezTo>
                    <a:pt x="110" y="66"/>
                    <a:pt x="110" y="64"/>
                    <a:pt x="112" y="64"/>
                  </a:cubicBezTo>
                  <a:cubicBezTo>
                    <a:pt x="112" y="63"/>
                    <a:pt x="113" y="62"/>
                    <a:pt x="113" y="62"/>
                  </a:cubicBezTo>
                  <a:cubicBezTo>
                    <a:pt x="114" y="62"/>
                    <a:pt x="114" y="63"/>
                    <a:pt x="114" y="63"/>
                  </a:cubicBezTo>
                  <a:cubicBezTo>
                    <a:pt x="116" y="62"/>
                    <a:pt x="116" y="59"/>
                    <a:pt x="114" y="58"/>
                  </a:cubicBezTo>
                  <a:cubicBezTo>
                    <a:pt x="113" y="57"/>
                    <a:pt x="112" y="57"/>
                    <a:pt x="112" y="55"/>
                  </a:cubicBezTo>
                  <a:cubicBezTo>
                    <a:pt x="111" y="55"/>
                    <a:pt x="111" y="53"/>
                    <a:pt x="111" y="53"/>
                  </a:cubicBezTo>
                  <a:cubicBezTo>
                    <a:pt x="110" y="53"/>
                    <a:pt x="109" y="54"/>
                    <a:pt x="109" y="53"/>
                  </a:cubicBezTo>
                  <a:cubicBezTo>
                    <a:pt x="108" y="53"/>
                    <a:pt x="109" y="50"/>
                    <a:pt x="109" y="50"/>
                  </a:cubicBezTo>
                  <a:cubicBezTo>
                    <a:pt x="110" y="47"/>
                    <a:pt x="112" y="43"/>
                    <a:pt x="115" y="44"/>
                  </a:cubicBezTo>
                  <a:cubicBezTo>
                    <a:pt x="115" y="44"/>
                    <a:pt x="114" y="45"/>
                    <a:pt x="114" y="45"/>
                  </a:cubicBezTo>
                  <a:cubicBezTo>
                    <a:pt x="116" y="46"/>
                    <a:pt x="119" y="44"/>
                    <a:pt x="120" y="43"/>
                  </a:cubicBezTo>
                  <a:cubicBezTo>
                    <a:pt x="121" y="42"/>
                    <a:pt x="123" y="42"/>
                    <a:pt x="124" y="41"/>
                  </a:cubicBezTo>
                  <a:cubicBezTo>
                    <a:pt x="124" y="41"/>
                    <a:pt x="126" y="41"/>
                    <a:pt x="126" y="41"/>
                  </a:cubicBezTo>
                  <a:cubicBezTo>
                    <a:pt x="128" y="39"/>
                    <a:pt x="126" y="37"/>
                    <a:pt x="129" y="37"/>
                  </a:cubicBezTo>
                  <a:cubicBezTo>
                    <a:pt x="130" y="38"/>
                    <a:pt x="133" y="38"/>
                    <a:pt x="132" y="40"/>
                  </a:cubicBezTo>
                  <a:cubicBezTo>
                    <a:pt x="134" y="39"/>
                    <a:pt x="135" y="37"/>
                    <a:pt x="136" y="37"/>
                  </a:cubicBezTo>
                  <a:cubicBezTo>
                    <a:pt x="137" y="35"/>
                    <a:pt x="138" y="34"/>
                    <a:pt x="137" y="32"/>
                  </a:cubicBezTo>
                  <a:close/>
                  <a:moveTo>
                    <a:pt x="61" y="173"/>
                  </a:moveTo>
                  <a:cubicBezTo>
                    <a:pt x="61" y="172"/>
                    <a:pt x="61" y="170"/>
                    <a:pt x="60" y="169"/>
                  </a:cubicBezTo>
                  <a:cubicBezTo>
                    <a:pt x="59" y="168"/>
                    <a:pt x="59" y="168"/>
                    <a:pt x="58" y="167"/>
                  </a:cubicBezTo>
                  <a:cubicBezTo>
                    <a:pt x="58" y="166"/>
                    <a:pt x="59" y="165"/>
                    <a:pt x="59" y="164"/>
                  </a:cubicBezTo>
                  <a:cubicBezTo>
                    <a:pt x="57" y="165"/>
                    <a:pt x="58" y="162"/>
                    <a:pt x="56" y="163"/>
                  </a:cubicBezTo>
                  <a:cubicBezTo>
                    <a:pt x="56" y="162"/>
                    <a:pt x="58" y="160"/>
                    <a:pt x="56" y="159"/>
                  </a:cubicBezTo>
                  <a:cubicBezTo>
                    <a:pt x="55" y="159"/>
                    <a:pt x="55" y="161"/>
                    <a:pt x="54" y="161"/>
                  </a:cubicBezTo>
                  <a:cubicBezTo>
                    <a:pt x="54" y="160"/>
                    <a:pt x="52" y="159"/>
                    <a:pt x="51" y="159"/>
                  </a:cubicBezTo>
                  <a:cubicBezTo>
                    <a:pt x="50" y="159"/>
                    <a:pt x="49" y="161"/>
                    <a:pt x="48" y="162"/>
                  </a:cubicBezTo>
                  <a:cubicBezTo>
                    <a:pt x="47" y="163"/>
                    <a:pt x="46" y="164"/>
                    <a:pt x="45" y="165"/>
                  </a:cubicBezTo>
                  <a:cubicBezTo>
                    <a:pt x="44" y="166"/>
                    <a:pt x="42" y="168"/>
                    <a:pt x="41" y="167"/>
                  </a:cubicBezTo>
                  <a:cubicBezTo>
                    <a:pt x="39" y="169"/>
                    <a:pt x="36" y="171"/>
                    <a:pt x="33" y="169"/>
                  </a:cubicBezTo>
                  <a:cubicBezTo>
                    <a:pt x="31" y="166"/>
                    <a:pt x="35" y="164"/>
                    <a:pt x="34" y="162"/>
                  </a:cubicBezTo>
                  <a:cubicBezTo>
                    <a:pt x="31" y="163"/>
                    <a:pt x="31" y="166"/>
                    <a:pt x="31" y="168"/>
                  </a:cubicBezTo>
                  <a:cubicBezTo>
                    <a:pt x="31" y="170"/>
                    <a:pt x="30" y="171"/>
                    <a:pt x="31" y="172"/>
                  </a:cubicBezTo>
                  <a:cubicBezTo>
                    <a:pt x="31" y="173"/>
                    <a:pt x="30" y="176"/>
                    <a:pt x="31" y="176"/>
                  </a:cubicBezTo>
                  <a:cubicBezTo>
                    <a:pt x="32" y="175"/>
                    <a:pt x="34" y="177"/>
                    <a:pt x="35" y="178"/>
                  </a:cubicBezTo>
                  <a:cubicBezTo>
                    <a:pt x="35" y="180"/>
                    <a:pt x="34" y="182"/>
                    <a:pt x="36" y="182"/>
                  </a:cubicBezTo>
                  <a:cubicBezTo>
                    <a:pt x="37" y="184"/>
                    <a:pt x="37" y="187"/>
                    <a:pt x="36" y="189"/>
                  </a:cubicBezTo>
                  <a:cubicBezTo>
                    <a:pt x="36" y="190"/>
                    <a:pt x="35" y="190"/>
                    <a:pt x="35" y="191"/>
                  </a:cubicBezTo>
                  <a:cubicBezTo>
                    <a:pt x="34" y="192"/>
                    <a:pt x="35" y="194"/>
                    <a:pt x="36" y="194"/>
                  </a:cubicBezTo>
                  <a:cubicBezTo>
                    <a:pt x="36" y="194"/>
                    <a:pt x="36" y="194"/>
                    <a:pt x="37" y="193"/>
                  </a:cubicBezTo>
                  <a:cubicBezTo>
                    <a:pt x="37" y="194"/>
                    <a:pt x="38" y="195"/>
                    <a:pt x="38" y="195"/>
                  </a:cubicBezTo>
                  <a:cubicBezTo>
                    <a:pt x="38" y="196"/>
                    <a:pt x="37" y="197"/>
                    <a:pt x="37" y="198"/>
                  </a:cubicBezTo>
                  <a:cubicBezTo>
                    <a:pt x="37" y="198"/>
                    <a:pt x="36" y="198"/>
                    <a:pt x="36" y="198"/>
                  </a:cubicBezTo>
                  <a:cubicBezTo>
                    <a:pt x="36" y="199"/>
                    <a:pt x="36" y="200"/>
                    <a:pt x="36" y="202"/>
                  </a:cubicBezTo>
                  <a:cubicBezTo>
                    <a:pt x="35" y="203"/>
                    <a:pt x="35" y="203"/>
                    <a:pt x="35" y="204"/>
                  </a:cubicBezTo>
                  <a:cubicBezTo>
                    <a:pt x="34" y="206"/>
                    <a:pt x="34" y="210"/>
                    <a:pt x="35" y="212"/>
                  </a:cubicBezTo>
                  <a:cubicBezTo>
                    <a:pt x="35" y="214"/>
                    <a:pt x="37" y="214"/>
                    <a:pt x="38" y="216"/>
                  </a:cubicBezTo>
                  <a:cubicBezTo>
                    <a:pt x="39" y="217"/>
                    <a:pt x="39" y="220"/>
                    <a:pt x="40" y="219"/>
                  </a:cubicBezTo>
                  <a:cubicBezTo>
                    <a:pt x="41" y="218"/>
                    <a:pt x="42" y="219"/>
                    <a:pt x="43" y="219"/>
                  </a:cubicBezTo>
                  <a:cubicBezTo>
                    <a:pt x="44" y="219"/>
                    <a:pt x="44" y="219"/>
                    <a:pt x="45" y="218"/>
                  </a:cubicBezTo>
                  <a:cubicBezTo>
                    <a:pt x="48" y="216"/>
                    <a:pt x="47" y="213"/>
                    <a:pt x="48" y="210"/>
                  </a:cubicBezTo>
                  <a:cubicBezTo>
                    <a:pt x="49" y="210"/>
                    <a:pt x="51" y="212"/>
                    <a:pt x="51" y="211"/>
                  </a:cubicBezTo>
                  <a:cubicBezTo>
                    <a:pt x="54" y="211"/>
                    <a:pt x="54" y="213"/>
                    <a:pt x="56" y="213"/>
                  </a:cubicBezTo>
                  <a:cubicBezTo>
                    <a:pt x="58" y="214"/>
                    <a:pt x="57" y="213"/>
                    <a:pt x="58" y="211"/>
                  </a:cubicBezTo>
                  <a:cubicBezTo>
                    <a:pt x="58" y="210"/>
                    <a:pt x="59" y="209"/>
                    <a:pt x="59" y="208"/>
                  </a:cubicBezTo>
                  <a:cubicBezTo>
                    <a:pt x="59" y="205"/>
                    <a:pt x="59" y="203"/>
                    <a:pt x="59" y="201"/>
                  </a:cubicBezTo>
                  <a:cubicBezTo>
                    <a:pt x="60" y="197"/>
                    <a:pt x="62" y="192"/>
                    <a:pt x="60" y="187"/>
                  </a:cubicBezTo>
                  <a:cubicBezTo>
                    <a:pt x="58" y="183"/>
                    <a:pt x="62" y="183"/>
                    <a:pt x="62" y="179"/>
                  </a:cubicBezTo>
                  <a:cubicBezTo>
                    <a:pt x="63" y="178"/>
                    <a:pt x="62" y="175"/>
                    <a:pt x="61" y="173"/>
                  </a:cubicBezTo>
                  <a:close/>
                </a:path>
              </a:pathLst>
            </a:custGeom>
            <a:solidFill>
              <a:srgbClr val="FFC000"/>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81" name="Freeform 40">
              <a:extLst>
                <a:ext uri="{FF2B5EF4-FFF2-40B4-BE49-F238E27FC236}">
                  <a16:creationId xmlns:a16="http://schemas.microsoft.com/office/drawing/2014/main" id="{2AD4CB67-99B5-7DD1-AF29-CB1B2D51D5AF}"/>
                </a:ext>
              </a:extLst>
            </p:cNvPr>
            <p:cNvSpPr>
              <a:spLocks/>
            </p:cNvSpPr>
            <p:nvPr/>
          </p:nvSpPr>
          <p:spPr bwMode="auto">
            <a:xfrm>
              <a:off x="7648575" y="3941763"/>
              <a:ext cx="339725" cy="487362"/>
            </a:xfrm>
            <a:custGeom>
              <a:avLst/>
              <a:gdLst>
                <a:gd name="T0" fmla="*/ 86 w 89"/>
                <a:gd name="T1" fmla="*/ 65 h 128"/>
                <a:gd name="T2" fmla="*/ 84 w 89"/>
                <a:gd name="T3" fmla="*/ 52 h 128"/>
                <a:gd name="T4" fmla="*/ 84 w 89"/>
                <a:gd name="T5" fmla="*/ 43 h 128"/>
                <a:gd name="T6" fmla="*/ 77 w 89"/>
                <a:gd name="T7" fmla="*/ 44 h 128"/>
                <a:gd name="T8" fmla="*/ 73 w 89"/>
                <a:gd name="T9" fmla="*/ 39 h 128"/>
                <a:gd name="T10" fmla="*/ 67 w 89"/>
                <a:gd name="T11" fmla="*/ 33 h 128"/>
                <a:gd name="T12" fmla="*/ 66 w 89"/>
                <a:gd name="T13" fmla="*/ 37 h 128"/>
                <a:gd name="T14" fmla="*/ 62 w 89"/>
                <a:gd name="T15" fmla="*/ 40 h 128"/>
                <a:gd name="T16" fmla="*/ 58 w 89"/>
                <a:gd name="T17" fmla="*/ 40 h 128"/>
                <a:gd name="T18" fmla="*/ 51 w 89"/>
                <a:gd name="T19" fmla="*/ 36 h 128"/>
                <a:gd name="T20" fmla="*/ 47 w 89"/>
                <a:gd name="T21" fmla="*/ 31 h 128"/>
                <a:gd name="T22" fmla="*/ 51 w 89"/>
                <a:gd name="T23" fmla="*/ 26 h 128"/>
                <a:gd name="T24" fmla="*/ 51 w 89"/>
                <a:gd name="T25" fmla="*/ 22 h 128"/>
                <a:gd name="T26" fmla="*/ 57 w 89"/>
                <a:gd name="T27" fmla="*/ 19 h 128"/>
                <a:gd name="T28" fmla="*/ 61 w 89"/>
                <a:gd name="T29" fmla="*/ 14 h 128"/>
                <a:gd name="T30" fmla="*/ 65 w 89"/>
                <a:gd name="T31" fmla="*/ 9 h 128"/>
                <a:gd name="T32" fmla="*/ 64 w 89"/>
                <a:gd name="T33" fmla="*/ 2 h 128"/>
                <a:gd name="T34" fmla="*/ 58 w 89"/>
                <a:gd name="T35" fmla="*/ 9 h 128"/>
                <a:gd name="T36" fmla="*/ 56 w 89"/>
                <a:gd name="T37" fmla="*/ 6 h 128"/>
                <a:gd name="T38" fmla="*/ 52 w 89"/>
                <a:gd name="T39" fmla="*/ 6 h 128"/>
                <a:gd name="T40" fmla="*/ 43 w 89"/>
                <a:gd name="T41" fmla="*/ 15 h 128"/>
                <a:gd name="T42" fmla="*/ 37 w 89"/>
                <a:gd name="T43" fmla="*/ 19 h 128"/>
                <a:gd name="T44" fmla="*/ 42 w 89"/>
                <a:gd name="T45" fmla="*/ 25 h 128"/>
                <a:gd name="T46" fmla="*/ 39 w 89"/>
                <a:gd name="T47" fmla="*/ 35 h 128"/>
                <a:gd name="T48" fmla="*/ 33 w 89"/>
                <a:gd name="T49" fmla="*/ 36 h 128"/>
                <a:gd name="T50" fmla="*/ 22 w 89"/>
                <a:gd name="T51" fmla="*/ 35 h 128"/>
                <a:gd name="T52" fmla="*/ 11 w 89"/>
                <a:gd name="T53" fmla="*/ 35 h 128"/>
                <a:gd name="T54" fmla="*/ 13 w 89"/>
                <a:gd name="T55" fmla="*/ 44 h 128"/>
                <a:gd name="T56" fmla="*/ 19 w 89"/>
                <a:gd name="T57" fmla="*/ 51 h 128"/>
                <a:gd name="T58" fmla="*/ 15 w 89"/>
                <a:gd name="T59" fmla="*/ 58 h 128"/>
                <a:gd name="T60" fmla="*/ 9 w 89"/>
                <a:gd name="T61" fmla="*/ 59 h 128"/>
                <a:gd name="T62" fmla="*/ 9 w 89"/>
                <a:gd name="T63" fmla="*/ 65 h 128"/>
                <a:gd name="T64" fmla="*/ 13 w 89"/>
                <a:gd name="T65" fmla="*/ 68 h 128"/>
                <a:gd name="T66" fmla="*/ 26 w 89"/>
                <a:gd name="T67" fmla="*/ 70 h 128"/>
                <a:gd name="T68" fmla="*/ 29 w 89"/>
                <a:gd name="T69" fmla="*/ 73 h 128"/>
                <a:gd name="T70" fmla="*/ 21 w 89"/>
                <a:gd name="T71" fmla="*/ 83 h 128"/>
                <a:gd name="T72" fmla="*/ 12 w 89"/>
                <a:gd name="T73" fmla="*/ 92 h 128"/>
                <a:gd name="T74" fmla="*/ 28 w 89"/>
                <a:gd name="T75" fmla="*/ 89 h 128"/>
                <a:gd name="T76" fmla="*/ 24 w 89"/>
                <a:gd name="T77" fmla="*/ 92 h 128"/>
                <a:gd name="T78" fmla="*/ 14 w 89"/>
                <a:gd name="T79" fmla="*/ 99 h 128"/>
                <a:gd name="T80" fmla="*/ 9 w 89"/>
                <a:gd name="T81" fmla="*/ 101 h 128"/>
                <a:gd name="T82" fmla="*/ 8 w 89"/>
                <a:gd name="T83" fmla="*/ 106 h 128"/>
                <a:gd name="T84" fmla="*/ 5 w 89"/>
                <a:gd name="T85" fmla="*/ 112 h 128"/>
                <a:gd name="T86" fmla="*/ 7 w 89"/>
                <a:gd name="T87" fmla="*/ 116 h 128"/>
                <a:gd name="T88" fmla="*/ 9 w 89"/>
                <a:gd name="T89" fmla="*/ 122 h 128"/>
                <a:gd name="T90" fmla="*/ 15 w 89"/>
                <a:gd name="T91" fmla="*/ 123 h 128"/>
                <a:gd name="T92" fmla="*/ 16 w 89"/>
                <a:gd name="T93" fmla="*/ 127 h 128"/>
                <a:gd name="T94" fmla="*/ 27 w 89"/>
                <a:gd name="T95" fmla="*/ 125 h 128"/>
                <a:gd name="T96" fmla="*/ 35 w 89"/>
                <a:gd name="T97" fmla="*/ 123 h 128"/>
                <a:gd name="T98" fmla="*/ 43 w 89"/>
                <a:gd name="T99" fmla="*/ 118 h 128"/>
                <a:gd name="T100" fmla="*/ 50 w 89"/>
                <a:gd name="T101" fmla="*/ 114 h 128"/>
                <a:gd name="T102" fmla="*/ 66 w 89"/>
                <a:gd name="T103" fmla="*/ 106 h 128"/>
                <a:gd name="T104" fmla="*/ 72 w 89"/>
                <a:gd name="T105" fmla="*/ 104 h 128"/>
                <a:gd name="T106" fmla="*/ 83 w 89"/>
                <a:gd name="T107" fmla="*/ 95 h 128"/>
                <a:gd name="T108" fmla="*/ 86 w 89"/>
                <a:gd name="T109"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9" h="128">
                  <a:moveTo>
                    <a:pt x="87" y="74"/>
                  </a:moveTo>
                  <a:cubicBezTo>
                    <a:pt x="87" y="73"/>
                    <a:pt x="87" y="71"/>
                    <a:pt x="87" y="70"/>
                  </a:cubicBezTo>
                  <a:cubicBezTo>
                    <a:pt x="86" y="69"/>
                    <a:pt x="85" y="69"/>
                    <a:pt x="85" y="68"/>
                  </a:cubicBezTo>
                  <a:cubicBezTo>
                    <a:pt x="85" y="66"/>
                    <a:pt x="85" y="66"/>
                    <a:pt x="86" y="65"/>
                  </a:cubicBezTo>
                  <a:cubicBezTo>
                    <a:pt x="86" y="64"/>
                    <a:pt x="85" y="64"/>
                    <a:pt x="85" y="63"/>
                  </a:cubicBezTo>
                  <a:cubicBezTo>
                    <a:pt x="85" y="62"/>
                    <a:pt x="87" y="62"/>
                    <a:pt x="87" y="60"/>
                  </a:cubicBezTo>
                  <a:cubicBezTo>
                    <a:pt x="87" y="59"/>
                    <a:pt x="85" y="58"/>
                    <a:pt x="85" y="57"/>
                  </a:cubicBezTo>
                  <a:cubicBezTo>
                    <a:pt x="84" y="55"/>
                    <a:pt x="85" y="54"/>
                    <a:pt x="84" y="52"/>
                  </a:cubicBezTo>
                  <a:cubicBezTo>
                    <a:pt x="84" y="50"/>
                    <a:pt x="83" y="51"/>
                    <a:pt x="82" y="49"/>
                  </a:cubicBezTo>
                  <a:cubicBezTo>
                    <a:pt x="81" y="48"/>
                    <a:pt x="80" y="46"/>
                    <a:pt x="82" y="45"/>
                  </a:cubicBezTo>
                  <a:cubicBezTo>
                    <a:pt x="83" y="44"/>
                    <a:pt x="84" y="46"/>
                    <a:pt x="86" y="46"/>
                  </a:cubicBezTo>
                  <a:cubicBezTo>
                    <a:pt x="86" y="45"/>
                    <a:pt x="84" y="43"/>
                    <a:pt x="84" y="43"/>
                  </a:cubicBezTo>
                  <a:cubicBezTo>
                    <a:pt x="83" y="42"/>
                    <a:pt x="83" y="42"/>
                    <a:pt x="82" y="42"/>
                  </a:cubicBezTo>
                  <a:cubicBezTo>
                    <a:pt x="82" y="44"/>
                    <a:pt x="82" y="44"/>
                    <a:pt x="82" y="44"/>
                  </a:cubicBezTo>
                  <a:cubicBezTo>
                    <a:pt x="79" y="43"/>
                    <a:pt x="79" y="43"/>
                    <a:pt x="79" y="43"/>
                  </a:cubicBezTo>
                  <a:cubicBezTo>
                    <a:pt x="77" y="44"/>
                    <a:pt x="77" y="44"/>
                    <a:pt x="77" y="44"/>
                  </a:cubicBezTo>
                  <a:cubicBezTo>
                    <a:pt x="75" y="43"/>
                    <a:pt x="75" y="43"/>
                    <a:pt x="75" y="43"/>
                  </a:cubicBezTo>
                  <a:cubicBezTo>
                    <a:pt x="76" y="40"/>
                    <a:pt x="76" y="40"/>
                    <a:pt x="76" y="40"/>
                  </a:cubicBezTo>
                  <a:cubicBezTo>
                    <a:pt x="75" y="39"/>
                    <a:pt x="75" y="39"/>
                    <a:pt x="75" y="39"/>
                  </a:cubicBezTo>
                  <a:cubicBezTo>
                    <a:pt x="73" y="39"/>
                    <a:pt x="73" y="39"/>
                    <a:pt x="73" y="39"/>
                  </a:cubicBezTo>
                  <a:cubicBezTo>
                    <a:pt x="73" y="37"/>
                    <a:pt x="72" y="35"/>
                    <a:pt x="72" y="34"/>
                  </a:cubicBezTo>
                  <a:cubicBezTo>
                    <a:pt x="70" y="32"/>
                    <a:pt x="70" y="32"/>
                    <a:pt x="70" y="32"/>
                  </a:cubicBezTo>
                  <a:cubicBezTo>
                    <a:pt x="68" y="31"/>
                    <a:pt x="68" y="31"/>
                    <a:pt x="68" y="31"/>
                  </a:cubicBezTo>
                  <a:cubicBezTo>
                    <a:pt x="67" y="33"/>
                    <a:pt x="67" y="33"/>
                    <a:pt x="67" y="33"/>
                  </a:cubicBezTo>
                  <a:cubicBezTo>
                    <a:pt x="65" y="34"/>
                    <a:pt x="65" y="34"/>
                    <a:pt x="65" y="34"/>
                  </a:cubicBezTo>
                  <a:cubicBezTo>
                    <a:pt x="65" y="35"/>
                    <a:pt x="65" y="35"/>
                    <a:pt x="65" y="35"/>
                  </a:cubicBezTo>
                  <a:cubicBezTo>
                    <a:pt x="66" y="36"/>
                    <a:pt x="66" y="36"/>
                    <a:pt x="66" y="36"/>
                  </a:cubicBezTo>
                  <a:cubicBezTo>
                    <a:pt x="66" y="37"/>
                    <a:pt x="66" y="37"/>
                    <a:pt x="66" y="37"/>
                  </a:cubicBezTo>
                  <a:cubicBezTo>
                    <a:pt x="64" y="38"/>
                    <a:pt x="64" y="38"/>
                    <a:pt x="64" y="38"/>
                  </a:cubicBezTo>
                  <a:cubicBezTo>
                    <a:pt x="63" y="40"/>
                    <a:pt x="63" y="40"/>
                    <a:pt x="63" y="40"/>
                  </a:cubicBezTo>
                  <a:cubicBezTo>
                    <a:pt x="63" y="39"/>
                    <a:pt x="63" y="39"/>
                    <a:pt x="63" y="39"/>
                  </a:cubicBezTo>
                  <a:cubicBezTo>
                    <a:pt x="62" y="40"/>
                    <a:pt x="62" y="40"/>
                    <a:pt x="62" y="40"/>
                  </a:cubicBezTo>
                  <a:cubicBezTo>
                    <a:pt x="62" y="41"/>
                    <a:pt x="62" y="41"/>
                    <a:pt x="62" y="41"/>
                  </a:cubicBezTo>
                  <a:cubicBezTo>
                    <a:pt x="61" y="41"/>
                    <a:pt x="61" y="41"/>
                    <a:pt x="61" y="41"/>
                  </a:cubicBezTo>
                  <a:cubicBezTo>
                    <a:pt x="60" y="40"/>
                    <a:pt x="60" y="40"/>
                    <a:pt x="60" y="40"/>
                  </a:cubicBezTo>
                  <a:cubicBezTo>
                    <a:pt x="58" y="40"/>
                    <a:pt x="58" y="40"/>
                    <a:pt x="58" y="40"/>
                  </a:cubicBezTo>
                  <a:cubicBezTo>
                    <a:pt x="56" y="40"/>
                    <a:pt x="56" y="40"/>
                    <a:pt x="56" y="40"/>
                  </a:cubicBezTo>
                  <a:cubicBezTo>
                    <a:pt x="54" y="38"/>
                    <a:pt x="54" y="38"/>
                    <a:pt x="54" y="38"/>
                  </a:cubicBezTo>
                  <a:cubicBezTo>
                    <a:pt x="52" y="37"/>
                    <a:pt x="52" y="37"/>
                    <a:pt x="52" y="37"/>
                  </a:cubicBezTo>
                  <a:cubicBezTo>
                    <a:pt x="51" y="36"/>
                    <a:pt x="51" y="36"/>
                    <a:pt x="51" y="36"/>
                  </a:cubicBezTo>
                  <a:cubicBezTo>
                    <a:pt x="51" y="34"/>
                    <a:pt x="51" y="34"/>
                    <a:pt x="51" y="34"/>
                  </a:cubicBezTo>
                  <a:cubicBezTo>
                    <a:pt x="49" y="34"/>
                    <a:pt x="49" y="34"/>
                    <a:pt x="49" y="34"/>
                  </a:cubicBezTo>
                  <a:cubicBezTo>
                    <a:pt x="48" y="32"/>
                    <a:pt x="48" y="32"/>
                    <a:pt x="48" y="32"/>
                  </a:cubicBezTo>
                  <a:cubicBezTo>
                    <a:pt x="47" y="31"/>
                    <a:pt x="47" y="31"/>
                    <a:pt x="47" y="31"/>
                  </a:cubicBezTo>
                  <a:cubicBezTo>
                    <a:pt x="45" y="28"/>
                    <a:pt x="45" y="28"/>
                    <a:pt x="45" y="28"/>
                  </a:cubicBezTo>
                  <a:cubicBezTo>
                    <a:pt x="48" y="27"/>
                    <a:pt x="48" y="27"/>
                    <a:pt x="48" y="27"/>
                  </a:cubicBezTo>
                  <a:cubicBezTo>
                    <a:pt x="49" y="26"/>
                    <a:pt x="49" y="26"/>
                    <a:pt x="49" y="26"/>
                  </a:cubicBezTo>
                  <a:cubicBezTo>
                    <a:pt x="51" y="26"/>
                    <a:pt x="51" y="26"/>
                    <a:pt x="51" y="26"/>
                  </a:cubicBezTo>
                  <a:cubicBezTo>
                    <a:pt x="52" y="26"/>
                    <a:pt x="52" y="26"/>
                    <a:pt x="52" y="26"/>
                  </a:cubicBezTo>
                  <a:cubicBezTo>
                    <a:pt x="55" y="23"/>
                    <a:pt x="55" y="23"/>
                    <a:pt x="55" y="23"/>
                  </a:cubicBezTo>
                  <a:cubicBezTo>
                    <a:pt x="54" y="24"/>
                    <a:pt x="54" y="24"/>
                    <a:pt x="54" y="24"/>
                  </a:cubicBezTo>
                  <a:cubicBezTo>
                    <a:pt x="51" y="22"/>
                    <a:pt x="51" y="22"/>
                    <a:pt x="51" y="22"/>
                  </a:cubicBezTo>
                  <a:cubicBezTo>
                    <a:pt x="51" y="21"/>
                    <a:pt x="51" y="21"/>
                    <a:pt x="51" y="21"/>
                  </a:cubicBezTo>
                  <a:cubicBezTo>
                    <a:pt x="53" y="19"/>
                    <a:pt x="53" y="19"/>
                    <a:pt x="53" y="19"/>
                  </a:cubicBezTo>
                  <a:cubicBezTo>
                    <a:pt x="55" y="20"/>
                    <a:pt x="55" y="20"/>
                    <a:pt x="55" y="20"/>
                  </a:cubicBezTo>
                  <a:cubicBezTo>
                    <a:pt x="57" y="19"/>
                    <a:pt x="57" y="19"/>
                    <a:pt x="57" y="19"/>
                  </a:cubicBezTo>
                  <a:cubicBezTo>
                    <a:pt x="59" y="20"/>
                    <a:pt x="59" y="20"/>
                    <a:pt x="59" y="20"/>
                  </a:cubicBezTo>
                  <a:cubicBezTo>
                    <a:pt x="59" y="18"/>
                    <a:pt x="59" y="18"/>
                    <a:pt x="59" y="18"/>
                  </a:cubicBezTo>
                  <a:cubicBezTo>
                    <a:pt x="61" y="16"/>
                    <a:pt x="61" y="16"/>
                    <a:pt x="61" y="16"/>
                  </a:cubicBezTo>
                  <a:cubicBezTo>
                    <a:pt x="61" y="14"/>
                    <a:pt x="61" y="14"/>
                    <a:pt x="61" y="14"/>
                  </a:cubicBezTo>
                  <a:cubicBezTo>
                    <a:pt x="62" y="12"/>
                    <a:pt x="62" y="12"/>
                    <a:pt x="62" y="12"/>
                  </a:cubicBezTo>
                  <a:cubicBezTo>
                    <a:pt x="62" y="11"/>
                    <a:pt x="62" y="11"/>
                    <a:pt x="62" y="11"/>
                  </a:cubicBezTo>
                  <a:cubicBezTo>
                    <a:pt x="63" y="10"/>
                    <a:pt x="63" y="10"/>
                    <a:pt x="63" y="10"/>
                  </a:cubicBezTo>
                  <a:cubicBezTo>
                    <a:pt x="65" y="9"/>
                    <a:pt x="65" y="9"/>
                    <a:pt x="65" y="9"/>
                  </a:cubicBezTo>
                  <a:cubicBezTo>
                    <a:pt x="66" y="7"/>
                    <a:pt x="67" y="7"/>
                    <a:pt x="68" y="5"/>
                  </a:cubicBezTo>
                  <a:cubicBezTo>
                    <a:pt x="70" y="3"/>
                    <a:pt x="69" y="3"/>
                    <a:pt x="67" y="2"/>
                  </a:cubicBezTo>
                  <a:cubicBezTo>
                    <a:pt x="66" y="2"/>
                    <a:pt x="65" y="0"/>
                    <a:pt x="63" y="0"/>
                  </a:cubicBezTo>
                  <a:cubicBezTo>
                    <a:pt x="61" y="0"/>
                    <a:pt x="64" y="1"/>
                    <a:pt x="64" y="2"/>
                  </a:cubicBezTo>
                  <a:cubicBezTo>
                    <a:pt x="63" y="3"/>
                    <a:pt x="60" y="1"/>
                    <a:pt x="59" y="2"/>
                  </a:cubicBezTo>
                  <a:cubicBezTo>
                    <a:pt x="57" y="4"/>
                    <a:pt x="61" y="7"/>
                    <a:pt x="60" y="9"/>
                  </a:cubicBezTo>
                  <a:cubicBezTo>
                    <a:pt x="60" y="10"/>
                    <a:pt x="57" y="14"/>
                    <a:pt x="56" y="13"/>
                  </a:cubicBezTo>
                  <a:cubicBezTo>
                    <a:pt x="55" y="13"/>
                    <a:pt x="58" y="9"/>
                    <a:pt x="58" y="9"/>
                  </a:cubicBezTo>
                  <a:cubicBezTo>
                    <a:pt x="59" y="7"/>
                    <a:pt x="58" y="7"/>
                    <a:pt x="58" y="6"/>
                  </a:cubicBezTo>
                  <a:cubicBezTo>
                    <a:pt x="57" y="5"/>
                    <a:pt x="57" y="4"/>
                    <a:pt x="57" y="3"/>
                  </a:cubicBezTo>
                  <a:cubicBezTo>
                    <a:pt x="56" y="2"/>
                    <a:pt x="55" y="2"/>
                    <a:pt x="55" y="4"/>
                  </a:cubicBezTo>
                  <a:cubicBezTo>
                    <a:pt x="55" y="5"/>
                    <a:pt x="56" y="5"/>
                    <a:pt x="56" y="6"/>
                  </a:cubicBezTo>
                  <a:cubicBezTo>
                    <a:pt x="56" y="7"/>
                    <a:pt x="56" y="7"/>
                    <a:pt x="55" y="7"/>
                  </a:cubicBezTo>
                  <a:cubicBezTo>
                    <a:pt x="54" y="7"/>
                    <a:pt x="55" y="6"/>
                    <a:pt x="54" y="6"/>
                  </a:cubicBezTo>
                  <a:cubicBezTo>
                    <a:pt x="53" y="5"/>
                    <a:pt x="54" y="6"/>
                    <a:pt x="53" y="6"/>
                  </a:cubicBezTo>
                  <a:cubicBezTo>
                    <a:pt x="52" y="6"/>
                    <a:pt x="52" y="6"/>
                    <a:pt x="52" y="6"/>
                  </a:cubicBezTo>
                  <a:cubicBezTo>
                    <a:pt x="51" y="6"/>
                    <a:pt x="51" y="5"/>
                    <a:pt x="50" y="5"/>
                  </a:cubicBezTo>
                  <a:cubicBezTo>
                    <a:pt x="49" y="5"/>
                    <a:pt x="47" y="7"/>
                    <a:pt x="46" y="7"/>
                  </a:cubicBezTo>
                  <a:cubicBezTo>
                    <a:pt x="45" y="5"/>
                    <a:pt x="40" y="10"/>
                    <a:pt x="40" y="12"/>
                  </a:cubicBezTo>
                  <a:cubicBezTo>
                    <a:pt x="41" y="12"/>
                    <a:pt x="42" y="14"/>
                    <a:pt x="43" y="15"/>
                  </a:cubicBezTo>
                  <a:cubicBezTo>
                    <a:pt x="43" y="15"/>
                    <a:pt x="43" y="15"/>
                    <a:pt x="43" y="16"/>
                  </a:cubicBezTo>
                  <a:cubicBezTo>
                    <a:pt x="43" y="16"/>
                    <a:pt x="42" y="17"/>
                    <a:pt x="42" y="16"/>
                  </a:cubicBezTo>
                  <a:cubicBezTo>
                    <a:pt x="38" y="16"/>
                    <a:pt x="42" y="19"/>
                    <a:pt x="41" y="20"/>
                  </a:cubicBezTo>
                  <a:cubicBezTo>
                    <a:pt x="40" y="20"/>
                    <a:pt x="38" y="19"/>
                    <a:pt x="37" y="19"/>
                  </a:cubicBezTo>
                  <a:cubicBezTo>
                    <a:pt x="36" y="20"/>
                    <a:pt x="33" y="21"/>
                    <a:pt x="34" y="23"/>
                  </a:cubicBezTo>
                  <a:cubicBezTo>
                    <a:pt x="35" y="23"/>
                    <a:pt x="35" y="24"/>
                    <a:pt x="36" y="24"/>
                  </a:cubicBezTo>
                  <a:cubicBezTo>
                    <a:pt x="37" y="25"/>
                    <a:pt x="39" y="25"/>
                    <a:pt x="40" y="25"/>
                  </a:cubicBezTo>
                  <a:cubicBezTo>
                    <a:pt x="41" y="25"/>
                    <a:pt x="41" y="25"/>
                    <a:pt x="42" y="25"/>
                  </a:cubicBezTo>
                  <a:cubicBezTo>
                    <a:pt x="44" y="25"/>
                    <a:pt x="44" y="25"/>
                    <a:pt x="46" y="25"/>
                  </a:cubicBezTo>
                  <a:cubicBezTo>
                    <a:pt x="47" y="27"/>
                    <a:pt x="39" y="30"/>
                    <a:pt x="39" y="32"/>
                  </a:cubicBezTo>
                  <a:cubicBezTo>
                    <a:pt x="39" y="33"/>
                    <a:pt x="39" y="33"/>
                    <a:pt x="39" y="33"/>
                  </a:cubicBezTo>
                  <a:cubicBezTo>
                    <a:pt x="37" y="33"/>
                    <a:pt x="38" y="34"/>
                    <a:pt x="39" y="35"/>
                  </a:cubicBezTo>
                  <a:cubicBezTo>
                    <a:pt x="40" y="36"/>
                    <a:pt x="39" y="35"/>
                    <a:pt x="39" y="37"/>
                  </a:cubicBezTo>
                  <a:cubicBezTo>
                    <a:pt x="39" y="38"/>
                    <a:pt x="40" y="38"/>
                    <a:pt x="39" y="38"/>
                  </a:cubicBezTo>
                  <a:cubicBezTo>
                    <a:pt x="38" y="39"/>
                    <a:pt x="37" y="37"/>
                    <a:pt x="37" y="37"/>
                  </a:cubicBezTo>
                  <a:cubicBezTo>
                    <a:pt x="35" y="36"/>
                    <a:pt x="34" y="37"/>
                    <a:pt x="33" y="36"/>
                  </a:cubicBezTo>
                  <a:cubicBezTo>
                    <a:pt x="32" y="36"/>
                    <a:pt x="31" y="35"/>
                    <a:pt x="30" y="35"/>
                  </a:cubicBezTo>
                  <a:cubicBezTo>
                    <a:pt x="28" y="36"/>
                    <a:pt x="29" y="39"/>
                    <a:pt x="27" y="40"/>
                  </a:cubicBezTo>
                  <a:cubicBezTo>
                    <a:pt x="26" y="39"/>
                    <a:pt x="26" y="37"/>
                    <a:pt x="25" y="36"/>
                  </a:cubicBezTo>
                  <a:cubicBezTo>
                    <a:pt x="24" y="34"/>
                    <a:pt x="23" y="35"/>
                    <a:pt x="22" y="35"/>
                  </a:cubicBezTo>
                  <a:cubicBezTo>
                    <a:pt x="21" y="35"/>
                    <a:pt x="15" y="34"/>
                    <a:pt x="14" y="35"/>
                  </a:cubicBezTo>
                  <a:cubicBezTo>
                    <a:pt x="15" y="35"/>
                    <a:pt x="15" y="36"/>
                    <a:pt x="15" y="37"/>
                  </a:cubicBezTo>
                  <a:cubicBezTo>
                    <a:pt x="15" y="37"/>
                    <a:pt x="13" y="37"/>
                    <a:pt x="13" y="37"/>
                  </a:cubicBezTo>
                  <a:cubicBezTo>
                    <a:pt x="12" y="37"/>
                    <a:pt x="12" y="36"/>
                    <a:pt x="11" y="35"/>
                  </a:cubicBezTo>
                  <a:cubicBezTo>
                    <a:pt x="9" y="34"/>
                    <a:pt x="8" y="38"/>
                    <a:pt x="8" y="40"/>
                  </a:cubicBezTo>
                  <a:cubicBezTo>
                    <a:pt x="9" y="40"/>
                    <a:pt x="10" y="39"/>
                    <a:pt x="10" y="39"/>
                  </a:cubicBezTo>
                  <a:cubicBezTo>
                    <a:pt x="12" y="39"/>
                    <a:pt x="13" y="40"/>
                    <a:pt x="13" y="42"/>
                  </a:cubicBezTo>
                  <a:cubicBezTo>
                    <a:pt x="13" y="43"/>
                    <a:pt x="12" y="44"/>
                    <a:pt x="13" y="44"/>
                  </a:cubicBezTo>
                  <a:cubicBezTo>
                    <a:pt x="13" y="45"/>
                    <a:pt x="14" y="45"/>
                    <a:pt x="14" y="46"/>
                  </a:cubicBezTo>
                  <a:cubicBezTo>
                    <a:pt x="14" y="47"/>
                    <a:pt x="12" y="46"/>
                    <a:pt x="12" y="48"/>
                  </a:cubicBezTo>
                  <a:cubicBezTo>
                    <a:pt x="12" y="51"/>
                    <a:pt x="14" y="49"/>
                    <a:pt x="15" y="49"/>
                  </a:cubicBezTo>
                  <a:cubicBezTo>
                    <a:pt x="17" y="48"/>
                    <a:pt x="20" y="49"/>
                    <a:pt x="19" y="51"/>
                  </a:cubicBezTo>
                  <a:cubicBezTo>
                    <a:pt x="18" y="53"/>
                    <a:pt x="16" y="52"/>
                    <a:pt x="14" y="53"/>
                  </a:cubicBezTo>
                  <a:cubicBezTo>
                    <a:pt x="13" y="53"/>
                    <a:pt x="11" y="55"/>
                    <a:pt x="12" y="56"/>
                  </a:cubicBezTo>
                  <a:cubicBezTo>
                    <a:pt x="13" y="57"/>
                    <a:pt x="13" y="57"/>
                    <a:pt x="13" y="57"/>
                  </a:cubicBezTo>
                  <a:cubicBezTo>
                    <a:pt x="14" y="57"/>
                    <a:pt x="14" y="57"/>
                    <a:pt x="15" y="58"/>
                  </a:cubicBezTo>
                  <a:cubicBezTo>
                    <a:pt x="15" y="58"/>
                    <a:pt x="16" y="58"/>
                    <a:pt x="16" y="59"/>
                  </a:cubicBezTo>
                  <a:cubicBezTo>
                    <a:pt x="15" y="59"/>
                    <a:pt x="13" y="59"/>
                    <a:pt x="12" y="59"/>
                  </a:cubicBezTo>
                  <a:cubicBezTo>
                    <a:pt x="11" y="59"/>
                    <a:pt x="11" y="59"/>
                    <a:pt x="10" y="60"/>
                  </a:cubicBezTo>
                  <a:cubicBezTo>
                    <a:pt x="10" y="60"/>
                    <a:pt x="10" y="59"/>
                    <a:pt x="9" y="59"/>
                  </a:cubicBezTo>
                  <a:cubicBezTo>
                    <a:pt x="8" y="60"/>
                    <a:pt x="8" y="60"/>
                    <a:pt x="8" y="61"/>
                  </a:cubicBezTo>
                  <a:cubicBezTo>
                    <a:pt x="8" y="62"/>
                    <a:pt x="9" y="62"/>
                    <a:pt x="9" y="63"/>
                  </a:cubicBezTo>
                  <a:cubicBezTo>
                    <a:pt x="9" y="64"/>
                    <a:pt x="8" y="64"/>
                    <a:pt x="8" y="64"/>
                  </a:cubicBezTo>
                  <a:cubicBezTo>
                    <a:pt x="9" y="64"/>
                    <a:pt x="9" y="65"/>
                    <a:pt x="9" y="65"/>
                  </a:cubicBezTo>
                  <a:cubicBezTo>
                    <a:pt x="11" y="67"/>
                    <a:pt x="11" y="65"/>
                    <a:pt x="12" y="65"/>
                  </a:cubicBezTo>
                  <a:cubicBezTo>
                    <a:pt x="13" y="65"/>
                    <a:pt x="13" y="64"/>
                    <a:pt x="14" y="65"/>
                  </a:cubicBezTo>
                  <a:cubicBezTo>
                    <a:pt x="14" y="66"/>
                    <a:pt x="13" y="66"/>
                    <a:pt x="13" y="66"/>
                  </a:cubicBezTo>
                  <a:cubicBezTo>
                    <a:pt x="13" y="67"/>
                    <a:pt x="13" y="67"/>
                    <a:pt x="13" y="68"/>
                  </a:cubicBezTo>
                  <a:cubicBezTo>
                    <a:pt x="13" y="68"/>
                    <a:pt x="14" y="68"/>
                    <a:pt x="15" y="68"/>
                  </a:cubicBezTo>
                  <a:cubicBezTo>
                    <a:pt x="16" y="68"/>
                    <a:pt x="16" y="66"/>
                    <a:pt x="17" y="66"/>
                  </a:cubicBezTo>
                  <a:cubicBezTo>
                    <a:pt x="20" y="66"/>
                    <a:pt x="17" y="70"/>
                    <a:pt x="20" y="70"/>
                  </a:cubicBezTo>
                  <a:cubicBezTo>
                    <a:pt x="22" y="71"/>
                    <a:pt x="24" y="70"/>
                    <a:pt x="26" y="70"/>
                  </a:cubicBezTo>
                  <a:cubicBezTo>
                    <a:pt x="28" y="69"/>
                    <a:pt x="29" y="69"/>
                    <a:pt x="30" y="69"/>
                  </a:cubicBezTo>
                  <a:cubicBezTo>
                    <a:pt x="30" y="70"/>
                    <a:pt x="29" y="70"/>
                    <a:pt x="30" y="71"/>
                  </a:cubicBezTo>
                  <a:cubicBezTo>
                    <a:pt x="31" y="71"/>
                    <a:pt x="31" y="72"/>
                    <a:pt x="31" y="72"/>
                  </a:cubicBezTo>
                  <a:cubicBezTo>
                    <a:pt x="30" y="73"/>
                    <a:pt x="29" y="73"/>
                    <a:pt x="29" y="73"/>
                  </a:cubicBezTo>
                  <a:cubicBezTo>
                    <a:pt x="28" y="74"/>
                    <a:pt x="26" y="76"/>
                    <a:pt x="26" y="73"/>
                  </a:cubicBezTo>
                  <a:cubicBezTo>
                    <a:pt x="25" y="73"/>
                    <a:pt x="22" y="78"/>
                    <a:pt x="22" y="78"/>
                  </a:cubicBezTo>
                  <a:cubicBezTo>
                    <a:pt x="21" y="79"/>
                    <a:pt x="21" y="79"/>
                    <a:pt x="21" y="80"/>
                  </a:cubicBezTo>
                  <a:cubicBezTo>
                    <a:pt x="22" y="81"/>
                    <a:pt x="22" y="81"/>
                    <a:pt x="21" y="83"/>
                  </a:cubicBezTo>
                  <a:cubicBezTo>
                    <a:pt x="21" y="83"/>
                    <a:pt x="21" y="85"/>
                    <a:pt x="20" y="85"/>
                  </a:cubicBezTo>
                  <a:cubicBezTo>
                    <a:pt x="20" y="86"/>
                    <a:pt x="19" y="86"/>
                    <a:pt x="18" y="87"/>
                  </a:cubicBezTo>
                  <a:cubicBezTo>
                    <a:pt x="17" y="88"/>
                    <a:pt x="17" y="89"/>
                    <a:pt x="15" y="90"/>
                  </a:cubicBezTo>
                  <a:cubicBezTo>
                    <a:pt x="14" y="91"/>
                    <a:pt x="12" y="91"/>
                    <a:pt x="12" y="92"/>
                  </a:cubicBezTo>
                  <a:cubicBezTo>
                    <a:pt x="15" y="94"/>
                    <a:pt x="16" y="90"/>
                    <a:pt x="18" y="89"/>
                  </a:cubicBezTo>
                  <a:cubicBezTo>
                    <a:pt x="20" y="89"/>
                    <a:pt x="20" y="90"/>
                    <a:pt x="21" y="90"/>
                  </a:cubicBezTo>
                  <a:cubicBezTo>
                    <a:pt x="22" y="91"/>
                    <a:pt x="24" y="91"/>
                    <a:pt x="25" y="90"/>
                  </a:cubicBezTo>
                  <a:cubicBezTo>
                    <a:pt x="26" y="90"/>
                    <a:pt x="27" y="90"/>
                    <a:pt x="28" y="89"/>
                  </a:cubicBezTo>
                  <a:cubicBezTo>
                    <a:pt x="29" y="88"/>
                    <a:pt x="29" y="86"/>
                    <a:pt x="30" y="86"/>
                  </a:cubicBezTo>
                  <a:cubicBezTo>
                    <a:pt x="32" y="86"/>
                    <a:pt x="31" y="87"/>
                    <a:pt x="31" y="88"/>
                  </a:cubicBezTo>
                  <a:cubicBezTo>
                    <a:pt x="31" y="89"/>
                    <a:pt x="32" y="89"/>
                    <a:pt x="33" y="89"/>
                  </a:cubicBezTo>
                  <a:cubicBezTo>
                    <a:pt x="30" y="90"/>
                    <a:pt x="27" y="92"/>
                    <a:pt x="24" y="92"/>
                  </a:cubicBezTo>
                  <a:cubicBezTo>
                    <a:pt x="22" y="93"/>
                    <a:pt x="20" y="92"/>
                    <a:pt x="19" y="92"/>
                  </a:cubicBezTo>
                  <a:cubicBezTo>
                    <a:pt x="17" y="93"/>
                    <a:pt x="18" y="93"/>
                    <a:pt x="17" y="95"/>
                  </a:cubicBezTo>
                  <a:cubicBezTo>
                    <a:pt x="17" y="96"/>
                    <a:pt x="12" y="96"/>
                    <a:pt x="12" y="97"/>
                  </a:cubicBezTo>
                  <a:cubicBezTo>
                    <a:pt x="12" y="98"/>
                    <a:pt x="13" y="98"/>
                    <a:pt x="14" y="99"/>
                  </a:cubicBezTo>
                  <a:cubicBezTo>
                    <a:pt x="14" y="99"/>
                    <a:pt x="14" y="100"/>
                    <a:pt x="14" y="101"/>
                  </a:cubicBezTo>
                  <a:cubicBezTo>
                    <a:pt x="14" y="101"/>
                    <a:pt x="14" y="102"/>
                    <a:pt x="14" y="103"/>
                  </a:cubicBezTo>
                  <a:cubicBezTo>
                    <a:pt x="13" y="103"/>
                    <a:pt x="13" y="103"/>
                    <a:pt x="11" y="103"/>
                  </a:cubicBezTo>
                  <a:cubicBezTo>
                    <a:pt x="11" y="102"/>
                    <a:pt x="10" y="101"/>
                    <a:pt x="9" y="101"/>
                  </a:cubicBezTo>
                  <a:cubicBezTo>
                    <a:pt x="9" y="103"/>
                    <a:pt x="7" y="103"/>
                    <a:pt x="7" y="101"/>
                  </a:cubicBezTo>
                  <a:cubicBezTo>
                    <a:pt x="5" y="101"/>
                    <a:pt x="0" y="106"/>
                    <a:pt x="2" y="107"/>
                  </a:cubicBezTo>
                  <a:cubicBezTo>
                    <a:pt x="3" y="107"/>
                    <a:pt x="4" y="106"/>
                    <a:pt x="4" y="106"/>
                  </a:cubicBezTo>
                  <a:cubicBezTo>
                    <a:pt x="5" y="106"/>
                    <a:pt x="6" y="106"/>
                    <a:pt x="8" y="106"/>
                  </a:cubicBezTo>
                  <a:cubicBezTo>
                    <a:pt x="9" y="106"/>
                    <a:pt x="9" y="106"/>
                    <a:pt x="10" y="106"/>
                  </a:cubicBezTo>
                  <a:cubicBezTo>
                    <a:pt x="12" y="106"/>
                    <a:pt x="13" y="106"/>
                    <a:pt x="14" y="106"/>
                  </a:cubicBezTo>
                  <a:cubicBezTo>
                    <a:pt x="13" y="107"/>
                    <a:pt x="12" y="109"/>
                    <a:pt x="10" y="109"/>
                  </a:cubicBezTo>
                  <a:cubicBezTo>
                    <a:pt x="9" y="110"/>
                    <a:pt x="6" y="110"/>
                    <a:pt x="5" y="112"/>
                  </a:cubicBezTo>
                  <a:cubicBezTo>
                    <a:pt x="5" y="112"/>
                    <a:pt x="6" y="113"/>
                    <a:pt x="6" y="113"/>
                  </a:cubicBezTo>
                  <a:cubicBezTo>
                    <a:pt x="5" y="114"/>
                    <a:pt x="4" y="113"/>
                    <a:pt x="3" y="114"/>
                  </a:cubicBezTo>
                  <a:cubicBezTo>
                    <a:pt x="2" y="115"/>
                    <a:pt x="3" y="115"/>
                    <a:pt x="4" y="117"/>
                  </a:cubicBezTo>
                  <a:cubicBezTo>
                    <a:pt x="5" y="116"/>
                    <a:pt x="5" y="115"/>
                    <a:pt x="7" y="116"/>
                  </a:cubicBezTo>
                  <a:cubicBezTo>
                    <a:pt x="8" y="116"/>
                    <a:pt x="7" y="118"/>
                    <a:pt x="8" y="118"/>
                  </a:cubicBezTo>
                  <a:cubicBezTo>
                    <a:pt x="9" y="118"/>
                    <a:pt x="11" y="117"/>
                    <a:pt x="12" y="116"/>
                  </a:cubicBezTo>
                  <a:cubicBezTo>
                    <a:pt x="14" y="116"/>
                    <a:pt x="15" y="115"/>
                    <a:pt x="18" y="115"/>
                  </a:cubicBezTo>
                  <a:cubicBezTo>
                    <a:pt x="16" y="116"/>
                    <a:pt x="8" y="120"/>
                    <a:pt x="9" y="122"/>
                  </a:cubicBezTo>
                  <a:cubicBezTo>
                    <a:pt x="11" y="123"/>
                    <a:pt x="13" y="121"/>
                    <a:pt x="16" y="121"/>
                  </a:cubicBezTo>
                  <a:cubicBezTo>
                    <a:pt x="17" y="121"/>
                    <a:pt x="18" y="118"/>
                    <a:pt x="20" y="118"/>
                  </a:cubicBezTo>
                  <a:cubicBezTo>
                    <a:pt x="22" y="118"/>
                    <a:pt x="21" y="121"/>
                    <a:pt x="19" y="121"/>
                  </a:cubicBezTo>
                  <a:cubicBezTo>
                    <a:pt x="19" y="122"/>
                    <a:pt x="15" y="122"/>
                    <a:pt x="15" y="123"/>
                  </a:cubicBezTo>
                  <a:cubicBezTo>
                    <a:pt x="16" y="123"/>
                    <a:pt x="17" y="123"/>
                    <a:pt x="18" y="123"/>
                  </a:cubicBezTo>
                  <a:cubicBezTo>
                    <a:pt x="18" y="124"/>
                    <a:pt x="17" y="125"/>
                    <a:pt x="16" y="125"/>
                  </a:cubicBezTo>
                  <a:cubicBezTo>
                    <a:pt x="15" y="126"/>
                    <a:pt x="13" y="126"/>
                    <a:pt x="14" y="127"/>
                  </a:cubicBezTo>
                  <a:cubicBezTo>
                    <a:pt x="14" y="128"/>
                    <a:pt x="15" y="127"/>
                    <a:pt x="16" y="127"/>
                  </a:cubicBezTo>
                  <a:cubicBezTo>
                    <a:pt x="17" y="126"/>
                    <a:pt x="18" y="126"/>
                    <a:pt x="19" y="125"/>
                  </a:cubicBezTo>
                  <a:cubicBezTo>
                    <a:pt x="21" y="125"/>
                    <a:pt x="21" y="125"/>
                    <a:pt x="22" y="126"/>
                  </a:cubicBezTo>
                  <a:cubicBezTo>
                    <a:pt x="23" y="126"/>
                    <a:pt x="23" y="127"/>
                    <a:pt x="24" y="127"/>
                  </a:cubicBezTo>
                  <a:cubicBezTo>
                    <a:pt x="26" y="126"/>
                    <a:pt x="26" y="125"/>
                    <a:pt x="27" y="125"/>
                  </a:cubicBezTo>
                  <a:cubicBezTo>
                    <a:pt x="28" y="124"/>
                    <a:pt x="29" y="125"/>
                    <a:pt x="30" y="125"/>
                  </a:cubicBezTo>
                  <a:cubicBezTo>
                    <a:pt x="31" y="126"/>
                    <a:pt x="32" y="124"/>
                    <a:pt x="32" y="124"/>
                  </a:cubicBezTo>
                  <a:cubicBezTo>
                    <a:pt x="33" y="123"/>
                    <a:pt x="34" y="124"/>
                    <a:pt x="35" y="124"/>
                  </a:cubicBezTo>
                  <a:cubicBezTo>
                    <a:pt x="35" y="123"/>
                    <a:pt x="35" y="123"/>
                    <a:pt x="35" y="123"/>
                  </a:cubicBezTo>
                  <a:cubicBezTo>
                    <a:pt x="36" y="122"/>
                    <a:pt x="35" y="122"/>
                    <a:pt x="37" y="122"/>
                  </a:cubicBezTo>
                  <a:cubicBezTo>
                    <a:pt x="37" y="122"/>
                    <a:pt x="38" y="122"/>
                    <a:pt x="38" y="122"/>
                  </a:cubicBezTo>
                  <a:cubicBezTo>
                    <a:pt x="39" y="122"/>
                    <a:pt x="39" y="121"/>
                    <a:pt x="40" y="120"/>
                  </a:cubicBezTo>
                  <a:cubicBezTo>
                    <a:pt x="41" y="119"/>
                    <a:pt x="42" y="120"/>
                    <a:pt x="43" y="118"/>
                  </a:cubicBezTo>
                  <a:cubicBezTo>
                    <a:pt x="44" y="117"/>
                    <a:pt x="42" y="116"/>
                    <a:pt x="42" y="114"/>
                  </a:cubicBezTo>
                  <a:cubicBezTo>
                    <a:pt x="43" y="113"/>
                    <a:pt x="44" y="115"/>
                    <a:pt x="45" y="115"/>
                  </a:cubicBezTo>
                  <a:cubicBezTo>
                    <a:pt x="46" y="116"/>
                    <a:pt x="46" y="117"/>
                    <a:pt x="48" y="116"/>
                  </a:cubicBezTo>
                  <a:cubicBezTo>
                    <a:pt x="49" y="116"/>
                    <a:pt x="50" y="115"/>
                    <a:pt x="50" y="114"/>
                  </a:cubicBezTo>
                  <a:cubicBezTo>
                    <a:pt x="51" y="113"/>
                    <a:pt x="52" y="113"/>
                    <a:pt x="53" y="112"/>
                  </a:cubicBezTo>
                  <a:cubicBezTo>
                    <a:pt x="54" y="112"/>
                    <a:pt x="56" y="111"/>
                    <a:pt x="57" y="111"/>
                  </a:cubicBezTo>
                  <a:cubicBezTo>
                    <a:pt x="58" y="110"/>
                    <a:pt x="57" y="109"/>
                    <a:pt x="57" y="107"/>
                  </a:cubicBezTo>
                  <a:cubicBezTo>
                    <a:pt x="58" y="105"/>
                    <a:pt x="65" y="106"/>
                    <a:pt x="66" y="106"/>
                  </a:cubicBezTo>
                  <a:cubicBezTo>
                    <a:pt x="67" y="106"/>
                    <a:pt x="68" y="106"/>
                    <a:pt x="69" y="105"/>
                  </a:cubicBezTo>
                  <a:cubicBezTo>
                    <a:pt x="69" y="104"/>
                    <a:pt x="68" y="103"/>
                    <a:pt x="69" y="102"/>
                  </a:cubicBezTo>
                  <a:cubicBezTo>
                    <a:pt x="70" y="102"/>
                    <a:pt x="70" y="105"/>
                    <a:pt x="71" y="105"/>
                  </a:cubicBezTo>
                  <a:cubicBezTo>
                    <a:pt x="72" y="105"/>
                    <a:pt x="72" y="104"/>
                    <a:pt x="72" y="104"/>
                  </a:cubicBezTo>
                  <a:cubicBezTo>
                    <a:pt x="74" y="102"/>
                    <a:pt x="75" y="104"/>
                    <a:pt x="77" y="105"/>
                  </a:cubicBezTo>
                  <a:cubicBezTo>
                    <a:pt x="78" y="105"/>
                    <a:pt x="82" y="105"/>
                    <a:pt x="82" y="104"/>
                  </a:cubicBezTo>
                  <a:cubicBezTo>
                    <a:pt x="83" y="102"/>
                    <a:pt x="79" y="101"/>
                    <a:pt x="80" y="99"/>
                  </a:cubicBezTo>
                  <a:cubicBezTo>
                    <a:pt x="81" y="100"/>
                    <a:pt x="82" y="96"/>
                    <a:pt x="83" y="95"/>
                  </a:cubicBezTo>
                  <a:cubicBezTo>
                    <a:pt x="84" y="94"/>
                    <a:pt x="84" y="93"/>
                    <a:pt x="84" y="92"/>
                  </a:cubicBezTo>
                  <a:cubicBezTo>
                    <a:pt x="85" y="91"/>
                    <a:pt x="84" y="90"/>
                    <a:pt x="84" y="90"/>
                  </a:cubicBezTo>
                  <a:cubicBezTo>
                    <a:pt x="84" y="89"/>
                    <a:pt x="85" y="88"/>
                    <a:pt x="85" y="87"/>
                  </a:cubicBezTo>
                  <a:cubicBezTo>
                    <a:pt x="86" y="86"/>
                    <a:pt x="86" y="85"/>
                    <a:pt x="86" y="84"/>
                  </a:cubicBezTo>
                  <a:cubicBezTo>
                    <a:pt x="87" y="83"/>
                    <a:pt x="88" y="82"/>
                    <a:pt x="88" y="81"/>
                  </a:cubicBezTo>
                  <a:cubicBezTo>
                    <a:pt x="89" y="79"/>
                    <a:pt x="88" y="79"/>
                    <a:pt x="88" y="78"/>
                  </a:cubicBezTo>
                  <a:cubicBezTo>
                    <a:pt x="87" y="76"/>
                    <a:pt x="88" y="75"/>
                    <a:pt x="87" y="74"/>
                  </a:cubicBezTo>
                  <a:close/>
                </a:path>
              </a:pathLst>
            </a:custGeom>
            <a:solidFill>
              <a:srgbClr val="FFC000"/>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82" name="Freeform 41">
              <a:extLst>
                <a:ext uri="{FF2B5EF4-FFF2-40B4-BE49-F238E27FC236}">
                  <a16:creationId xmlns:a16="http://schemas.microsoft.com/office/drawing/2014/main" id="{E4C64179-1445-3D22-9316-9C70423D791A}"/>
                </a:ext>
              </a:extLst>
            </p:cNvPr>
            <p:cNvSpPr>
              <a:spLocks/>
            </p:cNvSpPr>
            <p:nvPr/>
          </p:nvSpPr>
          <p:spPr bwMode="auto">
            <a:xfrm>
              <a:off x="9629775" y="4765675"/>
              <a:ext cx="509588" cy="304800"/>
            </a:xfrm>
            <a:custGeom>
              <a:avLst/>
              <a:gdLst>
                <a:gd name="T0" fmla="*/ 23 w 134"/>
                <a:gd name="T1" fmla="*/ 70 h 80"/>
                <a:gd name="T2" fmla="*/ 28 w 134"/>
                <a:gd name="T3" fmla="*/ 76 h 80"/>
                <a:gd name="T4" fmla="*/ 47 w 134"/>
                <a:gd name="T5" fmla="*/ 78 h 80"/>
                <a:gd name="T6" fmla="*/ 57 w 134"/>
                <a:gd name="T7" fmla="*/ 74 h 80"/>
                <a:gd name="T8" fmla="*/ 65 w 134"/>
                <a:gd name="T9" fmla="*/ 71 h 80"/>
                <a:gd name="T10" fmla="*/ 71 w 134"/>
                <a:gd name="T11" fmla="*/ 69 h 80"/>
                <a:gd name="T12" fmla="*/ 83 w 134"/>
                <a:gd name="T13" fmla="*/ 70 h 80"/>
                <a:gd name="T14" fmla="*/ 89 w 134"/>
                <a:gd name="T15" fmla="*/ 70 h 80"/>
                <a:gd name="T16" fmla="*/ 97 w 134"/>
                <a:gd name="T17" fmla="*/ 66 h 80"/>
                <a:gd name="T18" fmla="*/ 101 w 134"/>
                <a:gd name="T19" fmla="*/ 59 h 80"/>
                <a:gd name="T20" fmla="*/ 105 w 134"/>
                <a:gd name="T21" fmla="*/ 54 h 80"/>
                <a:gd name="T22" fmla="*/ 109 w 134"/>
                <a:gd name="T23" fmla="*/ 43 h 80"/>
                <a:gd name="T24" fmla="*/ 113 w 134"/>
                <a:gd name="T25" fmla="*/ 36 h 80"/>
                <a:gd name="T26" fmla="*/ 117 w 134"/>
                <a:gd name="T27" fmla="*/ 30 h 80"/>
                <a:gd name="T28" fmla="*/ 121 w 134"/>
                <a:gd name="T29" fmla="*/ 24 h 80"/>
                <a:gd name="T30" fmla="*/ 124 w 134"/>
                <a:gd name="T31" fmla="*/ 23 h 80"/>
                <a:gd name="T32" fmla="*/ 133 w 134"/>
                <a:gd name="T33" fmla="*/ 16 h 80"/>
                <a:gd name="T34" fmla="*/ 129 w 134"/>
                <a:gd name="T35" fmla="*/ 14 h 80"/>
                <a:gd name="T36" fmla="*/ 123 w 134"/>
                <a:gd name="T37" fmla="*/ 9 h 80"/>
                <a:gd name="T38" fmla="*/ 118 w 134"/>
                <a:gd name="T39" fmla="*/ 4 h 80"/>
                <a:gd name="T40" fmla="*/ 111 w 134"/>
                <a:gd name="T41" fmla="*/ 5 h 80"/>
                <a:gd name="T42" fmla="*/ 102 w 134"/>
                <a:gd name="T43" fmla="*/ 0 h 80"/>
                <a:gd name="T44" fmla="*/ 97 w 134"/>
                <a:gd name="T45" fmla="*/ 2 h 80"/>
                <a:gd name="T46" fmla="*/ 87 w 134"/>
                <a:gd name="T47" fmla="*/ 1 h 80"/>
                <a:gd name="T48" fmla="*/ 81 w 134"/>
                <a:gd name="T49" fmla="*/ 9 h 80"/>
                <a:gd name="T50" fmla="*/ 68 w 134"/>
                <a:gd name="T51" fmla="*/ 11 h 80"/>
                <a:gd name="T52" fmla="*/ 54 w 134"/>
                <a:gd name="T53" fmla="*/ 15 h 80"/>
                <a:gd name="T54" fmla="*/ 48 w 134"/>
                <a:gd name="T55" fmla="*/ 22 h 80"/>
                <a:gd name="T56" fmla="*/ 30 w 134"/>
                <a:gd name="T57" fmla="*/ 21 h 80"/>
                <a:gd name="T58" fmla="*/ 18 w 134"/>
                <a:gd name="T59" fmla="*/ 25 h 80"/>
                <a:gd name="T60" fmla="*/ 10 w 134"/>
                <a:gd name="T61" fmla="*/ 23 h 80"/>
                <a:gd name="T62" fmla="*/ 12 w 134"/>
                <a:gd name="T63" fmla="*/ 31 h 80"/>
                <a:gd name="T64" fmla="*/ 8 w 134"/>
                <a:gd name="T65" fmla="*/ 36 h 80"/>
                <a:gd name="T66" fmla="*/ 8 w 134"/>
                <a:gd name="T67" fmla="*/ 42 h 80"/>
                <a:gd name="T68" fmla="*/ 0 w 134"/>
                <a:gd name="T69" fmla="*/ 49 h 80"/>
                <a:gd name="T70" fmla="*/ 5 w 134"/>
                <a:gd name="T71" fmla="*/ 53 h 80"/>
                <a:gd name="T72" fmla="*/ 6 w 134"/>
                <a:gd name="T73" fmla="*/ 56 h 80"/>
                <a:gd name="T74" fmla="*/ 8 w 134"/>
                <a:gd name="T75" fmla="*/ 5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4" h="80">
                  <a:moveTo>
                    <a:pt x="17" y="65"/>
                  </a:moveTo>
                  <a:cubicBezTo>
                    <a:pt x="18" y="68"/>
                    <a:pt x="20" y="69"/>
                    <a:pt x="23" y="70"/>
                  </a:cubicBezTo>
                  <a:cubicBezTo>
                    <a:pt x="24" y="71"/>
                    <a:pt x="24" y="73"/>
                    <a:pt x="25" y="74"/>
                  </a:cubicBezTo>
                  <a:cubicBezTo>
                    <a:pt x="26" y="75"/>
                    <a:pt x="27" y="75"/>
                    <a:pt x="28" y="76"/>
                  </a:cubicBezTo>
                  <a:cubicBezTo>
                    <a:pt x="32" y="78"/>
                    <a:pt x="34" y="79"/>
                    <a:pt x="38" y="79"/>
                  </a:cubicBezTo>
                  <a:cubicBezTo>
                    <a:pt x="42" y="79"/>
                    <a:pt x="44" y="80"/>
                    <a:pt x="47" y="78"/>
                  </a:cubicBezTo>
                  <a:cubicBezTo>
                    <a:pt x="49" y="77"/>
                    <a:pt x="51" y="77"/>
                    <a:pt x="54" y="76"/>
                  </a:cubicBezTo>
                  <a:cubicBezTo>
                    <a:pt x="55" y="75"/>
                    <a:pt x="56" y="74"/>
                    <a:pt x="57" y="74"/>
                  </a:cubicBezTo>
                  <a:cubicBezTo>
                    <a:pt x="59" y="73"/>
                    <a:pt x="59" y="74"/>
                    <a:pt x="61" y="74"/>
                  </a:cubicBezTo>
                  <a:cubicBezTo>
                    <a:pt x="63" y="74"/>
                    <a:pt x="64" y="72"/>
                    <a:pt x="65" y="71"/>
                  </a:cubicBezTo>
                  <a:cubicBezTo>
                    <a:pt x="66" y="71"/>
                    <a:pt x="66" y="70"/>
                    <a:pt x="67" y="69"/>
                  </a:cubicBezTo>
                  <a:cubicBezTo>
                    <a:pt x="69" y="68"/>
                    <a:pt x="70" y="69"/>
                    <a:pt x="71" y="69"/>
                  </a:cubicBezTo>
                  <a:cubicBezTo>
                    <a:pt x="72" y="69"/>
                    <a:pt x="74" y="70"/>
                    <a:pt x="74" y="69"/>
                  </a:cubicBezTo>
                  <a:cubicBezTo>
                    <a:pt x="77" y="69"/>
                    <a:pt x="80" y="70"/>
                    <a:pt x="83" y="70"/>
                  </a:cubicBezTo>
                  <a:cubicBezTo>
                    <a:pt x="84" y="70"/>
                    <a:pt x="85" y="69"/>
                    <a:pt x="87" y="69"/>
                  </a:cubicBezTo>
                  <a:cubicBezTo>
                    <a:pt x="87" y="69"/>
                    <a:pt x="88" y="70"/>
                    <a:pt x="89" y="70"/>
                  </a:cubicBezTo>
                  <a:cubicBezTo>
                    <a:pt x="91" y="70"/>
                    <a:pt x="91" y="67"/>
                    <a:pt x="93" y="66"/>
                  </a:cubicBezTo>
                  <a:cubicBezTo>
                    <a:pt x="94" y="65"/>
                    <a:pt x="95" y="68"/>
                    <a:pt x="97" y="66"/>
                  </a:cubicBezTo>
                  <a:cubicBezTo>
                    <a:pt x="98" y="66"/>
                    <a:pt x="101" y="62"/>
                    <a:pt x="101" y="61"/>
                  </a:cubicBezTo>
                  <a:cubicBezTo>
                    <a:pt x="101" y="61"/>
                    <a:pt x="101" y="60"/>
                    <a:pt x="101" y="59"/>
                  </a:cubicBezTo>
                  <a:cubicBezTo>
                    <a:pt x="101" y="57"/>
                    <a:pt x="102" y="57"/>
                    <a:pt x="103" y="56"/>
                  </a:cubicBezTo>
                  <a:cubicBezTo>
                    <a:pt x="103" y="55"/>
                    <a:pt x="104" y="55"/>
                    <a:pt x="105" y="54"/>
                  </a:cubicBezTo>
                  <a:cubicBezTo>
                    <a:pt x="106" y="52"/>
                    <a:pt x="106" y="52"/>
                    <a:pt x="106" y="50"/>
                  </a:cubicBezTo>
                  <a:cubicBezTo>
                    <a:pt x="107" y="49"/>
                    <a:pt x="110" y="45"/>
                    <a:pt x="109" y="43"/>
                  </a:cubicBezTo>
                  <a:cubicBezTo>
                    <a:pt x="110" y="42"/>
                    <a:pt x="112" y="42"/>
                    <a:pt x="112" y="40"/>
                  </a:cubicBezTo>
                  <a:cubicBezTo>
                    <a:pt x="113" y="39"/>
                    <a:pt x="113" y="38"/>
                    <a:pt x="113" y="36"/>
                  </a:cubicBezTo>
                  <a:cubicBezTo>
                    <a:pt x="114" y="35"/>
                    <a:pt x="115" y="35"/>
                    <a:pt x="116" y="33"/>
                  </a:cubicBezTo>
                  <a:cubicBezTo>
                    <a:pt x="116" y="32"/>
                    <a:pt x="115" y="31"/>
                    <a:pt x="117" y="30"/>
                  </a:cubicBezTo>
                  <a:cubicBezTo>
                    <a:pt x="117" y="29"/>
                    <a:pt x="118" y="28"/>
                    <a:pt x="119" y="27"/>
                  </a:cubicBezTo>
                  <a:cubicBezTo>
                    <a:pt x="120" y="26"/>
                    <a:pt x="120" y="25"/>
                    <a:pt x="121" y="24"/>
                  </a:cubicBezTo>
                  <a:cubicBezTo>
                    <a:pt x="122" y="24"/>
                    <a:pt x="122" y="24"/>
                    <a:pt x="123" y="24"/>
                  </a:cubicBezTo>
                  <a:cubicBezTo>
                    <a:pt x="123" y="23"/>
                    <a:pt x="124" y="23"/>
                    <a:pt x="124" y="23"/>
                  </a:cubicBezTo>
                  <a:cubicBezTo>
                    <a:pt x="126" y="22"/>
                    <a:pt x="127" y="23"/>
                    <a:pt x="128" y="22"/>
                  </a:cubicBezTo>
                  <a:cubicBezTo>
                    <a:pt x="131" y="22"/>
                    <a:pt x="134" y="19"/>
                    <a:pt x="133" y="16"/>
                  </a:cubicBezTo>
                  <a:cubicBezTo>
                    <a:pt x="133" y="15"/>
                    <a:pt x="133" y="14"/>
                    <a:pt x="132" y="13"/>
                  </a:cubicBezTo>
                  <a:cubicBezTo>
                    <a:pt x="130" y="13"/>
                    <a:pt x="130" y="14"/>
                    <a:pt x="129" y="14"/>
                  </a:cubicBezTo>
                  <a:cubicBezTo>
                    <a:pt x="127" y="13"/>
                    <a:pt x="127" y="12"/>
                    <a:pt x="126" y="10"/>
                  </a:cubicBezTo>
                  <a:cubicBezTo>
                    <a:pt x="126" y="9"/>
                    <a:pt x="125" y="10"/>
                    <a:pt x="123" y="9"/>
                  </a:cubicBezTo>
                  <a:cubicBezTo>
                    <a:pt x="122" y="9"/>
                    <a:pt x="122" y="8"/>
                    <a:pt x="121" y="7"/>
                  </a:cubicBezTo>
                  <a:cubicBezTo>
                    <a:pt x="120" y="5"/>
                    <a:pt x="120" y="4"/>
                    <a:pt x="118" y="4"/>
                  </a:cubicBezTo>
                  <a:cubicBezTo>
                    <a:pt x="118" y="4"/>
                    <a:pt x="118" y="4"/>
                    <a:pt x="118" y="4"/>
                  </a:cubicBezTo>
                  <a:cubicBezTo>
                    <a:pt x="115" y="5"/>
                    <a:pt x="113" y="7"/>
                    <a:pt x="111" y="5"/>
                  </a:cubicBezTo>
                  <a:cubicBezTo>
                    <a:pt x="109" y="3"/>
                    <a:pt x="107" y="2"/>
                    <a:pt x="106" y="0"/>
                  </a:cubicBezTo>
                  <a:cubicBezTo>
                    <a:pt x="105" y="0"/>
                    <a:pt x="103" y="0"/>
                    <a:pt x="102" y="0"/>
                  </a:cubicBezTo>
                  <a:cubicBezTo>
                    <a:pt x="102" y="1"/>
                    <a:pt x="102" y="1"/>
                    <a:pt x="101" y="2"/>
                  </a:cubicBezTo>
                  <a:cubicBezTo>
                    <a:pt x="100" y="2"/>
                    <a:pt x="98" y="2"/>
                    <a:pt x="97" y="2"/>
                  </a:cubicBezTo>
                  <a:cubicBezTo>
                    <a:pt x="96" y="1"/>
                    <a:pt x="94" y="0"/>
                    <a:pt x="93" y="0"/>
                  </a:cubicBezTo>
                  <a:cubicBezTo>
                    <a:pt x="90" y="0"/>
                    <a:pt x="89" y="1"/>
                    <a:pt x="87" y="1"/>
                  </a:cubicBezTo>
                  <a:cubicBezTo>
                    <a:pt x="86" y="2"/>
                    <a:pt x="84" y="4"/>
                    <a:pt x="84" y="5"/>
                  </a:cubicBezTo>
                  <a:cubicBezTo>
                    <a:pt x="83" y="7"/>
                    <a:pt x="83" y="8"/>
                    <a:pt x="81" y="9"/>
                  </a:cubicBezTo>
                  <a:cubicBezTo>
                    <a:pt x="77" y="11"/>
                    <a:pt x="74" y="13"/>
                    <a:pt x="71" y="11"/>
                  </a:cubicBezTo>
                  <a:cubicBezTo>
                    <a:pt x="69" y="10"/>
                    <a:pt x="69" y="9"/>
                    <a:pt x="68" y="11"/>
                  </a:cubicBezTo>
                  <a:cubicBezTo>
                    <a:pt x="66" y="12"/>
                    <a:pt x="66" y="13"/>
                    <a:pt x="64" y="13"/>
                  </a:cubicBezTo>
                  <a:cubicBezTo>
                    <a:pt x="61" y="14"/>
                    <a:pt x="57" y="14"/>
                    <a:pt x="54" y="15"/>
                  </a:cubicBezTo>
                  <a:cubicBezTo>
                    <a:pt x="50" y="17"/>
                    <a:pt x="54" y="20"/>
                    <a:pt x="53" y="22"/>
                  </a:cubicBezTo>
                  <a:cubicBezTo>
                    <a:pt x="52" y="23"/>
                    <a:pt x="49" y="22"/>
                    <a:pt x="48" y="22"/>
                  </a:cubicBezTo>
                  <a:cubicBezTo>
                    <a:pt x="46" y="22"/>
                    <a:pt x="44" y="23"/>
                    <a:pt x="42" y="23"/>
                  </a:cubicBezTo>
                  <a:cubicBezTo>
                    <a:pt x="38" y="23"/>
                    <a:pt x="33" y="23"/>
                    <a:pt x="30" y="21"/>
                  </a:cubicBezTo>
                  <a:cubicBezTo>
                    <a:pt x="26" y="18"/>
                    <a:pt x="24" y="16"/>
                    <a:pt x="20" y="15"/>
                  </a:cubicBezTo>
                  <a:cubicBezTo>
                    <a:pt x="20" y="17"/>
                    <a:pt x="20" y="24"/>
                    <a:pt x="18" y="25"/>
                  </a:cubicBezTo>
                  <a:cubicBezTo>
                    <a:pt x="17" y="26"/>
                    <a:pt x="14" y="25"/>
                    <a:pt x="13" y="24"/>
                  </a:cubicBezTo>
                  <a:cubicBezTo>
                    <a:pt x="12" y="24"/>
                    <a:pt x="11" y="23"/>
                    <a:pt x="10" y="23"/>
                  </a:cubicBezTo>
                  <a:cubicBezTo>
                    <a:pt x="9" y="24"/>
                    <a:pt x="8" y="25"/>
                    <a:pt x="7" y="25"/>
                  </a:cubicBezTo>
                  <a:cubicBezTo>
                    <a:pt x="7" y="27"/>
                    <a:pt x="14" y="27"/>
                    <a:pt x="12" y="31"/>
                  </a:cubicBezTo>
                  <a:cubicBezTo>
                    <a:pt x="11" y="32"/>
                    <a:pt x="10" y="33"/>
                    <a:pt x="9" y="34"/>
                  </a:cubicBezTo>
                  <a:cubicBezTo>
                    <a:pt x="6" y="35"/>
                    <a:pt x="8" y="34"/>
                    <a:pt x="8" y="36"/>
                  </a:cubicBezTo>
                  <a:cubicBezTo>
                    <a:pt x="8" y="38"/>
                    <a:pt x="7" y="38"/>
                    <a:pt x="6" y="39"/>
                  </a:cubicBezTo>
                  <a:cubicBezTo>
                    <a:pt x="6" y="40"/>
                    <a:pt x="8" y="41"/>
                    <a:pt x="8" y="42"/>
                  </a:cubicBezTo>
                  <a:cubicBezTo>
                    <a:pt x="9" y="44"/>
                    <a:pt x="7" y="45"/>
                    <a:pt x="6" y="45"/>
                  </a:cubicBezTo>
                  <a:cubicBezTo>
                    <a:pt x="4" y="46"/>
                    <a:pt x="2" y="48"/>
                    <a:pt x="0" y="49"/>
                  </a:cubicBezTo>
                  <a:cubicBezTo>
                    <a:pt x="2" y="49"/>
                    <a:pt x="4" y="49"/>
                    <a:pt x="5" y="50"/>
                  </a:cubicBezTo>
                  <a:cubicBezTo>
                    <a:pt x="6" y="51"/>
                    <a:pt x="4" y="52"/>
                    <a:pt x="5" y="53"/>
                  </a:cubicBezTo>
                  <a:cubicBezTo>
                    <a:pt x="6" y="54"/>
                    <a:pt x="6" y="54"/>
                    <a:pt x="7" y="54"/>
                  </a:cubicBezTo>
                  <a:cubicBezTo>
                    <a:pt x="7" y="55"/>
                    <a:pt x="6" y="55"/>
                    <a:pt x="6" y="56"/>
                  </a:cubicBezTo>
                  <a:cubicBezTo>
                    <a:pt x="7" y="57"/>
                    <a:pt x="8" y="57"/>
                    <a:pt x="9" y="59"/>
                  </a:cubicBezTo>
                  <a:cubicBezTo>
                    <a:pt x="8" y="59"/>
                    <a:pt x="8" y="59"/>
                    <a:pt x="8" y="59"/>
                  </a:cubicBezTo>
                  <a:cubicBezTo>
                    <a:pt x="11" y="61"/>
                    <a:pt x="15" y="62"/>
                    <a:pt x="17" y="65"/>
                  </a:cubicBezTo>
                  <a:close/>
                </a:path>
              </a:pathLst>
            </a:custGeom>
            <a:solidFill>
              <a:schemeClr val="accent1"/>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83" name="Freeform 42">
              <a:extLst>
                <a:ext uri="{FF2B5EF4-FFF2-40B4-BE49-F238E27FC236}">
                  <a16:creationId xmlns:a16="http://schemas.microsoft.com/office/drawing/2014/main" id="{C207EEDE-2ADF-D952-35BC-98D487A4A6DA}"/>
                </a:ext>
              </a:extLst>
            </p:cNvPr>
            <p:cNvSpPr>
              <a:spLocks noEditPoints="1"/>
            </p:cNvSpPr>
            <p:nvPr/>
          </p:nvSpPr>
          <p:spPr bwMode="auto">
            <a:xfrm>
              <a:off x="7820025" y="3187700"/>
              <a:ext cx="769938" cy="1428750"/>
            </a:xfrm>
            <a:custGeom>
              <a:avLst/>
              <a:gdLst>
                <a:gd name="T0" fmla="*/ 170 w 202"/>
                <a:gd name="T1" fmla="*/ 269 h 375"/>
                <a:gd name="T2" fmla="*/ 155 w 202"/>
                <a:gd name="T3" fmla="*/ 231 h 375"/>
                <a:gd name="T4" fmla="*/ 107 w 202"/>
                <a:gd name="T5" fmla="*/ 171 h 375"/>
                <a:gd name="T6" fmla="*/ 103 w 202"/>
                <a:gd name="T7" fmla="*/ 158 h 375"/>
                <a:gd name="T8" fmla="*/ 100 w 202"/>
                <a:gd name="T9" fmla="*/ 115 h 375"/>
                <a:gd name="T10" fmla="*/ 79 w 202"/>
                <a:gd name="T11" fmla="*/ 114 h 375"/>
                <a:gd name="T12" fmla="*/ 96 w 202"/>
                <a:gd name="T13" fmla="*/ 88 h 375"/>
                <a:gd name="T14" fmla="*/ 69 w 202"/>
                <a:gd name="T15" fmla="*/ 85 h 375"/>
                <a:gd name="T16" fmla="*/ 54 w 202"/>
                <a:gd name="T17" fmla="*/ 95 h 375"/>
                <a:gd name="T18" fmla="*/ 49 w 202"/>
                <a:gd name="T19" fmla="*/ 106 h 375"/>
                <a:gd name="T20" fmla="*/ 45 w 202"/>
                <a:gd name="T21" fmla="*/ 125 h 375"/>
                <a:gd name="T22" fmla="*/ 48 w 202"/>
                <a:gd name="T23" fmla="*/ 133 h 375"/>
                <a:gd name="T24" fmla="*/ 45 w 202"/>
                <a:gd name="T25" fmla="*/ 147 h 375"/>
                <a:gd name="T26" fmla="*/ 56 w 202"/>
                <a:gd name="T27" fmla="*/ 156 h 375"/>
                <a:gd name="T28" fmla="*/ 44 w 202"/>
                <a:gd name="T29" fmla="*/ 186 h 375"/>
                <a:gd name="T30" fmla="*/ 60 w 202"/>
                <a:gd name="T31" fmla="*/ 163 h 375"/>
                <a:gd name="T32" fmla="*/ 62 w 202"/>
                <a:gd name="T33" fmla="*/ 172 h 375"/>
                <a:gd name="T34" fmla="*/ 58 w 202"/>
                <a:gd name="T35" fmla="*/ 207 h 375"/>
                <a:gd name="T36" fmla="*/ 70 w 202"/>
                <a:gd name="T37" fmla="*/ 209 h 375"/>
                <a:gd name="T38" fmla="*/ 92 w 202"/>
                <a:gd name="T39" fmla="*/ 208 h 375"/>
                <a:gd name="T40" fmla="*/ 98 w 202"/>
                <a:gd name="T41" fmla="*/ 242 h 375"/>
                <a:gd name="T42" fmla="*/ 76 w 202"/>
                <a:gd name="T43" fmla="*/ 265 h 375"/>
                <a:gd name="T44" fmla="*/ 64 w 202"/>
                <a:gd name="T45" fmla="*/ 275 h 375"/>
                <a:gd name="T46" fmla="*/ 59 w 202"/>
                <a:gd name="T47" fmla="*/ 306 h 375"/>
                <a:gd name="T48" fmla="*/ 56 w 202"/>
                <a:gd name="T49" fmla="*/ 320 h 375"/>
                <a:gd name="T50" fmla="*/ 80 w 202"/>
                <a:gd name="T51" fmla="*/ 320 h 375"/>
                <a:gd name="T52" fmla="*/ 71 w 202"/>
                <a:gd name="T53" fmla="*/ 335 h 375"/>
                <a:gd name="T54" fmla="*/ 40 w 202"/>
                <a:gd name="T55" fmla="*/ 371 h 375"/>
                <a:gd name="T56" fmla="*/ 71 w 202"/>
                <a:gd name="T57" fmla="*/ 361 h 375"/>
                <a:gd name="T58" fmla="*/ 97 w 202"/>
                <a:gd name="T59" fmla="*/ 350 h 375"/>
                <a:gd name="T60" fmla="*/ 140 w 202"/>
                <a:gd name="T61" fmla="*/ 347 h 375"/>
                <a:gd name="T62" fmla="*/ 196 w 202"/>
                <a:gd name="T63" fmla="*/ 333 h 375"/>
                <a:gd name="T64" fmla="*/ 180 w 202"/>
                <a:gd name="T65" fmla="*/ 314 h 375"/>
                <a:gd name="T66" fmla="*/ 131 w 202"/>
                <a:gd name="T67" fmla="*/ 352 h 375"/>
                <a:gd name="T68" fmla="*/ 108 w 202"/>
                <a:gd name="T69" fmla="*/ 68 h 375"/>
                <a:gd name="T70" fmla="*/ 97 w 202"/>
                <a:gd name="T71" fmla="*/ 60 h 375"/>
                <a:gd name="T72" fmla="*/ 40 w 202"/>
                <a:gd name="T73" fmla="*/ 125 h 375"/>
                <a:gd name="T74" fmla="*/ 35 w 202"/>
                <a:gd name="T75" fmla="*/ 155 h 375"/>
                <a:gd name="T76" fmla="*/ 136 w 202"/>
                <a:gd name="T77" fmla="*/ 23 h 375"/>
                <a:gd name="T78" fmla="*/ 141 w 202"/>
                <a:gd name="T79" fmla="*/ 0 h 375"/>
                <a:gd name="T80" fmla="*/ 26 w 202"/>
                <a:gd name="T81" fmla="*/ 94 h 375"/>
                <a:gd name="T82" fmla="*/ 100 w 202"/>
                <a:gd name="T83" fmla="*/ 74 h 375"/>
                <a:gd name="T84" fmla="*/ 109 w 202"/>
                <a:gd name="T85" fmla="*/ 61 h 375"/>
                <a:gd name="T86" fmla="*/ 38 w 202"/>
                <a:gd name="T87" fmla="*/ 123 h 375"/>
                <a:gd name="T88" fmla="*/ 30 w 202"/>
                <a:gd name="T89" fmla="*/ 125 h 375"/>
                <a:gd name="T90" fmla="*/ 52 w 202"/>
                <a:gd name="T91" fmla="*/ 187 h 375"/>
                <a:gd name="T92" fmla="*/ 34 w 202"/>
                <a:gd name="T93" fmla="*/ 178 h 375"/>
                <a:gd name="T94" fmla="*/ 43 w 202"/>
                <a:gd name="T95" fmla="*/ 153 h 375"/>
                <a:gd name="T96" fmla="*/ 35 w 202"/>
                <a:gd name="T97" fmla="*/ 161 h 375"/>
                <a:gd name="T98" fmla="*/ 132 w 202"/>
                <a:gd name="T99" fmla="*/ 32 h 375"/>
                <a:gd name="T100" fmla="*/ 134 w 202"/>
                <a:gd name="T101" fmla="*/ 13 h 375"/>
                <a:gd name="T102" fmla="*/ 130 w 202"/>
                <a:gd name="T103" fmla="*/ 18 h 375"/>
                <a:gd name="T104" fmla="*/ 17 w 202"/>
                <a:gd name="T105" fmla="*/ 125 h 375"/>
                <a:gd name="T106" fmla="*/ 21 w 202"/>
                <a:gd name="T107" fmla="*/ 115 h 375"/>
                <a:gd name="T108" fmla="*/ 29 w 202"/>
                <a:gd name="T109" fmla="*/ 101 h 375"/>
                <a:gd name="T110" fmla="*/ 40 w 202"/>
                <a:gd name="T111" fmla="*/ 92 h 375"/>
                <a:gd name="T112" fmla="*/ 25 w 202"/>
                <a:gd name="T113" fmla="*/ 101 h 375"/>
                <a:gd name="T114" fmla="*/ 75 w 202"/>
                <a:gd name="T115" fmla="*/ 230 h 375"/>
                <a:gd name="T116" fmla="*/ 2 w 202"/>
                <a:gd name="T117" fmla="*/ 229 h 375"/>
                <a:gd name="T118" fmla="*/ 27 w 202"/>
                <a:gd name="T119" fmla="*/ 232 h 375"/>
                <a:gd name="T120" fmla="*/ 54 w 202"/>
                <a:gd name="T121" fmla="*/ 227 h 375"/>
                <a:gd name="T122" fmla="*/ 46 w 202"/>
                <a:gd name="T123" fmla="*/ 209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2" h="375">
                  <a:moveTo>
                    <a:pt x="145" y="346"/>
                  </a:moveTo>
                  <a:cubicBezTo>
                    <a:pt x="145" y="347"/>
                    <a:pt x="145" y="347"/>
                    <a:pt x="145" y="347"/>
                  </a:cubicBezTo>
                  <a:cubicBezTo>
                    <a:pt x="143" y="347"/>
                    <a:pt x="143" y="347"/>
                    <a:pt x="143" y="347"/>
                  </a:cubicBezTo>
                  <a:cubicBezTo>
                    <a:pt x="144" y="346"/>
                    <a:pt x="144" y="346"/>
                    <a:pt x="144" y="346"/>
                  </a:cubicBezTo>
                  <a:lnTo>
                    <a:pt x="145" y="346"/>
                  </a:lnTo>
                  <a:close/>
                  <a:moveTo>
                    <a:pt x="182" y="323"/>
                  </a:moveTo>
                  <a:cubicBezTo>
                    <a:pt x="181" y="325"/>
                    <a:pt x="181" y="325"/>
                    <a:pt x="181" y="325"/>
                  </a:cubicBezTo>
                  <a:cubicBezTo>
                    <a:pt x="183" y="326"/>
                    <a:pt x="183" y="326"/>
                    <a:pt x="183" y="326"/>
                  </a:cubicBezTo>
                  <a:cubicBezTo>
                    <a:pt x="186" y="326"/>
                    <a:pt x="186" y="326"/>
                    <a:pt x="186" y="326"/>
                  </a:cubicBezTo>
                  <a:cubicBezTo>
                    <a:pt x="185" y="324"/>
                    <a:pt x="185" y="324"/>
                    <a:pt x="185" y="324"/>
                  </a:cubicBezTo>
                  <a:lnTo>
                    <a:pt x="182" y="323"/>
                  </a:lnTo>
                  <a:close/>
                  <a:moveTo>
                    <a:pt x="199" y="295"/>
                  </a:moveTo>
                  <a:cubicBezTo>
                    <a:pt x="201" y="292"/>
                    <a:pt x="201" y="290"/>
                    <a:pt x="202" y="287"/>
                  </a:cubicBezTo>
                  <a:cubicBezTo>
                    <a:pt x="202" y="278"/>
                    <a:pt x="193" y="273"/>
                    <a:pt x="184" y="272"/>
                  </a:cubicBezTo>
                  <a:cubicBezTo>
                    <a:pt x="184" y="273"/>
                    <a:pt x="184" y="273"/>
                    <a:pt x="184" y="273"/>
                  </a:cubicBezTo>
                  <a:cubicBezTo>
                    <a:pt x="181" y="272"/>
                    <a:pt x="178" y="272"/>
                    <a:pt x="175" y="272"/>
                  </a:cubicBezTo>
                  <a:cubicBezTo>
                    <a:pt x="173" y="274"/>
                    <a:pt x="173" y="274"/>
                    <a:pt x="173" y="274"/>
                  </a:cubicBezTo>
                  <a:cubicBezTo>
                    <a:pt x="173" y="276"/>
                    <a:pt x="172" y="277"/>
                    <a:pt x="171" y="279"/>
                  </a:cubicBezTo>
                  <a:cubicBezTo>
                    <a:pt x="168" y="279"/>
                    <a:pt x="168" y="279"/>
                    <a:pt x="168" y="279"/>
                  </a:cubicBezTo>
                  <a:cubicBezTo>
                    <a:pt x="167" y="276"/>
                    <a:pt x="167" y="276"/>
                    <a:pt x="167" y="276"/>
                  </a:cubicBezTo>
                  <a:cubicBezTo>
                    <a:pt x="165" y="276"/>
                    <a:pt x="165" y="276"/>
                    <a:pt x="165" y="276"/>
                  </a:cubicBezTo>
                  <a:cubicBezTo>
                    <a:pt x="163" y="276"/>
                    <a:pt x="163" y="276"/>
                    <a:pt x="163" y="276"/>
                  </a:cubicBezTo>
                  <a:cubicBezTo>
                    <a:pt x="165" y="273"/>
                    <a:pt x="167" y="270"/>
                    <a:pt x="170" y="269"/>
                  </a:cubicBezTo>
                  <a:cubicBezTo>
                    <a:pt x="170" y="264"/>
                    <a:pt x="169" y="259"/>
                    <a:pt x="165" y="256"/>
                  </a:cubicBezTo>
                  <a:cubicBezTo>
                    <a:pt x="164" y="255"/>
                    <a:pt x="164" y="255"/>
                    <a:pt x="164" y="255"/>
                  </a:cubicBezTo>
                  <a:cubicBezTo>
                    <a:pt x="162" y="254"/>
                    <a:pt x="160" y="252"/>
                    <a:pt x="158" y="251"/>
                  </a:cubicBezTo>
                  <a:cubicBezTo>
                    <a:pt x="156" y="248"/>
                    <a:pt x="156" y="248"/>
                    <a:pt x="156" y="248"/>
                  </a:cubicBezTo>
                  <a:cubicBezTo>
                    <a:pt x="155" y="248"/>
                    <a:pt x="155" y="248"/>
                    <a:pt x="155" y="248"/>
                  </a:cubicBezTo>
                  <a:cubicBezTo>
                    <a:pt x="152" y="249"/>
                    <a:pt x="152" y="249"/>
                    <a:pt x="152" y="249"/>
                  </a:cubicBezTo>
                  <a:cubicBezTo>
                    <a:pt x="151" y="250"/>
                    <a:pt x="151" y="250"/>
                    <a:pt x="151" y="250"/>
                  </a:cubicBezTo>
                  <a:cubicBezTo>
                    <a:pt x="149" y="249"/>
                    <a:pt x="149" y="249"/>
                    <a:pt x="149" y="249"/>
                  </a:cubicBezTo>
                  <a:cubicBezTo>
                    <a:pt x="147" y="249"/>
                    <a:pt x="147" y="249"/>
                    <a:pt x="147" y="249"/>
                  </a:cubicBezTo>
                  <a:cubicBezTo>
                    <a:pt x="146" y="249"/>
                    <a:pt x="146" y="249"/>
                    <a:pt x="146" y="249"/>
                  </a:cubicBezTo>
                  <a:cubicBezTo>
                    <a:pt x="148" y="248"/>
                    <a:pt x="148" y="248"/>
                    <a:pt x="148" y="248"/>
                  </a:cubicBezTo>
                  <a:cubicBezTo>
                    <a:pt x="150" y="248"/>
                    <a:pt x="150" y="248"/>
                    <a:pt x="150" y="248"/>
                  </a:cubicBezTo>
                  <a:cubicBezTo>
                    <a:pt x="152" y="248"/>
                    <a:pt x="154" y="248"/>
                    <a:pt x="155" y="247"/>
                  </a:cubicBezTo>
                  <a:cubicBezTo>
                    <a:pt x="157" y="248"/>
                    <a:pt x="157" y="248"/>
                    <a:pt x="157" y="248"/>
                  </a:cubicBezTo>
                  <a:cubicBezTo>
                    <a:pt x="159" y="250"/>
                    <a:pt x="159" y="250"/>
                    <a:pt x="159" y="250"/>
                  </a:cubicBezTo>
                  <a:cubicBezTo>
                    <a:pt x="161" y="251"/>
                    <a:pt x="161" y="251"/>
                    <a:pt x="161" y="251"/>
                  </a:cubicBezTo>
                  <a:cubicBezTo>
                    <a:pt x="163" y="250"/>
                    <a:pt x="163" y="250"/>
                    <a:pt x="163" y="250"/>
                  </a:cubicBezTo>
                  <a:cubicBezTo>
                    <a:pt x="165" y="251"/>
                    <a:pt x="165" y="251"/>
                    <a:pt x="165" y="251"/>
                  </a:cubicBezTo>
                  <a:cubicBezTo>
                    <a:pt x="162" y="247"/>
                    <a:pt x="159" y="243"/>
                    <a:pt x="157" y="238"/>
                  </a:cubicBezTo>
                  <a:cubicBezTo>
                    <a:pt x="158" y="236"/>
                    <a:pt x="158" y="236"/>
                    <a:pt x="158" y="236"/>
                  </a:cubicBezTo>
                  <a:cubicBezTo>
                    <a:pt x="160" y="235"/>
                    <a:pt x="160" y="235"/>
                    <a:pt x="160" y="235"/>
                  </a:cubicBezTo>
                  <a:cubicBezTo>
                    <a:pt x="156" y="233"/>
                    <a:pt x="156" y="233"/>
                    <a:pt x="156" y="233"/>
                  </a:cubicBezTo>
                  <a:cubicBezTo>
                    <a:pt x="155" y="231"/>
                    <a:pt x="155" y="231"/>
                    <a:pt x="155" y="231"/>
                  </a:cubicBezTo>
                  <a:cubicBezTo>
                    <a:pt x="153" y="230"/>
                    <a:pt x="153" y="230"/>
                    <a:pt x="153" y="230"/>
                  </a:cubicBezTo>
                  <a:cubicBezTo>
                    <a:pt x="151" y="226"/>
                    <a:pt x="151" y="226"/>
                    <a:pt x="151" y="226"/>
                  </a:cubicBezTo>
                  <a:cubicBezTo>
                    <a:pt x="150" y="225"/>
                    <a:pt x="150" y="225"/>
                    <a:pt x="150" y="225"/>
                  </a:cubicBezTo>
                  <a:cubicBezTo>
                    <a:pt x="149" y="223"/>
                    <a:pt x="149" y="223"/>
                    <a:pt x="149" y="223"/>
                  </a:cubicBezTo>
                  <a:cubicBezTo>
                    <a:pt x="145" y="220"/>
                    <a:pt x="140" y="218"/>
                    <a:pt x="136" y="218"/>
                  </a:cubicBezTo>
                  <a:cubicBezTo>
                    <a:pt x="136" y="217"/>
                    <a:pt x="136" y="217"/>
                    <a:pt x="136" y="217"/>
                  </a:cubicBezTo>
                  <a:cubicBezTo>
                    <a:pt x="134" y="214"/>
                    <a:pt x="132" y="210"/>
                    <a:pt x="132" y="206"/>
                  </a:cubicBezTo>
                  <a:cubicBezTo>
                    <a:pt x="131" y="205"/>
                    <a:pt x="131" y="205"/>
                    <a:pt x="131" y="205"/>
                  </a:cubicBezTo>
                  <a:cubicBezTo>
                    <a:pt x="129" y="203"/>
                    <a:pt x="129" y="200"/>
                    <a:pt x="129" y="198"/>
                  </a:cubicBezTo>
                  <a:cubicBezTo>
                    <a:pt x="128" y="196"/>
                    <a:pt x="128" y="196"/>
                    <a:pt x="128" y="196"/>
                  </a:cubicBezTo>
                  <a:cubicBezTo>
                    <a:pt x="128" y="194"/>
                    <a:pt x="128" y="194"/>
                    <a:pt x="128" y="194"/>
                  </a:cubicBezTo>
                  <a:cubicBezTo>
                    <a:pt x="127" y="193"/>
                    <a:pt x="127" y="193"/>
                    <a:pt x="127" y="193"/>
                  </a:cubicBezTo>
                  <a:cubicBezTo>
                    <a:pt x="127" y="190"/>
                    <a:pt x="127" y="188"/>
                    <a:pt x="126" y="186"/>
                  </a:cubicBezTo>
                  <a:cubicBezTo>
                    <a:pt x="125" y="185"/>
                    <a:pt x="125" y="185"/>
                    <a:pt x="125" y="185"/>
                  </a:cubicBezTo>
                  <a:cubicBezTo>
                    <a:pt x="124" y="185"/>
                    <a:pt x="124" y="185"/>
                    <a:pt x="124" y="185"/>
                  </a:cubicBezTo>
                  <a:cubicBezTo>
                    <a:pt x="123" y="184"/>
                    <a:pt x="123" y="184"/>
                    <a:pt x="123" y="184"/>
                  </a:cubicBezTo>
                  <a:cubicBezTo>
                    <a:pt x="122" y="184"/>
                    <a:pt x="122" y="184"/>
                    <a:pt x="122" y="184"/>
                  </a:cubicBezTo>
                  <a:cubicBezTo>
                    <a:pt x="121" y="182"/>
                    <a:pt x="120" y="180"/>
                    <a:pt x="118" y="179"/>
                  </a:cubicBezTo>
                  <a:cubicBezTo>
                    <a:pt x="118" y="177"/>
                    <a:pt x="117" y="176"/>
                    <a:pt x="116" y="175"/>
                  </a:cubicBezTo>
                  <a:cubicBezTo>
                    <a:pt x="112" y="174"/>
                    <a:pt x="112" y="174"/>
                    <a:pt x="112" y="174"/>
                  </a:cubicBezTo>
                  <a:cubicBezTo>
                    <a:pt x="108" y="172"/>
                    <a:pt x="108" y="172"/>
                    <a:pt x="108" y="172"/>
                  </a:cubicBezTo>
                  <a:cubicBezTo>
                    <a:pt x="107" y="172"/>
                    <a:pt x="107" y="172"/>
                    <a:pt x="107" y="172"/>
                  </a:cubicBezTo>
                  <a:cubicBezTo>
                    <a:pt x="107" y="171"/>
                    <a:pt x="107" y="171"/>
                    <a:pt x="107" y="171"/>
                  </a:cubicBezTo>
                  <a:cubicBezTo>
                    <a:pt x="106" y="170"/>
                    <a:pt x="106" y="170"/>
                    <a:pt x="106" y="170"/>
                  </a:cubicBezTo>
                  <a:cubicBezTo>
                    <a:pt x="103" y="170"/>
                    <a:pt x="103" y="170"/>
                    <a:pt x="103" y="170"/>
                  </a:cubicBezTo>
                  <a:cubicBezTo>
                    <a:pt x="101" y="171"/>
                    <a:pt x="101" y="172"/>
                    <a:pt x="100" y="173"/>
                  </a:cubicBezTo>
                  <a:cubicBezTo>
                    <a:pt x="97" y="174"/>
                    <a:pt x="97" y="174"/>
                    <a:pt x="97" y="174"/>
                  </a:cubicBezTo>
                  <a:cubicBezTo>
                    <a:pt x="96" y="173"/>
                    <a:pt x="96" y="173"/>
                    <a:pt x="96" y="173"/>
                  </a:cubicBezTo>
                  <a:cubicBezTo>
                    <a:pt x="93" y="173"/>
                    <a:pt x="90" y="172"/>
                    <a:pt x="87" y="171"/>
                  </a:cubicBezTo>
                  <a:cubicBezTo>
                    <a:pt x="86" y="172"/>
                    <a:pt x="86" y="172"/>
                    <a:pt x="86" y="172"/>
                  </a:cubicBezTo>
                  <a:cubicBezTo>
                    <a:pt x="85" y="171"/>
                    <a:pt x="85" y="171"/>
                    <a:pt x="85" y="171"/>
                  </a:cubicBezTo>
                  <a:cubicBezTo>
                    <a:pt x="84" y="170"/>
                    <a:pt x="84" y="170"/>
                    <a:pt x="84" y="170"/>
                  </a:cubicBezTo>
                  <a:cubicBezTo>
                    <a:pt x="85" y="170"/>
                    <a:pt x="85" y="170"/>
                    <a:pt x="85" y="170"/>
                  </a:cubicBezTo>
                  <a:cubicBezTo>
                    <a:pt x="88" y="171"/>
                    <a:pt x="90" y="171"/>
                    <a:pt x="92" y="171"/>
                  </a:cubicBezTo>
                  <a:cubicBezTo>
                    <a:pt x="94" y="170"/>
                    <a:pt x="94" y="170"/>
                    <a:pt x="94" y="170"/>
                  </a:cubicBezTo>
                  <a:cubicBezTo>
                    <a:pt x="95" y="170"/>
                    <a:pt x="95" y="170"/>
                    <a:pt x="95" y="170"/>
                  </a:cubicBezTo>
                  <a:cubicBezTo>
                    <a:pt x="96" y="168"/>
                    <a:pt x="96" y="168"/>
                    <a:pt x="96" y="168"/>
                  </a:cubicBezTo>
                  <a:cubicBezTo>
                    <a:pt x="97" y="168"/>
                    <a:pt x="97" y="168"/>
                    <a:pt x="97" y="168"/>
                  </a:cubicBezTo>
                  <a:cubicBezTo>
                    <a:pt x="99" y="165"/>
                    <a:pt x="99" y="165"/>
                    <a:pt x="99" y="165"/>
                  </a:cubicBezTo>
                  <a:cubicBezTo>
                    <a:pt x="101" y="165"/>
                    <a:pt x="102" y="165"/>
                    <a:pt x="103" y="166"/>
                  </a:cubicBezTo>
                  <a:cubicBezTo>
                    <a:pt x="106" y="164"/>
                    <a:pt x="106" y="164"/>
                    <a:pt x="106" y="164"/>
                  </a:cubicBezTo>
                  <a:cubicBezTo>
                    <a:pt x="107" y="163"/>
                    <a:pt x="107" y="163"/>
                    <a:pt x="107" y="163"/>
                  </a:cubicBezTo>
                  <a:cubicBezTo>
                    <a:pt x="105" y="161"/>
                    <a:pt x="105" y="161"/>
                    <a:pt x="105" y="161"/>
                  </a:cubicBezTo>
                  <a:cubicBezTo>
                    <a:pt x="103" y="161"/>
                    <a:pt x="103" y="161"/>
                    <a:pt x="103" y="161"/>
                  </a:cubicBezTo>
                  <a:cubicBezTo>
                    <a:pt x="102" y="160"/>
                    <a:pt x="102" y="160"/>
                    <a:pt x="102" y="160"/>
                  </a:cubicBezTo>
                  <a:cubicBezTo>
                    <a:pt x="103" y="158"/>
                    <a:pt x="103" y="158"/>
                    <a:pt x="103" y="158"/>
                  </a:cubicBezTo>
                  <a:cubicBezTo>
                    <a:pt x="101" y="157"/>
                    <a:pt x="101" y="157"/>
                    <a:pt x="101" y="157"/>
                  </a:cubicBezTo>
                  <a:cubicBezTo>
                    <a:pt x="99" y="158"/>
                    <a:pt x="97" y="159"/>
                    <a:pt x="94" y="160"/>
                  </a:cubicBezTo>
                  <a:cubicBezTo>
                    <a:pt x="94" y="160"/>
                    <a:pt x="94" y="160"/>
                    <a:pt x="94" y="160"/>
                  </a:cubicBezTo>
                  <a:cubicBezTo>
                    <a:pt x="95" y="159"/>
                    <a:pt x="96" y="158"/>
                    <a:pt x="97" y="157"/>
                  </a:cubicBezTo>
                  <a:cubicBezTo>
                    <a:pt x="103" y="156"/>
                    <a:pt x="103" y="156"/>
                    <a:pt x="103" y="156"/>
                  </a:cubicBezTo>
                  <a:cubicBezTo>
                    <a:pt x="105" y="155"/>
                    <a:pt x="107" y="153"/>
                    <a:pt x="109" y="151"/>
                  </a:cubicBezTo>
                  <a:cubicBezTo>
                    <a:pt x="109" y="150"/>
                    <a:pt x="109" y="150"/>
                    <a:pt x="109" y="150"/>
                  </a:cubicBezTo>
                  <a:cubicBezTo>
                    <a:pt x="110" y="147"/>
                    <a:pt x="110" y="147"/>
                    <a:pt x="110" y="147"/>
                  </a:cubicBezTo>
                  <a:cubicBezTo>
                    <a:pt x="112" y="146"/>
                    <a:pt x="113" y="144"/>
                    <a:pt x="114" y="141"/>
                  </a:cubicBezTo>
                  <a:cubicBezTo>
                    <a:pt x="114" y="140"/>
                    <a:pt x="114" y="140"/>
                    <a:pt x="114" y="140"/>
                  </a:cubicBezTo>
                  <a:cubicBezTo>
                    <a:pt x="115" y="138"/>
                    <a:pt x="116" y="136"/>
                    <a:pt x="117" y="134"/>
                  </a:cubicBezTo>
                  <a:cubicBezTo>
                    <a:pt x="117" y="134"/>
                    <a:pt x="117" y="134"/>
                    <a:pt x="117" y="134"/>
                  </a:cubicBezTo>
                  <a:cubicBezTo>
                    <a:pt x="117" y="132"/>
                    <a:pt x="117" y="129"/>
                    <a:pt x="118" y="127"/>
                  </a:cubicBezTo>
                  <a:cubicBezTo>
                    <a:pt x="120" y="126"/>
                    <a:pt x="121" y="124"/>
                    <a:pt x="122" y="122"/>
                  </a:cubicBezTo>
                  <a:cubicBezTo>
                    <a:pt x="122" y="121"/>
                    <a:pt x="121" y="119"/>
                    <a:pt x="121" y="117"/>
                  </a:cubicBezTo>
                  <a:cubicBezTo>
                    <a:pt x="120" y="116"/>
                    <a:pt x="119" y="115"/>
                    <a:pt x="118" y="115"/>
                  </a:cubicBezTo>
                  <a:cubicBezTo>
                    <a:pt x="116" y="115"/>
                    <a:pt x="116" y="115"/>
                    <a:pt x="116" y="115"/>
                  </a:cubicBezTo>
                  <a:cubicBezTo>
                    <a:pt x="114" y="115"/>
                    <a:pt x="114" y="115"/>
                    <a:pt x="114" y="115"/>
                  </a:cubicBezTo>
                  <a:cubicBezTo>
                    <a:pt x="112" y="115"/>
                    <a:pt x="112" y="115"/>
                    <a:pt x="112" y="115"/>
                  </a:cubicBezTo>
                  <a:cubicBezTo>
                    <a:pt x="110" y="116"/>
                    <a:pt x="110" y="116"/>
                    <a:pt x="110" y="116"/>
                  </a:cubicBezTo>
                  <a:cubicBezTo>
                    <a:pt x="108" y="115"/>
                    <a:pt x="108" y="115"/>
                    <a:pt x="108" y="115"/>
                  </a:cubicBezTo>
                  <a:cubicBezTo>
                    <a:pt x="108" y="116"/>
                    <a:pt x="108" y="116"/>
                    <a:pt x="108" y="116"/>
                  </a:cubicBezTo>
                  <a:cubicBezTo>
                    <a:pt x="105" y="115"/>
                    <a:pt x="103" y="114"/>
                    <a:pt x="100" y="115"/>
                  </a:cubicBezTo>
                  <a:cubicBezTo>
                    <a:pt x="99" y="116"/>
                    <a:pt x="99" y="116"/>
                    <a:pt x="99" y="116"/>
                  </a:cubicBezTo>
                  <a:cubicBezTo>
                    <a:pt x="97" y="116"/>
                    <a:pt x="97" y="116"/>
                    <a:pt x="97" y="116"/>
                  </a:cubicBezTo>
                  <a:cubicBezTo>
                    <a:pt x="96" y="115"/>
                    <a:pt x="94" y="115"/>
                    <a:pt x="93" y="114"/>
                  </a:cubicBezTo>
                  <a:cubicBezTo>
                    <a:pt x="92" y="114"/>
                    <a:pt x="91" y="114"/>
                    <a:pt x="89" y="114"/>
                  </a:cubicBezTo>
                  <a:cubicBezTo>
                    <a:pt x="89" y="116"/>
                    <a:pt x="89" y="116"/>
                    <a:pt x="89" y="116"/>
                  </a:cubicBezTo>
                  <a:cubicBezTo>
                    <a:pt x="87" y="116"/>
                    <a:pt x="87" y="116"/>
                    <a:pt x="87" y="116"/>
                  </a:cubicBezTo>
                  <a:cubicBezTo>
                    <a:pt x="87" y="117"/>
                    <a:pt x="87" y="117"/>
                    <a:pt x="87" y="117"/>
                  </a:cubicBezTo>
                  <a:cubicBezTo>
                    <a:pt x="86" y="116"/>
                    <a:pt x="86" y="116"/>
                    <a:pt x="86" y="116"/>
                  </a:cubicBezTo>
                  <a:cubicBezTo>
                    <a:pt x="83" y="118"/>
                    <a:pt x="83" y="118"/>
                    <a:pt x="83" y="118"/>
                  </a:cubicBezTo>
                  <a:cubicBezTo>
                    <a:pt x="78" y="118"/>
                    <a:pt x="78" y="118"/>
                    <a:pt x="78" y="118"/>
                  </a:cubicBezTo>
                  <a:cubicBezTo>
                    <a:pt x="79" y="119"/>
                    <a:pt x="79" y="119"/>
                    <a:pt x="79" y="119"/>
                  </a:cubicBezTo>
                  <a:cubicBezTo>
                    <a:pt x="76" y="122"/>
                    <a:pt x="76" y="122"/>
                    <a:pt x="76" y="122"/>
                  </a:cubicBezTo>
                  <a:cubicBezTo>
                    <a:pt x="75" y="121"/>
                    <a:pt x="75" y="121"/>
                    <a:pt x="75" y="121"/>
                  </a:cubicBezTo>
                  <a:cubicBezTo>
                    <a:pt x="80" y="115"/>
                    <a:pt x="80" y="115"/>
                    <a:pt x="80" y="115"/>
                  </a:cubicBezTo>
                  <a:cubicBezTo>
                    <a:pt x="78" y="116"/>
                    <a:pt x="78" y="116"/>
                    <a:pt x="78" y="116"/>
                  </a:cubicBezTo>
                  <a:cubicBezTo>
                    <a:pt x="76" y="115"/>
                    <a:pt x="76" y="115"/>
                    <a:pt x="76" y="115"/>
                  </a:cubicBezTo>
                  <a:cubicBezTo>
                    <a:pt x="71" y="119"/>
                    <a:pt x="71" y="119"/>
                    <a:pt x="71" y="119"/>
                  </a:cubicBezTo>
                  <a:cubicBezTo>
                    <a:pt x="72" y="118"/>
                    <a:pt x="72" y="118"/>
                    <a:pt x="72" y="118"/>
                  </a:cubicBezTo>
                  <a:cubicBezTo>
                    <a:pt x="74" y="116"/>
                    <a:pt x="74" y="116"/>
                    <a:pt x="74" y="116"/>
                  </a:cubicBezTo>
                  <a:cubicBezTo>
                    <a:pt x="74" y="115"/>
                    <a:pt x="74" y="115"/>
                    <a:pt x="74" y="115"/>
                  </a:cubicBezTo>
                  <a:cubicBezTo>
                    <a:pt x="77" y="115"/>
                    <a:pt x="77" y="115"/>
                    <a:pt x="77" y="115"/>
                  </a:cubicBezTo>
                  <a:cubicBezTo>
                    <a:pt x="78" y="114"/>
                    <a:pt x="78" y="114"/>
                    <a:pt x="78" y="114"/>
                  </a:cubicBezTo>
                  <a:cubicBezTo>
                    <a:pt x="79" y="114"/>
                    <a:pt x="79" y="114"/>
                    <a:pt x="79" y="114"/>
                  </a:cubicBezTo>
                  <a:cubicBezTo>
                    <a:pt x="80" y="115"/>
                    <a:pt x="80" y="115"/>
                    <a:pt x="80" y="115"/>
                  </a:cubicBezTo>
                  <a:cubicBezTo>
                    <a:pt x="84" y="110"/>
                    <a:pt x="84" y="110"/>
                    <a:pt x="84" y="110"/>
                  </a:cubicBezTo>
                  <a:cubicBezTo>
                    <a:pt x="84" y="109"/>
                    <a:pt x="84" y="109"/>
                    <a:pt x="84" y="109"/>
                  </a:cubicBezTo>
                  <a:cubicBezTo>
                    <a:pt x="82" y="111"/>
                    <a:pt x="82" y="111"/>
                    <a:pt x="82" y="111"/>
                  </a:cubicBezTo>
                  <a:cubicBezTo>
                    <a:pt x="80" y="110"/>
                    <a:pt x="80" y="110"/>
                    <a:pt x="80" y="110"/>
                  </a:cubicBezTo>
                  <a:cubicBezTo>
                    <a:pt x="79" y="111"/>
                    <a:pt x="79" y="111"/>
                    <a:pt x="79" y="111"/>
                  </a:cubicBezTo>
                  <a:cubicBezTo>
                    <a:pt x="76" y="109"/>
                    <a:pt x="76" y="109"/>
                    <a:pt x="76" y="109"/>
                  </a:cubicBezTo>
                  <a:cubicBezTo>
                    <a:pt x="75" y="110"/>
                    <a:pt x="75" y="110"/>
                    <a:pt x="75" y="110"/>
                  </a:cubicBezTo>
                  <a:cubicBezTo>
                    <a:pt x="73" y="109"/>
                    <a:pt x="73" y="109"/>
                    <a:pt x="73" y="109"/>
                  </a:cubicBezTo>
                  <a:cubicBezTo>
                    <a:pt x="72" y="107"/>
                    <a:pt x="72" y="107"/>
                    <a:pt x="72" y="107"/>
                  </a:cubicBezTo>
                  <a:cubicBezTo>
                    <a:pt x="74" y="109"/>
                    <a:pt x="74" y="109"/>
                    <a:pt x="74" y="109"/>
                  </a:cubicBezTo>
                  <a:cubicBezTo>
                    <a:pt x="76" y="109"/>
                    <a:pt x="76" y="109"/>
                    <a:pt x="76" y="109"/>
                  </a:cubicBezTo>
                  <a:cubicBezTo>
                    <a:pt x="78" y="109"/>
                    <a:pt x="78" y="109"/>
                    <a:pt x="78" y="109"/>
                  </a:cubicBezTo>
                  <a:cubicBezTo>
                    <a:pt x="78" y="109"/>
                    <a:pt x="78" y="109"/>
                    <a:pt x="78" y="109"/>
                  </a:cubicBezTo>
                  <a:cubicBezTo>
                    <a:pt x="80" y="109"/>
                    <a:pt x="80" y="109"/>
                    <a:pt x="80" y="109"/>
                  </a:cubicBezTo>
                  <a:cubicBezTo>
                    <a:pt x="80" y="108"/>
                    <a:pt x="80" y="108"/>
                    <a:pt x="80" y="108"/>
                  </a:cubicBezTo>
                  <a:cubicBezTo>
                    <a:pt x="78" y="106"/>
                    <a:pt x="78" y="106"/>
                    <a:pt x="78" y="106"/>
                  </a:cubicBezTo>
                  <a:cubicBezTo>
                    <a:pt x="80" y="106"/>
                    <a:pt x="81" y="105"/>
                    <a:pt x="83" y="105"/>
                  </a:cubicBezTo>
                  <a:cubicBezTo>
                    <a:pt x="83" y="103"/>
                    <a:pt x="83" y="103"/>
                    <a:pt x="83" y="103"/>
                  </a:cubicBezTo>
                  <a:cubicBezTo>
                    <a:pt x="87" y="100"/>
                    <a:pt x="91" y="97"/>
                    <a:pt x="95" y="94"/>
                  </a:cubicBezTo>
                  <a:cubicBezTo>
                    <a:pt x="97" y="91"/>
                    <a:pt x="97" y="91"/>
                    <a:pt x="97" y="91"/>
                  </a:cubicBezTo>
                  <a:cubicBezTo>
                    <a:pt x="97" y="88"/>
                    <a:pt x="97" y="88"/>
                    <a:pt x="97" y="88"/>
                  </a:cubicBezTo>
                  <a:cubicBezTo>
                    <a:pt x="96" y="88"/>
                    <a:pt x="96" y="88"/>
                    <a:pt x="96" y="88"/>
                  </a:cubicBezTo>
                  <a:cubicBezTo>
                    <a:pt x="96" y="87"/>
                    <a:pt x="96" y="87"/>
                    <a:pt x="96" y="87"/>
                  </a:cubicBezTo>
                  <a:cubicBezTo>
                    <a:pt x="97" y="86"/>
                    <a:pt x="98" y="85"/>
                    <a:pt x="98" y="83"/>
                  </a:cubicBezTo>
                  <a:cubicBezTo>
                    <a:pt x="96" y="83"/>
                    <a:pt x="96" y="83"/>
                    <a:pt x="96" y="83"/>
                  </a:cubicBezTo>
                  <a:cubicBezTo>
                    <a:pt x="95" y="82"/>
                    <a:pt x="95" y="82"/>
                    <a:pt x="95" y="82"/>
                  </a:cubicBezTo>
                  <a:cubicBezTo>
                    <a:pt x="93" y="83"/>
                    <a:pt x="93" y="83"/>
                    <a:pt x="93" y="83"/>
                  </a:cubicBezTo>
                  <a:cubicBezTo>
                    <a:pt x="92" y="82"/>
                    <a:pt x="92" y="82"/>
                    <a:pt x="92" y="82"/>
                  </a:cubicBezTo>
                  <a:cubicBezTo>
                    <a:pt x="91" y="83"/>
                    <a:pt x="91" y="83"/>
                    <a:pt x="91" y="83"/>
                  </a:cubicBezTo>
                  <a:cubicBezTo>
                    <a:pt x="92" y="84"/>
                    <a:pt x="92" y="84"/>
                    <a:pt x="92" y="84"/>
                  </a:cubicBezTo>
                  <a:cubicBezTo>
                    <a:pt x="92" y="84"/>
                    <a:pt x="92" y="84"/>
                    <a:pt x="92" y="84"/>
                  </a:cubicBezTo>
                  <a:cubicBezTo>
                    <a:pt x="90" y="84"/>
                    <a:pt x="90" y="84"/>
                    <a:pt x="90" y="84"/>
                  </a:cubicBezTo>
                  <a:cubicBezTo>
                    <a:pt x="89" y="84"/>
                    <a:pt x="89" y="84"/>
                    <a:pt x="89" y="84"/>
                  </a:cubicBezTo>
                  <a:cubicBezTo>
                    <a:pt x="88" y="83"/>
                    <a:pt x="88" y="83"/>
                    <a:pt x="88" y="83"/>
                  </a:cubicBezTo>
                  <a:cubicBezTo>
                    <a:pt x="86" y="84"/>
                    <a:pt x="85" y="84"/>
                    <a:pt x="84" y="85"/>
                  </a:cubicBezTo>
                  <a:cubicBezTo>
                    <a:pt x="80" y="85"/>
                    <a:pt x="80" y="85"/>
                    <a:pt x="80" y="85"/>
                  </a:cubicBezTo>
                  <a:cubicBezTo>
                    <a:pt x="80" y="85"/>
                    <a:pt x="80" y="85"/>
                    <a:pt x="80" y="85"/>
                  </a:cubicBezTo>
                  <a:cubicBezTo>
                    <a:pt x="79" y="86"/>
                    <a:pt x="79" y="86"/>
                    <a:pt x="79" y="86"/>
                  </a:cubicBezTo>
                  <a:cubicBezTo>
                    <a:pt x="77" y="86"/>
                    <a:pt x="77" y="86"/>
                    <a:pt x="77" y="86"/>
                  </a:cubicBezTo>
                  <a:cubicBezTo>
                    <a:pt x="75" y="87"/>
                    <a:pt x="75" y="87"/>
                    <a:pt x="75" y="87"/>
                  </a:cubicBezTo>
                  <a:cubicBezTo>
                    <a:pt x="74" y="86"/>
                    <a:pt x="74" y="86"/>
                    <a:pt x="74" y="86"/>
                  </a:cubicBezTo>
                  <a:cubicBezTo>
                    <a:pt x="73" y="87"/>
                    <a:pt x="72" y="88"/>
                    <a:pt x="71" y="89"/>
                  </a:cubicBezTo>
                  <a:cubicBezTo>
                    <a:pt x="72" y="86"/>
                    <a:pt x="72" y="86"/>
                    <a:pt x="72" y="86"/>
                  </a:cubicBezTo>
                  <a:cubicBezTo>
                    <a:pt x="71" y="85"/>
                    <a:pt x="71" y="85"/>
                    <a:pt x="71" y="85"/>
                  </a:cubicBezTo>
                  <a:cubicBezTo>
                    <a:pt x="69" y="85"/>
                    <a:pt x="69" y="85"/>
                    <a:pt x="69" y="85"/>
                  </a:cubicBezTo>
                  <a:cubicBezTo>
                    <a:pt x="69" y="87"/>
                    <a:pt x="69" y="87"/>
                    <a:pt x="69" y="87"/>
                  </a:cubicBezTo>
                  <a:cubicBezTo>
                    <a:pt x="66" y="89"/>
                    <a:pt x="66" y="89"/>
                    <a:pt x="66" y="89"/>
                  </a:cubicBezTo>
                  <a:cubicBezTo>
                    <a:pt x="68" y="86"/>
                    <a:pt x="68" y="86"/>
                    <a:pt x="68" y="86"/>
                  </a:cubicBezTo>
                  <a:cubicBezTo>
                    <a:pt x="66" y="84"/>
                    <a:pt x="66" y="84"/>
                    <a:pt x="66" y="84"/>
                  </a:cubicBezTo>
                  <a:cubicBezTo>
                    <a:pt x="65" y="86"/>
                    <a:pt x="65" y="86"/>
                    <a:pt x="65" y="86"/>
                  </a:cubicBezTo>
                  <a:cubicBezTo>
                    <a:pt x="65" y="84"/>
                    <a:pt x="65" y="84"/>
                    <a:pt x="65" y="84"/>
                  </a:cubicBezTo>
                  <a:cubicBezTo>
                    <a:pt x="64" y="84"/>
                    <a:pt x="64" y="84"/>
                    <a:pt x="64" y="84"/>
                  </a:cubicBezTo>
                  <a:cubicBezTo>
                    <a:pt x="62" y="83"/>
                    <a:pt x="62" y="83"/>
                    <a:pt x="62" y="83"/>
                  </a:cubicBezTo>
                  <a:cubicBezTo>
                    <a:pt x="61" y="86"/>
                    <a:pt x="61" y="86"/>
                    <a:pt x="61" y="86"/>
                  </a:cubicBezTo>
                  <a:cubicBezTo>
                    <a:pt x="60" y="87"/>
                    <a:pt x="60" y="87"/>
                    <a:pt x="60" y="87"/>
                  </a:cubicBezTo>
                  <a:cubicBezTo>
                    <a:pt x="60" y="88"/>
                    <a:pt x="60" y="88"/>
                    <a:pt x="60" y="88"/>
                  </a:cubicBezTo>
                  <a:cubicBezTo>
                    <a:pt x="61" y="89"/>
                    <a:pt x="61" y="89"/>
                    <a:pt x="61" y="89"/>
                  </a:cubicBezTo>
                  <a:cubicBezTo>
                    <a:pt x="60" y="89"/>
                    <a:pt x="60" y="89"/>
                    <a:pt x="60" y="89"/>
                  </a:cubicBezTo>
                  <a:cubicBezTo>
                    <a:pt x="61" y="91"/>
                    <a:pt x="61" y="91"/>
                    <a:pt x="61" y="91"/>
                  </a:cubicBezTo>
                  <a:cubicBezTo>
                    <a:pt x="59" y="90"/>
                    <a:pt x="59" y="90"/>
                    <a:pt x="59" y="90"/>
                  </a:cubicBezTo>
                  <a:cubicBezTo>
                    <a:pt x="58" y="92"/>
                    <a:pt x="58" y="92"/>
                    <a:pt x="58" y="92"/>
                  </a:cubicBezTo>
                  <a:cubicBezTo>
                    <a:pt x="60" y="95"/>
                    <a:pt x="60" y="95"/>
                    <a:pt x="60" y="95"/>
                  </a:cubicBezTo>
                  <a:cubicBezTo>
                    <a:pt x="63" y="95"/>
                    <a:pt x="63" y="95"/>
                    <a:pt x="63" y="95"/>
                  </a:cubicBezTo>
                  <a:cubicBezTo>
                    <a:pt x="60" y="96"/>
                    <a:pt x="60" y="96"/>
                    <a:pt x="60" y="96"/>
                  </a:cubicBezTo>
                  <a:cubicBezTo>
                    <a:pt x="59" y="95"/>
                    <a:pt x="59" y="95"/>
                    <a:pt x="59" y="95"/>
                  </a:cubicBezTo>
                  <a:cubicBezTo>
                    <a:pt x="58" y="96"/>
                    <a:pt x="58" y="96"/>
                    <a:pt x="58" y="96"/>
                  </a:cubicBezTo>
                  <a:cubicBezTo>
                    <a:pt x="55" y="96"/>
                    <a:pt x="55" y="96"/>
                    <a:pt x="55" y="96"/>
                  </a:cubicBezTo>
                  <a:cubicBezTo>
                    <a:pt x="54" y="95"/>
                    <a:pt x="54" y="95"/>
                    <a:pt x="54" y="95"/>
                  </a:cubicBezTo>
                  <a:cubicBezTo>
                    <a:pt x="54" y="96"/>
                    <a:pt x="54" y="96"/>
                    <a:pt x="54" y="96"/>
                  </a:cubicBezTo>
                  <a:cubicBezTo>
                    <a:pt x="55" y="98"/>
                    <a:pt x="55" y="98"/>
                    <a:pt x="55" y="98"/>
                  </a:cubicBezTo>
                  <a:cubicBezTo>
                    <a:pt x="57" y="99"/>
                    <a:pt x="57" y="99"/>
                    <a:pt x="57" y="99"/>
                  </a:cubicBezTo>
                  <a:cubicBezTo>
                    <a:pt x="56" y="99"/>
                    <a:pt x="56" y="99"/>
                    <a:pt x="56" y="99"/>
                  </a:cubicBezTo>
                  <a:cubicBezTo>
                    <a:pt x="55" y="102"/>
                    <a:pt x="55" y="102"/>
                    <a:pt x="55" y="102"/>
                  </a:cubicBezTo>
                  <a:cubicBezTo>
                    <a:pt x="54" y="102"/>
                    <a:pt x="54" y="102"/>
                    <a:pt x="54" y="102"/>
                  </a:cubicBezTo>
                  <a:cubicBezTo>
                    <a:pt x="54" y="101"/>
                    <a:pt x="54" y="101"/>
                    <a:pt x="54" y="101"/>
                  </a:cubicBezTo>
                  <a:cubicBezTo>
                    <a:pt x="53" y="101"/>
                    <a:pt x="53" y="101"/>
                    <a:pt x="53" y="101"/>
                  </a:cubicBezTo>
                  <a:cubicBezTo>
                    <a:pt x="53" y="102"/>
                    <a:pt x="54" y="104"/>
                    <a:pt x="55" y="105"/>
                  </a:cubicBezTo>
                  <a:cubicBezTo>
                    <a:pt x="57" y="105"/>
                    <a:pt x="57" y="105"/>
                    <a:pt x="57" y="105"/>
                  </a:cubicBezTo>
                  <a:cubicBezTo>
                    <a:pt x="57" y="106"/>
                    <a:pt x="57" y="106"/>
                    <a:pt x="57" y="106"/>
                  </a:cubicBezTo>
                  <a:cubicBezTo>
                    <a:pt x="59" y="108"/>
                    <a:pt x="59" y="108"/>
                    <a:pt x="59" y="108"/>
                  </a:cubicBezTo>
                  <a:cubicBezTo>
                    <a:pt x="59" y="109"/>
                    <a:pt x="59" y="109"/>
                    <a:pt x="59" y="109"/>
                  </a:cubicBezTo>
                  <a:cubicBezTo>
                    <a:pt x="56" y="107"/>
                    <a:pt x="56" y="107"/>
                    <a:pt x="56" y="107"/>
                  </a:cubicBezTo>
                  <a:cubicBezTo>
                    <a:pt x="55" y="107"/>
                    <a:pt x="55" y="107"/>
                    <a:pt x="55" y="107"/>
                  </a:cubicBezTo>
                  <a:cubicBezTo>
                    <a:pt x="54" y="106"/>
                    <a:pt x="54" y="106"/>
                    <a:pt x="54" y="106"/>
                  </a:cubicBezTo>
                  <a:cubicBezTo>
                    <a:pt x="54" y="107"/>
                    <a:pt x="54" y="107"/>
                    <a:pt x="54" y="107"/>
                  </a:cubicBezTo>
                  <a:cubicBezTo>
                    <a:pt x="55" y="107"/>
                    <a:pt x="56" y="108"/>
                    <a:pt x="57" y="109"/>
                  </a:cubicBezTo>
                  <a:cubicBezTo>
                    <a:pt x="53" y="107"/>
                    <a:pt x="53" y="107"/>
                    <a:pt x="53" y="107"/>
                  </a:cubicBezTo>
                  <a:cubicBezTo>
                    <a:pt x="52" y="109"/>
                    <a:pt x="52" y="109"/>
                    <a:pt x="52" y="109"/>
                  </a:cubicBezTo>
                  <a:cubicBezTo>
                    <a:pt x="51" y="108"/>
                    <a:pt x="51" y="108"/>
                    <a:pt x="51" y="108"/>
                  </a:cubicBezTo>
                  <a:cubicBezTo>
                    <a:pt x="51" y="107"/>
                    <a:pt x="51" y="107"/>
                    <a:pt x="51" y="107"/>
                  </a:cubicBezTo>
                  <a:cubicBezTo>
                    <a:pt x="49" y="106"/>
                    <a:pt x="49" y="106"/>
                    <a:pt x="49" y="106"/>
                  </a:cubicBezTo>
                  <a:cubicBezTo>
                    <a:pt x="49" y="108"/>
                    <a:pt x="49" y="108"/>
                    <a:pt x="49" y="108"/>
                  </a:cubicBezTo>
                  <a:cubicBezTo>
                    <a:pt x="50" y="109"/>
                    <a:pt x="50" y="109"/>
                    <a:pt x="50" y="109"/>
                  </a:cubicBezTo>
                  <a:cubicBezTo>
                    <a:pt x="50" y="111"/>
                    <a:pt x="50" y="111"/>
                    <a:pt x="50" y="111"/>
                  </a:cubicBezTo>
                  <a:cubicBezTo>
                    <a:pt x="48" y="111"/>
                    <a:pt x="48" y="111"/>
                    <a:pt x="48" y="111"/>
                  </a:cubicBezTo>
                  <a:cubicBezTo>
                    <a:pt x="48" y="108"/>
                    <a:pt x="48" y="108"/>
                    <a:pt x="48" y="108"/>
                  </a:cubicBezTo>
                  <a:cubicBezTo>
                    <a:pt x="47" y="108"/>
                    <a:pt x="47" y="108"/>
                    <a:pt x="47" y="108"/>
                  </a:cubicBezTo>
                  <a:cubicBezTo>
                    <a:pt x="46" y="109"/>
                    <a:pt x="46" y="109"/>
                    <a:pt x="46" y="109"/>
                  </a:cubicBezTo>
                  <a:cubicBezTo>
                    <a:pt x="46" y="112"/>
                    <a:pt x="46" y="112"/>
                    <a:pt x="46" y="112"/>
                  </a:cubicBezTo>
                  <a:cubicBezTo>
                    <a:pt x="47" y="113"/>
                    <a:pt x="47" y="113"/>
                    <a:pt x="47" y="113"/>
                  </a:cubicBezTo>
                  <a:cubicBezTo>
                    <a:pt x="48" y="114"/>
                    <a:pt x="48" y="114"/>
                    <a:pt x="48" y="114"/>
                  </a:cubicBezTo>
                  <a:cubicBezTo>
                    <a:pt x="46" y="114"/>
                    <a:pt x="46" y="114"/>
                    <a:pt x="46" y="114"/>
                  </a:cubicBezTo>
                  <a:cubicBezTo>
                    <a:pt x="45" y="116"/>
                    <a:pt x="45" y="116"/>
                    <a:pt x="45" y="116"/>
                  </a:cubicBezTo>
                  <a:cubicBezTo>
                    <a:pt x="46" y="116"/>
                    <a:pt x="46" y="116"/>
                    <a:pt x="46" y="116"/>
                  </a:cubicBezTo>
                  <a:cubicBezTo>
                    <a:pt x="48" y="119"/>
                    <a:pt x="48" y="119"/>
                    <a:pt x="48" y="119"/>
                  </a:cubicBezTo>
                  <a:cubicBezTo>
                    <a:pt x="50" y="119"/>
                    <a:pt x="50" y="119"/>
                    <a:pt x="50" y="119"/>
                  </a:cubicBezTo>
                  <a:cubicBezTo>
                    <a:pt x="51" y="119"/>
                    <a:pt x="51" y="119"/>
                    <a:pt x="51" y="119"/>
                  </a:cubicBezTo>
                  <a:cubicBezTo>
                    <a:pt x="48" y="120"/>
                    <a:pt x="48" y="120"/>
                    <a:pt x="48" y="120"/>
                  </a:cubicBezTo>
                  <a:cubicBezTo>
                    <a:pt x="48" y="120"/>
                    <a:pt x="48" y="120"/>
                    <a:pt x="48" y="120"/>
                  </a:cubicBezTo>
                  <a:cubicBezTo>
                    <a:pt x="46" y="118"/>
                    <a:pt x="46" y="118"/>
                    <a:pt x="46" y="118"/>
                  </a:cubicBezTo>
                  <a:cubicBezTo>
                    <a:pt x="45" y="118"/>
                    <a:pt x="45" y="118"/>
                    <a:pt x="45" y="118"/>
                  </a:cubicBezTo>
                  <a:cubicBezTo>
                    <a:pt x="44" y="119"/>
                    <a:pt x="44" y="121"/>
                    <a:pt x="44" y="122"/>
                  </a:cubicBezTo>
                  <a:cubicBezTo>
                    <a:pt x="45" y="122"/>
                    <a:pt x="45" y="122"/>
                    <a:pt x="45" y="122"/>
                  </a:cubicBezTo>
                  <a:cubicBezTo>
                    <a:pt x="45" y="125"/>
                    <a:pt x="45" y="125"/>
                    <a:pt x="45" y="125"/>
                  </a:cubicBezTo>
                  <a:cubicBezTo>
                    <a:pt x="47" y="125"/>
                    <a:pt x="47" y="125"/>
                    <a:pt x="47" y="125"/>
                  </a:cubicBezTo>
                  <a:cubicBezTo>
                    <a:pt x="48" y="123"/>
                    <a:pt x="48" y="123"/>
                    <a:pt x="48" y="123"/>
                  </a:cubicBezTo>
                  <a:cubicBezTo>
                    <a:pt x="48" y="125"/>
                    <a:pt x="48" y="125"/>
                    <a:pt x="48" y="125"/>
                  </a:cubicBezTo>
                  <a:cubicBezTo>
                    <a:pt x="50" y="125"/>
                    <a:pt x="50" y="125"/>
                    <a:pt x="50" y="125"/>
                  </a:cubicBezTo>
                  <a:cubicBezTo>
                    <a:pt x="52" y="123"/>
                    <a:pt x="52" y="123"/>
                    <a:pt x="52" y="123"/>
                  </a:cubicBezTo>
                  <a:cubicBezTo>
                    <a:pt x="52" y="124"/>
                    <a:pt x="52" y="124"/>
                    <a:pt x="52" y="124"/>
                  </a:cubicBezTo>
                  <a:cubicBezTo>
                    <a:pt x="50" y="125"/>
                    <a:pt x="49" y="126"/>
                    <a:pt x="47" y="126"/>
                  </a:cubicBezTo>
                  <a:cubicBezTo>
                    <a:pt x="46" y="128"/>
                    <a:pt x="46" y="128"/>
                    <a:pt x="46" y="128"/>
                  </a:cubicBezTo>
                  <a:cubicBezTo>
                    <a:pt x="49" y="128"/>
                    <a:pt x="49" y="128"/>
                    <a:pt x="49" y="128"/>
                  </a:cubicBezTo>
                  <a:cubicBezTo>
                    <a:pt x="52" y="127"/>
                    <a:pt x="52" y="127"/>
                    <a:pt x="52" y="127"/>
                  </a:cubicBezTo>
                  <a:cubicBezTo>
                    <a:pt x="51" y="128"/>
                    <a:pt x="51" y="128"/>
                    <a:pt x="51" y="128"/>
                  </a:cubicBezTo>
                  <a:cubicBezTo>
                    <a:pt x="52" y="130"/>
                    <a:pt x="52" y="130"/>
                    <a:pt x="52" y="130"/>
                  </a:cubicBezTo>
                  <a:cubicBezTo>
                    <a:pt x="50" y="128"/>
                    <a:pt x="50" y="128"/>
                    <a:pt x="50" y="128"/>
                  </a:cubicBezTo>
                  <a:cubicBezTo>
                    <a:pt x="48" y="129"/>
                    <a:pt x="48" y="129"/>
                    <a:pt x="48" y="129"/>
                  </a:cubicBezTo>
                  <a:cubicBezTo>
                    <a:pt x="48" y="130"/>
                    <a:pt x="48" y="130"/>
                    <a:pt x="48" y="130"/>
                  </a:cubicBezTo>
                  <a:cubicBezTo>
                    <a:pt x="47" y="132"/>
                    <a:pt x="47" y="132"/>
                    <a:pt x="47" y="132"/>
                  </a:cubicBezTo>
                  <a:cubicBezTo>
                    <a:pt x="47" y="132"/>
                    <a:pt x="47" y="132"/>
                    <a:pt x="47" y="132"/>
                  </a:cubicBezTo>
                  <a:cubicBezTo>
                    <a:pt x="49" y="133"/>
                    <a:pt x="49" y="133"/>
                    <a:pt x="49" y="133"/>
                  </a:cubicBezTo>
                  <a:cubicBezTo>
                    <a:pt x="50" y="134"/>
                    <a:pt x="50" y="134"/>
                    <a:pt x="50" y="134"/>
                  </a:cubicBezTo>
                  <a:cubicBezTo>
                    <a:pt x="52" y="134"/>
                    <a:pt x="52" y="134"/>
                    <a:pt x="52" y="134"/>
                  </a:cubicBezTo>
                  <a:cubicBezTo>
                    <a:pt x="52" y="134"/>
                    <a:pt x="52" y="134"/>
                    <a:pt x="52" y="134"/>
                  </a:cubicBezTo>
                  <a:cubicBezTo>
                    <a:pt x="49" y="134"/>
                    <a:pt x="49" y="134"/>
                    <a:pt x="49" y="134"/>
                  </a:cubicBezTo>
                  <a:cubicBezTo>
                    <a:pt x="48" y="133"/>
                    <a:pt x="48" y="133"/>
                    <a:pt x="48" y="133"/>
                  </a:cubicBezTo>
                  <a:cubicBezTo>
                    <a:pt x="46" y="133"/>
                    <a:pt x="46" y="133"/>
                    <a:pt x="46" y="133"/>
                  </a:cubicBezTo>
                  <a:cubicBezTo>
                    <a:pt x="45" y="135"/>
                    <a:pt x="45" y="135"/>
                    <a:pt x="45" y="135"/>
                  </a:cubicBezTo>
                  <a:cubicBezTo>
                    <a:pt x="47" y="136"/>
                    <a:pt x="47" y="136"/>
                    <a:pt x="47" y="136"/>
                  </a:cubicBezTo>
                  <a:cubicBezTo>
                    <a:pt x="47" y="137"/>
                    <a:pt x="47" y="137"/>
                    <a:pt x="47" y="137"/>
                  </a:cubicBezTo>
                  <a:cubicBezTo>
                    <a:pt x="48" y="138"/>
                    <a:pt x="48" y="138"/>
                    <a:pt x="48" y="138"/>
                  </a:cubicBezTo>
                  <a:cubicBezTo>
                    <a:pt x="47" y="138"/>
                    <a:pt x="47" y="138"/>
                    <a:pt x="47" y="138"/>
                  </a:cubicBezTo>
                  <a:cubicBezTo>
                    <a:pt x="46" y="137"/>
                    <a:pt x="46" y="137"/>
                    <a:pt x="46" y="137"/>
                  </a:cubicBezTo>
                  <a:cubicBezTo>
                    <a:pt x="44" y="137"/>
                    <a:pt x="44" y="137"/>
                    <a:pt x="44" y="137"/>
                  </a:cubicBezTo>
                  <a:cubicBezTo>
                    <a:pt x="43" y="141"/>
                    <a:pt x="43" y="141"/>
                    <a:pt x="43" y="141"/>
                  </a:cubicBezTo>
                  <a:cubicBezTo>
                    <a:pt x="46" y="141"/>
                    <a:pt x="46" y="141"/>
                    <a:pt x="46" y="141"/>
                  </a:cubicBezTo>
                  <a:cubicBezTo>
                    <a:pt x="45" y="142"/>
                    <a:pt x="45" y="142"/>
                    <a:pt x="45" y="142"/>
                  </a:cubicBezTo>
                  <a:cubicBezTo>
                    <a:pt x="46" y="143"/>
                    <a:pt x="46" y="143"/>
                    <a:pt x="46" y="143"/>
                  </a:cubicBezTo>
                  <a:cubicBezTo>
                    <a:pt x="44" y="143"/>
                    <a:pt x="44" y="143"/>
                    <a:pt x="44" y="143"/>
                  </a:cubicBezTo>
                  <a:cubicBezTo>
                    <a:pt x="44" y="144"/>
                    <a:pt x="44" y="144"/>
                    <a:pt x="44" y="144"/>
                  </a:cubicBezTo>
                  <a:cubicBezTo>
                    <a:pt x="43" y="146"/>
                    <a:pt x="43" y="146"/>
                    <a:pt x="43" y="146"/>
                  </a:cubicBezTo>
                  <a:cubicBezTo>
                    <a:pt x="41" y="145"/>
                    <a:pt x="41" y="145"/>
                    <a:pt x="41" y="145"/>
                  </a:cubicBezTo>
                  <a:cubicBezTo>
                    <a:pt x="40" y="145"/>
                    <a:pt x="38" y="145"/>
                    <a:pt x="37" y="145"/>
                  </a:cubicBezTo>
                  <a:cubicBezTo>
                    <a:pt x="36" y="146"/>
                    <a:pt x="36" y="146"/>
                    <a:pt x="36" y="146"/>
                  </a:cubicBezTo>
                  <a:cubicBezTo>
                    <a:pt x="36" y="147"/>
                    <a:pt x="36" y="147"/>
                    <a:pt x="36" y="147"/>
                  </a:cubicBezTo>
                  <a:cubicBezTo>
                    <a:pt x="37" y="148"/>
                    <a:pt x="37" y="148"/>
                    <a:pt x="37" y="148"/>
                  </a:cubicBezTo>
                  <a:cubicBezTo>
                    <a:pt x="38" y="147"/>
                    <a:pt x="38" y="147"/>
                    <a:pt x="38" y="147"/>
                  </a:cubicBezTo>
                  <a:cubicBezTo>
                    <a:pt x="39" y="147"/>
                    <a:pt x="41" y="148"/>
                    <a:pt x="42" y="148"/>
                  </a:cubicBezTo>
                  <a:cubicBezTo>
                    <a:pt x="45" y="147"/>
                    <a:pt x="45" y="147"/>
                    <a:pt x="45" y="147"/>
                  </a:cubicBezTo>
                  <a:cubicBezTo>
                    <a:pt x="47" y="148"/>
                    <a:pt x="47" y="148"/>
                    <a:pt x="47" y="148"/>
                  </a:cubicBezTo>
                  <a:cubicBezTo>
                    <a:pt x="45" y="147"/>
                    <a:pt x="45" y="147"/>
                    <a:pt x="45" y="147"/>
                  </a:cubicBezTo>
                  <a:cubicBezTo>
                    <a:pt x="43" y="149"/>
                    <a:pt x="43" y="149"/>
                    <a:pt x="43" y="149"/>
                  </a:cubicBezTo>
                  <a:cubicBezTo>
                    <a:pt x="43" y="150"/>
                    <a:pt x="43" y="150"/>
                    <a:pt x="43" y="150"/>
                  </a:cubicBezTo>
                  <a:cubicBezTo>
                    <a:pt x="41" y="149"/>
                    <a:pt x="41" y="149"/>
                    <a:pt x="41" y="149"/>
                  </a:cubicBezTo>
                  <a:cubicBezTo>
                    <a:pt x="40" y="149"/>
                    <a:pt x="40" y="149"/>
                    <a:pt x="40" y="149"/>
                  </a:cubicBezTo>
                  <a:cubicBezTo>
                    <a:pt x="40" y="150"/>
                    <a:pt x="40" y="150"/>
                    <a:pt x="40" y="150"/>
                  </a:cubicBezTo>
                  <a:cubicBezTo>
                    <a:pt x="43" y="152"/>
                    <a:pt x="43" y="152"/>
                    <a:pt x="43" y="152"/>
                  </a:cubicBezTo>
                  <a:cubicBezTo>
                    <a:pt x="44" y="153"/>
                    <a:pt x="45" y="153"/>
                    <a:pt x="46" y="154"/>
                  </a:cubicBezTo>
                  <a:cubicBezTo>
                    <a:pt x="49" y="152"/>
                    <a:pt x="51" y="149"/>
                    <a:pt x="54" y="147"/>
                  </a:cubicBezTo>
                  <a:cubicBezTo>
                    <a:pt x="55" y="146"/>
                    <a:pt x="55" y="146"/>
                    <a:pt x="55" y="146"/>
                  </a:cubicBezTo>
                  <a:cubicBezTo>
                    <a:pt x="57" y="144"/>
                    <a:pt x="57" y="144"/>
                    <a:pt x="57" y="144"/>
                  </a:cubicBezTo>
                  <a:cubicBezTo>
                    <a:pt x="55" y="147"/>
                    <a:pt x="55" y="147"/>
                    <a:pt x="55" y="147"/>
                  </a:cubicBezTo>
                  <a:cubicBezTo>
                    <a:pt x="57" y="148"/>
                    <a:pt x="57" y="148"/>
                    <a:pt x="57" y="148"/>
                  </a:cubicBezTo>
                  <a:cubicBezTo>
                    <a:pt x="60" y="147"/>
                    <a:pt x="60" y="147"/>
                    <a:pt x="60" y="147"/>
                  </a:cubicBezTo>
                  <a:cubicBezTo>
                    <a:pt x="57" y="149"/>
                    <a:pt x="57" y="149"/>
                    <a:pt x="57" y="149"/>
                  </a:cubicBezTo>
                  <a:cubicBezTo>
                    <a:pt x="55" y="148"/>
                    <a:pt x="55" y="148"/>
                    <a:pt x="55" y="148"/>
                  </a:cubicBezTo>
                  <a:cubicBezTo>
                    <a:pt x="53" y="149"/>
                    <a:pt x="53" y="149"/>
                    <a:pt x="53" y="149"/>
                  </a:cubicBezTo>
                  <a:cubicBezTo>
                    <a:pt x="52" y="151"/>
                    <a:pt x="51" y="153"/>
                    <a:pt x="50" y="155"/>
                  </a:cubicBezTo>
                  <a:cubicBezTo>
                    <a:pt x="51" y="154"/>
                    <a:pt x="51" y="154"/>
                    <a:pt x="51" y="154"/>
                  </a:cubicBezTo>
                  <a:cubicBezTo>
                    <a:pt x="52" y="156"/>
                    <a:pt x="52" y="156"/>
                    <a:pt x="52" y="156"/>
                  </a:cubicBezTo>
                  <a:cubicBezTo>
                    <a:pt x="53" y="155"/>
                    <a:pt x="53" y="155"/>
                    <a:pt x="53" y="155"/>
                  </a:cubicBezTo>
                  <a:cubicBezTo>
                    <a:pt x="56" y="156"/>
                    <a:pt x="56" y="156"/>
                    <a:pt x="56" y="156"/>
                  </a:cubicBezTo>
                  <a:cubicBezTo>
                    <a:pt x="55" y="156"/>
                    <a:pt x="55" y="156"/>
                    <a:pt x="55" y="156"/>
                  </a:cubicBezTo>
                  <a:cubicBezTo>
                    <a:pt x="53" y="156"/>
                    <a:pt x="53" y="156"/>
                    <a:pt x="53" y="156"/>
                  </a:cubicBezTo>
                  <a:cubicBezTo>
                    <a:pt x="50" y="156"/>
                    <a:pt x="50" y="156"/>
                    <a:pt x="50" y="156"/>
                  </a:cubicBezTo>
                  <a:cubicBezTo>
                    <a:pt x="49" y="158"/>
                    <a:pt x="48" y="160"/>
                    <a:pt x="47" y="162"/>
                  </a:cubicBezTo>
                  <a:cubicBezTo>
                    <a:pt x="49" y="162"/>
                    <a:pt x="49" y="162"/>
                    <a:pt x="49" y="162"/>
                  </a:cubicBezTo>
                  <a:cubicBezTo>
                    <a:pt x="48" y="163"/>
                    <a:pt x="48" y="165"/>
                    <a:pt x="47" y="166"/>
                  </a:cubicBezTo>
                  <a:cubicBezTo>
                    <a:pt x="49" y="165"/>
                    <a:pt x="49" y="165"/>
                    <a:pt x="49" y="165"/>
                  </a:cubicBezTo>
                  <a:cubicBezTo>
                    <a:pt x="48" y="167"/>
                    <a:pt x="47" y="170"/>
                    <a:pt x="45" y="172"/>
                  </a:cubicBezTo>
                  <a:cubicBezTo>
                    <a:pt x="45" y="173"/>
                    <a:pt x="45" y="173"/>
                    <a:pt x="45" y="173"/>
                  </a:cubicBezTo>
                  <a:cubicBezTo>
                    <a:pt x="47" y="170"/>
                    <a:pt x="47" y="170"/>
                    <a:pt x="47" y="170"/>
                  </a:cubicBezTo>
                  <a:cubicBezTo>
                    <a:pt x="47" y="171"/>
                    <a:pt x="47" y="171"/>
                    <a:pt x="47" y="171"/>
                  </a:cubicBezTo>
                  <a:cubicBezTo>
                    <a:pt x="45" y="174"/>
                    <a:pt x="45" y="174"/>
                    <a:pt x="45" y="174"/>
                  </a:cubicBezTo>
                  <a:cubicBezTo>
                    <a:pt x="45" y="175"/>
                    <a:pt x="45" y="175"/>
                    <a:pt x="45" y="175"/>
                  </a:cubicBezTo>
                  <a:cubicBezTo>
                    <a:pt x="46" y="174"/>
                    <a:pt x="46" y="174"/>
                    <a:pt x="46" y="174"/>
                  </a:cubicBezTo>
                  <a:cubicBezTo>
                    <a:pt x="45" y="176"/>
                    <a:pt x="45" y="176"/>
                    <a:pt x="45" y="176"/>
                  </a:cubicBezTo>
                  <a:cubicBezTo>
                    <a:pt x="46" y="179"/>
                    <a:pt x="46" y="179"/>
                    <a:pt x="46" y="179"/>
                  </a:cubicBezTo>
                  <a:cubicBezTo>
                    <a:pt x="48" y="179"/>
                    <a:pt x="49" y="178"/>
                    <a:pt x="50" y="176"/>
                  </a:cubicBezTo>
                  <a:cubicBezTo>
                    <a:pt x="49" y="178"/>
                    <a:pt x="49" y="178"/>
                    <a:pt x="49" y="178"/>
                  </a:cubicBezTo>
                  <a:cubicBezTo>
                    <a:pt x="47" y="179"/>
                    <a:pt x="47" y="179"/>
                    <a:pt x="47" y="179"/>
                  </a:cubicBezTo>
                  <a:cubicBezTo>
                    <a:pt x="46" y="181"/>
                    <a:pt x="46" y="181"/>
                    <a:pt x="46" y="181"/>
                  </a:cubicBezTo>
                  <a:cubicBezTo>
                    <a:pt x="45" y="182"/>
                    <a:pt x="45" y="182"/>
                    <a:pt x="45" y="182"/>
                  </a:cubicBezTo>
                  <a:cubicBezTo>
                    <a:pt x="45" y="183"/>
                    <a:pt x="45" y="183"/>
                    <a:pt x="45" y="183"/>
                  </a:cubicBezTo>
                  <a:cubicBezTo>
                    <a:pt x="44" y="186"/>
                    <a:pt x="44" y="186"/>
                    <a:pt x="44" y="186"/>
                  </a:cubicBezTo>
                  <a:cubicBezTo>
                    <a:pt x="44" y="190"/>
                    <a:pt x="44" y="190"/>
                    <a:pt x="44" y="190"/>
                  </a:cubicBezTo>
                  <a:cubicBezTo>
                    <a:pt x="42" y="191"/>
                    <a:pt x="42" y="191"/>
                    <a:pt x="42" y="191"/>
                  </a:cubicBezTo>
                  <a:cubicBezTo>
                    <a:pt x="42" y="194"/>
                    <a:pt x="42" y="194"/>
                    <a:pt x="42" y="194"/>
                  </a:cubicBezTo>
                  <a:cubicBezTo>
                    <a:pt x="43" y="195"/>
                    <a:pt x="43" y="195"/>
                    <a:pt x="43" y="195"/>
                  </a:cubicBezTo>
                  <a:cubicBezTo>
                    <a:pt x="45" y="195"/>
                    <a:pt x="45" y="195"/>
                    <a:pt x="45" y="195"/>
                  </a:cubicBezTo>
                  <a:cubicBezTo>
                    <a:pt x="47" y="194"/>
                    <a:pt x="47" y="194"/>
                    <a:pt x="47" y="194"/>
                  </a:cubicBezTo>
                  <a:cubicBezTo>
                    <a:pt x="48" y="192"/>
                    <a:pt x="48" y="192"/>
                    <a:pt x="48" y="192"/>
                  </a:cubicBezTo>
                  <a:cubicBezTo>
                    <a:pt x="47" y="191"/>
                    <a:pt x="47" y="191"/>
                    <a:pt x="47" y="191"/>
                  </a:cubicBezTo>
                  <a:cubicBezTo>
                    <a:pt x="47" y="190"/>
                    <a:pt x="47" y="190"/>
                    <a:pt x="47" y="190"/>
                  </a:cubicBezTo>
                  <a:cubicBezTo>
                    <a:pt x="49" y="185"/>
                    <a:pt x="49" y="185"/>
                    <a:pt x="49" y="185"/>
                  </a:cubicBezTo>
                  <a:cubicBezTo>
                    <a:pt x="49" y="183"/>
                    <a:pt x="49" y="183"/>
                    <a:pt x="49" y="183"/>
                  </a:cubicBezTo>
                  <a:cubicBezTo>
                    <a:pt x="50" y="181"/>
                    <a:pt x="50" y="181"/>
                    <a:pt x="50" y="181"/>
                  </a:cubicBezTo>
                  <a:cubicBezTo>
                    <a:pt x="52" y="179"/>
                    <a:pt x="52" y="179"/>
                    <a:pt x="52" y="179"/>
                  </a:cubicBezTo>
                  <a:cubicBezTo>
                    <a:pt x="52" y="177"/>
                    <a:pt x="52" y="177"/>
                    <a:pt x="52" y="177"/>
                  </a:cubicBezTo>
                  <a:cubicBezTo>
                    <a:pt x="51" y="176"/>
                    <a:pt x="51" y="176"/>
                    <a:pt x="51" y="176"/>
                  </a:cubicBezTo>
                  <a:cubicBezTo>
                    <a:pt x="50" y="173"/>
                    <a:pt x="50" y="173"/>
                    <a:pt x="50" y="173"/>
                  </a:cubicBezTo>
                  <a:cubicBezTo>
                    <a:pt x="50" y="173"/>
                    <a:pt x="50" y="173"/>
                    <a:pt x="50" y="173"/>
                  </a:cubicBezTo>
                  <a:cubicBezTo>
                    <a:pt x="50" y="171"/>
                    <a:pt x="50" y="171"/>
                    <a:pt x="50" y="171"/>
                  </a:cubicBezTo>
                  <a:cubicBezTo>
                    <a:pt x="52" y="171"/>
                    <a:pt x="52" y="171"/>
                    <a:pt x="52" y="171"/>
                  </a:cubicBezTo>
                  <a:cubicBezTo>
                    <a:pt x="55" y="167"/>
                    <a:pt x="55" y="167"/>
                    <a:pt x="55" y="167"/>
                  </a:cubicBezTo>
                  <a:cubicBezTo>
                    <a:pt x="57" y="166"/>
                    <a:pt x="57" y="166"/>
                    <a:pt x="57" y="166"/>
                  </a:cubicBezTo>
                  <a:cubicBezTo>
                    <a:pt x="58" y="164"/>
                    <a:pt x="58" y="164"/>
                    <a:pt x="58" y="164"/>
                  </a:cubicBezTo>
                  <a:cubicBezTo>
                    <a:pt x="60" y="163"/>
                    <a:pt x="60" y="163"/>
                    <a:pt x="60" y="163"/>
                  </a:cubicBezTo>
                  <a:cubicBezTo>
                    <a:pt x="58" y="164"/>
                    <a:pt x="58" y="164"/>
                    <a:pt x="58" y="164"/>
                  </a:cubicBezTo>
                  <a:cubicBezTo>
                    <a:pt x="57" y="166"/>
                    <a:pt x="57" y="166"/>
                    <a:pt x="57" y="166"/>
                  </a:cubicBezTo>
                  <a:cubicBezTo>
                    <a:pt x="55" y="167"/>
                    <a:pt x="55" y="167"/>
                    <a:pt x="55" y="167"/>
                  </a:cubicBezTo>
                  <a:cubicBezTo>
                    <a:pt x="52" y="171"/>
                    <a:pt x="52" y="171"/>
                    <a:pt x="52" y="171"/>
                  </a:cubicBezTo>
                  <a:cubicBezTo>
                    <a:pt x="52" y="175"/>
                    <a:pt x="52" y="175"/>
                    <a:pt x="52" y="175"/>
                  </a:cubicBezTo>
                  <a:cubicBezTo>
                    <a:pt x="53" y="176"/>
                    <a:pt x="53" y="176"/>
                    <a:pt x="53" y="176"/>
                  </a:cubicBezTo>
                  <a:cubicBezTo>
                    <a:pt x="55" y="177"/>
                    <a:pt x="55" y="177"/>
                    <a:pt x="55" y="177"/>
                  </a:cubicBezTo>
                  <a:cubicBezTo>
                    <a:pt x="54" y="175"/>
                    <a:pt x="54" y="175"/>
                    <a:pt x="54" y="175"/>
                  </a:cubicBezTo>
                  <a:cubicBezTo>
                    <a:pt x="55" y="172"/>
                    <a:pt x="55" y="172"/>
                    <a:pt x="55" y="172"/>
                  </a:cubicBezTo>
                  <a:cubicBezTo>
                    <a:pt x="55" y="174"/>
                    <a:pt x="55" y="174"/>
                    <a:pt x="55" y="174"/>
                  </a:cubicBezTo>
                  <a:cubicBezTo>
                    <a:pt x="57" y="175"/>
                    <a:pt x="57" y="175"/>
                    <a:pt x="57" y="175"/>
                  </a:cubicBezTo>
                  <a:cubicBezTo>
                    <a:pt x="56" y="171"/>
                    <a:pt x="56" y="171"/>
                    <a:pt x="56" y="171"/>
                  </a:cubicBezTo>
                  <a:cubicBezTo>
                    <a:pt x="57" y="173"/>
                    <a:pt x="57" y="173"/>
                    <a:pt x="57" y="173"/>
                  </a:cubicBezTo>
                  <a:cubicBezTo>
                    <a:pt x="58" y="176"/>
                    <a:pt x="58" y="176"/>
                    <a:pt x="58" y="176"/>
                  </a:cubicBezTo>
                  <a:cubicBezTo>
                    <a:pt x="59" y="176"/>
                    <a:pt x="59" y="176"/>
                    <a:pt x="59" y="176"/>
                  </a:cubicBezTo>
                  <a:cubicBezTo>
                    <a:pt x="61" y="173"/>
                    <a:pt x="62" y="169"/>
                    <a:pt x="61" y="166"/>
                  </a:cubicBezTo>
                  <a:cubicBezTo>
                    <a:pt x="61" y="166"/>
                    <a:pt x="61" y="166"/>
                    <a:pt x="61" y="166"/>
                  </a:cubicBezTo>
                  <a:cubicBezTo>
                    <a:pt x="61" y="168"/>
                    <a:pt x="61" y="168"/>
                    <a:pt x="61" y="168"/>
                  </a:cubicBezTo>
                  <a:cubicBezTo>
                    <a:pt x="62" y="168"/>
                    <a:pt x="62" y="168"/>
                    <a:pt x="62" y="168"/>
                  </a:cubicBezTo>
                  <a:cubicBezTo>
                    <a:pt x="63" y="165"/>
                    <a:pt x="63" y="165"/>
                    <a:pt x="63" y="165"/>
                  </a:cubicBezTo>
                  <a:cubicBezTo>
                    <a:pt x="64" y="165"/>
                    <a:pt x="64" y="165"/>
                    <a:pt x="64" y="165"/>
                  </a:cubicBezTo>
                  <a:cubicBezTo>
                    <a:pt x="63" y="167"/>
                    <a:pt x="62" y="168"/>
                    <a:pt x="62" y="169"/>
                  </a:cubicBezTo>
                  <a:cubicBezTo>
                    <a:pt x="62" y="172"/>
                    <a:pt x="62" y="172"/>
                    <a:pt x="62" y="172"/>
                  </a:cubicBezTo>
                  <a:cubicBezTo>
                    <a:pt x="63" y="172"/>
                    <a:pt x="63" y="172"/>
                    <a:pt x="63" y="172"/>
                  </a:cubicBezTo>
                  <a:cubicBezTo>
                    <a:pt x="63" y="171"/>
                    <a:pt x="63" y="171"/>
                    <a:pt x="63" y="171"/>
                  </a:cubicBezTo>
                  <a:cubicBezTo>
                    <a:pt x="64" y="172"/>
                    <a:pt x="64" y="172"/>
                    <a:pt x="64" y="172"/>
                  </a:cubicBezTo>
                  <a:cubicBezTo>
                    <a:pt x="66" y="174"/>
                    <a:pt x="66" y="174"/>
                    <a:pt x="66" y="174"/>
                  </a:cubicBezTo>
                  <a:cubicBezTo>
                    <a:pt x="69" y="174"/>
                    <a:pt x="69" y="174"/>
                    <a:pt x="69" y="174"/>
                  </a:cubicBezTo>
                  <a:cubicBezTo>
                    <a:pt x="69" y="175"/>
                    <a:pt x="69" y="175"/>
                    <a:pt x="69" y="175"/>
                  </a:cubicBezTo>
                  <a:cubicBezTo>
                    <a:pt x="67" y="174"/>
                    <a:pt x="65" y="174"/>
                    <a:pt x="63" y="173"/>
                  </a:cubicBezTo>
                  <a:cubicBezTo>
                    <a:pt x="61" y="174"/>
                    <a:pt x="61" y="174"/>
                    <a:pt x="61" y="174"/>
                  </a:cubicBezTo>
                  <a:cubicBezTo>
                    <a:pt x="61" y="175"/>
                    <a:pt x="61" y="175"/>
                    <a:pt x="61" y="175"/>
                  </a:cubicBezTo>
                  <a:cubicBezTo>
                    <a:pt x="61" y="180"/>
                    <a:pt x="61" y="180"/>
                    <a:pt x="61" y="180"/>
                  </a:cubicBezTo>
                  <a:cubicBezTo>
                    <a:pt x="60" y="181"/>
                    <a:pt x="60" y="181"/>
                    <a:pt x="60" y="181"/>
                  </a:cubicBezTo>
                  <a:cubicBezTo>
                    <a:pt x="62" y="183"/>
                    <a:pt x="62" y="183"/>
                    <a:pt x="62" y="183"/>
                  </a:cubicBezTo>
                  <a:cubicBezTo>
                    <a:pt x="62" y="184"/>
                    <a:pt x="62" y="184"/>
                    <a:pt x="62" y="184"/>
                  </a:cubicBezTo>
                  <a:cubicBezTo>
                    <a:pt x="64" y="185"/>
                    <a:pt x="64" y="185"/>
                    <a:pt x="64" y="185"/>
                  </a:cubicBezTo>
                  <a:cubicBezTo>
                    <a:pt x="65" y="186"/>
                    <a:pt x="65" y="186"/>
                    <a:pt x="65" y="186"/>
                  </a:cubicBezTo>
                  <a:cubicBezTo>
                    <a:pt x="65" y="187"/>
                    <a:pt x="65" y="187"/>
                    <a:pt x="65" y="187"/>
                  </a:cubicBezTo>
                  <a:cubicBezTo>
                    <a:pt x="66" y="189"/>
                    <a:pt x="66" y="189"/>
                    <a:pt x="66" y="189"/>
                  </a:cubicBezTo>
                  <a:cubicBezTo>
                    <a:pt x="65" y="190"/>
                    <a:pt x="65" y="190"/>
                    <a:pt x="65" y="190"/>
                  </a:cubicBezTo>
                  <a:cubicBezTo>
                    <a:pt x="63" y="191"/>
                    <a:pt x="63" y="191"/>
                    <a:pt x="63" y="191"/>
                  </a:cubicBezTo>
                  <a:cubicBezTo>
                    <a:pt x="63" y="193"/>
                    <a:pt x="63" y="193"/>
                    <a:pt x="63" y="193"/>
                  </a:cubicBezTo>
                  <a:cubicBezTo>
                    <a:pt x="62" y="194"/>
                    <a:pt x="62" y="194"/>
                    <a:pt x="62" y="194"/>
                  </a:cubicBezTo>
                  <a:cubicBezTo>
                    <a:pt x="61" y="197"/>
                    <a:pt x="60" y="199"/>
                    <a:pt x="58" y="201"/>
                  </a:cubicBezTo>
                  <a:cubicBezTo>
                    <a:pt x="57" y="203"/>
                    <a:pt x="57" y="205"/>
                    <a:pt x="58" y="207"/>
                  </a:cubicBezTo>
                  <a:cubicBezTo>
                    <a:pt x="58" y="208"/>
                    <a:pt x="58" y="208"/>
                    <a:pt x="58" y="208"/>
                  </a:cubicBezTo>
                  <a:cubicBezTo>
                    <a:pt x="57" y="208"/>
                    <a:pt x="57" y="208"/>
                    <a:pt x="57" y="208"/>
                  </a:cubicBezTo>
                  <a:cubicBezTo>
                    <a:pt x="57" y="206"/>
                    <a:pt x="57" y="206"/>
                    <a:pt x="57" y="206"/>
                  </a:cubicBezTo>
                  <a:cubicBezTo>
                    <a:pt x="56" y="204"/>
                    <a:pt x="56" y="204"/>
                    <a:pt x="56" y="204"/>
                  </a:cubicBezTo>
                  <a:cubicBezTo>
                    <a:pt x="54" y="205"/>
                    <a:pt x="54" y="205"/>
                    <a:pt x="54" y="205"/>
                  </a:cubicBezTo>
                  <a:cubicBezTo>
                    <a:pt x="54" y="208"/>
                    <a:pt x="54" y="208"/>
                    <a:pt x="54" y="208"/>
                  </a:cubicBezTo>
                  <a:cubicBezTo>
                    <a:pt x="55" y="210"/>
                    <a:pt x="57" y="213"/>
                    <a:pt x="59" y="214"/>
                  </a:cubicBezTo>
                  <a:cubicBezTo>
                    <a:pt x="59" y="217"/>
                    <a:pt x="59" y="217"/>
                    <a:pt x="59" y="217"/>
                  </a:cubicBezTo>
                  <a:cubicBezTo>
                    <a:pt x="60" y="218"/>
                    <a:pt x="60" y="218"/>
                    <a:pt x="60" y="218"/>
                  </a:cubicBezTo>
                  <a:cubicBezTo>
                    <a:pt x="60" y="216"/>
                    <a:pt x="60" y="216"/>
                    <a:pt x="60" y="216"/>
                  </a:cubicBezTo>
                  <a:cubicBezTo>
                    <a:pt x="60" y="215"/>
                    <a:pt x="60" y="215"/>
                    <a:pt x="60" y="215"/>
                  </a:cubicBezTo>
                  <a:cubicBezTo>
                    <a:pt x="59" y="212"/>
                    <a:pt x="59" y="212"/>
                    <a:pt x="59" y="212"/>
                  </a:cubicBezTo>
                  <a:cubicBezTo>
                    <a:pt x="61" y="210"/>
                    <a:pt x="61" y="210"/>
                    <a:pt x="61" y="210"/>
                  </a:cubicBezTo>
                  <a:cubicBezTo>
                    <a:pt x="62" y="210"/>
                    <a:pt x="62" y="210"/>
                    <a:pt x="62" y="210"/>
                  </a:cubicBezTo>
                  <a:cubicBezTo>
                    <a:pt x="62" y="211"/>
                    <a:pt x="62" y="211"/>
                    <a:pt x="62" y="211"/>
                  </a:cubicBezTo>
                  <a:cubicBezTo>
                    <a:pt x="66" y="213"/>
                    <a:pt x="66" y="213"/>
                    <a:pt x="66" y="213"/>
                  </a:cubicBezTo>
                  <a:cubicBezTo>
                    <a:pt x="68" y="215"/>
                    <a:pt x="68" y="215"/>
                    <a:pt x="68" y="215"/>
                  </a:cubicBezTo>
                  <a:cubicBezTo>
                    <a:pt x="70" y="216"/>
                    <a:pt x="70" y="216"/>
                    <a:pt x="70" y="216"/>
                  </a:cubicBezTo>
                  <a:cubicBezTo>
                    <a:pt x="71" y="216"/>
                    <a:pt x="71" y="216"/>
                    <a:pt x="71" y="216"/>
                  </a:cubicBezTo>
                  <a:cubicBezTo>
                    <a:pt x="71" y="212"/>
                    <a:pt x="71" y="212"/>
                    <a:pt x="71" y="212"/>
                  </a:cubicBezTo>
                  <a:cubicBezTo>
                    <a:pt x="70" y="211"/>
                    <a:pt x="70" y="211"/>
                    <a:pt x="70" y="211"/>
                  </a:cubicBezTo>
                  <a:cubicBezTo>
                    <a:pt x="69" y="210"/>
                    <a:pt x="69" y="210"/>
                    <a:pt x="69" y="210"/>
                  </a:cubicBezTo>
                  <a:cubicBezTo>
                    <a:pt x="70" y="209"/>
                    <a:pt x="70" y="209"/>
                    <a:pt x="70" y="209"/>
                  </a:cubicBezTo>
                  <a:cubicBezTo>
                    <a:pt x="71" y="210"/>
                    <a:pt x="71" y="210"/>
                    <a:pt x="71" y="210"/>
                  </a:cubicBezTo>
                  <a:cubicBezTo>
                    <a:pt x="73" y="211"/>
                    <a:pt x="73" y="211"/>
                    <a:pt x="73" y="211"/>
                  </a:cubicBezTo>
                  <a:cubicBezTo>
                    <a:pt x="74" y="210"/>
                    <a:pt x="74" y="210"/>
                    <a:pt x="74" y="210"/>
                  </a:cubicBezTo>
                  <a:cubicBezTo>
                    <a:pt x="74" y="211"/>
                    <a:pt x="74" y="211"/>
                    <a:pt x="74" y="211"/>
                  </a:cubicBezTo>
                  <a:cubicBezTo>
                    <a:pt x="75" y="213"/>
                    <a:pt x="75" y="213"/>
                    <a:pt x="75" y="213"/>
                  </a:cubicBezTo>
                  <a:cubicBezTo>
                    <a:pt x="76" y="213"/>
                    <a:pt x="76" y="213"/>
                    <a:pt x="76" y="213"/>
                  </a:cubicBezTo>
                  <a:cubicBezTo>
                    <a:pt x="77" y="212"/>
                    <a:pt x="77" y="212"/>
                    <a:pt x="77" y="212"/>
                  </a:cubicBezTo>
                  <a:cubicBezTo>
                    <a:pt x="77" y="213"/>
                    <a:pt x="77" y="213"/>
                    <a:pt x="77" y="213"/>
                  </a:cubicBezTo>
                  <a:cubicBezTo>
                    <a:pt x="79" y="213"/>
                    <a:pt x="79" y="213"/>
                    <a:pt x="79" y="213"/>
                  </a:cubicBezTo>
                  <a:cubicBezTo>
                    <a:pt x="82" y="212"/>
                    <a:pt x="82" y="212"/>
                    <a:pt x="82" y="212"/>
                  </a:cubicBezTo>
                  <a:cubicBezTo>
                    <a:pt x="81" y="210"/>
                    <a:pt x="81" y="210"/>
                    <a:pt x="81" y="210"/>
                  </a:cubicBezTo>
                  <a:cubicBezTo>
                    <a:pt x="84" y="210"/>
                    <a:pt x="84" y="210"/>
                    <a:pt x="84" y="210"/>
                  </a:cubicBezTo>
                  <a:cubicBezTo>
                    <a:pt x="84" y="210"/>
                    <a:pt x="84" y="210"/>
                    <a:pt x="84" y="210"/>
                  </a:cubicBezTo>
                  <a:cubicBezTo>
                    <a:pt x="86" y="210"/>
                    <a:pt x="86" y="210"/>
                    <a:pt x="86" y="210"/>
                  </a:cubicBezTo>
                  <a:cubicBezTo>
                    <a:pt x="87" y="209"/>
                    <a:pt x="87" y="209"/>
                    <a:pt x="87" y="209"/>
                  </a:cubicBezTo>
                  <a:cubicBezTo>
                    <a:pt x="87" y="206"/>
                    <a:pt x="87" y="206"/>
                    <a:pt x="87" y="206"/>
                  </a:cubicBezTo>
                  <a:cubicBezTo>
                    <a:pt x="88" y="207"/>
                    <a:pt x="88" y="207"/>
                    <a:pt x="88" y="207"/>
                  </a:cubicBezTo>
                  <a:cubicBezTo>
                    <a:pt x="91" y="207"/>
                    <a:pt x="95" y="207"/>
                    <a:pt x="98" y="206"/>
                  </a:cubicBezTo>
                  <a:cubicBezTo>
                    <a:pt x="97" y="207"/>
                    <a:pt x="97" y="207"/>
                    <a:pt x="97" y="207"/>
                  </a:cubicBezTo>
                  <a:cubicBezTo>
                    <a:pt x="98" y="207"/>
                    <a:pt x="98" y="207"/>
                    <a:pt x="98" y="207"/>
                  </a:cubicBezTo>
                  <a:cubicBezTo>
                    <a:pt x="96" y="208"/>
                    <a:pt x="96" y="208"/>
                    <a:pt x="96" y="208"/>
                  </a:cubicBezTo>
                  <a:cubicBezTo>
                    <a:pt x="94" y="207"/>
                    <a:pt x="94" y="207"/>
                    <a:pt x="94" y="207"/>
                  </a:cubicBezTo>
                  <a:cubicBezTo>
                    <a:pt x="92" y="208"/>
                    <a:pt x="92" y="208"/>
                    <a:pt x="92" y="208"/>
                  </a:cubicBezTo>
                  <a:cubicBezTo>
                    <a:pt x="93" y="209"/>
                    <a:pt x="93" y="209"/>
                    <a:pt x="93" y="209"/>
                  </a:cubicBezTo>
                  <a:cubicBezTo>
                    <a:pt x="92" y="209"/>
                    <a:pt x="92" y="209"/>
                    <a:pt x="92" y="209"/>
                  </a:cubicBezTo>
                  <a:cubicBezTo>
                    <a:pt x="91" y="210"/>
                    <a:pt x="91" y="210"/>
                    <a:pt x="91" y="210"/>
                  </a:cubicBezTo>
                  <a:cubicBezTo>
                    <a:pt x="89" y="215"/>
                    <a:pt x="89" y="215"/>
                    <a:pt x="89" y="215"/>
                  </a:cubicBezTo>
                  <a:cubicBezTo>
                    <a:pt x="88" y="215"/>
                    <a:pt x="88" y="215"/>
                    <a:pt x="88" y="215"/>
                  </a:cubicBezTo>
                  <a:cubicBezTo>
                    <a:pt x="87" y="217"/>
                    <a:pt x="86" y="220"/>
                    <a:pt x="86" y="222"/>
                  </a:cubicBezTo>
                  <a:cubicBezTo>
                    <a:pt x="87" y="224"/>
                    <a:pt x="89" y="226"/>
                    <a:pt x="90" y="229"/>
                  </a:cubicBezTo>
                  <a:cubicBezTo>
                    <a:pt x="90" y="230"/>
                    <a:pt x="90" y="230"/>
                    <a:pt x="90" y="230"/>
                  </a:cubicBezTo>
                  <a:cubicBezTo>
                    <a:pt x="92" y="233"/>
                    <a:pt x="92" y="233"/>
                    <a:pt x="92" y="233"/>
                  </a:cubicBezTo>
                  <a:cubicBezTo>
                    <a:pt x="94" y="233"/>
                    <a:pt x="94" y="233"/>
                    <a:pt x="94" y="233"/>
                  </a:cubicBezTo>
                  <a:cubicBezTo>
                    <a:pt x="94" y="233"/>
                    <a:pt x="94" y="233"/>
                    <a:pt x="94" y="233"/>
                  </a:cubicBezTo>
                  <a:cubicBezTo>
                    <a:pt x="94" y="236"/>
                    <a:pt x="94" y="236"/>
                    <a:pt x="94" y="236"/>
                  </a:cubicBezTo>
                  <a:cubicBezTo>
                    <a:pt x="96" y="237"/>
                    <a:pt x="96" y="237"/>
                    <a:pt x="96" y="237"/>
                  </a:cubicBezTo>
                  <a:cubicBezTo>
                    <a:pt x="96" y="236"/>
                    <a:pt x="96" y="236"/>
                    <a:pt x="96" y="236"/>
                  </a:cubicBezTo>
                  <a:cubicBezTo>
                    <a:pt x="97" y="235"/>
                    <a:pt x="98" y="234"/>
                    <a:pt x="98" y="232"/>
                  </a:cubicBezTo>
                  <a:cubicBezTo>
                    <a:pt x="99" y="234"/>
                    <a:pt x="99" y="234"/>
                    <a:pt x="99" y="234"/>
                  </a:cubicBezTo>
                  <a:cubicBezTo>
                    <a:pt x="102" y="233"/>
                    <a:pt x="102" y="233"/>
                    <a:pt x="102" y="233"/>
                  </a:cubicBezTo>
                  <a:cubicBezTo>
                    <a:pt x="103" y="235"/>
                    <a:pt x="103" y="235"/>
                    <a:pt x="103" y="235"/>
                  </a:cubicBezTo>
                  <a:cubicBezTo>
                    <a:pt x="100" y="238"/>
                    <a:pt x="100" y="238"/>
                    <a:pt x="100" y="238"/>
                  </a:cubicBezTo>
                  <a:cubicBezTo>
                    <a:pt x="101" y="239"/>
                    <a:pt x="101" y="239"/>
                    <a:pt x="101" y="239"/>
                  </a:cubicBezTo>
                  <a:cubicBezTo>
                    <a:pt x="102" y="239"/>
                    <a:pt x="102" y="239"/>
                    <a:pt x="102" y="239"/>
                  </a:cubicBezTo>
                  <a:cubicBezTo>
                    <a:pt x="101" y="241"/>
                    <a:pt x="101" y="241"/>
                    <a:pt x="101" y="241"/>
                  </a:cubicBezTo>
                  <a:cubicBezTo>
                    <a:pt x="98" y="242"/>
                    <a:pt x="98" y="242"/>
                    <a:pt x="98" y="242"/>
                  </a:cubicBezTo>
                  <a:cubicBezTo>
                    <a:pt x="98" y="244"/>
                    <a:pt x="98" y="245"/>
                    <a:pt x="98" y="247"/>
                  </a:cubicBezTo>
                  <a:cubicBezTo>
                    <a:pt x="99" y="248"/>
                    <a:pt x="99" y="248"/>
                    <a:pt x="99" y="248"/>
                  </a:cubicBezTo>
                  <a:cubicBezTo>
                    <a:pt x="101" y="248"/>
                    <a:pt x="101" y="248"/>
                    <a:pt x="101" y="248"/>
                  </a:cubicBezTo>
                  <a:cubicBezTo>
                    <a:pt x="99" y="250"/>
                    <a:pt x="98" y="252"/>
                    <a:pt x="97" y="254"/>
                  </a:cubicBezTo>
                  <a:cubicBezTo>
                    <a:pt x="97" y="257"/>
                    <a:pt x="99" y="260"/>
                    <a:pt x="101" y="262"/>
                  </a:cubicBezTo>
                  <a:cubicBezTo>
                    <a:pt x="104" y="263"/>
                    <a:pt x="104" y="263"/>
                    <a:pt x="104" y="263"/>
                  </a:cubicBezTo>
                  <a:cubicBezTo>
                    <a:pt x="102" y="264"/>
                    <a:pt x="102" y="264"/>
                    <a:pt x="102" y="264"/>
                  </a:cubicBezTo>
                  <a:cubicBezTo>
                    <a:pt x="100" y="262"/>
                    <a:pt x="100" y="262"/>
                    <a:pt x="100" y="262"/>
                  </a:cubicBezTo>
                  <a:cubicBezTo>
                    <a:pt x="98" y="259"/>
                    <a:pt x="98" y="259"/>
                    <a:pt x="98" y="259"/>
                  </a:cubicBezTo>
                  <a:cubicBezTo>
                    <a:pt x="97" y="259"/>
                    <a:pt x="97" y="259"/>
                    <a:pt x="97" y="259"/>
                  </a:cubicBezTo>
                  <a:cubicBezTo>
                    <a:pt x="95" y="259"/>
                    <a:pt x="95" y="259"/>
                    <a:pt x="95" y="259"/>
                  </a:cubicBezTo>
                  <a:cubicBezTo>
                    <a:pt x="95" y="261"/>
                    <a:pt x="95" y="261"/>
                    <a:pt x="95" y="261"/>
                  </a:cubicBezTo>
                  <a:cubicBezTo>
                    <a:pt x="97" y="264"/>
                    <a:pt x="97" y="264"/>
                    <a:pt x="97" y="264"/>
                  </a:cubicBezTo>
                  <a:cubicBezTo>
                    <a:pt x="97" y="264"/>
                    <a:pt x="97" y="265"/>
                    <a:pt x="97" y="265"/>
                  </a:cubicBezTo>
                  <a:cubicBezTo>
                    <a:pt x="97" y="264"/>
                    <a:pt x="96" y="264"/>
                    <a:pt x="96" y="264"/>
                  </a:cubicBezTo>
                  <a:cubicBezTo>
                    <a:pt x="92" y="261"/>
                    <a:pt x="92" y="261"/>
                    <a:pt x="92" y="261"/>
                  </a:cubicBezTo>
                  <a:cubicBezTo>
                    <a:pt x="91" y="261"/>
                    <a:pt x="91" y="261"/>
                    <a:pt x="91" y="261"/>
                  </a:cubicBezTo>
                  <a:cubicBezTo>
                    <a:pt x="87" y="263"/>
                    <a:pt x="87" y="263"/>
                    <a:pt x="87" y="263"/>
                  </a:cubicBezTo>
                  <a:cubicBezTo>
                    <a:pt x="83" y="264"/>
                    <a:pt x="83" y="264"/>
                    <a:pt x="83" y="264"/>
                  </a:cubicBezTo>
                  <a:cubicBezTo>
                    <a:pt x="82" y="262"/>
                    <a:pt x="82" y="262"/>
                    <a:pt x="82" y="262"/>
                  </a:cubicBezTo>
                  <a:cubicBezTo>
                    <a:pt x="80" y="262"/>
                    <a:pt x="80" y="262"/>
                    <a:pt x="80" y="262"/>
                  </a:cubicBezTo>
                  <a:cubicBezTo>
                    <a:pt x="81" y="263"/>
                    <a:pt x="81" y="263"/>
                    <a:pt x="81" y="263"/>
                  </a:cubicBezTo>
                  <a:cubicBezTo>
                    <a:pt x="79" y="264"/>
                    <a:pt x="78" y="264"/>
                    <a:pt x="76" y="265"/>
                  </a:cubicBezTo>
                  <a:cubicBezTo>
                    <a:pt x="74" y="265"/>
                    <a:pt x="74" y="265"/>
                    <a:pt x="74" y="265"/>
                  </a:cubicBezTo>
                  <a:cubicBezTo>
                    <a:pt x="74" y="266"/>
                    <a:pt x="73" y="266"/>
                    <a:pt x="73" y="267"/>
                  </a:cubicBezTo>
                  <a:cubicBezTo>
                    <a:pt x="73" y="266"/>
                    <a:pt x="73" y="266"/>
                    <a:pt x="73" y="266"/>
                  </a:cubicBezTo>
                  <a:cubicBezTo>
                    <a:pt x="75" y="265"/>
                    <a:pt x="75" y="265"/>
                    <a:pt x="75" y="265"/>
                  </a:cubicBezTo>
                  <a:cubicBezTo>
                    <a:pt x="77" y="263"/>
                    <a:pt x="77" y="263"/>
                    <a:pt x="77" y="263"/>
                  </a:cubicBezTo>
                  <a:cubicBezTo>
                    <a:pt x="75" y="262"/>
                    <a:pt x="75" y="262"/>
                    <a:pt x="75" y="262"/>
                  </a:cubicBezTo>
                  <a:cubicBezTo>
                    <a:pt x="73" y="263"/>
                    <a:pt x="73" y="263"/>
                    <a:pt x="73" y="263"/>
                  </a:cubicBezTo>
                  <a:cubicBezTo>
                    <a:pt x="72" y="262"/>
                    <a:pt x="72" y="261"/>
                    <a:pt x="72" y="259"/>
                  </a:cubicBezTo>
                  <a:cubicBezTo>
                    <a:pt x="71" y="259"/>
                    <a:pt x="71" y="259"/>
                    <a:pt x="71" y="259"/>
                  </a:cubicBezTo>
                  <a:cubicBezTo>
                    <a:pt x="69" y="259"/>
                    <a:pt x="69" y="259"/>
                    <a:pt x="69" y="259"/>
                  </a:cubicBezTo>
                  <a:cubicBezTo>
                    <a:pt x="65" y="260"/>
                    <a:pt x="65" y="260"/>
                    <a:pt x="65" y="260"/>
                  </a:cubicBezTo>
                  <a:cubicBezTo>
                    <a:pt x="66" y="261"/>
                    <a:pt x="66" y="262"/>
                    <a:pt x="65" y="264"/>
                  </a:cubicBezTo>
                  <a:cubicBezTo>
                    <a:pt x="67" y="266"/>
                    <a:pt x="67" y="266"/>
                    <a:pt x="67" y="266"/>
                  </a:cubicBezTo>
                  <a:cubicBezTo>
                    <a:pt x="67" y="267"/>
                    <a:pt x="67" y="267"/>
                    <a:pt x="67" y="267"/>
                  </a:cubicBezTo>
                  <a:cubicBezTo>
                    <a:pt x="68" y="267"/>
                    <a:pt x="68" y="267"/>
                    <a:pt x="68" y="267"/>
                  </a:cubicBezTo>
                  <a:cubicBezTo>
                    <a:pt x="69" y="267"/>
                    <a:pt x="69" y="267"/>
                    <a:pt x="69" y="267"/>
                  </a:cubicBezTo>
                  <a:cubicBezTo>
                    <a:pt x="69" y="269"/>
                    <a:pt x="69" y="269"/>
                    <a:pt x="69" y="269"/>
                  </a:cubicBezTo>
                  <a:cubicBezTo>
                    <a:pt x="70" y="269"/>
                    <a:pt x="70" y="269"/>
                    <a:pt x="70" y="269"/>
                  </a:cubicBezTo>
                  <a:cubicBezTo>
                    <a:pt x="73" y="267"/>
                    <a:pt x="73" y="267"/>
                    <a:pt x="73" y="267"/>
                  </a:cubicBezTo>
                  <a:cubicBezTo>
                    <a:pt x="72" y="268"/>
                    <a:pt x="71" y="269"/>
                    <a:pt x="70" y="270"/>
                  </a:cubicBezTo>
                  <a:cubicBezTo>
                    <a:pt x="70" y="269"/>
                    <a:pt x="70" y="269"/>
                    <a:pt x="70" y="269"/>
                  </a:cubicBezTo>
                  <a:cubicBezTo>
                    <a:pt x="70" y="272"/>
                    <a:pt x="70" y="272"/>
                    <a:pt x="70" y="272"/>
                  </a:cubicBezTo>
                  <a:cubicBezTo>
                    <a:pt x="68" y="273"/>
                    <a:pt x="66" y="275"/>
                    <a:pt x="64" y="275"/>
                  </a:cubicBezTo>
                  <a:cubicBezTo>
                    <a:pt x="63" y="277"/>
                    <a:pt x="62" y="278"/>
                    <a:pt x="61" y="280"/>
                  </a:cubicBezTo>
                  <a:cubicBezTo>
                    <a:pt x="65" y="279"/>
                    <a:pt x="65" y="279"/>
                    <a:pt x="65" y="279"/>
                  </a:cubicBezTo>
                  <a:cubicBezTo>
                    <a:pt x="66" y="280"/>
                    <a:pt x="66" y="280"/>
                    <a:pt x="66" y="280"/>
                  </a:cubicBezTo>
                  <a:cubicBezTo>
                    <a:pt x="67" y="278"/>
                    <a:pt x="67" y="278"/>
                    <a:pt x="67" y="278"/>
                  </a:cubicBezTo>
                  <a:cubicBezTo>
                    <a:pt x="69" y="277"/>
                    <a:pt x="69" y="277"/>
                    <a:pt x="69" y="277"/>
                  </a:cubicBezTo>
                  <a:cubicBezTo>
                    <a:pt x="70" y="277"/>
                    <a:pt x="70" y="277"/>
                    <a:pt x="70" y="277"/>
                  </a:cubicBezTo>
                  <a:cubicBezTo>
                    <a:pt x="72" y="276"/>
                    <a:pt x="72" y="276"/>
                    <a:pt x="72" y="276"/>
                  </a:cubicBezTo>
                  <a:cubicBezTo>
                    <a:pt x="75" y="276"/>
                    <a:pt x="75" y="276"/>
                    <a:pt x="75" y="276"/>
                  </a:cubicBezTo>
                  <a:cubicBezTo>
                    <a:pt x="74" y="277"/>
                    <a:pt x="74" y="277"/>
                    <a:pt x="74" y="277"/>
                  </a:cubicBezTo>
                  <a:cubicBezTo>
                    <a:pt x="75" y="279"/>
                    <a:pt x="75" y="279"/>
                    <a:pt x="75" y="279"/>
                  </a:cubicBezTo>
                  <a:cubicBezTo>
                    <a:pt x="74" y="279"/>
                    <a:pt x="74" y="279"/>
                    <a:pt x="74" y="279"/>
                  </a:cubicBezTo>
                  <a:cubicBezTo>
                    <a:pt x="76" y="282"/>
                    <a:pt x="76" y="282"/>
                    <a:pt x="76" y="282"/>
                  </a:cubicBezTo>
                  <a:cubicBezTo>
                    <a:pt x="75" y="284"/>
                    <a:pt x="75" y="285"/>
                    <a:pt x="74" y="286"/>
                  </a:cubicBezTo>
                  <a:cubicBezTo>
                    <a:pt x="76" y="289"/>
                    <a:pt x="76" y="289"/>
                    <a:pt x="76" y="289"/>
                  </a:cubicBezTo>
                  <a:cubicBezTo>
                    <a:pt x="78" y="288"/>
                    <a:pt x="78" y="288"/>
                    <a:pt x="78" y="288"/>
                  </a:cubicBezTo>
                  <a:cubicBezTo>
                    <a:pt x="76" y="289"/>
                    <a:pt x="76" y="289"/>
                    <a:pt x="76" y="289"/>
                  </a:cubicBezTo>
                  <a:cubicBezTo>
                    <a:pt x="76" y="293"/>
                    <a:pt x="74" y="297"/>
                    <a:pt x="70" y="299"/>
                  </a:cubicBezTo>
                  <a:cubicBezTo>
                    <a:pt x="69" y="300"/>
                    <a:pt x="69" y="300"/>
                    <a:pt x="69" y="300"/>
                  </a:cubicBezTo>
                  <a:cubicBezTo>
                    <a:pt x="66" y="302"/>
                    <a:pt x="66" y="302"/>
                    <a:pt x="66" y="302"/>
                  </a:cubicBezTo>
                  <a:cubicBezTo>
                    <a:pt x="63" y="302"/>
                    <a:pt x="63" y="302"/>
                    <a:pt x="63" y="302"/>
                  </a:cubicBezTo>
                  <a:cubicBezTo>
                    <a:pt x="62" y="302"/>
                    <a:pt x="61" y="303"/>
                    <a:pt x="60" y="304"/>
                  </a:cubicBezTo>
                  <a:cubicBezTo>
                    <a:pt x="59" y="305"/>
                    <a:pt x="59" y="305"/>
                    <a:pt x="59" y="305"/>
                  </a:cubicBezTo>
                  <a:cubicBezTo>
                    <a:pt x="59" y="306"/>
                    <a:pt x="59" y="306"/>
                    <a:pt x="59" y="306"/>
                  </a:cubicBezTo>
                  <a:cubicBezTo>
                    <a:pt x="57" y="305"/>
                    <a:pt x="57" y="305"/>
                    <a:pt x="57" y="305"/>
                  </a:cubicBezTo>
                  <a:cubicBezTo>
                    <a:pt x="56" y="306"/>
                    <a:pt x="56" y="306"/>
                    <a:pt x="56" y="306"/>
                  </a:cubicBezTo>
                  <a:cubicBezTo>
                    <a:pt x="55" y="306"/>
                    <a:pt x="55" y="306"/>
                    <a:pt x="55" y="306"/>
                  </a:cubicBezTo>
                  <a:cubicBezTo>
                    <a:pt x="53" y="306"/>
                    <a:pt x="53" y="306"/>
                    <a:pt x="53" y="306"/>
                  </a:cubicBezTo>
                  <a:cubicBezTo>
                    <a:pt x="53" y="307"/>
                    <a:pt x="53" y="307"/>
                    <a:pt x="53" y="307"/>
                  </a:cubicBezTo>
                  <a:cubicBezTo>
                    <a:pt x="52" y="308"/>
                    <a:pt x="50" y="309"/>
                    <a:pt x="49" y="309"/>
                  </a:cubicBezTo>
                  <a:cubicBezTo>
                    <a:pt x="48" y="311"/>
                    <a:pt x="48" y="311"/>
                    <a:pt x="48" y="311"/>
                  </a:cubicBezTo>
                  <a:cubicBezTo>
                    <a:pt x="52" y="311"/>
                    <a:pt x="52" y="311"/>
                    <a:pt x="52" y="311"/>
                  </a:cubicBezTo>
                  <a:cubicBezTo>
                    <a:pt x="52" y="313"/>
                    <a:pt x="52" y="313"/>
                    <a:pt x="52" y="313"/>
                  </a:cubicBezTo>
                  <a:cubicBezTo>
                    <a:pt x="50" y="315"/>
                    <a:pt x="50" y="315"/>
                    <a:pt x="50" y="315"/>
                  </a:cubicBezTo>
                  <a:cubicBezTo>
                    <a:pt x="51" y="316"/>
                    <a:pt x="51" y="316"/>
                    <a:pt x="51" y="316"/>
                  </a:cubicBezTo>
                  <a:cubicBezTo>
                    <a:pt x="51" y="316"/>
                    <a:pt x="51" y="316"/>
                    <a:pt x="51" y="316"/>
                  </a:cubicBezTo>
                  <a:cubicBezTo>
                    <a:pt x="53" y="316"/>
                    <a:pt x="55" y="316"/>
                    <a:pt x="57" y="316"/>
                  </a:cubicBezTo>
                  <a:cubicBezTo>
                    <a:pt x="57" y="315"/>
                    <a:pt x="57" y="315"/>
                    <a:pt x="57" y="315"/>
                  </a:cubicBezTo>
                  <a:cubicBezTo>
                    <a:pt x="56" y="314"/>
                    <a:pt x="56" y="314"/>
                    <a:pt x="56" y="314"/>
                  </a:cubicBezTo>
                  <a:cubicBezTo>
                    <a:pt x="58" y="314"/>
                    <a:pt x="58" y="314"/>
                    <a:pt x="58" y="314"/>
                  </a:cubicBezTo>
                  <a:cubicBezTo>
                    <a:pt x="57" y="315"/>
                    <a:pt x="57" y="315"/>
                    <a:pt x="57" y="315"/>
                  </a:cubicBezTo>
                  <a:cubicBezTo>
                    <a:pt x="58" y="316"/>
                    <a:pt x="58" y="316"/>
                    <a:pt x="58" y="316"/>
                  </a:cubicBezTo>
                  <a:cubicBezTo>
                    <a:pt x="54" y="317"/>
                    <a:pt x="54" y="317"/>
                    <a:pt x="54" y="317"/>
                  </a:cubicBezTo>
                  <a:cubicBezTo>
                    <a:pt x="52" y="317"/>
                    <a:pt x="52" y="317"/>
                    <a:pt x="52" y="317"/>
                  </a:cubicBezTo>
                  <a:cubicBezTo>
                    <a:pt x="53" y="318"/>
                    <a:pt x="53" y="318"/>
                    <a:pt x="53" y="318"/>
                  </a:cubicBezTo>
                  <a:cubicBezTo>
                    <a:pt x="54" y="319"/>
                    <a:pt x="54" y="319"/>
                    <a:pt x="54" y="319"/>
                  </a:cubicBezTo>
                  <a:cubicBezTo>
                    <a:pt x="56" y="320"/>
                    <a:pt x="56" y="320"/>
                    <a:pt x="56" y="320"/>
                  </a:cubicBezTo>
                  <a:cubicBezTo>
                    <a:pt x="58" y="318"/>
                    <a:pt x="58" y="318"/>
                    <a:pt x="58" y="318"/>
                  </a:cubicBezTo>
                  <a:cubicBezTo>
                    <a:pt x="61" y="318"/>
                    <a:pt x="61" y="318"/>
                    <a:pt x="61" y="318"/>
                  </a:cubicBezTo>
                  <a:cubicBezTo>
                    <a:pt x="62" y="316"/>
                    <a:pt x="62" y="316"/>
                    <a:pt x="62" y="316"/>
                  </a:cubicBezTo>
                  <a:cubicBezTo>
                    <a:pt x="64" y="315"/>
                    <a:pt x="64" y="315"/>
                    <a:pt x="64" y="315"/>
                  </a:cubicBezTo>
                  <a:cubicBezTo>
                    <a:pt x="67" y="316"/>
                    <a:pt x="67" y="316"/>
                    <a:pt x="67" y="316"/>
                  </a:cubicBezTo>
                  <a:cubicBezTo>
                    <a:pt x="67" y="315"/>
                    <a:pt x="67" y="315"/>
                    <a:pt x="67" y="315"/>
                  </a:cubicBezTo>
                  <a:cubicBezTo>
                    <a:pt x="68" y="315"/>
                    <a:pt x="68" y="315"/>
                    <a:pt x="68" y="315"/>
                  </a:cubicBezTo>
                  <a:cubicBezTo>
                    <a:pt x="70" y="316"/>
                    <a:pt x="70" y="316"/>
                    <a:pt x="70" y="316"/>
                  </a:cubicBezTo>
                  <a:cubicBezTo>
                    <a:pt x="68" y="316"/>
                    <a:pt x="68" y="316"/>
                    <a:pt x="68" y="316"/>
                  </a:cubicBezTo>
                  <a:cubicBezTo>
                    <a:pt x="70" y="318"/>
                    <a:pt x="70" y="318"/>
                    <a:pt x="70" y="318"/>
                  </a:cubicBezTo>
                  <a:cubicBezTo>
                    <a:pt x="72" y="317"/>
                    <a:pt x="72" y="317"/>
                    <a:pt x="72" y="317"/>
                  </a:cubicBezTo>
                  <a:cubicBezTo>
                    <a:pt x="75" y="318"/>
                    <a:pt x="75" y="318"/>
                    <a:pt x="75" y="318"/>
                  </a:cubicBezTo>
                  <a:cubicBezTo>
                    <a:pt x="75" y="319"/>
                    <a:pt x="75" y="319"/>
                    <a:pt x="75" y="319"/>
                  </a:cubicBezTo>
                  <a:cubicBezTo>
                    <a:pt x="72" y="319"/>
                    <a:pt x="72" y="319"/>
                    <a:pt x="72" y="319"/>
                  </a:cubicBezTo>
                  <a:cubicBezTo>
                    <a:pt x="71" y="319"/>
                    <a:pt x="71" y="319"/>
                    <a:pt x="71" y="319"/>
                  </a:cubicBezTo>
                  <a:cubicBezTo>
                    <a:pt x="70" y="320"/>
                    <a:pt x="70" y="320"/>
                    <a:pt x="70" y="320"/>
                  </a:cubicBezTo>
                  <a:cubicBezTo>
                    <a:pt x="70" y="322"/>
                    <a:pt x="70" y="322"/>
                    <a:pt x="70" y="322"/>
                  </a:cubicBezTo>
                  <a:cubicBezTo>
                    <a:pt x="72" y="322"/>
                    <a:pt x="72" y="322"/>
                    <a:pt x="72" y="322"/>
                  </a:cubicBezTo>
                  <a:cubicBezTo>
                    <a:pt x="74" y="321"/>
                    <a:pt x="74" y="321"/>
                    <a:pt x="74" y="321"/>
                  </a:cubicBezTo>
                  <a:cubicBezTo>
                    <a:pt x="77" y="322"/>
                    <a:pt x="77" y="322"/>
                    <a:pt x="77" y="322"/>
                  </a:cubicBezTo>
                  <a:cubicBezTo>
                    <a:pt x="77" y="321"/>
                    <a:pt x="77" y="321"/>
                    <a:pt x="77" y="321"/>
                  </a:cubicBezTo>
                  <a:cubicBezTo>
                    <a:pt x="77" y="320"/>
                    <a:pt x="77" y="320"/>
                    <a:pt x="77" y="320"/>
                  </a:cubicBezTo>
                  <a:cubicBezTo>
                    <a:pt x="80" y="320"/>
                    <a:pt x="80" y="320"/>
                    <a:pt x="80" y="320"/>
                  </a:cubicBezTo>
                  <a:cubicBezTo>
                    <a:pt x="81" y="321"/>
                    <a:pt x="81" y="321"/>
                    <a:pt x="81" y="321"/>
                  </a:cubicBezTo>
                  <a:cubicBezTo>
                    <a:pt x="82" y="324"/>
                    <a:pt x="82" y="324"/>
                    <a:pt x="82" y="324"/>
                  </a:cubicBezTo>
                  <a:cubicBezTo>
                    <a:pt x="84" y="325"/>
                    <a:pt x="84" y="325"/>
                    <a:pt x="84" y="325"/>
                  </a:cubicBezTo>
                  <a:cubicBezTo>
                    <a:pt x="87" y="327"/>
                    <a:pt x="87" y="327"/>
                    <a:pt x="87" y="327"/>
                  </a:cubicBezTo>
                  <a:cubicBezTo>
                    <a:pt x="89" y="328"/>
                    <a:pt x="92" y="328"/>
                    <a:pt x="95" y="327"/>
                  </a:cubicBezTo>
                  <a:cubicBezTo>
                    <a:pt x="95" y="325"/>
                    <a:pt x="95" y="325"/>
                    <a:pt x="95" y="325"/>
                  </a:cubicBezTo>
                  <a:cubicBezTo>
                    <a:pt x="96" y="324"/>
                    <a:pt x="98" y="323"/>
                    <a:pt x="99" y="322"/>
                  </a:cubicBezTo>
                  <a:cubicBezTo>
                    <a:pt x="100" y="322"/>
                    <a:pt x="100" y="322"/>
                    <a:pt x="100" y="322"/>
                  </a:cubicBezTo>
                  <a:cubicBezTo>
                    <a:pt x="102" y="322"/>
                    <a:pt x="103" y="322"/>
                    <a:pt x="105" y="321"/>
                  </a:cubicBezTo>
                  <a:cubicBezTo>
                    <a:pt x="106" y="320"/>
                    <a:pt x="106" y="320"/>
                    <a:pt x="106" y="320"/>
                  </a:cubicBezTo>
                  <a:cubicBezTo>
                    <a:pt x="110" y="316"/>
                    <a:pt x="110" y="316"/>
                    <a:pt x="110" y="316"/>
                  </a:cubicBezTo>
                  <a:cubicBezTo>
                    <a:pt x="110" y="316"/>
                    <a:pt x="110" y="316"/>
                    <a:pt x="110" y="316"/>
                  </a:cubicBezTo>
                  <a:cubicBezTo>
                    <a:pt x="108" y="319"/>
                    <a:pt x="106" y="321"/>
                    <a:pt x="105" y="324"/>
                  </a:cubicBezTo>
                  <a:cubicBezTo>
                    <a:pt x="103" y="325"/>
                    <a:pt x="103" y="325"/>
                    <a:pt x="103" y="325"/>
                  </a:cubicBezTo>
                  <a:cubicBezTo>
                    <a:pt x="101" y="326"/>
                    <a:pt x="99" y="328"/>
                    <a:pt x="98" y="330"/>
                  </a:cubicBezTo>
                  <a:cubicBezTo>
                    <a:pt x="99" y="333"/>
                    <a:pt x="99" y="333"/>
                    <a:pt x="99" y="333"/>
                  </a:cubicBezTo>
                  <a:cubicBezTo>
                    <a:pt x="98" y="334"/>
                    <a:pt x="98" y="334"/>
                    <a:pt x="98" y="334"/>
                  </a:cubicBezTo>
                  <a:cubicBezTo>
                    <a:pt x="97" y="334"/>
                    <a:pt x="97" y="334"/>
                    <a:pt x="97" y="334"/>
                  </a:cubicBezTo>
                  <a:cubicBezTo>
                    <a:pt x="95" y="334"/>
                    <a:pt x="93" y="334"/>
                    <a:pt x="90" y="334"/>
                  </a:cubicBezTo>
                  <a:cubicBezTo>
                    <a:pt x="89" y="334"/>
                    <a:pt x="89" y="334"/>
                    <a:pt x="89" y="334"/>
                  </a:cubicBezTo>
                  <a:cubicBezTo>
                    <a:pt x="86" y="333"/>
                    <a:pt x="84" y="333"/>
                    <a:pt x="82" y="332"/>
                  </a:cubicBezTo>
                  <a:cubicBezTo>
                    <a:pt x="78" y="333"/>
                    <a:pt x="75" y="333"/>
                    <a:pt x="71" y="334"/>
                  </a:cubicBezTo>
                  <a:cubicBezTo>
                    <a:pt x="71" y="335"/>
                    <a:pt x="71" y="335"/>
                    <a:pt x="71" y="335"/>
                  </a:cubicBezTo>
                  <a:cubicBezTo>
                    <a:pt x="72" y="338"/>
                    <a:pt x="72" y="338"/>
                    <a:pt x="72" y="338"/>
                  </a:cubicBezTo>
                  <a:cubicBezTo>
                    <a:pt x="69" y="341"/>
                    <a:pt x="69" y="341"/>
                    <a:pt x="69" y="341"/>
                  </a:cubicBezTo>
                  <a:cubicBezTo>
                    <a:pt x="67" y="340"/>
                    <a:pt x="66" y="340"/>
                    <a:pt x="65" y="340"/>
                  </a:cubicBezTo>
                  <a:cubicBezTo>
                    <a:pt x="64" y="342"/>
                    <a:pt x="64" y="344"/>
                    <a:pt x="64" y="347"/>
                  </a:cubicBezTo>
                  <a:cubicBezTo>
                    <a:pt x="63" y="349"/>
                    <a:pt x="61" y="350"/>
                    <a:pt x="59" y="352"/>
                  </a:cubicBezTo>
                  <a:cubicBezTo>
                    <a:pt x="58" y="354"/>
                    <a:pt x="58" y="354"/>
                    <a:pt x="58" y="354"/>
                  </a:cubicBezTo>
                  <a:cubicBezTo>
                    <a:pt x="55" y="354"/>
                    <a:pt x="55" y="354"/>
                    <a:pt x="55" y="354"/>
                  </a:cubicBezTo>
                  <a:cubicBezTo>
                    <a:pt x="55" y="355"/>
                    <a:pt x="55" y="355"/>
                    <a:pt x="55" y="355"/>
                  </a:cubicBezTo>
                  <a:cubicBezTo>
                    <a:pt x="57" y="356"/>
                    <a:pt x="57" y="356"/>
                    <a:pt x="57" y="356"/>
                  </a:cubicBezTo>
                  <a:cubicBezTo>
                    <a:pt x="55" y="356"/>
                    <a:pt x="55" y="356"/>
                    <a:pt x="55" y="356"/>
                  </a:cubicBezTo>
                  <a:cubicBezTo>
                    <a:pt x="55" y="355"/>
                    <a:pt x="55" y="355"/>
                    <a:pt x="55" y="355"/>
                  </a:cubicBezTo>
                  <a:cubicBezTo>
                    <a:pt x="53" y="356"/>
                    <a:pt x="53" y="356"/>
                    <a:pt x="53" y="356"/>
                  </a:cubicBezTo>
                  <a:cubicBezTo>
                    <a:pt x="52" y="359"/>
                    <a:pt x="52" y="359"/>
                    <a:pt x="52" y="359"/>
                  </a:cubicBezTo>
                  <a:cubicBezTo>
                    <a:pt x="50" y="360"/>
                    <a:pt x="50" y="360"/>
                    <a:pt x="50" y="360"/>
                  </a:cubicBezTo>
                  <a:cubicBezTo>
                    <a:pt x="50" y="362"/>
                    <a:pt x="50" y="362"/>
                    <a:pt x="50" y="362"/>
                  </a:cubicBezTo>
                  <a:cubicBezTo>
                    <a:pt x="46" y="365"/>
                    <a:pt x="46" y="365"/>
                    <a:pt x="46" y="365"/>
                  </a:cubicBezTo>
                  <a:cubicBezTo>
                    <a:pt x="44" y="365"/>
                    <a:pt x="44" y="365"/>
                    <a:pt x="44" y="365"/>
                  </a:cubicBezTo>
                  <a:cubicBezTo>
                    <a:pt x="43" y="367"/>
                    <a:pt x="43" y="367"/>
                    <a:pt x="43" y="367"/>
                  </a:cubicBezTo>
                  <a:cubicBezTo>
                    <a:pt x="42" y="366"/>
                    <a:pt x="42" y="366"/>
                    <a:pt x="42" y="366"/>
                  </a:cubicBezTo>
                  <a:cubicBezTo>
                    <a:pt x="38" y="368"/>
                    <a:pt x="38" y="368"/>
                    <a:pt x="38" y="368"/>
                  </a:cubicBezTo>
                  <a:cubicBezTo>
                    <a:pt x="37" y="369"/>
                    <a:pt x="37" y="369"/>
                    <a:pt x="37" y="369"/>
                  </a:cubicBezTo>
                  <a:cubicBezTo>
                    <a:pt x="37" y="371"/>
                    <a:pt x="37" y="371"/>
                    <a:pt x="37" y="371"/>
                  </a:cubicBezTo>
                  <a:cubicBezTo>
                    <a:pt x="40" y="371"/>
                    <a:pt x="40" y="371"/>
                    <a:pt x="40" y="371"/>
                  </a:cubicBezTo>
                  <a:cubicBezTo>
                    <a:pt x="41" y="370"/>
                    <a:pt x="41" y="370"/>
                    <a:pt x="41" y="370"/>
                  </a:cubicBezTo>
                  <a:cubicBezTo>
                    <a:pt x="42" y="369"/>
                    <a:pt x="42" y="369"/>
                    <a:pt x="42" y="369"/>
                  </a:cubicBezTo>
                  <a:cubicBezTo>
                    <a:pt x="46" y="371"/>
                    <a:pt x="46" y="371"/>
                    <a:pt x="46" y="371"/>
                  </a:cubicBezTo>
                  <a:cubicBezTo>
                    <a:pt x="49" y="375"/>
                    <a:pt x="49" y="375"/>
                    <a:pt x="49" y="375"/>
                  </a:cubicBezTo>
                  <a:cubicBezTo>
                    <a:pt x="50" y="373"/>
                    <a:pt x="50" y="373"/>
                    <a:pt x="50" y="373"/>
                  </a:cubicBezTo>
                  <a:cubicBezTo>
                    <a:pt x="51" y="373"/>
                    <a:pt x="51" y="373"/>
                    <a:pt x="51" y="373"/>
                  </a:cubicBezTo>
                  <a:cubicBezTo>
                    <a:pt x="52" y="372"/>
                    <a:pt x="52" y="372"/>
                    <a:pt x="52" y="372"/>
                  </a:cubicBezTo>
                  <a:cubicBezTo>
                    <a:pt x="51" y="370"/>
                    <a:pt x="51" y="370"/>
                    <a:pt x="51" y="370"/>
                  </a:cubicBezTo>
                  <a:cubicBezTo>
                    <a:pt x="52" y="367"/>
                    <a:pt x="52" y="367"/>
                    <a:pt x="52" y="367"/>
                  </a:cubicBezTo>
                  <a:cubicBezTo>
                    <a:pt x="53" y="369"/>
                    <a:pt x="53" y="369"/>
                    <a:pt x="53" y="369"/>
                  </a:cubicBezTo>
                  <a:cubicBezTo>
                    <a:pt x="54" y="367"/>
                    <a:pt x="54" y="367"/>
                    <a:pt x="54" y="367"/>
                  </a:cubicBezTo>
                  <a:cubicBezTo>
                    <a:pt x="57" y="366"/>
                    <a:pt x="57" y="366"/>
                    <a:pt x="57" y="366"/>
                  </a:cubicBezTo>
                  <a:cubicBezTo>
                    <a:pt x="58" y="366"/>
                    <a:pt x="58" y="366"/>
                    <a:pt x="58" y="366"/>
                  </a:cubicBezTo>
                  <a:cubicBezTo>
                    <a:pt x="59" y="363"/>
                    <a:pt x="59" y="363"/>
                    <a:pt x="59" y="363"/>
                  </a:cubicBezTo>
                  <a:cubicBezTo>
                    <a:pt x="60" y="362"/>
                    <a:pt x="60" y="362"/>
                    <a:pt x="60" y="362"/>
                  </a:cubicBezTo>
                  <a:cubicBezTo>
                    <a:pt x="61" y="363"/>
                    <a:pt x="61" y="363"/>
                    <a:pt x="61" y="363"/>
                  </a:cubicBezTo>
                  <a:cubicBezTo>
                    <a:pt x="65" y="363"/>
                    <a:pt x="65" y="363"/>
                    <a:pt x="65" y="363"/>
                  </a:cubicBezTo>
                  <a:cubicBezTo>
                    <a:pt x="67" y="362"/>
                    <a:pt x="67" y="362"/>
                    <a:pt x="67" y="362"/>
                  </a:cubicBezTo>
                  <a:cubicBezTo>
                    <a:pt x="70" y="362"/>
                    <a:pt x="70" y="362"/>
                    <a:pt x="70" y="362"/>
                  </a:cubicBezTo>
                  <a:cubicBezTo>
                    <a:pt x="71" y="363"/>
                    <a:pt x="71" y="363"/>
                    <a:pt x="71" y="363"/>
                  </a:cubicBezTo>
                  <a:cubicBezTo>
                    <a:pt x="72" y="362"/>
                    <a:pt x="72" y="362"/>
                    <a:pt x="72" y="362"/>
                  </a:cubicBezTo>
                  <a:cubicBezTo>
                    <a:pt x="70" y="361"/>
                    <a:pt x="70" y="361"/>
                    <a:pt x="70" y="361"/>
                  </a:cubicBezTo>
                  <a:cubicBezTo>
                    <a:pt x="71" y="361"/>
                    <a:pt x="71" y="361"/>
                    <a:pt x="71" y="361"/>
                  </a:cubicBezTo>
                  <a:cubicBezTo>
                    <a:pt x="71" y="359"/>
                    <a:pt x="71" y="359"/>
                    <a:pt x="71" y="359"/>
                  </a:cubicBezTo>
                  <a:cubicBezTo>
                    <a:pt x="72" y="359"/>
                    <a:pt x="72" y="359"/>
                    <a:pt x="72" y="359"/>
                  </a:cubicBezTo>
                  <a:cubicBezTo>
                    <a:pt x="72" y="360"/>
                    <a:pt x="72" y="360"/>
                    <a:pt x="72" y="360"/>
                  </a:cubicBezTo>
                  <a:cubicBezTo>
                    <a:pt x="72" y="361"/>
                    <a:pt x="72" y="361"/>
                    <a:pt x="72" y="361"/>
                  </a:cubicBezTo>
                  <a:cubicBezTo>
                    <a:pt x="74" y="362"/>
                    <a:pt x="74" y="362"/>
                    <a:pt x="74" y="362"/>
                  </a:cubicBezTo>
                  <a:cubicBezTo>
                    <a:pt x="74" y="363"/>
                    <a:pt x="74" y="363"/>
                    <a:pt x="74" y="363"/>
                  </a:cubicBezTo>
                  <a:cubicBezTo>
                    <a:pt x="75" y="364"/>
                    <a:pt x="75" y="364"/>
                    <a:pt x="75" y="364"/>
                  </a:cubicBezTo>
                  <a:cubicBezTo>
                    <a:pt x="77" y="363"/>
                    <a:pt x="77" y="363"/>
                    <a:pt x="77" y="363"/>
                  </a:cubicBezTo>
                  <a:cubicBezTo>
                    <a:pt x="81" y="367"/>
                    <a:pt x="81" y="367"/>
                    <a:pt x="81" y="367"/>
                  </a:cubicBezTo>
                  <a:cubicBezTo>
                    <a:pt x="84" y="367"/>
                    <a:pt x="84" y="367"/>
                    <a:pt x="84" y="367"/>
                  </a:cubicBezTo>
                  <a:cubicBezTo>
                    <a:pt x="84" y="364"/>
                    <a:pt x="84" y="364"/>
                    <a:pt x="84" y="364"/>
                  </a:cubicBezTo>
                  <a:cubicBezTo>
                    <a:pt x="86" y="363"/>
                    <a:pt x="86" y="363"/>
                    <a:pt x="86" y="363"/>
                  </a:cubicBezTo>
                  <a:cubicBezTo>
                    <a:pt x="88" y="360"/>
                    <a:pt x="88" y="360"/>
                    <a:pt x="88" y="360"/>
                  </a:cubicBezTo>
                  <a:cubicBezTo>
                    <a:pt x="86" y="360"/>
                    <a:pt x="86" y="360"/>
                    <a:pt x="86" y="360"/>
                  </a:cubicBezTo>
                  <a:cubicBezTo>
                    <a:pt x="88" y="359"/>
                    <a:pt x="88" y="359"/>
                    <a:pt x="88" y="359"/>
                  </a:cubicBezTo>
                  <a:cubicBezTo>
                    <a:pt x="88" y="356"/>
                    <a:pt x="88" y="356"/>
                    <a:pt x="88" y="356"/>
                  </a:cubicBezTo>
                  <a:cubicBezTo>
                    <a:pt x="89" y="354"/>
                    <a:pt x="89" y="354"/>
                    <a:pt x="89" y="354"/>
                  </a:cubicBezTo>
                  <a:cubicBezTo>
                    <a:pt x="88" y="351"/>
                    <a:pt x="88" y="351"/>
                    <a:pt x="88" y="351"/>
                  </a:cubicBezTo>
                  <a:cubicBezTo>
                    <a:pt x="90" y="353"/>
                    <a:pt x="90" y="353"/>
                    <a:pt x="90" y="353"/>
                  </a:cubicBezTo>
                  <a:cubicBezTo>
                    <a:pt x="92" y="353"/>
                    <a:pt x="92" y="353"/>
                    <a:pt x="92" y="353"/>
                  </a:cubicBezTo>
                  <a:cubicBezTo>
                    <a:pt x="93" y="352"/>
                    <a:pt x="93" y="352"/>
                    <a:pt x="93" y="352"/>
                  </a:cubicBezTo>
                  <a:cubicBezTo>
                    <a:pt x="96" y="351"/>
                    <a:pt x="96" y="351"/>
                    <a:pt x="96" y="351"/>
                  </a:cubicBezTo>
                  <a:cubicBezTo>
                    <a:pt x="97" y="350"/>
                    <a:pt x="97" y="350"/>
                    <a:pt x="97" y="350"/>
                  </a:cubicBezTo>
                  <a:cubicBezTo>
                    <a:pt x="99" y="350"/>
                    <a:pt x="99" y="350"/>
                    <a:pt x="99" y="350"/>
                  </a:cubicBezTo>
                  <a:cubicBezTo>
                    <a:pt x="102" y="350"/>
                    <a:pt x="102" y="350"/>
                    <a:pt x="102" y="350"/>
                  </a:cubicBezTo>
                  <a:cubicBezTo>
                    <a:pt x="105" y="351"/>
                    <a:pt x="108" y="352"/>
                    <a:pt x="110" y="354"/>
                  </a:cubicBezTo>
                  <a:cubicBezTo>
                    <a:pt x="111" y="357"/>
                    <a:pt x="111" y="357"/>
                    <a:pt x="111" y="357"/>
                  </a:cubicBezTo>
                  <a:cubicBezTo>
                    <a:pt x="112" y="356"/>
                    <a:pt x="112" y="356"/>
                    <a:pt x="112" y="356"/>
                  </a:cubicBezTo>
                  <a:cubicBezTo>
                    <a:pt x="111" y="355"/>
                    <a:pt x="111" y="355"/>
                    <a:pt x="111" y="355"/>
                  </a:cubicBezTo>
                  <a:cubicBezTo>
                    <a:pt x="111" y="353"/>
                    <a:pt x="111" y="353"/>
                    <a:pt x="111" y="353"/>
                  </a:cubicBezTo>
                  <a:cubicBezTo>
                    <a:pt x="114" y="353"/>
                    <a:pt x="117" y="353"/>
                    <a:pt x="119" y="354"/>
                  </a:cubicBezTo>
                  <a:cubicBezTo>
                    <a:pt x="122" y="354"/>
                    <a:pt x="122" y="354"/>
                    <a:pt x="122" y="354"/>
                  </a:cubicBezTo>
                  <a:cubicBezTo>
                    <a:pt x="123" y="352"/>
                    <a:pt x="123" y="352"/>
                    <a:pt x="123" y="352"/>
                  </a:cubicBezTo>
                  <a:cubicBezTo>
                    <a:pt x="121" y="351"/>
                    <a:pt x="121" y="351"/>
                    <a:pt x="121" y="351"/>
                  </a:cubicBezTo>
                  <a:cubicBezTo>
                    <a:pt x="120" y="349"/>
                    <a:pt x="120" y="349"/>
                    <a:pt x="120" y="349"/>
                  </a:cubicBezTo>
                  <a:cubicBezTo>
                    <a:pt x="122" y="350"/>
                    <a:pt x="122" y="350"/>
                    <a:pt x="122" y="350"/>
                  </a:cubicBezTo>
                  <a:cubicBezTo>
                    <a:pt x="123" y="351"/>
                    <a:pt x="123" y="351"/>
                    <a:pt x="123" y="351"/>
                  </a:cubicBezTo>
                  <a:cubicBezTo>
                    <a:pt x="125" y="350"/>
                    <a:pt x="125" y="350"/>
                    <a:pt x="125" y="350"/>
                  </a:cubicBezTo>
                  <a:cubicBezTo>
                    <a:pt x="126" y="350"/>
                    <a:pt x="126" y="350"/>
                    <a:pt x="126" y="350"/>
                  </a:cubicBezTo>
                  <a:cubicBezTo>
                    <a:pt x="129" y="349"/>
                    <a:pt x="129" y="349"/>
                    <a:pt x="129" y="349"/>
                  </a:cubicBezTo>
                  <a:cubicBezTo>
                    <a:pt x="131" y="350"/>
                    <a:pt x="131" y="350"/>
                    <a:pt x="131" y="350"/>
                  </a:cubicBezTo>
                  <a:cubicBezTo>
                    <a:pt x="132" y="348"/>
                    <a:pt x="132" y="348"/>
                    <a:pt x="132" y="348"/>
                  </a:cubicBezTo>
                  <a:cubicBezTo>
                    <a:pt x="133" y="348"/>
                    <a:pt x="135" y="348"/>
                    <a:pt x="136" y="347"/>
                  </a:cubicBezTo>
                  <a:cubicBezTo>
                    <a:pt x="136" y="346"/>
                    <a:pt x="136" y="346"/>
                    <a:pt x="136" y="346"/>
                  </a:cubicBezTo>
                  <a:cubicBezTo>
                    <a:pt x="134" y="344"/>
                    <a:pt x="134" y="344"/>
                    <a:pt x="134" y="344"/>
                  </a:cubicBezTo>
                  <a:cubicBezTo>
                    <a:pt x="136" y="345"/>
                    <a:pt x="138" y="346"/>
                    <a:pt x="140" y="347"/>
                  </a:cubicBezTo>
                  <a:cubicBezTo>
                    <a:pt x="141" y="346"/>
                    <a:pt x="141" y="346"/>
                    <a:pt x="141" y="346"/>
                  </a:cubicBezTo>
                  <a:cubicBezTo>
                    <a:pt x="140" y="345"/>
                    <a:pt x="140" y="345"/>
                    <a:pt x="140" y="345"/>
                  </a:cubicBezTo>
                  <a:cubicBezTo>
                    <a:pt x="142" y="345"/>
                    <a:pt x="142" y="345"/>
                    <a:pt x="142" y="345"/>
                  </a:cubicBezTo>
                  <a:cubicBezTo>
                    <a:pt x="141" y="347"/>
                    <a:pt x="141" y="347"/>
                    <a:pt x="141" y="347"/>
                  </a:cubicBezTo>
                  <a:cubicBezTo>
                    <a:pt x="142" y="347"/>
                    <a:pt x="142" y="347"/>
                    <a:pt x="142" y="347"/>
                  </a:cubicBezTo>
                  <a:cubicBezTo>
                    <a:pt x="143" y="345"/>
                    <a:pt x="143" y="345"/>
                    <a:pt x="143" y="345"/>
                  </a:cubicBezTo>
                  <a:cubicBezTo>
                    <a:pt x="145" y="346"/>
                    <a:pt x="145" y="346"/>
                    <a:pt x="145" y="346"/>
                  </a:cubicBezTo>
                  <a:cubicBezTo>
                    <a:pt x="147" y="347"/>
                    <a:pt x="147" y="347"/>
                    <a:pt x="147" y="347"/>
                  </a:cubicBezTo>
                  <a:cubicBezTo>
                    <a:pt x="146" y="348"/>
                    <a:pt x="146" y="348"/>
                    <a:pt x="146" y="348"/>
                  </a:cubicBezTo>
                  <a:cubicBezTo>
                    <a:pt x="148" y="349"/>
                    <a:pt x="148" y="349"/>
                    <a:pt x="148" y="349"/>
                  </a:cubicBezTo>
                  <a:cubicBezTo>
                    <a:pt x="152" y="347"/>
                    <a:pt x="156" y="346"/>
                    <a:pt x="160" y="345"/>
                  </a:cubicBezTo>
                  <a:cubicBezTo>
                    <a:pt x="164" y="346"/>
                    <a:pt x="168" y="347"/>
                    <a:pt x="172" y="348"/>
                  </a:cubicBezTo>
                  <a:cubicBezTo>
                    <a:pt x="174" y="345"/>
                    <a:pt x="174" y="345"/>
                    <a:pt x="174" y="345"/>
                  </a:cubicBezTo>
                  <a:cubicBezTo>
                    <a:pt x="180" y="344"/>
                    <a:pt x="180" y="344"/>
                    <a:pt x="180" y="344"/>
                  </a:cubicBezTo>
                  <a:cubicBezTo>
                    <a:pt x="183" y="341"/>
                    <a:pt x="183" y="341"/>
                    <a:pt x="183" y="341"/>
                  </a:cubicBezTo>
                  <a:cubicBezTo>
                    <a:pt x="184" y="341"/>
                    <a:pt x="184" y="341"/>
                    <a:pt x="184" y="341"/>
                  </a:cubicBezTo>
                  <a:cubicBezTo>
                    <a:pt x="187" y="341"/>
                    <a:pt x="187" y="341"/>
                    <a:pt x="187" y="341"/>
                  </a:cubicBezTo>
                  <a:cubicBezTo>
                    <a:pt x="188" y="341"/>
                    <a:pt x="188" y="341"/>
                    <a:pt x="188" y="341"/>
                  </a:cubicBezTo>
                  <a:cubicBezTo>
                    <a:pt x="187" y="339"/>
                    <a:pt x="187" y="339"/>
                    <a:pt x="187" y="339"/>
                  </a:cubicBezTo>
                  <a:cubicBezTo>
                    <a:pt x="189" y="337"/>
                    <a:pt x="189" y="337"/>
                    <a:pt x="189" y="337"/>
                  </a:cubicBezTo>
                  <a:cubicBezTo>
                    <a:pt x="190" y="336"/>
                    <a:pt x="190" y="336"/>
                    <a:pt x="190" y="336"/>
                  </a:cubicBezTo>
                  <a:cubicBezTo>
                    <a:pt x="192" y="336"/>
                    <a:pt x="192" y="336"/>
                    <a:pt x="192" y="336"/>
                  </a:cubicBezTo>
                  <a:cubicBezTo>
                    <a:pt x="196" y="333"/>
                    <a:pt x="196" y="333"/>
                    <a:pt x="196" y="333"/>
                  </a:cubicBezTo>
                  <a:cubicBezTo>
                    <a:pt x="197" y="330"/>
                    <a:pt x="197" y="330"/>
                    <a:pt x="197" y="330"/>
                  </a:cubicBezTo>
                  <a:cubicBezTo>
                    <a:pt x="196" y="328"/>
                    <a:pt x="196" y="328"/>
                    <a:pt x="196" y="328"/>
                  </a:cubicBezTo>
                  <a:cubicBezTo>
                    <a:pt x="197" y="325"/>
                    <a:pt x="197" y="325"/>
                    <a:pt x="197" y="325"/>
                  </a:cubicBezTo>
                  <a:cubicBezTo>
                    <a:pt x="197" y="325"/>
                    <a:pt x="197" y="325"/>
                    <a:pt x="197" y="325"/>
                  </a:cubicBezTo>
                  <a:cubicBezTo>
                    <a:pt x="193" y="325"/>
                    <a:pt x="190" y="325"/>
                    <a:pt x="187" y="327"/>
                  </a:cubicBezTo>
                  <a:cubicBezTo>
                    <a:pt x="182" y="326"/>
                    <a:pt x="182" y="326"/>
                    <a:pt x="182" y="326"/>
                  </a:cubicBezTo>
                  <a:cubicBezTo>
                    <a:pt x="181" y="325"/>
                    <a:pt x="181" y="325"/>
                    <a:pt x="181" y="325"/>
                  </a:cubicBezTo>
                  <a:cubicBezTo>
                    <a:pt x="181" y="326"/>
                    <a:pt x="181" y="326"/>
                    <a:pt x="181" y="326"/>
                  </a:cubicBezTo>
                  <a:cubicBezTo>
                    <a:pt x="178" y="326"/>
                    <a:pt x="178" y="326"/>
                    <a:pt x="178" y="326"/>
                  </a:cubicBezTo>
                  <a:cubicBezTo>
                    <a:pt x="177" y="325"/>
                    <a:pt x="177" y="325"/>
                    <a:pt x="177" y="325"/>
                  </a:cubicBezTo>
                  <a:cubicBezTo>
                    <a:pt x="179" y="324"/>
                    <a:pt x="179" y="324"/>
                    <a:pt x="179" y="324"/>
                  </a:cubicBezTo>
                  <a:cubicBezTo>
                    <a:pt x="181" y="324"/>
                    <a:pt x="181" y="324"/>
                    <a:pt x="181" y="324"/>
                  </a:cubicBezTo>
                  <a:cubicBezTo>
                    <a:pt x="180" y="323"/>
                    <a:pt x="180" y="323"/>
                    <a:pt x="180" y="323"/>
                  </a:cubicBezTo>
                  <a:cubicBezTo>
                    <a:pt x="177" y="322"/>
                    <a:pt x="177" y="322"/>
                    <a:pt x="177" y="322"/>
                  </a:cubicBezTo>
                  <a:cubicBezTo>
                    <a:pt x="175" y="323"/>
                    <a:pt x="175" y="323"/>
                    <a:pt x="175" y="323"/>
                  </a:cubicBezTo>
                  <a:cubicBezTo>
                    <a:pt x="175" y="322"/>
                    <a:pt x="175" y="322"/>
                    <a:pt x="175" y="322"/>
                  </a:cubicBezTo>
                  <a:cubicBezTo>
                    <a:pt x="180" y="321"/>
                    <a:pt x="180" y="321"/>
                    <a:pt x="180" y="321"/>
                  </a:cubicBezTo>
                  <a:cubicBezTo>
                    <a:pt x="182" y="321"/>
                    <a:pt x="182" y="321"/>
                    <a:pt x="182" y="321"/>
                  </a:cubicBezTo>
                  <a:cubicBezTo>
                    <a:pt x="184" y="320"/>
                    <a:pt x="184" y="320"/>
                    <a:pt x="184" y="320"/>
                  </a:cubicBezTo>
                  <a:cubicBezTo>
                    <a:pt x="186" y="318"/>
                    <a:pt x="186" y="318"/>
                    <a:pt x="186" y="318"/>
                  </a:cubicBezTo>
                  <a:cubicBezTo>
                    <a:pt x="185" y="313"/>
                    <a:pt x="185" y="313"/>
                    <a:pt x="185" y="313"/>
                  </a:cubicBezTo>
                  <a:cubicBezTo>
                    <a:pt x="184" y="314"/>
                    <a:pt x="183" y="315"/>
                    <a:pt x="181" y="315"/>
                  </a:cubicBezTo>
                  <a:cubicBezTo>
                    <a:pt x="180" y="314"/>
                    <a:pt x="180" y="314"/>
                    <a:pt x="180" y="314"/>
                  </a:cubicBezTo>
                  <a:cubicBezTo>
                    <a:pt x="184" y="313"/>
                    <a:pt x="184" y="313"/>
                    <a:pt x="184" y="313"/>
                  </a:cubicBezTo>
                  <a:cubicBezTo>
                    <a:pt x="184" y="312"/>
                    <a:pt x="184" y="312"/>
                    <a:pt x="184" y="312"/>
                  </a:cubicBezTo>
                  <a:cubicBezTo>
                    <a:pt x="186" y="311"/>
                    <a:pt x="186" y="311"/>
                    <a:pt x="186" y="311"/>
                  </a:cubicBezTo>
                  <a:cubicBezTo>
                    <a:pt x="187" y="312"/>
                    <a:pt x="187" y="312"/>
                    <a:pt x="187" y="312"/>
                  </a:cubicBezTo>
                  <a:cubicBezTo>
                    <a:pt x="190" y="312"/>
                    <a:pt x="190" y="312"/>
                    <a:pt x="190" y="312"/>
                  </a:cubicBezTo>
                  <a:cubicBezTo>
                    <a:pt x="193" y="310"/>
                    <a:pt x="193" y="310"/>
                    <a:pt x="193" y="310"/>
                  </a:cubicBezTo>
                  <a:cubicBezTo>
                    <a:pt x="191" y="309"/>
                    <a:pt x="191" y="309"/>
                    <a:pt x="191" y="309"/>
                  </a:cubicBezTo>
                  <a:cubicBezTo>
                    <a:pt x="192" y="307"/>
                    <a:pt x="192" y="307"/>
                    <a:pt x="192" y="307"/>
                  </a:cubicBezTo>
                  <a:cubicBezTo>
                    <a:pt x="192" y="306"/>
                    <a:pt x="192" y="306"/>
                    <a:pt x="192" y="306"/>
                  </a:cubicBezTo>
                  <a:cubicBezTo>
                    <a:pt x="188" y="306"/>
                    <a:pt x="188" y="306"/>
                    <a:pt x="188" y="306"/>
                  </a:cubicBezTo>
                  <a:cubicBezTo>
                    <a:pt x="190" y="306"/>
                    <a:pt x="190" y="306"/>
                    <a:pt x="190" y="306"/>
                  </a:cubicBezTo>
                  <a:cubicBezTo>
                    <a:pt x="192" y="306"/>
                    <a:pt x="192" y="306"/>
                    <a:pt x="192" y="306"/>
                  </a:cubicBezTo>
                  <a:cubicBezTo>
                    <a:pt x="190" y="304"/>
                    <a:pt x="190" y="304"/>
                    <a:pt x="190" y="304"/>
                  </a:cubicBezTo>
                  <a:cubicBezTo>
                    <a:pt x="192" y="304"/>
                    <a:pt x="193" y="305"/>
                    <a:pt x="194" y="306"/>
                  </a:cubicBezTo>
                  <a:cubicBezTo>
                    <a:pt x="195" y="305"/>
                    <a:pt x="196" y="304"/>
                    <a:pt x="196" y="302"/>
                  </a:cubicBezTo>
                  <a:cubicBezTo>
                    <a:pt x="199" y="301"/>
                    <a:pt x="199" y="301"/>
                    <a:pt x="199" y="301"/>
                  </a:cubicBezTo>
                  <a:cubicBezTo>
                    <a:pt x="199" y="299"/>
                    <a:pt x="200" y="297"/>
                    <a:pt x="199" y="295"/>
                  </a:cubicBezTo>
                  <a:cubicBezTo>
                    <a:pt x="201" y="292"/>
                    <a:pt x="200" y="297"/>
                    <a:pt x="199" y="295"/>
                  </a:cubicBezTo>
                  <a:close/>
                  <a:moveTo>
                    <a:pt x="137" y="348"/>
                  </a:moveTo>
                  <a:cubicBezTo>
                    <a:pt x="135" y="350"/>
                    <a:pt x="135" y="350"/>
                    <a:pt x="135" y="350"/>
                  </a:cubicBezTo>
                  <a:cubicBezTo>
                    <a:pt x="134" y="349"/>
                    <a:pt x="134" y="349"/>
                    <a:pt x="134" y="349"/>
                  </a:cubicBezTo>
                  <a:cubicBezTo>
                    <a:pt x="132" y="350"/>
                    <a:pt x="132" y="350"/>
                    <a:pt x="132" y="350"/>
                  </a:cubicBezTo>
                  <a:cubicBezTo>
                    <a:pt x="131" y="352"/>
                    <a:pt x="131" y="352"/>
                    <a:pt x="131" y="352"/>
                  </a:cubicBezTo>
                  <a:cubicBezTo>
                    <a:pt x="132" y="351"/>
                    <a:pt x="132" y="351"/>
                    <a:pt x="132" y="351"/>
                  </a:cubicBezTo>
                  <a:cubicBezTo>
                    <a:pt x="137" y="354"/>
                    <a:pt x="137" y="354"/>
                    <a:pt x="137" y="354"/>
                  </a:cubicBezTo>
                  <a:cubicBezTo>
                    <a:pt x="138" y="354"/>
                    <a:pt x="138" y="354"/>
                    <a:pt x="138" y="354"/>
                  </a:cubicBezTo>
                  <a:cubicBezTo>
                    <a:pt x="140" y="354"/>
                    <a:pt x="140" y="354"/>
                    <a:pt x="140" y="354"/>
                  </a:cubicBezTo>
                  <a:cubicBezTo>
                    <a:pt x="140" y="352"/>
                    <a:pt x="140" y="352"/>
                    <a:pt x="140" y="352"/>
                  </a:cubicBezTo>
                  <a:cubicBezTo>
                    <a:pt x="142" y="350"/>
                    <a:pt x="142" y="350"/>
                    <a:pt x="142" y="350"/>
                  </a:cubicBezTo>
                  <a:cubicBezTo>
                    <a:pt x="141" y="349"/>
                    <a:pt x="141" y="349"/>
                    <a:pt x="141" y="349"/>
                  </a:cubicBezTo>
                  <a:lnTo>
                    <a:pt x="137" y="348"/>
                  </a:lnTo>
                  <a:close/>
                  <a:moveTo>
                    <a:pt x="65" y="265"/>
                  </a:moveTo>
                  <a:cubicBezTo>
                    <a:pt x="66" y="264"/>
                    <a:pt x="66" y="264"/>
                    <a:pt x="66" y="264"/>
                  </a:cubicBezTo>
                  <a:cubicBezTo>
                    <a:pt x="64" y="262"/>
                    <a:pt x="64" y="262"/>
                    <a:pt x="64" y="262"/>
                  </a:cubicBezTo>
                  <a:cubicBezTo>
                    <a:pt x="64" y="262"/>
                    <a:pt x="64" y="262"/>
                    <a:pt x="64" y="262"/>
                  </a:cubicBezTo>
                  <a:cubicBezTo>
                    <a:pt x="63" y="263"/>
                    <a:pt x="63" y="263"/>
                    <a:pt x="63" y="263"/>
                  </a:cubicBezTo>
                  <a:cubicBezTo>
                    <a:pt x="64" y="264"/>
                    <a:pt x="64" y="264"/>
                    <a:pt x="64" y="264"/>
                  </a:cubicBezTo>
                  <a:lnTo>
                    <a:pt x="65" y="265"/>
                  </a:lnTo>
                  <a:close/>
                  <a:moveTo>
                    <a:pt x="98" y="77"/>
                  </a:moveTo>
                  <a:cubicBezTo>
                    <a:pt x="100" y="80"/>
                    <a:pt x="100" y="80"/>
                    <a:pt x="100" y="80"/>
                  </a:cubicBezTo>
                  <a:cubicBezTo>
                    <a:pt x="100" y="79"/>
                    <a:pt x="100" y="78"/>
                    <a:pt x="101" y="77"/>
                  </a:cubicBezTo>
                  <a:cubicBezTo>
                    <a:pt x="100" y="76"/>
                    <a:pt x="100" y="76"/>
                    <a:pt x="100" y="76"/>
                  </a:cubicBezTo>
                  <a:lnTo>
                    <a:pt x="98" y="77"/>
                  </a:lnTo>
                  <a:close/>
                  <a:moveTo>
                    <a:pt x="105" y="66"/>
                  </a:moveTo>
                  <a:cubicBezTo>
                    <a:pt x="106" y="68"/>
                    <a:pt x="106" y="68"/>
                    <a:pt x="106" y="68"/>
                  </a:cubicBezTo>
                  <a:cubicBezTo>
                    <a:pt x="108" y="68"/>
                    <a:pt x="108" y="68"/>
                    <a:pt x="108" y="68"/>
                  </a:cubicBezTo>
                  <a:cubicBezTo>
                    <a:pt x="106" y="66"/>
                    <a:pt x="106" y="66"/>
                    <a:pt x="106" y="66"/>
                  </a:cubicBezTo>
                  <a:lnTo>
                    <a:pt x="105" y="66"/>
                  </a:lnTo>
                  <a:close/>
                  <a:moveTo>
                    <a:pt x="99" y="66"/>
                  </a:moveTo>
                  <a:cubicBezTo>
                    <a:pt x="100" y="65"/>
                    <a:pt x="100" y="65"/>
                    <a:pt x="100" y="65"/>
                  </a:cubicBezTo>
                  <a:cubicBezTo>
                    <a:pt x="98" y="65"/>
                    <a:pt x="98" y="65"/>
                    <a:pt x="98" y="65"/>
                  </a:cubicBezTo>
                  <a:cubicBezTo>
                    <a:pt x="97" y="65"/>
                    <a:pt x="97" y="65"/>
                    <a:pt x="97" y="65"/>
                  </a:cubicBezTo>
                  <a:cubicBezTo>
                    <a:pt x="97" y="66"/>
                    <a:pt x="97" y="66"/>
                    <a:pt x="97" y="66"/>
                  </a:cubicBezTo>
                  <a:cubicBezTo>
                    <a:pt x="97" y="66"/>
                    <a:pt x="97" y="66"/>
                    <a:pt x="97" y="66"/>
                  </a:cubicBezTo>
                  <a:lnTo>
                    <a:pt x="99" y="66"/>
                  </a:lnTo>
                  <a:close/>
                  <a:moveTo>
                    <a:pt x="104" y="66"/>
                  </a:moveTo>
                  <a:cubicBezTo>
                    <a:pt x="103" y="64"/>
                    <a:pt x="103" y="64"/>
                    <a:pt x="103" y="64"/>
                  </a:cubicBezTo>
                  <a:cubicBezTo>
                    <a:pt x="104" y="63"/>
                    <a:pt x="104" y="63"/>
                    <a:pt x="104" y="63"/>
                  </a:cubicBezTo>
                  <a:cubicBezTo>
                    <a:pt x="103" y="63"/>
                    <a:pt x="103" y="63"/>
                    <a:pt x="103" y="63"/>
                  </a:cubicBezTo>
                  <a:cubicBezTo>
                    <a:pt x="103" y="64"/>
                    <a:pt x="103" y="64"/>
                    <a:pt x="103" y="64"/>
                  </a:cubicBezTo>
                  <a:cubicBezTo>
                    <a:pt x="102" y="64"/>
                    <a:pt x="102" y="64"/>
                    <a:pt x="102" y="64"/>
                  </a:cubicBezTo>
                  <a:cubicBezTo>
                    <a:pt x="103" y="66"/>
                    <a:pt x="103" y="66"/>
                    <a:pt x="103" y="66"/>
                  </a:cubicBezTo>
                  <a:lnTo>
                    <a:pt x="104" y="66"/>
                  </a:lnTo>
                  <a:close/>
                  <a:moveTo>
                    <a:pt x="99" y="61"/>
                  </a:moveTo>
                  <a:cubicBezTo>
                    <a:pt x="101" y="62"/>
                    <a:pt x="101" y="62"/>
                    <a:pt x="101" y="62"/>
                  </a:cubicBezTo>
                  <a:cubicBezTo>
                    <a:pt x="101" y="61"/>
                    <a:pt x="101" y="61"/>
                    <a:pt x="101" y="61"/>
                  </a:cubicBezTo>
                  <a:cubicBezTo>
                    <a:pt x="99" y="60"/>
                    <a:pt x="99" y="60"/>
                    <a:pt x="99" y="60"/>
                  </a:cubicBezTo>
                  <a:cubicBezTo>
                    <a:pt x="100" y="59"/>
                    <a:pt x="100" y="59"/>
                    <a:pt x="100" y="59"/>
                  </a:cubicBezTo>
                  <a:cubicBezTo>
                    <a:pt x="97" y="60"/>
                    <a:pt x="97" y="60"/>
                    <a:pt x="97" y="60"/>
                  </a:cubicBezTo>
                  <a:cubicBezTo>
                    <a:pt x="99" y="62"/>
                    <a:pt x="99" y="62"/>
                    <a:pt x="99" y="62"/>
                  </a:cubicBezTo>
                  <a:lnTo>
                    <a:pt x="99" y="61"/>
                  </a:lnTo>
                  <a:close/>
                  <a:moveTo>
                    <a:pt x="36" y="138"/>
                  </a:moveTo>
                  <a:cubicBezTo>
                    <a:pt x="35" y="136"/>
                    <a:pt x="35" y="136"/>
                    <a:pt x="35" y="136"/>
                  </a:cubicBezTo>
                  <a:cubicBezTo>
                    <a:pt x="34" y="135"/>
                    <a:pt x="34" y="135"/>
                    <a:pt x="34" y="135"/>
                  </a:cubicBezTo>
                  <a:cubicBezTo>
                    <a:pt x="34" y="135"/>
                    <a:pt x="34" y="135"/>
                    <a:pt x="34" y="135"/>
                  </a:cubicBezTo>
                  <a:cubicBezTo>
                    <a:pt x="32" y="137"/>
                    <a:pt x="32" y="137"/>
                    <a:pt x="32" y="137"/>
                  </a:cubicBezTo>
                  <a:cubicBezTo>
                    <a:pt x="35" y="139"/>
                    <a:pt x="35" y="139"/>
                    <a:pt x="35" y="139"/>
                  </a:cubicBezTo>
                  <a:lnTo>
                    <a:pt x="36" y="138"/>
                  </a:lnTo>
                  <a:close/>
                  <a:moveTo>
                    <a:pt x="42" y="128"/>
                  </a:moveTo>
                  <a:cubicBezTo>
                    <a:pt x="43" y="127"/>
                    <a:pt x="43" y="127"/>
                    <a:pt x="43" y="127"/>
                  </a:cubicBezTo>
                  <a:cubicBezTo>
                    <a:pt x="42" y="126"/>
                    <a:pt x="42" y="126"/>
                    <a:pt x="42" y="126"/>
                  </a:cubicBezTo>
                  <a:cubicBezTo>
                    <a:pt x="41" y="126"/>
                    <a:pt x="41" y="126"/>
                    <a:pt x="41" y="126"/>
                  </a:cubicBezTo>
                  <a:lnTo>
                    <a:pt x="42" y="128"/>
                  </a:lnTo>
                  <a:close/>
                  <a:moveTo>
                    <a:pt x="40" y="125"/>
                  </a:moveTo>
                  <a:cubicBezTo>
                    <a:pt x="40" y="126"/>
                    <a:pt x="40" y="126"/>
                    <a:pt x="40" y="126"/>
                  </a:cubicBezTo>
                  <a:cubicBezTo>
                    <a:pt x="41" y="125"/>
                    <a:pt x="41" y="125"/>
                    <a:pt x="41" y="125"/>
                  </a:cubicBezTo>
                  <a:cubicBezTo>
                    <a:pt x="41" y="123"/>
                    <a:pt x="41" y="123"/>
                    <a:pt x="41" y="123"/>
                  </a:cubicBezTo>
                  <a:cubicBezTo>
                    <a:pt x="42" y="120"/>
                    <a:pt x="42" y="120"/>
                    <a:pt x="42" y="120"/>
                  </a:cubicBezTo>
                  <a:cubicBezTo>
                    <a:pt x="41" y="121"/>
                    <a:pt x="41" y="121"/>
                    <a:pt x="41" y="121"/>
                  </a:cubicBezTo>
                  <a:cubicBezTo>
                    <a:pt x="41" y="122"/>
                    <a:pt x="41" y="122"/>
                    <a:pt x="41" y="122"/>
                  </a:cubicBezTo>
                  <a:cubicBezTo>
                    <a:pt x="40" y="122"/>
                    <a:pt x="40" y="122"/>
                    <a:pt x="40" y="122"/>
                  </a:cubicBezTo>
                  <a:lnTo>
                    <a:pt x="40" y="125"/>
                  </a:lnTo>
                  <a:close/>
                  <a:moveTo>
                    <a:pt x="56" y="179"/>
                  </a:moveTo>
                  <a:cubicBezTo>
                    <a:pt x="58" y="181"/>
                    <a:pt x="58" y="181"/>
                    <a:pt x="58" y="181"/>
                  </a:cubicBezTo>
                  <a:cubicBezTo>
                    <a:pt x="58" y="179"/>
                    <a:pt x="58" y="177"/>
                    <a:pt x="57" y="176"/>
                  </a:cubicBezTo>
                  <a:cubicBezTo>
                    <a:pt x="56" y="174"/>
                    <a:pt x="56" y="174"/>
                    <a:pt x="56" y="174"/>
                  </a:cubicBezTo>
                  <a:cubicBezTo>
                    <a:pt x="55" y="174"/>
                    <a:pt x="55" y="174"/>
                    <a:pt x="55" y="174"/>
                  </a:cubicBezTo>
                  <a:cubicBezTo>
                    <a:pt x="55" y="176"/>
                    <a:pt x="55" y="176"/>
                    <a:pt x="55" y="176"/>
                  </a:cubicBezTo>
                  <a:cubicBezTo>
                    <a:pt x="56" y="177"/>
                    <a:pt x="56" y="177"/>
                    <a:pt x="56" y="177"/>
                  </a:cubicBezTo>
                  <a:lnTo>
                    <a:pt x="56" y="179"/>
                  </a:lnTo>
                  <a:close/>
                  <a:moveTo>
                    <a:pt x="34" y="170"/>
                  </a:moveTo>
                  <a:cubicBezTo>
                    <a:pt x="36" y="169"/>
                    <a:pt x="36" y="169"/>
                    <a:pt x="36" y="169"/>
                  </a:cubicBezTo>
                  <a:cubicBezTo>
                    <a:pt x="37" y="167"/>
                    <a:pt x="37" y="167"/>
                    <a:pt x="37" y="167"/>
                  </a:cubicBezTo>
                  <a:cubicBezTo>
                    <a:pt x="36" y="167"/>
                    <a:pt x="36" y="167"/>
                    <a:pt x="36" y="167"/>
                  </a:cubicBezTo>
                  <a:cubicBezTo>
                    <a:pt x="35" y="168"/>
                    <a:pt x="35" y="168"/>
                    <a:pt x="35" y="168"/>
                  </a:cubicBezTo>
                  <a:lnTo>
                    <a:pt x="34" y="170"/>
                  </a:lnTo>
                  <a:close/>
                  <a:moveTo>
                    <a:pt x="46" y="164"/>
                  </a:moveTo>
                  <a:cubicBezTo>
                    <a:pt x="47" y="165"/>
                    <a:pt x="47" y="165"/>
                    <a:pt x="47" y="165"/>
                  </a:cubicBezTo>
                  <a:cubicBezTo>
                    <a:pt x="47" y="162"/>
                    <a:pt x="47" y="162"/>
                    <a:pt x="47" y="162"/>
                  </a:cubicBezTo>
                  <a:cubicBezTo>
                    <a:pt x="46" y="163"/>
                    <a:pt x="46" y="163"/>
                    <a:pt x="46" y="163"/>
                  </a:cubicBezTo>
                  <a:lnTo>
                    <a:pt x="46" y="164"/>
                  </a:lnTo>
                  <a:close/>
                  <a:moveTo>
                    <a:pt x="37" y="155"/>
                  </a:moveTo>
                  <a:cubicBezTo>
                    <a:pt x="36" y="154"/>
                    <a:pt x="36" y="154"/>
                    <a:pt x="36" y="154"/>
                  </a:cubicBezTo>
                  <a:cubicBezTo>
                    <a:pt x="35" y="154"/>
                    <a:pt x="35" y="154"/>
                    <a:pt x="35" y="154"/>
                  </a:cubicBezTo>
                  <a:cubicBezTo>
                    <a:pt x="35" y="155"/>
                    <a:pt x="35" y="155"/>
                    <a:pt x="35" y="155"/>
                  </a:cubicBezTo>
                  <a:lnTo>
                    <a:pt x="37" y="155"/>
                  </a:lnTo>
                  <a:close/>
                  <a:moveTo>
                    <a:pt x="21" y="154"/>
                  </a:moveTo>
                  <a:cubicBezTo>
                    <a:pt x="22" y="155"/>
                    <a:pt x="22" y="155"/>
                    <a:pt x="22" y="155"/>
                  </a:cubicBezTo>
                  <a:cubicBezTo>
                    <a:pt x="23" y="154"/>
                    <a:pt x="23" y="154"/>
                    <a:pt x="23" y="154"/>
                  </a:cubicBezTo>
                  <a:cubicBezTo>
                    <a:pt x="25" y="153"/>
                    <a:pt x="25" y="153"/>
                    <a:pt x="25" y="153"/>
                  </a:cubicBezTo>
                  <a:cubicBezTo>
                    <a:pt x="25" y="152"/>
                    <a:pt x="25" y="152"/>
                    <a:pt x="25" y="152"/>
                  </a:cubicBezTo>
                  <a:cubicBezTo>
                    <a:pt x="20" y="153"/>
                    <a:pt x="20" y="153"/>
                    <a:pt x="20" y="153"/>
                  </a:cubicBezTo>
                  <a:lnTo>
                    <a:pt x="21" y="154"/>
                  </a:lnTo>
                  <a:close/>
                  <a:moveTo>
                    <a:pt x="31" y="149"/>
                  </a:moveTo>
                  <a:cubicBezTo>
                    <a:pt x="31" y="147"/>
                    <a:pt x="31" y="147"/>
                    <a:pt x="31" y="147"/>
                  </a:cubicBezTo>
                  <a:cubicBezTo>
                    <a:pt x="30" y="147"/>
                    <a:pt x="30" y="147"/>
                    <a:pt x="30" y="147"/>
                  </a:cubicBezTo>
                  <a:cubicBezTo>
                    <a:pt x="29" y="148"/>
                    <a:pt x="29" y="148"/>
                    <a:pt x="29" y="148"/>
                  </a:cubicBezTo>
                  <a:cubicBezTo>
                    <a:pt x="27" y="150"/>
                    <a:pt x="27" y="150"/>
                    <a:pt x="27" y="150"/>
                  </a:cubicBezTo>
                  <a:cubicBezTo>
                    <a:pt x="26" y="151"/>
                    <a:pt x="26" y="151"/>
                    <a:pt x="26" y="151"/>
                  </a:cubicBezTo>
                  <a:cubicBezTo>
                    <a:pt x="28" y="151"/>
                    <a:pt x="28" y="151"/>
                    <a:pt x="28" y="151"/>
                  </a:cubicBezTo>
                  <a:cubicBezTo>
                    <a:pt x="29" y="150"/>
                    <a:pt x="29" y="150"/>
                    <a:pt x="29" y="150"/>
                  </a:cubicBezTo>
                  <a:lnTo>
                    <a:pt x="31" y="149"/>
                  </a:lnTo>
                  <a:close/>
                  <a:moveTo>
                    <a:pt x="133" y="26"/>
                  </a:moveTo>
                  <a:cubicBezTo>
                    <a:pt x="133" y="25"/>
                    <a:pt x="133" y="25"/>
                    <a:pt x="133" y="25"/>
                  </a:cubicBezTo>
                  <a:cubicBezTo>
                    <a:pt x="133" y="27"/>
                    <a:pt x="133" y="27"/>
                    <a:pt x="133" y="27"/>
                  </a:cubicBezTo>
                  <a:cubicBezTo>
                    <a:pt x="133" y="27"/>
                    <a:pt x="133" y="27"/>
                    <a:pt x="133" y="27"/>
                  </a:cubicBezTo>
                  <a:lnTo>
                    <a:pt x="133" y="26"/>
                  </a:lnTo>
                  <a:close/>
                  <a:moveTo>
                    <a:pt x="136" y="23"/>
                  </a:moveTo>
                  <a:cubicBezTo>
                    <a:pt x="137" y="25"/>
                    <a:pt x="137" y="25"/>
                    <a:pt x="137" y="25"/>
                  </a:cubicBezTo>
                  <a:cubicBezTo>
                    <a:pt x="138" y="25"/>
                    <a:pt x="138" y="25"/>
                    <a:pt x="138" y="25"/>
                  </a:cubicBezTo>
                  <a:cubicBezTo>
                    <a:pt x="138" y="23"/>
                    <a:pt x="138" y="23"/>
                    <a:pt x="138" y="23"/>
                  </a:cubicBezTo>
                  <a:cubicBezTo>
                    <a:pt x="138" y="22"/>
                    <a:pt x="138" y="22"/>
                    <a:pt x="138" y="22"/>
                  </a:cubicBezTo>
                  <a:lnTo>
                    <a:pt x="136" y="23"/>
                  </a:lnTo>
                  <a:close/>
                  <a:moveTo>
                    <a:pt x="139" y="17"/>
                  </a:moveTo>
                  <a:cubicBezTo>
                    <a:pt x="140" y="16"/>
                    <a:pt x="140" y="16"/>
                    <a:pt x="140" y="16"/>
                  </a:cubicBezTo>
                  <a:cubicBezTo>
                    <a:pt x="139" y="16"/>
                    <a:pt x="139" y="16"/>
                    <a:pt x="139" y="16"/>
                  </a:cubicBezTo>
                  <a:cubicBezTo>
                    <a:pt x="138" y="17"/>
                    <a:pt x="138" y="17"/>
                    <a:pt x="138" y="17"/>
                  </a:cubicBezTo>
                  <a:lnTo>
                    <a:pt x="139" y="17"/>
                  </a:lnTo>
                  <a:close/>
                  <a:moveTo>
                    <a:pt x="141" y="7"/>
                  </a:moveTo>
                  <a:cubicBezTo>
                    <a:pt x="139" y="7"/>
                    <a:pt x="139" y="7"/>
                    <a:pt x="139" y="7"/>
                  </a:cubicBezTo>
                  <a:cubicBezTo>
                    <a:pt x="140" y="9"/>
                    <a:pt x="140" y="9"/>
                    <a:pt x="140" y="9"/>
                  </a:cubicBezTo>
                  <a:cubicBezTo>
                    <a:pt x="141" y="9"/>
                    <a:pt x="141" y="9"/>
                    <a:pt x="141" y="9"/>
                  </a:cubicBezTo>
                  <a:cubicBezTo>
                    <a:pt x="142" y="9"/>
                    <a:pt x="142" y="9"/>
                    <a:pt x="142" y="9"/>
                  </a:cubicBezTo>
                  <a:cubicBezTo>
                    <a:pt x="143" y="8"/>
                    <a:pt x="143" y="8"/>
                    <a:pt x="143" y="8"/>
                  </a:cubicBezTo>
                  <a:cubicBezTo>
                    <a:pt x="142" y="8"/>
                    <a:pt x="142" y="8"/>
                    <a:pt x="142" y="8"/>
                  </a:cubicBezTo>
                  <a:lnTo>
                    <a:pt x="141" y="7"/>
                  </a:lnTo>
                  <a:close/>
                  <a:moveTo>
                    <a:pt x="141" y="4"/>
                  </a:moveTo>
                  <a:cubicBezTo>
                    <a:pt x="142" y="3"/>
                    <a:pt x="142" y="3"/>
                    <a:pt x="142" y="3"/>
                  </a:cubicBezTo>
                  <a:cubicBezTo>
                    <a:pt x="142" y="2"/>
                    <a:pt x="142" y="2"/>
                    <a:pt x="142" y="2"/>
                  </a:cubicBezTo>
                  <a:cubicBezTo>
                    <a:pt x="142" y="0"/>
                    <a:pt x="142" y="0"/>
                    <a:pt x="142" y="0"/>
                  </a:cubicBezTo>
                  <a:cubicBezTo>
                    <a:pt x="141" y="0"/>
                    <a:pt x="141" y="0"/>
                    <a:pt x="141" y="0"/>
                  </a:cubicBezTo>
                  <a:cubicBezTo>
                    <a:pt x="141" y="1"/>
                    <a:pt x="141" y="1"/>
                    <a:pt x="141" y="1"/>
                  </a:cubicBezTo>
                  <a:cubicBezTo>
                    <a:pt x="140" y="0"/>
                    <a:pt x="140" y="0"/>
                    <a:pt x="140" y="0"/>
                  </a:cubicBezTo>
                  <a:cubicBezTo>
                    <a:pt x="139" y="2"/>
                    <a:pt x="139" y="4"/>
                    <a:pt x="139" y="5"/>
                  </a:cubicBezTo>
                  <a:cubicBezTo>
                    <a:pt x="141" y="5"/>
                    <a:pt x="141" y="5"/>
                    <a:pt x="141" y="5"/>
                  </a:cubicBezTo>
                  <a:lnTo>
                    <a:pt x="141" y="4"/>
                  </a:lnTo>
                  <a:close/>
                  <a:moveTo>
                    <a:pt x="11" y="135"/>
                  </a:moveTo>
                  <a:cubicBezTo>
                    <a:pt x="11" y="136"/>
                    <a:pt x="11" y="136"/>
                    <a:pt x="11" y="136"/>
                  </a:cubicBezTo>
                  <a:cubicBezTo>
                    <a:pt x="10" y="137"/>
                    <a:pt x="10" y="137"/>
                    <a:pt x="10" y="137"/>
                  </a:cubicBezTo>
                  <a:cubicBezTo>
                    <a:pt x="12" y="138"/>
                    <a:pt x="12" y="138"/>
                    <a:pt x="12" y="138"/>
                  </a:cubicBezTo>
                  <a:cubicBezTo>
                    <a:pt x="14" y="136"/>
                    <a:pt x="14" y="136"/>
                    <a:pt x="14" y="136"/>
                  </a:cubicBezTo>
                  <a:cubicBezTo>
                    <a:pt x="13" y="135"/>
                    <a:pt x="13" y="135"/>
                    <a:pt x="13" y="135"/>
                  </a:cubicBezTo>
                  <a:lnTo>
                    <a:pt x="11" y="135"/>
                  </a:lnTo>
                  <a:close/>
                  <a:moveTo>
                    <a:pt x="17" y="120"/>
                  </a:moveTo>
                  <a:cubicBezTo>
                    <a:pt x="15" y="119"/>
                    <a:pt x="15" y="119"/>
                    <a:pt x="15" y="119"/>
                  </a:cubicBezTo>
                  <a:cubicBezTo>
                    <a:pt x="14" y="121"/>
                    <a:pt x="14" y="121"/>
                    <a:pt x="14" y="121"/>
                  </a:cubicBezTo>
                  <a:cubicBezTo>
                    <a:pt x="17" y="122"/>
                    <a:pt x="17" y="122"/>
                    <a:pt x="17" y="122"/>
                  </a:cubicBezTo>
                  <a:cubicBezTo>
                    <a:pt x="18" y="122"/>
                    <a:pt x="18" y="122"/>
                    <a:pt x="18" y="122"/>
                  </a:cubicBezTo>
                  <a:cubicBezTo>
                    <a:pt x="17" y="121"/>
                    <a:pt x="17" y="121"/>
                    <a:pt x="17" y="121"/>
                  </a:cubicBezTo>
                  <a:cubicBezTo>
                    <a:pt x="18" y="120"/>
                    <a:pt x="18" y="120"/>
                    <a:pt x="18" y="120"/>
                  </a:cubicBezTo>
                  <a:lnTo>
                    <a:pt x="17" y="120"/>
                  </a:lnTo>
                  <a:close/>
                  <a:moveTo>
                    <a:pt x="28" y="96"/>
                  </a:moveTo>
                  <a:cubicBezTo>
                    <a:pt x="27" y="94"/>
                    <a:pt x="27" y="94"/>
                    <a:pt x="27" y="94"/>
                  </a:cubicBezTo>
                  <a:cubicBezTo>
                    <a:pt x="26" y="94"/>
                    <a:pt x="26" y="94"/>
                    <a:pt x="26" y="94"/>
                  </a:cubicBezTo>
                  <a:cubicBezTo>
                    <a:pt x="26" y="95"/>
                    <a:pt x="26" y="95"/>
                    <a:pt x="26" y="95"/>
                  </a:cubicBezTo>
                  <a:lnTo>
                    <a:pt x="28" y="96"/>
                  </a:lnTo>
                  <a:close/>
                  <a:moveTo>
                    <a:pt x="93" y="78"/>
                  </a:moveTo>
                  <a:cubicBezTo>
                    <a:pt x="96" y="78"/>
                    <a:pt x="96" y="78"/>
                    <a:pt x="96" y="78"/>
                  </a:cubicBezTo>
                  <a:cubicBezTo>
                    <a:pt x="96" y="77"/>
                    <a:pt x="96" y="77"/>
                    <a:pt x="96" y="77"/>
                  </a:cubicBezTo>
                  <a:cubicBezTo>
                    <a:pt x="94" y="78"/>
                    <a:pt x="94" y="78"/>
                    <a:pt x="94" y="78"/>
                  </a:cubicBezTo>
                  <a:cubicBezTo>
                    <a:pt x="96" y="77"/>
                    <a:pt x="96" y="77"/>
                    <a:pt x="96" y="77"/>
                  </a:cubicBezTo>
                  <a:cubicBezTo>
                    <a:pt x="94" y="74"/>
                    <a:pt x="94" y="74"/>
                    <a:pt x="94" y="74"/>
                  </a:cubicBezTo>
                  <a:cubicBezTo>
                    <a:pt x="92" y="73"/>
                    <a:pt x="92" y="73"/>
                    <a:pt x="92" y="73"/>
                  </a:cubicBezTo>
                  <a:cubicBezTo>
                    <a:pt x="91" y="74"/>
                    <a:pt x="91" y="74"/>
                    <a:pt x="91" y="74"/>
                  </a:cubicBezTo>
                  <a:cubicBezTo>
                    <a:pt x="91" y="75"/>
                    <a:pt x="91" y="75"/>
                    <a:pt x="91" y="75"/>
                  </a:cubicBezTo>
                  <a:cubicBezTo>
                    <a:pt x="93" y="77"/>
                    <a:pt x="93" y="77"/>
                    <a:pt x="93" y="77"/>
                  </a:cubicBezTo>
                  <a:lnTo>
                    <a:pt x="93" y="78"/>
                  </a:lnTo>
                  <a:close/>
                  <a:moveTo>
                    <a:pt x="94" y="72"/>
                  </a:moveTo>
                  <a:cubicBezTo>
                    <a:pt x="94" y="71"/>
                    <a:pt x="94" y="71"/>
                    <a:pt x="94" y="71"/>
                  </a:cubicBezTo>
                  <a:cubicBezTo>
                    <a:pt x="95" y="70"/>
                    <a:pt x="95" y="70"/>
                    <a:pt x="95" y="70"/>
                  </a:cubicBezTo>
                  <a:cubicBezTo>
                    <a:pt x="95" y="71"/>
                    <a:pt x="95" y="71"/>
                    <a:pt x="95" y="71"/>
                  </a:cubicBezTo>
                  <a:cubicBezTo>
                    <a:pt x="94" y="72"/>
                    <a:pt x="94" y="72"/>
                    <a:pt x="94" y="72"/>
                  </a:cubicBezTo>
                  <a:cubicBezTo>
                    <a:pt x="95" y="74"/>
                    <a:pt x="95" y="74"/>
                    <a:pt x="95" y="74"/>
                  </a:cubicBezTo>
                  <a:cubicBezTo>
                    <a:pt x="97" y="74"/>
                    <a:pt x="97" y="74"/>
                    <a:pt x="97" y="74"/>
                  </a:cubicBezTo>
                  <a:cubicBezTo>
                    <a:pt x="97" y="73"/>
                    <a:pt x="97" y="73"/>
                    <a:pt x="97" y="73"/>
                  </a:cubicBezTo>
                  <a:cubicBezTo>
                    <a:pt x="99" y="72"/>
                    <a:pt x="99" y="72"/>
                    <a:pt x="99" y="72"/>
                  </a:cubicBezTo>
                  <a:cubicBezTo>
                    <a:pt x="100" y="74"/>
                    <a:pt x="100" y="74"/>
                    <a:pt x="100" y="74"/>
                  </a:cubicBezTo>
                  <a:cubicBezTo>
                    <a:pt x="102" y="75"/>
                    <a:pt x="102" y="75"/>
                    <a:pt x="102" y="75"/>
                  </a:cubicBezTo>
                  <a:cubicBezTo>
                    <a:pt x="104" y="73"/>
                    <a:pt x="104" y="73"/>
                    <a:pt x="104" y="73"/>
                  </a:cubicBezTo>
                  <a:cubicBezTo>
                    <a:pt x="104" y="72"/>
                    <a:pt x="104" y="72"/>
                    <a:pt x="104" y="72"/>
                  </a:cubicBezTo>
                  <a:cubicBezTo>
                    <a:pt x="102" y="73"/>
                    <a:pt x="102" y="73"/>
                    <a:pt x="102" y="73"/>
                  </a:cubicBezTo>
                  <a:cubicBezTo>
                    <a:pt x="103" y="71"/>
                    <a:pt x="103" y="71"/>
                    <a:pt x="103" y="71"/>
                  </a:cubicBezTo>
                  <a:cubicBezTo>
                    <a:pt x="101" y="72"/>
                    <a:pt x="101" y="72"/>
                    <a:pt x="101" y="72"/>
                  </a:cubicBezTo>
                  <a:cubicBezTo>
                    <a:pt x="100" y="71"/>
                    <a:pt x="100" y="71"/>
                    <a:pt x="100" y="71"/>
                  </a:cubicBezTo>
                  <a:cubicBezTo>
                    <a:pt x="98" y="70"/>
                    <a:pt x="98" y="70"/>
                    <a:pt x="98" y="70"/>
                  </a:cubicBezTo>
                  <a:cubicBezTo>
                    <a:pt x="98" y="71"/>
                    <a:pt x="98" y="71"/>
                    <a:pt x="98" y="71"/>
                  </a:cubicBezTo>
                  <a:cubicBezTo>
                    <a:pt x="96" y="71"/>
                    <a:pt x="96" y="71"/>
                    <a:pt x="96" y="71"/>
                  </a:cubicBezTo>
                  <a:cubicBezTo>
                    <a:pt x="99" y="68"/>
                    <a:pt x="99" y="68"/>
                    <a:pt x="99" y="68"/>
                  </a:cubicBezTo>
                  <a:cubicBezTo>
                    <a:pt x="97" y="67"/>
                    <a:pt x="97" y="67"/>
                    <a:pt x="97" y="67"/>
                  </a:cubicBezTo>
                  <a:cubicBezTo>
                    <a:pt x="97" y="67"/>
                    <a:pt x="97" y="67"/>
                    <a:pt x="97" y="67"/>
                  </a:cubicBezTo>
                  <a:cubicBezTo>
                    <a:pt x="96" y="66"/>
                    <a:pt x="95" y="66"/>
                    <a:pt x="94" y="66"/>
                  </a:cubicBezTo>
                  <a:cubicBezTo>
                    <a:pt x="93" y="67"/>
                    <a:pt x="93" y="67"/>
                    <a:pt x="93" y="67"/>
                  </a:cubicBezTo>
                  <a:cubicBezTo>
                    <a:pt x="92" y="68"/>
                    <a:pt x="92" y="69"/>
                    <a:pt x="92" y="70"/>
                  </a:cubicBezTo>
                  <a:cubicBezTo>
                    <a:pt x="93" y="72"/>
                    <a:pt x="93" y="72"/>
                    <a:pt x="93" y="72"/>
                  </a:cubicBezTo>
                  <a:lnTo>
                    <a:pt x="94" y="72"/>
                  </a:lnTo>
                  <a:close/>
                  <a:moveTo>
                    <a:pt x="105" y="64"/>
                  </a:moveTo>
                  <a:cubicBezTo>
                    <a:pt x="106" y="63"/>
                    <a:pt x="106" y="63"/>
                    <a:pt x="106" y="63"/>
                  </a:cubicBezTo>
                  <a:cubicBezTo>
                    <a:pt x="107" y="62"/>
                    <a:pt x="107" y="62"/>
                    <a:pt x="107" y="62"/>
                  </a:cubicBezTo>
                  <a:cubicBezTo>
                    <a:pt x="108" y="63"/>
                    <a:pt x="108" y="63"/>
                    <a:pt x="108" y="63"/>
                  </a:cubicBezTo>
                  <a:cubicBezTo>
                    <a:pt x="109" y="61"/>
                    <a:pt x="109" y="61"/>
                    <a:pt x="109" y="61"/>
                  </a:cubicBezTo>
                  <a:cubicBezTo>
                    <a:pt x="110" y="61"/>
                    <a:pt x="110" y="61"/>
                    <a:pt x="110" y="61"/>
                  </a:cubicBezTo>
                  <a:cubicBezTo>
                    <a:pt x="106" y="62"/>
                    <a:pt x="106" y="62"/>
                    <a:pt x="106" y="62"/>
                  </a:cubicBezTo>
                  <a:cubicBezTo>
                    <a:pt x="107" y="61"/>
                    <a:pt x="107" y="61"/>
                    <a:pt x="107" y="61"/>
                  </a:cubicBezTo>
                  <a:cubicBezTo>
                    <a:pt x="106" y="61"/>
                    <a:pt x="106" y="61"/>
                    <a:pt x="106" y="61"/>
                  </a:cubicBezTo>
                  <a:cubicBezTo>
                    <a:pt x="106" y="62"/>
                    <a:pt x="106" y="62"/>
                    <a:pt x="106" y="62"/>
                  </a:cubicBezTo>
                  <a:cubicBezTo>
                    <a:pt x="104" y="64"/>
                    <a:pt x="104" y="64"/>
                    <a:pt x="104" y="64"/>
                  </a:cubicBezTo>
                  <a:lnTo>
                    <a:pt x="105" y="64"/>
                  </a:lnTo>
                  <a:close/>
                  <a:moveTo>
                    <a:pt x="40" y="136"/>
                  </a:moveTo>
                  <a:cubicBezTo>
                    <a:pt x="41" y="136"/>
                    <a:pt x="41" y="136"/>
                    <a:pt x="41" y="136"/>
                  </a:cubicBezTo>
                  <a:cubicBezTo>
                    <a:pt x="42" y="136"/>
                    <a:pt x="42" y="136"/>
                    <a:pt x="42" y="136"/>
                  </a:cubicBezTo>
                  <a:cubicBezTo>
                    <a:pt x="45" y="133"/>
                    <a:pt x="45" y="133"/>
                    <a:pt x="45" y="133"/>
                  </a:cubicBezTo>
                  <a:cubicBezTo>
                    <a:pt x="45" y="132"/>
                    <a:pt x="45" y="132"/>
                    <a:pt x="45" y="132"/>
                  </a:cubicBezTo>
                  <a:cubicBezTo>
                    <a:pt x="47" y="131"/>
                    <a:pt x="47" y="131"/>
                    <a:pt x="47" y="131"/>
                  </a:cubicBezTo>
                  <a:cubicBezTo>
                    <a:pt x="48" y="128"/>
                    <a:pt x="48" y="128"/>
                    <a:pt x="48" y="128"/>
                  </a:cubicBezTo>
                  <a:cubicBezTo>
                    <a:pt x="46" y="128"/>
                    <a:pt x="46" y="128"/>
                    <a:pt x="46" y="128"/>
                  </a:cubicBezTo>
                  <a:cubicBezTo>
                    <a:pt x="43" y="129"/>
                    <a:pt x="43" y="129"/>
                    <a:pt x="43" y="129"/>
                  </a:cubicBezTo>
                  <a:cubicBezTo>
                    <a:pt x="43" y="128"/>
                    <a:pt x="43" y="128"/>
                    <a:pt x="43" y="128"/>
                  </a:cubicBezTo>
                  <a:cubicBezTo>
                    <a:pt x="41" y="128"/>
                    <a:pt x="41" y="128"/>
                    <a:pt x="41" y="128"/>
                  </a:cubicBezTo>
                  <a:cubicBezTo>
                    <a:pt x="40" y="128"/>
                    <a:pt x="40" y="128"/>
                    <a:pt x="40" y="128"/>
                  </a:cubicBezTo>
                  <a:cubicBezTo>
                    <a:pt x="40" y="127"/>
                    <a:pt x="40" y="127"/>
                    <a:pt x="40" y="127"/>
                  </a:cubicBezTo>
                  <a:cubicBezTo>
                    <a:pt x="38" y="127"/>
                    <a:pt x="38" y="127"/>
                    <a:pt x="38" y="127"/>
                  </a:cubicBezTo>
                  <a:cubicBezTo>
                    <a:pt x="39" y="126"/>
                    <a:pt x="39" y="126"/>
                    <a:pt x="39" y="126"/>
                  </a:cubicBezTo>
                  <a:cubicBezTo>
                    <a:pt x="38" y="123"/>
                    <a:pt x="38" y="123"/>
                    <a:pt x="38" y="123"/>
                  </a:cubicBezTo>
                  <a:cubicBezTo>
                    <a:pt x="39" y="121"/>
                    <a:pt x="39" y="119"/>
                    <a:pt x="39" y="117"/>
                  </a:cubicBezTo>
                  <a:cubicBezTo>
                    <a:pt x="36" y="113"/>
                    <a:pt x="36" y="113"/>
                    <a:pt x="36" y="113"/>
                  </a:cubicBezTo>
                  <a:cubicBezTo>
                    <a:pt x="34" y="115"/>
                    <a:pt x="34" y="115"/>
                    <a:pt x="34" y="115"/>
                  </a:cubicBezTo>
                  <a:cubicBezTo>
                    <a:pt x="34" y="117"/>
                    <a:pt x="34" y="117"/>
                    <a:pt x="34" y="117"/>
                  </a:cubicBezTo>
                  <a:cubicBezTo>
                    <a:pt x="35" y="117"/>
                    <a:pt x="35" y="117"/>
                    <a:pt x="35" y="117"/>
                  </a:cubicBezTo>
                  <a:cubicBezTo>
                    <a:pt x="34" y="118"/>
                    <a:pt x="34" y="118"/>
                    <a:pt x="34" y="118"/>
                  </a:cubicBezTo>
                  <a:cubicBezTo>
                    <a:pt x="35" y="119"/>
                    <a:pt x="35" y="120"/>
                    <a:pt x="35" y="121"/>
                  </a:cubicBezTo>
                  <a:cubicBezTo>
                    <a:pt x="34" y="119"/>
                    <a:pt x="34" y="119"/>
                    <a:pt x="34" y="119"/>
                  </a:cubicBezTo>
                  <a:cubicBezTo>
                    <a:pt x="33" y="119"/>
                    <a:pt x="33" y="119"/>
                    <a:pt x="33" y="119"/>
                  </a:cubicBezTo>
                  <a:cubicBezTo>
                    <a:pt x="31" y="118"/>
                    <a:pt x="31" y="118"/>
                    <a:pt x="31" y="118"/>
                  </a:cubicBezTo>
                  <a:cubicBezTo>
                    <a:pt x="31" y="117"/>
                    <a:pt x="31" y="117"/>
                    <a:pt x="31" y="117"/>
                  </a:cubicBezTo>
                  <a:cubicBezTo>
                    <a:pt x="29" y="116"/>
                    <a:pt x="29" y="116"/>
                    <a:pt x="29" y="116"/>
                  </a:cubicBezTo>
                  <a:cubicBezTo>
                    <a:pt x="29" y="118"/>
                    <a:pt x="29" y="118"/>
                    <a:pt x="29" y="118"/>
                  </a:cubicBezTo>
                  <a:cubicBezTo>
                    <a:pt x="30" y="119"/>
                    <a:pt x="30" y="119"/>
                    <a:pt x="30" y="119"/>
                  </a:cubicBezTo>
                  <a:cubicBezTo>
                    <a:pt x="31" y="120"/>
                    <a:pt x="31" y="120"/>
                    <a:pt x="31" y="120"/>
                  </a:cubicBezTo>
                  <a:cubicBezTo>
                    <a:pt x="29" y="120"/>
                    <a:pt x="29" y="120"/>
                    <a:pt x="29" y="120"/>
                  </a:cubicBezTo>
                  <a:cubicBezTo>
                    <a:pt x="30" y="122"/>
                    <a:pt x="30" y="122"/>
                    <a:pt x="30" y="122"/>
                  </a:cubicBezTo>
                  <a:cubicBezTo>
                    <a:pt x="28" y="119"/>
                    <a:pt x="28" y="119"/>
                    <a:pt x="28" y="119"/>
                  </a:cubicBezTo>
                  <a:cubicBezTo>
                    <a:pt x="27" y="120"/>
                    <a:pt x="27" y="120"/>
                    <a:pt x="27" y="120"/>
                  </a:cubicBezTo>
                  <a:cubicBezTo>
                    <a:pt x="28" y="121"/>
                    <a:pt x="28" y="121"/>
                    <a:pt x="28" y="121"/>
                  </a:cubicBezTo>
                  <a:cubicBezTo>
                    <a:pt x="26" y="121"/>
                    <a:pt x="26" y="121"/>
                    <a:pt x="26" y="121"/>
                  </a:cubicBezTo>
                  <a:cubicBezTo>
                    <a:pt x="27" y="122"/>
                    <a:pt x="28" y="123"/>
                    <a:pt x="28" y="124"/>
                  </a:cubicBezTo>
                  <a:cubicBezTo>
                    <a:pt x="30" y="125"/>
                    <a:pt x="30" y="125"/>
                    <a:pt x="30" y="125"/>
                  </a:cubicBezTo>
                  <a:cubicBezTo>
                    <a:pt x="31" y="123"/>
                    <a:pt x="31" y="123"/>
                    <a:pt x="31" y="123"/>
                  </a:cubicBezTo>
                  <a:cubicBezTo>
                    <a:pt x="31" y="124"/>
                    <a:pt x="31" y="124"/>
                    <a:pt x="31" y="124"/>
                  </a:cubicBezTo>
                  <a:cubicBezTo>
                    <a:pt x="32" y="123"/>
                    <a:pt x="32" y="123"/>
                    <a:pt x="32" y="123"/>
                  </a:cubicBezTo>
                  <a:cubicBezTo>
                    <a:pt x="32" y="125"/>
                    <a:pt x="32" y="125"/>
                    <a:pt x="32" y="125"/>
                  </a:cubicBezTo>
                  <a:cubicBezTo>
                    <a:pt x="33" y="125"/>
                    <a:pt x="33" y="125"/>
                    <a:pt x="33" y="125"/>
                  </a:cubicBezTo>
                  <a:cubicBezTo>
                    <a:pt x="35" y="126"/>
                    <a:pt x="35" y="126"/>
                    <a:pt x="35" y="126"/>
                  </a:cubicBezTo>
                  <a:cubicBezTo>
                    <a:pt x="33" y="126"/>
                    <a:pt x="33" y="126"/>
                    <a:pt x="33" y="126"/>
                  </a:cubicBezTo>
                  <a:cubicBezTo>
                    <a:pt x="32" y="126"/>
                    <a:pt x="32" y="126"/>
                    <a:pt x="32" y="126"/>
                  </a:cubicBezTo>
                  <a:cubicBezTo>
                    <a:pt x="34" y="131"/>
                    <a:pt x="34" y="131"/>
                    <a:pt x="34" y="131"/>
                  </a:cubicBezTo>
                  <a:cubicBezTo>
                    <a:pt x="36" y="130"/>
                    <a:pt x="36" y="130"/>
                    <a:pt x="36" y="130"/>
                  </a:cubicBezTo>
                  <a:cubicBezTo>
                    <a:pt x="35" y="131"/>
                    <a:pt x="35" y="131"/>
                    <a:pt x="35" y="131"/>
                  </a:cubicBezTo>
                  <a:cubicBezTo>
                    <a:pt x="39" y="131"/>
                    <a:pt x="39" y="131"/>
                    <a:pt x="39" y="131"/>
                  </a:cubicBezTo>
                  <a:cubicBezTo>
                    <a:pt x="39" y="133"/>
                    <a:pt x="39" y="133"/>
                    <a:pt x="39" y="133"/>
                  </a:cubicBezTo>
                  <a:cubicBezTo>
                    <a:pt x="39" y="133"/>
                    <a:pt x="39" y="133"/>
                    <a:pt x="39" y="133"/>
                  </a:cubicBezTo>
                  <a:cubicBezTo>
                    <a:pt x="41" y="131"/>
                    <a:pt x="41" y="131"/>
                    <a:pt x="41" y="131"/>
                  </a:cubicBezTo>
                  <a:cubicBezTo>
                    <a:pt x="41" y="131"/>
                    <a:pt x="41" y="131"/>
                    <a:pt x="41" y="131"/>
                  </a:cubicBezTo>
                  <a:cubicBezTo>
                    <a:pt x="44" y="131"/>
                    <a:pt x="44" y="131"/>
                    <a:pt x="44" y="131"/>
                  </a:cubicBezTo>
                  <a:cubicBezTo>
                    <a:pt x="42" y="132"/>
                    <a:pt x="42" y="132"/>
                    <a:pt x="42" y="132"/>
                  </a:cubicBezTo>
                  <a:cubicBezTo>
                    <a:pt x="41" y="133"/>
                    <a:pt x="40" y="134"/>
                    <a:pt x="40" y="136"/>
                  </a:cubicBezTo>
                  <a:close/>
                  <a:moveTo>
                    <a:pt x="52" y="182"/>
                  </a:moveTo>
                  <a:cubicBezTo>
                    <a:pt x="51" y="183"/>
                    <a:pt x="51" y="183"/>
                    <a:pt x="51" y="183"/>
                  </a:cubicBezTo>
                  <a:cubicBezTo>
                    <a:pt x="51" y="185"/>
                    <a:pt x="51" y="185"/>
                    <a:pt x="51" y="185"/>
                  </a:cubicBezTo>
                  <a:cubicBezTo>
                    <a:pt x="52" y="187"/>
                    <a:pt x="52" y="187"/>
                    <a:pt x="52" y="187"/>
                  </a:cubicBezTo>
                  <a:cubicBezTo>
                    <a:pt x="51" y="189"/>
                    <a:pt x="51" y="189"/>
                    <a:pt x="51" y="189"/>
                  </a:cubicBezTo>
                  <a:cubicBezTo>
                    <a:pt x="53" y="190"/>
                    <a:pt x="53" y="190"/>
                    <a:pt x="53" y="190"/>
                  </a:cubicBezTo>
                  <a:cubicBezTo>
                    <a:pt x="56" y="190"/>
                    <a:pt x="56" y="190"/>
                    <a:pt x="56" y="190"/>
                  </a:cubicBezTo>
                  <a:cubicBezTo>
                    <a:pt x="57" y="190"/>
                    <a:pt x="57" y="190"/>
                    <a:pt x="57" y="190"/>
                  </a:cubicBezTo>
                  <a:cubicBezTo>
                    <a:pt x="56" y="188"/>
                    <a:pt x="56" y="188"/>
                    <a:pt x="56" y="188"/>
                  </a:cubicBezTo>
                  <a:cubicBezTo>
                    <a:pt x="57" y="186"/>
                    <a:pt x="57" y="186"/>
                    <a:pt x="57" y="186"/>
                  </a:cubicBezTo>
                  <a:cubicBezTo>
                    <a:pt x="55" y="182"/>
                    <a:pt x="55" y="182"/>
                    <a:pt x="55" y="182"/>
                  </a:cubicBezTo>
                  <a:cubicBezTo>
                    <a:pt x="53" y="181"/>
                    <a:pt x="53" y="181"/>
                    <a:pt x="53" y="181"/>
                  </a:cubicBezTo>
                  <a:lnTo>
                    <a:pt x="52" y="182"/>
                  </a:lnTo>
                  <a:close/>
                  <a:moveTo>
                    <a:pt x="38" y="179"/>
                  </a:moveTo>
                  <a:cubicBezTo>
                    <a:pt x="37" y="178"/>
                    <a:pt x="37" y="178"/>
                    <a:pt x="37" y="178"/>
                  </a:cubicBezTo>
                  <a:cubicBezTo>
                    <a:pt x="37" y="176"/>
                    <a:pt x="37" y="175"/>
                    <a:pt x="37" y="173"/>
                  </a:cubicBezTo>
                  <a:cubicBezTo>
                    <a:pt x="36" y="173"/>
                    <a:pt x="36" y="173"/>
                    <a:pt x="36" y="173"/>
                  </a:cubicBezTo>
                  <a:cubicBezTo>
                    <a:pt x="32" y="176"/>
                    <a:pt x="32" y="176"/>
                    <a:pt x="32" y="176"/>
                  </a:cubicBezTo>
                  <a:cubicBezTo>
                    <a:pt x="32" y="174"/>
                    <a:pt x="32" y="174"/>
                    <a:pt x="32" y="174"/>
                  </a:cubicBezTo>
                  <a:cubicBezTo>
                    <a:pt x="30" y="176"/>
                    <a:pt x="30" y="176"/>
                    <a:pt x="30" y="176"/>
                  </a:cubicBezTo>
                  <a:cubicBezTo>
                    <a:pt x="29" y="178"/>
                    <a:pt x="29" y="178"/>
                    <a:pt x="29" y="178"/>
                  </a:cubicBezTo>
                  <a:cubicBezTo>
                    <a:pt x="30" y="178"/>
                    <a:pt x="30" y="178"/>
                    <a:pt x="30" y="178"/>
                  </a:cubicBezTo>
                  <a:cubicBezTo>
                    <a:pt x="29" y="179"/>
                    <a:pt x="29" y="179"/>
                    <a:pt x="29" y="179"/>
                  </a:cubicBezTo>
                  <a:cubicBezTo>
                    <a:pt x="28" y="181"/>
                    <a:pt x="28" y="181"/>
                    <a:pt x="28" y="181"/>
                  </a:cubicBezTo>
                  <a:cubicBezTo>
                    <a:pt x="29" y="181"/>
                    <a:pt x="29" y="181"/>
                    <a:pt x="29" y="181"/>
                  </a:cubicBezTo>
                  <a:cubicBezTo>
                    <a:pt x="30" y="181"/>
                    <a:pt x="31" y="180"/>
                    <a:pt x="32" y="178"/>
                  </a:cubicBezTo>
                  <a:cubicBezTo>
                    <a:pt x="34" y="178"/>
                    <a:pt x="34" y="178"/>
                    <a:pt x="34" y="178"/>
                  </a:cubicBezTo>
                  <a:cubicBezTo>
                    <a:pt x="32" y="180"/>
                    <a:pt x="32" y="180"/>
                    <a:pt x="32" y="180"/>
                  </a:cubicBezTo>
                  <a:cubicBezTo>
                    <a:pt x="34" y="182"/>
                    <a:pt x="34" y="182"/>
                    <a:pt x="34" y="182"/>
                  </a:cubicBezTo>
                  <a:cubicBezTo>
                    <a:pt x="32" y="183"/>
                    <a:pt x="32" y="183"/>
                    <a:pt x="32" y="183"/>
                  </a:cubicBezTo>
                  <a:cubicBezTo>
                    <a:pt x="32" y="185"/>
                    <a:pt x="32" y="185"/>
                    <a:pt x="32" y="185"/>
                  </a:cubicBezTo>
                  <a:cubicBezTo>
                    <a:pt x="33" y="185"/>
                    <a:pt x="33" y="185"/>
                    <a:pt x="33" y="185"/>
                  </a:cubicBezTo>
                  <a:cubicBezTo>
                    <a:pt x="34" y="183"/>
                    <a:pt x="34" y="183"/>
                    <a:pt x="34" y="183"/>
                  </a:cubicBezTo>
                  <a:cubicBezTo>
                    <a:pt x="36" y="183"/>
                    <a:pt x="36" y="183"/>
                    <a:pt x="36" y="183"/>
                  </a:cubicBezTo>
                  <a:cubicBezTo>
                    <a:pt x="38" y="182"/>
                    <a:pt x="38" y="182"/>
                    <a:pt x="38" y="182"/>
                  </a:cubicBezTo>
                  <a:lnTo>
                    <a:pt x="38" y="179"/>
                  </a:lnTo>
                  <a:close/>
                  <a:moveTo>
                    <a:pt x="38" y="177"/>
                  </a:moveTo>
                  <a:cubicBezTo>
                    <a:pt x="40" y="178"/>
                    <a:pt x="40" y="178"/>
                    <a:pt x="40" y="178"/>
                  </a:cubicBezTo>
                  <a:cubicBezTo>
                    <a:pt x="40" y="176"/>
                    <a:pt x="40" y="176"/>
                    <a:pt x="40" y="176"/>
                  </a:cubicBezTo>
                  <a:cubicBezTo>
                    <a:pt x="41" y="175"/>
                    <a:pt x="41" y="175"/>
                    <a:pt x="41" y="175"/>
                  </a:cubicBezTo>
                  <a:cubicBezTo>
                    <a:pt x="42" y="172"/>
                    <a:pt x="44" y="170"/>
                    <a:pt x="45" y="167"/>
                  </a:cubicBezTo>
                  <a:cubicBezTo>
                    <a:pt x="45" y="166"/>
                    <a:pt x="45" y="166"/>
                    <a:pt x="45" y="166"/>
                  </a:cubicBezTo>
                  <a:cubicBezTo>
                    <a:pt x="44" y="166"/>
                    <a:pt x="44" y="166"/>
                    <a:pt x="44" y="166"/>
                  </a:cubicBezTo>
                  <a:cubicBezTo>
                    <a:pt x="43" y="167"/>
                    <a:pt x="42" y="168"/>
                    <a:pt x="41" y="169"/>
                  </a:cubicBezTo>
                  <a:cubicBezTo>
                    <a:pt x="39" y="171"/>
                    <a:pt x="39" y="171"/>
                    <a:pt x="39" y="171"/>
                  </a:cubicBezTo>
                  <a:cubicBezTo>
                    <a:pt x="39" y="172"/>
                    <a:pt x="39" y="172"/>
                    <a:pt x="39" y="172"/>
                  </a:cubicBezTo>
                  <a:cubicBezTo>
                    <a:pt x="41" y="172"/>
                    <a:pt x="41" y="172"/>
                    <a:pt x="41" y="172"/>
                  </a:cubicBezTo>
                  <a:cubicBezTo>
                    <a:pt x="40" y="172"/>
                    <a:pt x="39" y="173"/>
                    <a:pt x="37" y="174"/>
                  </a:cubicBezTo>
                  <a:cubicBezTo>
                    <a:pt x="37" y="175"/>
                    <a:pt x="37" y="176"/>
                    <a:pt x="38" y="177"/>
                  </a:cubicBezTo>
                  <a:close/>
                  <a:moveTo>
                    <a:pt x="43" y="153"/>
                  </a:moveTo>
                  <a:cubicBezTo>
                    <a:pt x="41" y="153"/>
                    <a:pt x="41" y="153"/>
                    <a:pt x="41" y="153"/>
                  </a:cubicBezTo>
                  <a:cubicBezTo>
                    <a:pt x="39" y="150"/>
                    <a:pt x="39" y="150"/>
                    <a:pt x="39" y="150"/>
                  </a:cubicBezTo>
                  <a:cubicBezTo>
                    <a:pt x="38" y="149"/>
                    <a:pt x="38" y="149"/>
                    <a:pt x="38" y="149"/>
                  </a:cubicBezTo>
                  <a:cubicBezTo>
                    <a:pt x="36" y="149"/>
                    <a:pt x="36" y="149"/>
                    <a:pt x="36" y="149"/>
                  </a:cubicBezTo>
                  <a:cubicBezTo>
                    <a:pt x="36" y="150"/>
                    <a:pt x="36" y="150"/>
                    <a:pt x="36" y="150"/>
                  </a:cubicBezTo>
                  <a:cubicBezTo>
                    <a:pt x="34" y="150"/>
                    <a:pt x="34" y="150"/>
                    <a:pt x="34" y="150"/>
                  </a:cubicBezTo>
                  <a:cubicBezTo>
                    <a:pt x="34" y="151"/>
                    <a:pt x="34" y="151"/>
                    <a:pt x="34" y="151"/>
                  </a:cubicBezTo>
                  <a:cubicBezTo>
                    <a:pt x="33" y="152"/>
                    <a:pt x="33" y="152"/>
                    <a:pt x="33" y="152"/>
                  </a:cubicBezTo>
                  <a:cubicBezTo>
                    <a:pt x="34" y="153"/>
                    <a:pt x="34" y="153"/>
                    <a:pt x="34" y="153"/>
                  </a:cubicBezTo>
                  <a:cubicBezTo>
                    <a:pt x="36" y="153"/>
                    <a:pt x="36" y="153"/>
                    <a:pt x="36" y="153"/>
                  </a:cubicBezTo>
                  <a:cubicBezTo>
                    <a:pt x="37" y="155"/>
                    <a:pt x="37" y="155"/>
                    <a:pt x="37" y="155"/>
                  </a:cubicBezTo>
                  <a:cubicBezTo>
                    <a:pt x="40" y="154"/>
                    <a:pt x="40" y="154"/>
                    <a:pt x="40" y="154"/>
                  </a:cubicBezTo>
                  <a:cubicBezTo>
                    <a:pt x="39" y="155"/>
                    <a:pt x="39" y="155"/>
                    <a:pt x="39" y="155"/>
                  </a:cubicBezTo>
                  <a:cubicBezTo>
                    <a:pt x="37" y="156"/>
                    <a:pt x="37" y="156"/>
                    <a:pt x="37" y="156"/>
                  </a:cubicBezTo>
                  <a:cubicBezTo>
                    <a:pt x="36" y="158"/>
                    <a:pt x="36" y="158"/>
                    <a:pt x="36" y="158"/>
                  </a:cubicBezTo>
                  <a:cubicBezTo>
                    <a:pt x="36" y="159"/>
                    <a:pt x="36" y="159"/>
                    <a:pt x="36" y="159"/>
                  </a:cubicBezTo>
                  <a:cubicBezTo>
                    <a:pt x="39" y="158"/>
                    <a:pt x="39" y="158"/>
                    <a:pt x="39" y="158"/>
                  </a:cubicBezTo>
                  <a:cubicBezTo>
                    <a:pt x="38" y="159"/>
                    <a:pt x="36" y="160"/>
                    <a:pt x="35" y="160"/>
                  </a:cubicBezTo>
                  <a:cubicBezTo>
                    <a:pt x="34" y="159"/>
                    <a:pt x="34" y="159"/>
                    <a:pt x="34" y="159"/>
                  </a:cubicBezTo>
                  <a:cubicBezTo>
                    <a:pt x="32" y="160"/>
                    <a:pt x="32" y="160"/>
                    <a:pt x="32" y="160"/>
                  </a:cubicBezTo>
                  <a:cubicBezTo>
                    <a:pt x="33" y="161"/>
                    <a:pt x="33" y="161"/>
                    <a:pt x="33" y="161"/>
                  </a:cubicBezTo>
                  <a:cubicBezTo>
                    <a:pt x="34" y="162"/>
                    <a:pt x="34" y="162"/>
                    <a:pt x="34" y="162"/>
                  </a:cubicBezTo>
                  <a:cubicBezTo>
                    <a:pt x="35" y="161"/>
                    <a:pt x="35" y="161"/>
                    <a:pt x="35" y="161"/>
                  </a:cubicBezTo>
                  <a:cubicBezTo>
                    <a:pt x="37" y="161"/>
                    <a:pt x="37" y="161"/>
                    <a:pt x="37" y="161"/>
                  </a:cubicBezTo>
                  <a:cubicBezTo>
                    <a:pt x="41" y="160"/>
                    <a:pt x="41" y="160"/>
                    <a:pt x="41" y="160"/>
                  </a:cubicBezTo>
                  <a:cubicBezTo>
                    <a:pt x="43" y="160"/>
                    <a:pt x="43" y="160"/>
                    <a:pt x="43" y="160"/>
                  </a:cubicBezTo>
                  <a:cubicBezTo>
                    <a:pt x="46" y="158"/>
                    <a:pt x="46" y="158"/>
                    <a:pt x="46" y="158"/>
                  </a:cubicBezTo>
                  <a:cubicBezTo>
                    <a:pt x="44" y="158"/>
                    <a:pt x="44" y="158"/>
                    <a:pt x="44" y="158"/>
                  </a:cubicBezTo>
                  <a:cubicBezTo>
                    <a:pt x="45" y="158"/>
                    <a:pt x="45" y="158"/>
                    <a:pt x="45" y="158"/>
                  </a:cubicBezTo>
                  <a:cubicBezTo>
                    <a:pt x="46" y="158"/>
                    <a:pt x="46" y="158"/>
                    <a:pt x="46" y="158"/>
                  </a:cubicBezTo>
                  <a:cubicBezTo>
                    <a:pt x="47" y="157"/>
                    <a:pt x="47" y="157"/>
                    <a:pt x="47" y="157"/>
                  </a:cubicBezTo>
                  <a:cubicBezTo>
                    <a:pt x="45" y="155"/>
                    <a:pt x="45" y="155"/>
                    <a:pt x="45" y="155"/>
                  </a:cubicBezTo>
                  <a:lnTo>
                    <a:pt x="43" y="153"/>
                  </a:lnTo>
                  <a:close/>
                  <a:moveTo>
                    <a:pt x="128" y="22"/>
                  </a:moveTo>
                  <a:cubicBezTo>
                    <a:pt x="130" y="21"/>
                    <a:pt x="130" y="21"/>
                    <a:pt x="130" y="21"/>
                  </a:cubicBezTo>
                  <a:cubicBezTo>
                    <a:pt x="131" y="21"/>
                    <a:pt x="131" y="21"/>
                    <a:pt x="131" y="21"/>
                  </a:cubicBezTo>
                  <a:cubicBezTo>
                    <a:pt x="130" y="22"/>
                    <a:pt x="130" y="22"/>
                    <a:pt x="130" y="22"/>
                  </a:cubicBezTo>
                  <a:cubicBezTo>
                    <a:pt x="131" y="24"/>
                    <a:pt x="131" y="24"/>
                    <a:pt x="131" y="24"/>
                  </a:cubicBezTo>
                  <a:cubicBezTo>
                    <a:pt x="132" y="22"/>
                    <a:pt x="132" y="22"/>
                    <a:pt x="132" y="22"/>
                  </a:cubicBezTo>
                  <a:cubicBezTo>
                    <a:pt x="133" y="22"/>
                    <a:pt x="133" y="22"/>
                    <a:pt x="133" y="22"/>
                  </a:cubicBezTo>
                  <a:cubicBezTo>
                    <a:pt x="134" y="20"/>
                    <a:pt x="134" y="20"/>
                    <a:pt x="134" y="20"/>
                  </a:cubicBezTo>
                  <a:cubicBezTo>
                    <a:pt x="133" y="23"/>
                    <a:pt x="133" y="23"/>
                    <a:pt x="133" y="23"/>
                  </a:cubicBezTo>
                  <a:cubicBezTo>
                    <a:pt x="134" y="25"/>
                    <a:pt x="134" y="25"/>
                    <a:pt x="134" y="25"/>
                  </a:cubicBezTo>
                  <a:cubicBezTo>
                    <a:pt x="134" y="26"/>
                    <a:pt x="134" y="28"/>
                    <a:pt x="133" y="30"/>
                  </a:cubicBezTo>
                  <a:cubicBezTo>
                    <a:pt x="133" y="30"/>
                    <a:pt x="133" y="30"/>
                    <a:pt x="133" y="30"/>
                  </a:cubicBezTo>
                  <a:cubicBezTo>
                    <a:pt x="132" y="32"/>
                    <a:pt x="132" y="32"/>
                    <a:pt x="132" y="32"/>
                  </a:cubicBezTo>
                  <a:cubicBezTo>
                    <a:pt x="134" y="33"/>
                    <a:pt x="134" y="33"/>
                    <a:pt x="134" y="33"/>
                  </a:cubicBezTo>
                  <a:cubicBezTo>
                    <a:pt x="135" y="29"/>
                    <a:pt x="135" y="29"/>
                    <a:pt x="135" y="29"/>
                  </a:cubicBezTo>
                  <a:cubicBezTo>
                    <a:pt x="136" y="29"/>
                    <a:pt x="136" y="29"/>
                    <a:pt x="136" y="29"/>
                  </a:cubicBezTo>
                  <a:cubicBezTo>
                    <a:pt x="135" y="27"/>
                    <a:pt x="135" y="27"/>
                    <a:pt x="135" y="27"/>
                  </a:cubicBezTo>
                  <a:cubicBezTo>
                    <a:pt x="136" y="27"/>
                    <a:pt x="136" y="27"/>
                    <a:pt x="136" y="27"/>
                  </a:cubicBezTo>
                  <a:cubicBezTo>
                    <a:pt x="135" y="25"/>
                    <a:pt x="135" y="25"/>
                    <a:pt x="135" y="25"/>
                  </a:cubicBezTo>
                  <a:cubicBezTo>
                    <a:pt x="136" y="24"/>
                    <a:pt x="136" y="24"/>
                    <a:pt x="136" y="24"/>
                  </a:cubicBezTo>
                  <a:cubicBezTo>
                    <a:pt x="136" y="22"/>
                    <a:pt x="136" y="22"/>
                    <a:pt x="136" y="22"/>
                  </a:cubicBezTo>
                  <a:cubicBezTo>
                    <a:pt x="135" y="22"/>
                    <a:pt x="135" y="22"/>
                    <a:pt x="135" y="22"/>
                  </a:cubicBezTo>
                  <a:cubicBezTo>
                    <a:pt x="136" y="20"/>
                    <a:pt x="136" y="20"/>
                    <a:pt x="136" y="20"/>
                  </a:cubicBezTo>
                  <a:cubicBezTo>
                    <a:pt x="137" y="19"/>
                    <a:pt x="137" y="19"/>
                    <a:pt x="137" y="19"/>
                  </a:cubicBezTo>
                  <a:cubicBezTo>
                    <a:pt x="136" y="19"/>
                    <a:pt x="136" y="19"/>
                    <a:pt x="136" y="19"/>
                  </a:cubicBezTo>
                  <a:cubicBezTo>
                    <a:pt x="137" y="18"/>
                    <a:pt x="137" y="18"/>
                    <a:pt x="137" y="18"/>
                  </a:cubicBezTo>
                  <a:cubicBezTo>
                    <a:pt x="136" y="17"/>
                    <a:pt x="136" y="17"/>
                    <a:pt x="136" y="17"/>
                  </a:cubicBezTo>
                  <a:cubicBezTo>
                    <a:pt x="137" y="17"/>
                    <a:pt x="137" y="17"/>
                    <a:pt x="137" y="17"/>
                  </a:cubicBezTo>
                  <a:cubicBezTo>
                    <a:pt x="137" y="15"/>
                    <a:pt x="137" y="15"/>
                    <a:pt x="137" y="15"/>
                  </a:cubicBezTo>
                  <a:cubicBezTo>
                    <a:pt x="137" y="15"/>
                    <a:pt x="137" y="15"/>
                    <a:pt x="137" y="15"/>
                  </a:cubicBezTo>
                  <a:cubicBezTo>
                    <a:pt x="138" y="14"/>
                    <a:pt x="138" y="14"/>
                    <a:pt x="138" y="14"/>
                  </a:cubicBezTo>
                  <a:cubicBezTo>
                    <a:pt x="137" y="14"/>
                    <a:pt x="137" y="14"/>
                    <a:pt x="137" y="14"/>
                  </a:cubicBezTo>
                  <a:cubicBezTo>
                    <a:pt x="136" y="16"/>
                    <a:pt x="136" y="16"/>
                    <a:pt x="136" y="16"/>
                  </a:cubicBezTo>
                  <a:cubicBezTo>
                    <a:pt x="136" y="14"/>
                    <a:pt x="136" y="14"/>
                    <a:pt x="136" y="14"/>
                  </a:cubicBezTo>
                  <a:cubicBezTo>
                    <a:pt x="135" y="12"/>
                    <a:pt x="135" y="12"/>
                    <a:pt x="135" y="12"/>
                  </a:cubicBezTo>
                  <a:cubicBezTo>
                    <a:pt x="134" y="13"/>
                    <a:pt x="134" y="13"/>
                    <a:pt x="134" y="13"/>
                  </a:cubicBezTo>
                  <a:cubicBezTo>
                    <a:pt x="134" y="14"/>
                    <a:pt x="134" y="14"/>
                    <a:pt x="134" y="14"/>
                  </a:cubicBezTo>
                  <a:cubicBezTo>
                    <a:pt x="133" y="14"/>
                    <a:pt x="133" y="14"/>
                    <a:pt x="133" y="14"/>
                  </a:cubicBezTo>
                  <a:cubicBezTo>
                    <a:pt x="132" y="15"/>
                    <a:pt x="132" y="15"/>
                    <a:pt x="132" y="15"/>
                  </a:cubicBezTo>
                  <a:cubicBezTo>
                    <a:pt x="133" y="12"/>
                    <a:pt x="133" y="12"/>
                    <a:pt x="133" y="12"/>
                  </a:cubicBezTo>
                  <a:cubicBezTo>
                    <a:pt x="133" y="12"/>
                    <a:pt x="133" y="12"/>
                    <a:pt x="133" y="12"/>
                  </a:cubicBezTo>
                  <a:cubicBezTo>
                    <a:pt x="132" y="11"/>
                    <a:pt x="133" y="10"/>
                    <a:pt x="133" y="9"/>
                  </a:cubicBezTo>
                  <a:cubicBezTo>
                    <a:pt x="133" y="7"/>
                    <a:pt x="133" y="7"/>
                    <a:pt x="133" y="7"/>
                  </a:cubicBezTo>
                  <a:cubicBezTo>
                    <a:pt x="133" y="8"/>
                    <a:pt x="133" y="8"/>
                    <a:pt x="133" y="8"/>
                  </a:cubicBezTo>
                  <a:cubicBezTo>
                    <a:pt x="131" y="8"/>
                    <a:pt x="131" y="8"/>
                    <a:pt x="131" y="8"/>
                  </a:cubicBezTo>
                  <a:cubicBezTo>
                    <a:pt x="131" y="9"/>
                    <a:pt x="131" y="9"/>
                    <a:pt x="131" y="9"/>
                  </a:cubicBezTo>
                  <a:cubicBezTo>
                    <a:pt x="130" y="11"/>
                    <a:pt x="130" y="11"/>
                    <a:pt x="130" y="11"/>
                  </a:cubicBezTo>
                  <a:cubicBezTo>
                    <a:pt x="129" y="10"/>
                    <a:pt x="129" y="10"/>
                    <a:pt x="129" y="10"/>
                  </a:cubicBezTo>
                  <a:cubicBezTo>
                    <a:pt x="128" y="13"/>
                    <a:pt x="128" y="13"/>
                    <a:pt x="128" y="13"/>
                  </a:cubicBezTo>
                  <a:cubicBezTo>
                    <a:pt x="131" y="12"/>
                    <a:pt x="131" y="12"/>
                    <a:pt x="131" y="12"/>
                  </a:cubicBezTo>
                  <a:cubicBezTo>
                    <a:pt x="131" y="14"/>
                    <a:pt x="131" y="14"/>
                    <a:pt x="131" y="14"/>
                  </a:cubicBezTo>
                  <a:cubicBezTo>
                    <a:pt x="132" y="15"/>
                    <a:pt x="132" y="15"/>
                    <a:pt x="132" y="15"/>
                  </a:cubicBezTo>
                  <a:cubicBezTo>
                    <a:pt x="132" y="16"/>
                    <a:pt x="132" y="16"/>
                    <a:pt x="132" y="16"/>
                  </a:cubicBezTo>
                  <a:cubicBezTo>
                    <a:pt x="134" y="17"/>
                    <a:pt x="134" y="17"/>
                    <a:pt x="134" y="17"/>
                  </a:cubicBezTo>
                  <a:cubicBezTo>
                    <a:pt x="133" y="17"/>
                    <a:pt x="133" y="17"/>
                    <a:pt x="133" y="17"/>
                  </a:cubicBezTo>
                  <a:cubicBezTo>
                    <a:pt x="132" y="18"/>
                    <a:pt x="132" y="18"/>
                    <a:pt x="132" y="18"/>
                  </a:cubicBezTo>
                  <a:cubicBezTo>
                    <a:pt x="131" y="18"/>
                    <a:pt x="131" y="18"/>
                    <a:pt x="131" y="18"/>
                  </a:cubicBezTo>
                  <a:cubicBezTo>
                    <a:pt x="131" y="19"/>
                    <a:pt x="131" y="19"/>
                    <a:pt x="131" y="19"/>
                  </a:cubicBezTo>
                  <a:cubicBezTo>
                    <a:pt x="130" y="18"/>
                    <a:pt x="130" y="18"/>
                    <a:pt x="130" y="18"/>
                  </a:cubicBezTo>
                  <a:cubicBezTo>
                    <a:pt x="127" y="19"/>
                    <a:pt x="127" y="19"/>
                    <a:pt x="127" y="19"/>
                  </a:cubicBezTo>
                  <a:cubicBezTo>
                    <a:pt x="127" y="19"/>
                    <a:pt x="127" y="19"/>
                    <a:pt x="127" y="19"/>
                  </a:cubicBezTo>
                  <a:cubicBezTo>
                    <a:pt x="127" y="21"/>
                    <a:pt x="127" y="21"/>
                    <a:pt x="127" y="21"/>
                  </a:cubicBezTo>
                  <a:lnTo>
                    <a:pt x="128" y="22"/>
                  </a:lnTo>
                  <a:close/>
                  <a:moveTo>
                    <a:pt x="138" y="12"/>
                  </a:moveTo>
                  <a:cubicBezTo>
                    <a:pt x="138" y="10"/>
                    <a:pt x="138" y="10"/>
                    <a:pt x="138" y="10"/>
                  </a:cubicBezTo>
                  <a:cubicBezTo>
                    <a:pt x="138" y="9"/>
                    <a:pt x="138" y="9"/>
                    <a:pt x="138" y="9"/>
                  </a:cubicBezTo>
                  <a:cubicBezTo>
                    <a:pt x="137" y="8"/>
                    <a:pt x="137" y="8"/>
                    <a:pt x="137" y="8"/>
                  </a:cubicBezTo>
                  <a:cubicBezTo>
                    <a:pt x="138" y="8"/>
                    <a:pt x="138" y="8"/>
                    <a:pt x="138" y="8"/>
                  </a:cubicBezTo>
                  <a:cubicBezTo>
                    <a:pt x="137" y="6"/>
                    <a:pt x="137" y="6"/>
                    <a:pt x="137" y="6"/>
                  </a:cubicBezTo>
                  <a:cubicBezTo>
                    <a:pt x="138" y="7"/>
                    <a:pt x="138" y="7"/>
                    <a:pt x="138" y="7"/>
                  </a:cubicBezTo>
                  <a:cubicBezTo>
                    <a:pt x="138" y="4"/>
                    <a:pt x="138" y="4"/>
                    <a:pt x="138" y="4"/>
                  </a:cubicBezTo>
                  <a:cubicBezTo>
                    <a:pt x="137" y="4"/>
                    <a:pt x="137" y="4"/>
                    <a:pt x="137" y="4"/>
                  </a:cubicBezTo>
                  <a:cubicBezTo>
                    <a:pt x="136" y="5"/>
                    <a:pt x="136" y="5"/>
                    <a:pt x="136" y="5"/>
                  </a:cubicBezTo>
                  <a:cubicBezTo>
                    <a:pt x="136" y="6"/>
                    <a:pt x="136" y="7"/>
                    <a:pt x="137" y="8"/>
                  </a:cubicBezTo>
                  <a:cubicBezTo>
                    <a:pt x="135" y="7"/>
                    <a:pt x="135" y="7"/>
                    <a:pt x="135" y="7"/>
                  </a:cubicBezTo>
                  <a:cubicBezTo>
                    <a:pt x="135" y="8"/>
                    <a:pt x="135" y="10"/>
                    <a:pt x="136" y="12"/>
                  </a:cubicBezTo>
                  <a:lnTo>
                    <a:pt x="138" y="12"/>
                  </a:lnTo>
                  <a:close/>
                  <a:moveTo>
                    <a:pt x="18" y="126"/>
                  </a:moveTo>
                  <a:cubicBezTo>
                    <a:pt x="17" y="125"/>
                    <a:pt x="17" y="125"/>
                    <a:pt x="17" y="125"/>
                  </a:cubicBezTo>
                  <a:cubicBezTo>
                    <a:pt x="15" y="124"/>
                    <a:pt x="15" y="124"/>
                    <a:pt x="15" y="124"/>
                  </a:cubicBezTo>
                  <a:cubicBezTo>
                    <a:pt x="15" y="123"/>
                    <a:pt x="15" y="123"/>
                    <a:pt x="15" y="123"/>
                  </a:cubicBezTo>
                  <a:cubicBezTo>
                    <a:pt x="17" y="125"/>
                    <a:pt x="17" y="125"/>
                    <a:pt x="17" y="125"/>
                  </a:cubicBezTo>
                  <a:cubicBezTo>
                    <a:pt x="17" y="123"/>
                    <a:pt x="17" y="123"/>
                    <a:pt x="17" y="123"/>
                  </a:cubicBezTo>
                  <a:cubicBezTo>
                    <a:pt x="15" y="122"/>
                    <a:pt x="15" y="122"/>
                    <a:pt x="15" y="122"/>
                  </a:cubicBezTo>
                  <a:cubicBezTo>
                    <a:pt x="14" y="123"/>
                    <a:pt x="14" y="123"/>
                    <a:pt x="14" y="123"/>
                  </a:cubicBezTo>
                  <a:cubicBezTo>
                    <a:pt x="14" y="125"/>
                    <a:pt x="14" y="125"/>
                    <a:pt x="14" y="125"/>
                  </a:cubicBezTo>
                  <a:cubicBezTo>
                    <a:pt x="13" y="128"/>
                    <a:pt x="13" y="128"/>
                    <a:pt x="13" y="128"/>
                  </a:cubicBezTo>
                  <a:cubicBezTo>
                    <a:pt x="14" y="128"/>
                    <a:pt x="14" y="128"/>
                    <a:pt x="14" y="128"/>
                  </a:cubicBezTo>
                  <a:cubicBezTo>
                    <a:pt x="14" y="131"/>
                    <a:pt x="14" y="131"/>
                    <a:pt x="14" y="131"/>
                  </a:cubicBezTo>
                  <a:cubicBezTo>
                    <a:pt x="15" y="132"/>
                    <a:pt x="15" y="132"/>
                    <a:pt x="15" y="132"/>
                  </a:cubicBezTo>
                  <a:cubicBezTo>
                    <a:pt x="17" y="133"/>
                    <a:pt x="17" y="133"/>
                    <a:pt x="17" y="133"/>
                  </a:cubicBezTo>
                  <a:cubicBezTo>
                    <a:pt x="17" y="132"/>
                    <a:pt x="17" y="132"/>
                    <a:pt x="17" y="132"/>
                  </a:cubicBezTo>
                  <a:cubicBezTo>
                    <a:pt x="16" y="131"/>
                    <a:pt x="16" y="131"/>
                    <a:pt x="16" y="131"/>
                  </a:cubicBezTo>
                  <a:cubicBezTo>
                    <a:pt x="17" y="129"/>
                    <a:pt x="17" y="129"/>
                    <a:pt x="17" y="129"/>
                  </a:cubicBezTo>
                  <a:cubicBezTo>
                    <a:pt x="15" y="128"/>
                    <a:pt x="15" y="128"/>
                    <a:pt x="15" y="128"/>
                  </a:cubicBezTo>
                  <a:cubicBezTo>
                    <a:pt x="17" y="128"/>
                    <a:pt x="17" y="128"/>
                    <a:pt x="17" y="128"/>
                  </a:cubicBezTo>
                  <a:lnTo>
                    <a:pt x="18" y="126"/>
                  </a:lnTo>
                  <a:close/>
                  <a:moveTo>
                    <a:pt x="16" y="118"/>
                  </a:moveTo>
                  <a:cubicBezTo>
                    <a:pt x="18" y="117"/>
                    <a:pt x="18" y="117"/>
                    <a:pt x="18" y="117"/>
                  </a:cubicBezTo>
                  <a:cubicBezTo>
                    <a:pt x="18" y="117"/>
                    <a:pt x="18" y="117"/>
                    <a:pt x="18" y="117"/>
                  </a:cubicBezTo>
                  <a:cubicBezTo>
                    <a:pt x="20" y="117"/>
                    <a:pt x="20" y="117"/>
                    <a:pt x="20" y="117"/>
                  </a:cubicBezTo>
                  <a:cubicBezTo>
                    <a:pt x="19" y="114"/>
                    <a:pt x="19" y="114"/>
                    <a:pt x="19" y="114"/>
                  </a:cubicBezTo>
                  <a:cubicBezTo>
                    <a:pt x="19" y="114"/>
                    <a:pt x="19" y="114"/>
                    <a:pt x="19" y="114"/>
                  </a:cubicBezTo>
                  <a:cubicBezTo>
                    <a:pt x="21" y="116"/>
                    <a:pt x="21" y="116"/>
                    <a:pt x="21" y="116"/>
                  </a:cubicBezTo>
                  <a:cubicBezTo>
                    <a:pt x="21" y="115"/>
                    <a:pt x="21" y="115"/>
                    <a:pt x="21" y="115"/>
                  </a:cubicBezTo>
                  <a:cubicBezTo>
                    <a:pt x="21" y="114"/>
                    <a:pt x="21" y="114"/>
                    <a:pt x="21" y="114"/>
                  </a:cubicBezTo>
                  <a:cubicBezTo>
                    <a:pt x="19" y="114"/>
                    <a:pt x="19" y="114"/>
                    <a:pt x="19" y="114"/>
                  </a:cubicBezTo>
                  <a:cubicBezTo>
                    <a:pt x="19" y="113"/>
                    <a:pt x="19" y="113"/>
                    <a:pt x="19" y="113"/>
                  </a:cubicBezTo>
                  <a:cubicBezTo>
                    <a:pt x="17" y="114"/>
                    <a:pt x="17" y="114"/>
                    <a:pt x="17" y="114"/>
                  </a:cubicBezTo>
                  <a:cubicBezTo>
                    <a:pt x="16" y="114"/>
                    <a:pt x="16" y="114"/>
                    <a:pt x="16" y="114"/>
                  </a:cubicBezTo>
                  <a:cubicBezTo>
                    <a:pt x="15" y="114"/>
                    <a:pt x="15" y="114"/>
                    <a:pt x="15" y="114"/>
                  </a:cubicBezTo>
                  <a:cubicBezTo>
                    <a:pt x="15" y="114"/>
                    <a:pt x="15" y="114"/>
                    <a:pt x="15" y="114"/>
                  </a:cubicBezTo>
                  <a:cubicBezTo>
                    <a:pt x="14" y="113"/>
                    <a:pt x="14" y="113"/>
                    <a:pt x="14" y="113"/>
                  </a:cubicBezTo>
                  <a:cubicBezTo>
                    <a:pt x="12" y="116"/>
                    <a:pt x="12" y="116"/>
                    <a:pt x="12" y="116"/>
                  </a:cubicBezTo>
                  <a:cubicBezTo>
                    <a:pt x="14" y="117"/>
                    <a:pt x="14" y="117"/>
                    <a:pt x="14" y="117"/>
                  </a:cubicBezTo>
                  <a:cubicBezTo>
                    <a:pt x="14" y="116"/>
                    <a:pt x="14" y="116"/>
                    <a:pt x="14" y="116"/>
                  </a:cubicBezTo>
                  <a:cubicBezTo>
                    <a:pt x="16" y="117"/>
                    <a:pt x="16" y="117"/>
                    <a:pt x="16" y="117"/>
                  </a:cubicBezTo>
                  <a:cubicBezTo>
                    <a:pt x="17" y="119"/>
                    <a:pt x="17" y="119"/>
                    <a:pt x="17" y="119"/>
                  </a:cubicBezTo>
                  <a:cubicBezTo>
                    <a:pt x="19" y="119"/>
                    <a:pt x="19" y="119"/>
                    <a:pt x="19" y="119"/>
                  </a:cubicBezTo>
                  <a:cubicBezTo>
                    <a:pt x="20" y="118"/>
                    <a:pt x="20" y="118"/>
                    <a:pt x="20" y="118"/>
                  </a:cubicBezTo>
                  <a:cubicBezTo>
                    <a:pt x="19" y="117"/>
                    <a:pt x="19" y="117"/>
                    <a:pt x="19" y="117"/>
                  </a:cubicBezTo>
                  <a:lnTo>
                    <a:pt x="16" y="118"/>
                  </a:lnTo>
                  <a:close/>
                  <a:moveTo>
                    <a:pt x="27" y="107"/>
                  </a:moveTo>
                  <a:cubicBezTo>
                    <a:pt x="27" y="106"/>
                    <a:pt x="27" y="106"/>
                    <a:pt x="27" y="106"/>
                  </a:cubicBezTo>
                  <a:cubicBezTo>
                    <a:pt x="30" y="107"/>
                    <a:pt x="30" y="107"/>
                    <a:pt x="30" y="107"/>
                  </a:cubicBezTo>
                  <a:cubicBezTo>
                    <a:pt x="29" y="105"/>
                    <a:pt x="29" y="105"/>
                    <a:pt x="29" y="105"/>
                  </a:cubicBezTo>
                  <a:cubicBezTo>
                    <a:pt x="28" y="103"/>
                    <a:pt x="28" y="103"/>
                    <a:pt x="28" y="103"/>
                  </a:cubicBezTo>
                  <a:cubicBezTo>
                    <a:pt x="29" y="101"/>
                    <a:pt x="29" y="101"/>
                    <a:pt x="29" y="101"/>
                  </a:cubicBezTo>
                  <a:cubicBezTo>
                    <a:pt x="30" y="101"/>
                    <a:pt x="30" y="101"/>
                    <a:pt x="30" y="101"/>
                  </a:cubicBezTo>
                  <a:cubicBezTo>
                    <a:pt x="29" y="103"/>
                    <a:pt x="29" y="103"/>
                    <a:pt x="29" y="103"/>
                  </a:cubicBezTo>
                  <a:cubicBezTo>
                    <a:pt x="30" y="105"/>
                    <a:pt x="30" y="105"/>
                    <a:pt x="30" y="105"/>
                  </a:cubicBezTo>
                  <a:cubicBezTo>
                    <a:pt x="32" y="106"/>
                    <a:pt x="32" y="106"/>
                    <a:pt x="32" y="106"/>
                  </a:cubicBezTo>
                  <a:cubicBezTo>
                    <a:pt x="34" y="104"/>
                    <a:pt x="34" y="104"/>
                    <a:pt x="34" y="104"/>
                  </a:cubicBezTo>
                  <a:cubicBezTo>
                    <a:pt x="32" y="102"/>
                    <a:pt x="32" y="102"/>
                    <a:pt x="32" y="102"/>
                  </a:cubicBezTo>
                  <a:cubicBezTo>
                    <a:pt x="34" y="103"/>
                    <a:pt x="34" y="103"/>
                    <a:pt x="34" y="103"/>
                  </a:cubicBezTo>
                  <a:cubicBezTo>
                    <a:pt x="36" y="102"/>
                    <a:pt x="36" y="102"/>
                    <a:pt x="36" y="102"/>
                  </a:cubicBezTo>
                  <a:cubicBezTo>
                    <a:pt x="35" y="100"/>
                    <a:pt x="35" y="100"/>
                    <a:pt x="35" y="100"/>
                  </a:cubicBezTo>
                  <a:cubicBezTo>
                    <a:pt x="31" y="100"/>
                    <a:pt x="31" y="100"/>
                    <a:pt x="31" y="100"/>
                  </a:cubicBezTo>
                  <a:cubicBezTo>
                    <a:pt x="33" y="99"/>
                    <a:pt x="33" y="99"/>
                    <a:pt x="33" y="99"/>
                  </a:cubicBezTo>
                  <a:cubicBezTo>
                    <a:pt x="33" y="100"/>
                    <a:pt x="33" y="100"/>
                    <a:pt x="33" y="100"/>
                  </a:cubicBezTo>
                  <a:cubicBezTo>
                    <a:pt x="35" y="98"/>
                    <a:pt x="35" y="98"/>
                    <a:pt x="35" y="98"/>
                  </a:cubicBezTo>
                  <a:cubicBezTo>
                    <a:pt x="35" y="96"/>
                    <a:pt x="35" y="96"/>
                    <a:pt x="35" y="96"/>
                  </a:cubicBezTo>
                  <a:cubicBezTo>
                    <a:pt x="38" y="97"/>
                    <a:pt x="38" y="97"/>
                    <a:pt x="38" y="97"/>
                  </a:cubicBezTo>
                  <a:cubicBezTo>
                    <a:pt x="40" y="96"/>
                    <a:pt x="40" y="96"/>
                    <a:pt x="40" y="96"/>
                  </a:cubicBezTo>
                  <a:cubicBezTo>
                    <a:pt x="40" y="95"/>
                    <a:pt x="40" y="95"/>
                    <a:pt x="40" y="95"/>
                  </a:cubicBezTo>
                  <a:cubicBezTo>
                    <a:pt x="38" y="96"/>
                    <a:pt x="38" y="96"/>
                    <a:pt x="38" y="96"/>
                  </a:cubicBezTo>
                  <a:cubicBezTo>
                    <a:pt x="37" y="96"/>
                    <a:pt x="37" y="96"/>
                    <a:pt x="37" y="96"/>
                  </a:cubicBezTo>
                  <a:cubicBezTo>
                    <a:pt x="36" y="95"/>
                    <a:pt x="36" y="95"/>
                    <a:pt x="36" y="95"/>
                  </a:cubicBezTo>
                  <a:cubicBezTo>
                    <a:pt x="38" y="93"/>
                    <a:pt x="38" y="93"/>
                    <a:pt x="38" y="93"/>
                  </a:cubicBezTo>
                  <a:cubicBezTo>
                    <a:pt x="38" y="93"/>
                    <a:pt x="38" y="93"/>
                    <a:pt x="38" y="93"/>
                  </a:cubicBezTo>
                  <a:cubicBezTo>
                    <a:pt x="40" y="92"/>
                    <a:pt x="40" y="92"/>
                    <a:pt x="40" y="92"/>
                  </a:cubicBezTo>
                  <a:cubicBezTo>
                    <a:pt x="39" y="91"/>
                    <a:pt x="39" y="91"/>
                    <a:pt x="39" y="91"/>
                  </a:cubicBezTo>
                  <a:cubicBezTo>
                    <a:pt x="40" y="89"/>
                    <a:pt x="40" y="89"/>
                    <a:pt x="40" y="89"/>
                  </a:cubicBezTo>
                  <a:cubicBezTo>
                    <a:pt x="39" y="87"/>
                    <a:pt x="39" y="87"/>
                    <a:pt x="39" y="87"/>
                  </a:cubicBezTo>
                  <a:cubicBezTo>
                    <a:pt x="38" y="86"/>
                    <a:pt x="38" y="86"/>
                    <a:pt x="38" y="86"/>
                  </a:cubicBezTo>
                  <a:cubicBezTo>
                    <a:pt x="36" y="88"/>
                    <a:pt x="34" y="90"/>
                    <a:pt x="31" y="91"/>
                  </a:cubicBezTo>
                  <a:cubicBezTo>
                    <a:pt x="29" y="91"/>
                    <a:pt x="29" y="91"/>
                    <a:pt x="29" y="91"/>
                  </a:cubicBezTo>
                  <a:cubicBezTo>
                    <a:pt x="27" y="93"/>
                    <a:pt x="27" y="93"/>
                    <a:pt x="27" y="93"/>
                  </a:cubicBezTo>
                  <a:cubicBezTo>
                    <a:pt x="28" y="95"/>
                    <a:pt x="28" y="95"/>
                    <a:pt x="28" y="95"/>
                  </a:cubicBezTo>
                  <a:cubicBezTo>
                    <a:pt x="29" y="96"/>
                    <a:pt x="29" y="96"/>
                    <a:pt x="29" y="96"/>
                  </a:cubicBezTo>
                  <a:cubicBezTo>
                    <a:pt x="29" y="97"/>
                    <a:pt x="29" y="97"/>
                    <a:pt x="29" y="97"/>
                  </a:cubicBezTo>
                  <a:cubicBezTo>
                    <a:pt x="28" y="96"/>
                    <a:pt x="28" y="96"/>
                    <a:pt x="28" y="96"/>
                  </a:cubicBezTo>
                  <a:cubicBezTo>
                    <a:pt x="26" y="97"/>
                    <a:pt x="26" y="97"/>
                    <a:pt x="26" y="97"/>
                  </a:cubicBezTo>
                  <a:cubicBezTo>
                    <a:pt x="25" y="95"/>
                    <a:pt x="25" y="95"/>
                    <a:pt x="25" y="95"/>
                  </a:cubicBezTo>
                  <a:cubicBezTo>
                    <a:pt x="26" y="95"/>
                    <a:pt x="26" y="95"/>
                    <a:pt x="26" y="95"/>
                  </a:cubicBezTo>
                  <a:cubicBezTo>
                    <a:pt x="23" y="94"/>
                    <a:pt x="23" y="94"/>
                    <a:pt x="23" y="94"/>
                  </a:cubicBezTo>
                  <a:cubicBezTo>
                    <a:pt x="23" y="96"/>
                    <a:pt x="23" y="96"/>
                    <a:pt x="23" y="96"/>
                  </a:cubicBezTo>
                  <a:cubicBezTo>
                    <a:pt x="23" y="96"/>
                    <a:pt x="23" y="96"/>
                    <a:pt x="23" y="96"/>
                  </a:cubicBezTo>
                  <a:cubicBezTo>
                    <a:pt x="22" y="96"/>
                    <a:pt x="22" y="96"/>
                    <a:pt x="22" y="96"/>
                  </a:cubicBezTo>
                  <a:cubicBezTo>
                    <a:pt x="21" y="98"/>
                    <a:pt x="21" y="98"/>
                    <a:pt x="21" y="98"/>
                  </a:cubicBezTo>
                  <a:cubicBezTo>
                    <a:pt x="22" y="100"/>
                    <a:pt x="22" y="100"/>
                    <a:pt x="22" y="100"/>
                  </a:cubicBezTo>
                  <a:cubicBezTo>
                    <a:pt x="23" y="100"/>
                    <a:pt x="23" y="100"/>
                    <a:pt x="23" y="100"/>
                  </a:cubicBezTo>
                  <a:cubicBezTo>
                    <a:pt x="22" y="101"/>
                    <a:pt x="22" y="101"/>
                    <a:pt x="22" y="101"/>
                  </a:cubicBezTo>
                  <a:cubicBezTo>
                    <a:pt x="25" y="101"/>
                    <a:pt x="25" y="101"/>
                    <a:pt x="25" y="101"/>
                  </a:cubicBezTo>
                  <a:cubicBezTo>
                    <a:pt x="22" y="102"/>
                    <a:pt x="22" y="102"/>
                    <a:pt x="22" y="102"/>
                  </a:cubicBezTo>
                  <a:cubicBezTo>
                    <a:pt x="21" y="103"/>
                    <a:pt x="21" y="103"/>
                    <a:pt x="21" y="103"/>
                  </a:cubicBezTo>
                  <a:cubicBezTo>
                    <a:pt x="23" y="104"/>
                    <a:pt x="23" y="104"/>
                    <a:pt x="23" y="104"/>
                  </a:cubicBezTo>
                  <a:cubicBezTo>
                    <a:pt x="26" y="105"/>
                    <a:pt x="26" y="105"/>
                    <a:pt x="26" y="105"/>
                  </a:cubicBezTo>
                  <a:cubicBezTo>
                    <a:pt x="26" y="106"/>
                    <a:pt x="26" y="106"/>
                    <a:pt x="26" y="106"/>
                  </a:cubicBezTo>
                  <a:cubicBezTo>
                    <a:pt x="24" y="106"/>
                    <a:pt x="24" y="106"/>
                    <a:pt x="24" y="106"/>
                  </a:cubicBezTo>
                  <a:cubicBezTo>
                    <a:pt x="24" y="107"/>
                    <a:pt x="24" y="107"/>
                    <a:pt x="24" y="107"/>
                  </a:cubicBezTo>
                  <a:cubicBezTo>
                    <a:pt x="21" y="109"/>
                    <a:pt x="21" y="109"/>
                    <a:pt x="21" y="109"/>
                  </a:cubicBezTo>
                  <a:cubicBezTo>
                    <a:pt x="23" y="111"/>
                    <a:pt x="23" y="111"/>
                    <a:pt x="23" y="111"/>
                  </a:cubicBezTo>
                  <a:cubicBezTo>
                    <a:pt x="25" y="111"/>
                    <a:pt x="25" y="111"/>
                    <a:pt x="25" y="111"/>
                  </a:cubicBezTo>
                  <a:cubicBezTo>
                    <a:pt x="26" y="109"/>
                    <a:pt x="26" y="109"/>
                    <a:pt x="26" y="109"/>
                  </a:cubicBezTo>
                  <a:cubicBezTo>
                    <a:pt x="28" y="108"/>
                    <a:pt x="28" y="108"/>
                    <a:pt x="28" y="108"/>
                  </a:cubicBezTo>
                  <a:lnTo>
                    <a:pt x="27" y="107"/>
                  </a:lnTo>
                  <a:close/>
                  <a:moveTo>
                    <a:pt x="70" y="235"/>
                  </a:moveTo>
                  <a:cubicBezTo>
                    <a:pt x="69" y="235"/>
                    <a:pt x="68" y="236"/>
                    <a:pt x="68" y="237"/>
                  </a:cubicBezTo>
                  <a:cubicBezTo>
                    <a:pt x="67" y="238"/>
                    <a:pt x="67" y="240"/>
                    <a:pt x="66" y="242"/>
                  </a:cubicBezTo>
                  <a:cubicBezTo>
                    <a:pt x="67" y="241"/>
                    <a:pt x="67" y="241"/>
                    <a:pt x="67" y="241"/>
                  </a:cubicBezTo>
                  <a:cubicBezTo>
                    <a:pt x="69" y="242"/>
                    <a:pt x="69" y="242"/>
                    <a:pt x="69" y="242"/>
                  </a:cubicBezTo>
                  <a:cubicBezTo>
                    <a:pt x="70" y="241"/>
                    <a:pt x="71" y="240"/>
                    <a:pt x="72" y="239"/>
                  </a:cubicBezTo>
                  <a:cubicBezTo>
                    <a:pt x="74" y="238"/>
                    <a:pt x="75" y="236"/>
                    <a:pt x="76" y="235"/>
                  </a:cubicBezTo>
                  <a:cubicBezTo>
                    <a:pt x="75" y="233"/>
                    <a:pt x="75" y="233"/>
                    <a:pt x="75" y="233"/>
                  </a:cubicBezTo>
                  <a:cubicBezTo>
                    <a:pt x="74" y="232"/>
                    <a:pt x="74" y="232"/>
                    <a:pt x="74" y="232"/>
                  </a:cubicBezTo>
                  <a:cubicBezTo>
                    <a:pt x="75" y="230"/>
                    <a:pt x="75" y="230"/>
                    <a:pt x="75" y="230"/>
                  </a:cubicBezTo>
                  <a:cubicBezTo>
                    <a:pt x="73" y="231"/>
                    <a:pt x="73" y="231"/>
                    <a:pt x="73" y="231"/>
                  </a:cubicBezTo>
                  <a:cubicBezTo>
                    <a:pt x="71" y="232"/>
                    <a:pt x="71" y="232"/>
                    <a:pt x="71" y="232"/>
                  </a:cubicBezTo>
                  <a:lnTo>
                    <a:pt x="70" y="235"/>
                  </a:lnTo>
                  <a:close/>
                  <a:moveTo>
                    <a:pt x="18" y="208"/>
                  </a:moveTo>
                  <a:cubicBezTo>
                    <a:pt x="17" y="209"/>
                    <a:pt x="17" y="209"/>
                    <a:pt x="17" y="209"/>
                  </a:cubicBezTo>
                  <a:cubicBezTo>
                    <a:pt x="17" y="210"/>
                    <a:pt x="17" y="210"/>
                    <a:pt x="17" y="210"/>
                  </a:cubicBezTo>
                  <a:cubicBezTo>
                    <a:pt x="16" y="212"/>
                    <a:pt x="16" y="212"/>
                    <a:pt x="16" y="212"/>
                  </a:cubicBezTo>
                  <a:cubicBezTo>
                    <a:pt x="16" y="214"/>
                    <a:pt x="16" y="214"/>
                    <a:pt x="16" y="214"/>
                  </a:cubicBezTo>
                  <a:cubicBezTo>
                    <a:pt x="14" y="216"/>
                    <a:pt x="14" y="216"/>
                    <a:pt x="14" y="216"/>
                  </a:cubicBezTo>
                  <a:cubicBezTo>
                    <a:pt x="14" y="218"/>
                    <a:pt x="14" y="218"/>
                    <a:pt x="14" y="218"/>
                  </a:cubicBezTo>
                  <a:cubicBezTo>
                    <a:pt x="12" y="217"/>
                    <a:pt x="12" y="217"/>
                    <a:pt x="12" y="217"/>
                  </a:cubicBezTo>
                  <a:cubicBezTo>
                    <a:pt x="10" y="218"/>
                    <a:pt x="10" y="218"/>
                    <a:pt x="10" y="218"/>
                  </a:cubicBezTo>
                  <a:cubicBezTo>
                    <a:pt x="8" y="217"/>
                    <a:pt x="8" y="217"/>
                    <a:pt x="8" y="217"/>
                  </a:cubicBezTo>
                  <a:cubicBezTo>
                    <a:pt x="6" y="219"/>
                    <a:pt x="6" y="219"/>
                    <a:pt x="6" y="219"/>
                  </a:cubicBezTo>
                  <a:cubicBezTo>
                    <a:pt x="6" y="220"/>
                    <a:pt x="6" y="220"/>
                    <a:pt x="6" y="220"/>
                  </a:cubicBezTo>
                  <a:cubicBezTo>
                    <a:pt x="9" y="222"/>
                    <a:pt x="9" y="222"/>
                    <a:pt x="9" y="222"/>
                  </a:cubicBezTo>
                  <a:cubicBezTo>
                    <a:pt x="10" y="221"/>
                    <a:pt x="10" y="221"/>
                    <a:pt x="10" y="221"/>
                  </a:cubicBezTo>
                  <a:cubicBezTo>
                    <a:pt x="7" y="224"/>
                    <a:pt x="7" y="224"/>
                    <a:pt x="7" y="224"/>
                  </a:cubicBezTo>
                  <a:cubicBezTo>
                    <a:pt x="6" y="224"/>
                    <a:pt x="6" y="224"/>
                    <a:pt x="6" y="224"/>
                  </a:cubicBezTo>
                  <a:cubicBezTo>
                    <a:pt x="4" y="224"/>
                    <a:pt x="4" y="224"/>
                    <a:pt x="4" y="224"/>
                  </a:cubicBezTo>
                  <a:cubicBezTo>
                    <a:pt x="3" y="225"/>
                    <a:pt x="3" y="225"/>
                    <a:pt x="3" y="225"/>
                  </a:cubicBezTo>
                  <a:cubicBezTo>
                    <a:pt x="0" y="226"/>
                    <a:pt x="0" y="226"/>
                    <a:pt x="0" y="226"/>
                  </a:cubicBezTo>
                  <a:cubicBezTo>
                    <a:pt x="2" y="229"/>
                    <a:pt x="2" y="229"/>
                    <a:pt x="2" y="229"/>
                  </a:cubicBezTo>
                  <a:cubicBezTo>
                    <a:pt x="3" y="230"/>
                    <a:pt x="3" y="230"/>
                    <a:pt x="3" y="230"/>
                  </a:cubicBezTo>
                  <a:cubicBezTo>
                    <a:pt x="4" y="232"/>
                    <a:pt x="4" y="232"/>
                    <a:pt x="4" y="232"/>
                  </a:cubicBezTo>
                  <a:cubicBezTo>
                    <a:pt x="6" y="232"/>
                    <a:pt x="6" y="232"/>
                    <a:pt x="6" y="232"/>
                  </a:cubicBezTo>
                  <a:cubicBezTo>
                    <a:pt x="6" y="234"/>
                    <a:pt x="6" y="234"/>
                    <a:pt x="6" y="234"/>
                  </a:cubicBezTo>
                  <a:cubicBezTo>
                    <a:pt x="7" y="235"/>
                    <a:pt x="7" y="235"/>
                    <a:pt x="7" y="235"/>
                  </a:cubicBezTo>
                  <a:cubicBezTo>
                    <a:pt x="9" y="236"/>
                    <a:pt x="9" y="236"/>
                    <a:pt x="9" y="236"/>
                  </a:cubicBezTo>
                  <a:cubicBezTo>
                    <a:pt x="11" y="238"/>
                    <a:pt x="11" y="238"/>
                    <a:pt x="11" y="238"/>
                  </a:cubicBezTo>
                  <a:cubicBezTo>
                    <a:pt x="13" y="238"/>
                    <a:pt x="13" y="238"/>
                    <a:pt x="13" y="238"/>
                  </a:cubicBezTo>
                  <a:cubicBezTo>
                    <a:pt x="15" y="238"/>
                    <a:pt x="15" y="238"/>
                    <a:pt x="15" y="238"/>
                  </a:cubicBezTo>
                  <a:cubicBezTo>
                    <a:pt x="16" y="239"/>
                    <a:pt x="16" y="239"/>
                    <a:pt x="16" y="239"/>
                  </a:cubicBezTo>
                  <a:cubicBezTo>
                    <a:pt x="17" y="239"/>
                    <a:pt x="17" y="239"/>
                    <a:pt x="17" y="239"/>
                  </a:cubicBezTo>
                  <a:cubicBezTo>
                    <a:pt x="17" y="238"/>
                    <a:pt x="17" y="238"/>
                    <a:pt x="17" y="238"/>
                  </a:cubicBezTo>
                  <a:cubicBezTo>
                    <a:pt x="18" y="237"/>
                    <a:pt x="18" y="237"/>
                    <a:pt x="18" y="237"/>
                  </a:cubicBezTo>
                  <a:cubicBezTo>
                    <a:pt x="18" y="238"/>
                    <a:pt x="18" y="238"/>
                    <a:pt x="18" y="238"/>
                  </a:cubicBezTo>
                  <a:cubicBezTo>
                    <a:pt x="19" y="236"/>
                    <a:pt x="19" y="236"/>
                    <a:pt x="19" y="236"/>
                  </a:cubicBezTo>
                  <a:cubicBezTo>
                    <a:pt x="21" y="235"/>
                    <a:pt x="21" y="235"/>
                    <a:pt x="21" y="235"/>
                  </a:cubicBezTo>
                  <a:cubicBezTo>
                    <a:pt x="21" y="234"/>
                    <a:pt x="21" y="234"/>
                    <a:pt x="21" y="234"/>
                  </a:cubicBezTo>
                  <a:cubicBezTo>
                    <a:pt x="20" y="233"/>
                    <a:pt x="20" y="233"/>
                    <a:pt x="20" y="233"/>
                  </a:cubicBezTo>
                  <a:cubicBezTo>
                    <a:pt x="20" y="232"/>
                    <a:pt x="20" y="232"/>
                    <a:pt x="20" y="232"/>
                  </a:cubicBezTo>
                  <a:cubicBezTo>
                    <a:pt x="22" y="231"/>
                    <a:pt x="22" y="231"/>
                    <a:pt x="22" y="231"/>
                  </a:cubicBezTo>
                  <a:cubicBezTo>
                    <a:pt x="23" y="229"/>
                    <a:pt x="23" y="229"/>
                    <a:pt x="23" y="229"/>
                  </a:cubicBezTo>
                  <a:cubicBezTo>
                    <a:pt x="25" y="230"/>
                    <a:pt x="25" y="230"/>
                    <a:pt x="25" y="230"/>
                  </a:cubicBezTo>
                  <a:cubicBezTo>
                    <a:pt x="25" y="230"/>
                    <a:pt x="26" y="231"/>
                    <a:pt x="27" y="232"/>
                  </a:cubicBezTo>
                  <a:cubicBezTo>
                    <a:pt x="27" y="233"/>
                    <a:pt x="28" y="235"/>
                    <a:pt x="28" y="237"/>
                  </a:cubicBezTo>
                  <a:cubicBezTo>
                    <a:pt x="30" y="237"/>
                    <a:pt x="30" y="237"/>
                    <a:pt x="30" y="237"/>
                  </a:cubicBezTo>
                  <a:cubicBezTo>
                    <a:pt x="31" y="238"/>
                    <a:pt x="31" y="238"/>
                    <a:pt x="31" y="238"/>
                  </a:cubicBezTo>
                  <a:cubicBezTo>
                    <a:pt x="30" y="241"/>
                    <a:pt x="30" y="241"/>
                    <a:pt x="30" y="241"/>
                  </a:cubicBezTo>
                  <a:cubicBezTo>
                    <a:pt x="32" y="242"/>
                    <a:pt x="32" y="242"/>
                    <a:pt x="32" y="242"/>
                  </a:cubicBezTo>
                  <a:cubicBezTo>
                    <a:pt x="34" y="241"/>
                    <a:pt x="34" y="241"/>
                    <a:pt x="34" y="241"/>
                  </a:cubicBezTo>
                  <a:cubicBezTo>
                    <a:pt x="37" y="242"/>
                    <a:pt x="37" y="242"/>
                    <a:pt x="37" y="242"/>
                  </a:cubicBezTo>
                  <a:cubicBezTo>
                    <a:pt x="37" y="239"/>
                    <a:pt x="38" y="241"/>
                    <a:pt x="41" y="241"/>
                  </a:cubicBezTo>
                  <a:cubicBezTo>
                    <a:pt x="41" y="241"/>
                    <a:pt x="41" y="241"/>
                    <a:pt x="41" y="241"/>
                  </a:cubicBezTo>
                  <a:cubicBezTo>
                    <a:pt x="44" y="243"/>
                    <a:pt x="44" y="243"/>
                    <a:pt x="44" y="243"/>
                  </a:cubicBezTo>
                  <a:cubicBezTo>
                    <a:pt x="45" y="242"/>
                    <a:pt x="46" y="242"/>
                    <a:pt x="47" y="241"/>
                  </a:cubicBezTo>
                  <a:cubicBezTo>
                    <a:pt x="47" y="240"/>
                    <a:pt x="47" y="237"/>
                    <a:pt x="48" y="236"/>
                  </a:cubicBezTo>
                  <a:cubicBezTo>
                    <a:pt x="48" y="236"/>
                    <a:pt x="51" y="236"/>
                    <a:pt x="51" y="236"/>
                  </a:cubicBezTo>
                  <a:cubicBezTo>
                    <a:pt x="52" y="237"/>
                    <a:pt x="52" y="237"/>
                    <a:pt x="52" y="237"/>
                  </a:cubicBezTo>
                  <a:cubicBezTo>
                    <a:pt x="54" y="234"/>
                    <a:pt x="54" y="234"/>
                    <a:pt x="54" y="234"/>
                  </a:cubicBezTo>
                  <a:cubicBezTo>
                    <a:pt x="54" y="232"/>
                    <a:pt x="54" y="232"/>
                    <a:pt x="54" y="232"/>
                  </a:cubicBezTo>
                  <a:cubicBezTo>
                    <a:pt x="54" y="232"/>
                    <a:pt x="54" y="232"/>
                    <a:pt x="54" y="232"/>
                  </a:cubicBezTo>
                  <a:cubicBezTo>
                    <a:pt x="51" y="233"/>
                    <a:pt x="51" y="233"/>
                    <a:pt x="51" y="233"/>
                  </a:cubicBezTo>
                  <a:cubicBezTo>
                    <a:pt x="53" y="231"/>
                    <a:pt x="53" y="229"/>
                    <a:pt x="53" y="227"/>
                  </a:cubicBezTo>
                  <a:cubicBezTo>
                    <a:pt x="51" y="226"/>
                    <a:pt x="51" y="226"/>
                    <a:pt x="51" y="226"/>
                  </a:cubicBezTo>
                  <a:cubicBezTo>
                    <a:pt x="51" y="225"/>
                    <a:pt x="51" y="225"/>
                    <a:pt x="51" y="225"/>
                  </a:cubicBezTo>
                  <a:cubicBezTo>
                    <a:pt x="53" y="225"/>
                    <a:pt x="53" y="225"/>
                    <a:pt x="53" y="225"/>
                  </a:cubicBezTo>
                  <a:cubicBezTo>
                    <a:pt x="54" y="227"/>
                    <a:pt x="54" y="227"/>
                    <a:pt x="54" y="227"/>
                  </a:cubicBezTo>
                  <a:cubicBezTo>
                    <a:pt x="54" y="228"/>
                    <a:pt x="54" y="228"/>
                    <a:pt x="54" y="228"/>
                  </a:cubicBezTo>
                  <a:cubicBezTo>
                    <a:pt x="54" y="231"/>
                    <a:pt x="54" y="231"/>
                    <a:pt x="54" y="231"/>
                  </a:cubicBezTo>
                  <a:cubicBezTo>
                    <a:pt x="54" y="232"/>
                    <a:pt x="55" y="232"/>
                    <a:pt x="55" y="233"/>
                  </a:cubicBezTo>
                  <a:cubicBezTo>
                    <a:pt x="56" y="232"/>
                    <a:pt x="57" y="230"/>
                    <a:pt x="57" y="229"/>
                  </a:cubicBezTo>
                  <a:cubicBezTo>
                    <a:pt x="57" y="228"/>
                    <a:pt x="56" y="227"/>
                    <a:pt x="56" y="225"/>
                  </a:cubicBezTo>
                  <a:cubicBezTo>
                    <a:pt x="55" y="224"/>
                    <a:pt x="55" y="224"/>
                    <a:pt x="55" y="224"/>
                  </a:cubicBezTo>
                  <a:cubicBezTo>
                    <a:pt x="55" y="222"/>
                    <a:pt x="55" y="222"/>
                    <a:pt x="55" y="222"/>
                  </a:cubicBezTo>
                  <a:cubicBezTo>
                    <a:pt x="54" y="222"/>
                    <a:pt x="54" y="222"/>
                    <a:pt x="54" y="222"/>
                  </a:cubicBezTo>
                  <a:cubicBezTo>
                    <a:pt x="52" y="222"/>
                    <a:pt x="52" y="222"/>
                    <a:pt x="52" y="222"/>
                  </a:cubicBezTo>
                  <a:cubicBezTo>
                    <a:pt x="51" y="221"/>
                    <a:pt x="51" y="221"/>
                    <a:pt x="51" y="221"/>
                  </a:cubicBezTo>
                  <a:cubicBezTo>
                    <a:pt x="49" y="222"/>
                    <a:pt x="49" y="222"/>
                    <a:pt x="49" y="222"/>
                  </a:cubicBezTo>
                  <a:cubicBezTo>
                    <a:pt x="47" y="224"/>
                    <a:pt x="47" y="224"/>
                    <a:pt x="47" y="224"/>
                  </a:cubicBezTo>
                  <a:cubicBezTo>
                    <a:pt x="47" y="223"/>
                    <a:pt x="47" y="223"/>
                    <a:pt x="47" y="223"/>
                  </a:cubicBezTo>
                  <a:cubicBezTo>
                    <a:pt x="49" y="221"/>
                    <a:pt x="49" y="221"/>
                    <a:pt x="49" y="221"/>
                  </a:cubicBezTo>
                  <a:cubicBezTo>
                    <a:pt x="51" y="220"/>
                    <a:pt x="51" y="220"/>
                    <a:pt x="51" y="220"/>
                  </a:cubicBezTo>
                  <a:cubicBezTo>
                    <a:pt x="52" y="219"/>
                    <a:pt x="52" y="219"/>
                    <a:pt x="52" y="219"/>
                  </a:cubicBezTo>
                  <a:cubicBezTo>
                    <a:pt x="52" y="217"/>
                    <a:pt x="52" y="217"/>
                    <a:pt x="52" y="217"/>
                  </a:cubicBezTo>
                  <a:cubicBezTo>
                    <a:pt x="51" y="215"/>
                    <a:pt x="51" y="215"/>
                    <a:pt x="51" y="215"/>
                  </a:cubicBezTo>
                  <a:cubicBezTo>
                    <a:pt x="50" y="216"/>
                    <a:pt x="50" y="216"/>
                    <a:pt x="50" y="216"/>
                  </a:cubicBezTo>
                  <a:cubicBezTo>
                    <a:pt x="51" y="217"/>
                    <a:pt x="51" y="217"/>
                    <a:pt x="51" y="217"/>
                  </a:cubicBezTo>
                  <a:cubicBezTo>
                    <a:pt x="49" y="217"/>
                    <a:pt x="49" y="213"/>
                    <a:pt x="47" y="211"/>
                  </a:cubicBezTo>
                  <a:cubicBezTo>
                    <a:pt x="46" y="211"/>
                    <a:pt x="46" y="211"/>
                    <a:pt x="46" y="211"/>
                  </a:cubicBezTo>
                  <a:cubicBezTo>
                    <a:pt x="46" y="209"/>
                    <a:pt x="46" y="209"/>
                    <a:pt x="46" y="209"/>
                  </a:cubicBezTo>
                  <a:cubicBezTo>
                    <a:pt x="45" y="208"/>
                    <a:pt x="45" y="208"/>
                    <a:pt x="45" y="208"/>
                  </a:cubicBezTo>
                  <a:cubicBezTo>
                    <a:pt x="45" y="205"/>
                    <a:pt x="45" y="205"/>
                    <a:pt x="45" y="205"/>
                  </a:cubicBezTo>
                  <a:cubicBezTo>
                    <a:pt x="44" y="203"/>
                    <a:pt x="44" y="203"/>
                    <a:pt x="44" y="203"/>
                  </a:cubicBezTo>
                  <a:cubicBezTo>
                    <a:pt x="43" y="203"/>
                    <a:pt x="43" y="203"/>
                    <a:pt x="43" y="203"/>
                  </a:cubicBezTo>
                  <a:cubicBezTo>
                    <a:pt x="41" y="203"/>
                    <a:pt x="41" y="203"/>
                    <a:pt x="41" y="203"/>
                  </a:cubicBezTo>
                  <a:cubicBezTo>
                    <a:pt x="39" y="202"/>
                    <a:pt x="39" y="202"/>
                    <a:pt x="39" y="202"/>
                  </a:cubicBezTo>
                  <a:cubicBezTo>
                    <a:pt x="38" y="202"/>
                    <a:pt x="38" y="202"/>
                    <a:pt x="38" y="202"/>
                  </a:cubicBezTo>
                  <a:cubicBezTo>
                    <a:pt x="37" y="202"/>
                    <a:pt x="37" y="202"/>
                    <a:pt x="37" y="202"/>
                  </a:cubicBezTo>
                  <a:cubicBezTo>
                    <a:pt x="35" y="203"/>
                    <a:pt x="35" y="203"/>
                    <a:pt x="35" y="203"/>
                  </a:cubicBezTo>
                  <a:cubicBezTo>
                    <a:pt x="33" y="203"/>
                    <a:pt x="33" y="203"/>
                    <a:pt x="33" y="203"/>
                  </a:cubicBezTo>
                  <a:cubicBezTo>
                    <a:pt x="31" y="204"/>
                    <a:pt x="31" y="204"/>
                    <a:pt x="31" y="204"/>
                  </a:cubicBezTo>
                  <a:cubicBezTo>
                    <a:pt x="28" y="204"/>
                    <a:pt x="28" y="204"/>
                    <a:pt x="28" y="204"/>
                  </a:cubicBezTo>
                  <a:cubicBezTo>
                    <a:pt x="28" y="203"/>
                    <a:pt x="27" y="203"/>
                    <a:pt x="27" y="203"/>
                  </a:cubicBezTo>
                  <a:cubicBezTo>
                    <a:pt x="26" y="204"/>
                    <a:pt x="26" y="206"/>
                    <a:pt x="25" y="207"/>
                  </a:cubicBezTo>
                  <a:cubicBezTo>
                    <a:pt x="24" y="208"/>
                    <a:pt x="24" y="208"/>
                    <a:pt x="24" y="208"/>
                  </a:cubicBezTo>
                  <a:cubicBezTo>
                    <a:pt x="21" y="207"/>
                    <a:pt x="21" y="207"/>
                    <a:pt x="21" y="207"/>
                  </a:cubicBezTo>
                  <a:lnTo>
                    <a:pt x="18" y="208"/>
                  </a:lnTo>
                  <a:close/>
                </a:path>
              </a:pathLst>
            </a:custGeom>
            <a:solidFill>
              <a:schemeClr val="bg1">
                <a:lumMod val="85000"/>
              </a:schemeClr>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84" name="Freeform 43">
              <a:extLst>
                <a:ext uri="{FF2B5EF4-FFF2-40B4-BE49-F238E27FC236}">
                  <a16:creationId xmlns:a16="http://schemas.microsoft.com/office/drawing/2014/main" id="{6BF86CB0-8F05-354F-3342-0634DBD96DC9}"/>
                </a:ext>
              </a:extLst>
            </p:cNvPr>
            <p:cNvSpPr>
              <a:spLocks noEditPoints="1"/>
            </p:cNvSpPr>
            <p:nvPr/>
          </p:nvSpPr>
          <p:spPr bwMode="auto">
            <a:xfrm>
              <a:off x="9891713" y="5484813"/>
              <a:ext cx="644525" cy="660400"/>
            </a:xfrm>
            <a:custGeom>
              <a:avLst/>
              <a:gdLst>
                <a:gd name="T0" fmla="*/ 88 w 169"/>
                <a:gd name="T1" fmla="*/ 36 h 173"/>
                <a:gd name="T2" fmla="*/ 59 w 169"/>
                <a:gd name="T3" fmla="*/ 34 h 173"/>
                <a:gd name="T4" fmla="*/ 66 w 169"/>
                <a:gd name="T5" fmla="*/ 77 h 173"/>
                <a:gd name="T6" fmla="*/ 68 w 169"/>
                <a:gd name="T7" fmla="*/ 113 h 173"/>
                <a:gd name="T8" fmla="*/ 50 w 169"/>
                <a:gd name="T9" fmla="*/ 122 h 173"/>
                <a:gd name="T10" fmla="*/ 52 w 169"/>
                <a:gd name="T11" fmla="*/ 90 h 173"/>
                <a:gd name="T12" fmla="*/ 32 w 169"/>
                <a:gd name="T13" fmla="*/ 87 h 173"/>
                <a:gd name="T14" fmla="*/ 14 w 169"/>
                <a:gd name="T15" fmla="*/ 62 h 173"/>
                <a:gd name="T16" fmla="*/ 36 w 169"/>
                <a:gd name="T17" fmla="*/ 22 h 173"/>
                <a:gd name="T18" fmla="*/ 98 w 169"/>
                <a:gd name="T19" fmla="*/ 9 h 173"/>
                <a:gd name="T20" fmla="*/ 144 w 169"/>
                <a:gd name="T21" fmla="*/ 159 h 173"/>
                <a:gd name="T22" fmla="*/ 121 w 169"/>
                <a:gd name="T23" fmla="*/ 136 h 173"/>
                <a:gd name="T24" fmla="*/ 106 w 169"/>
                <a:gd name="T25" fmla="*/ 131 h 173"/>
                <a:gd name="T26" fmla="*/ 98 w 169"/>
                <a:gd name="T27" fmla="*/ 125 h 173"/>
                <a:gd name="T28" fmla="*/ 148 w 169"/>
                <a:gd name="T29" fmla="*/ 122 h 173"/>
                <a:gd name="T30" fmla="*/ 146 w 169"/>
                <a:gd name="T31" fmla="*/ 119 h 173"/>
                <a:gd name="T32" fmla="*/ 142 w 169"/>
                <a:gd name="T33" fmla="*/ 117 h 173"/>
                <a:gd name="T34" fmla="*/ 146 w 169"/>
                <a:gd name="T35" fmla="*/ 113 h 173"/>
                <a:gd name="T36" fmla="*/ 137 w 169"/>
                <a:gd name="T37" fmla="*/ 112 h 173"/>
                <a:gd name="T38" fmla="*/ 101 w 169"/>
                <a:gd name="T39" fmla="*/ 105 h 173"/>
                <a:gd name="T40" fmla="*/ 150 w 169"/>
                <a:gd name="T41" fmla="*/ 156 h 173"/>
                <a:gd name="T42" fmla="*/ 149 w 169"/>
                <a:gd name="T43" fmla="*/ 158 h 173"/>
                <a:gd name="T44" fmla="*/ 161 w 169"/>
                <a:gd name="T45" fmla="*/ 137 h 173"/>
                <a:gd name="T46" fmla="*/ 115 w 169"/>
                <a:gd name="T47" fmla="*/ 136 h 173"/>
                <a:gd name="T48" fmla="*/ 152 w 169"/>
                <a:gd name="T49" fmla="*/ 133 h 173"/>
                <a:gd name="T50" fmla="*/ 131 w 169"/>
                <a:gd name="T51" fmla="*/ 130 h 173"/>
                <a:gd name="T52" fmla="*/ 97 w 169"/>
                <a:gd name="T53" fmla="*/ 128 h 173"/>
                <a:gd name="T54" fmla="*/ 144 w 169"/>
                <a:gd name="T55" fmla="*/ 128 h 173"/>
                <a:gd name="T56" fmla="*/ 126 w 169"/>
                <a:gd name="T57" fmla="*/ 123 h 173"/>
                <a:gd name="T58" fmla="*/ 144 w 169"/>
                <a:gd name="T59" fmla="*/ 121 h 173"/>
                <a:gd name="T60" fmla="*/ 112 w 169"/>
                <a:gd name="T61" fmla="*/ 117 h 173"/>
                <a:gd name="T62" fmla="*/ 96 w 169"/>
                <a:gd name="T63" fmla="*/ 112 h 173"/>
                <a:gd name="T64" fmla="*/ 114 w 169"/>
                <a:gd name="T65" fmla="*/ 109 h 173"/>
                <a:gd name="T66" fmla="*/ 111 w 169"/>
                <a:gd name="T67" fmla="*/ 106 h 173"/>
                <a:gd name="T68" fmla="*/ 94 w 169"/>
                <a:gd name="T69" fmla="*/ 104 h 173"/>
                <a:gd name="T70" fmla="*/ 103 w 169"/>
                <a:gd name="T71" fmla="*/ 100 h 173"/>
                <a:gd name="T72" fmla="*/ 116 w 169"/>
                <a:gd name="T73" fmla="*/ 81 h 173"/>
                <a:gd name="T74" fmla="*/ 132 w 169"/>
                <a:gd name="T75" fmla="*/ 103 h 173"/>
                <a:gd name="T76" fmla="*/ 140 w 169"/>
                <a:gd name="T77" fmla="*/ 102 h 173"/>
                <a:gd name="T78" fmla="*/ 122 w 169"/>
                <a:gd name="T79" fmla="*/ 82 h 173"/>
                <a:gd name="T80" fmla="*/ 126 w 169"/>
                <a:gd name="T81" fmla="*/ 90 h 173"/>
                <a:gd name="T82" fmla="*/ 125 w 169"/>
                <a:gd name="T83" fmla="*/ 62 h 173"/>
                <a:gd name="T84" fmla="*/ 133 w 169"/>
                <a:gd name="T85" fmla="*/ 67 h 173"/>
                <a:gd name="T86" fmla="*/ 114 w 169"/>
                <a:gd name="T87" fmla="*/ 45 h 173"/>
                <a:gd name="T88" fmla="*/ 109 w 169"/>
                <a:gd name="T89" fmla="*/ 49 h 173"/>
                <a:gd name="T90" fmla="*/ 93 w 169"/>
                <a:gd name="T91" fmla="*/ 98 h 173"/>
                <a:gd name="T92" fmla="*/ 98 w 169"/>
                <a:gd name="T93" fmla="*/ 74 h 173"/>
                <a:gd name="T94" fmla="*/ 75 w 169"/>
                <a:gd name="T95" fmla="*/ 72 h 173"/>
                <a:gd name="T96" fmla="*/ 79 w 169"/>
                <a:gd name="T97" fmla="*/ 82 h 173"/>
                <a:gd name="T98" fmla="*/ 89 w 169"/>
                <a:gd name="T99" fmla="*/ 90 h 173"/>
                <a:gd name="T100" fmla="*/ 96 w 169"/>
                <a:gd name="T101" fmla="*/ 91 h 173"/>
                <a:gd name="T102" fmla="*/ 86 w 169"/>
                <a:gd name="T103" fmla="*/ 78 h 173"/>
                <a:gd name="T104" fmla="*/ 127 w 169"/>
                <a:gd name="T105" fmla="*/ 169 h 173"/>
                <a:gd name="T106" fmla="*/ 90 w 169"/>
                <a:gd name="T107" fmla="*/ 164 h 173"/>
                <a:gd name="T108" fmla="*/ 124 w 169"/>
                <a:gd name="T109" fmla="*/ 167 h 173"/>
                <a:gd name="T110" fmla="*/ 126 w 169"/>
                <a:gd name="T111" fmla="*/ 163 h 173"/>
                <a:gd name="T112" fmla="*/ 105 w 169"/>
                <a:gd name="T113" fmla="*/ 158 h 173"/>
                <a:gd name="T114" fmla="*/ 88 w 169"/>
                <a:gd name="T115" fmla="*/ 155 h 173"/>
                <a:gd name="T116" fmla="*/ 78 w 169"/>
                <a:gd name="T117" fmla="*/ 156 h 173"/>
                <a:gd name="T118" fmla="*/ 20 w 169"/>
                <a:gd name="T119" fmla="*/ 87 h 173"/>
                <a:gd name="T120" fmla="*/ 19 w 169"/>
                <a:gd name="T121" fmla="*/ 78 h 173"/>
                <a:gd name="T122" fmla="*/ 97 w 169"/>
                <a:gd name="T123" fmla="*/ 26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9" h="173">
                  <a:moveTo>
                    <a:pt x="127" y="26"/>
                  </a:moveTo>
                  <a:cubicBezTo>
                    <a:pt x="127" y="26"/>
                    <a:pt x="126" y="26"/>
                    <a:pt x="126" y="26"/>
                  </a:cubicBezTo>
                  <a:cubicBezTo>
                    <a:pt x="126" y="23"/>
                    <a:pt x="122" y="23"/>
                    <a:pt x="120" y="23"/>
                  </a:cubicBezTo>
                  <a:cubicBezTo>
                    <a:pt x="117" y="22"/>
                    <a:pt x="114" y="21"/>
                    <a:pt x="111" y="21"/>
                  </a:cubicBezTo>
                  <a:cubicBezTo>
                    <a:pt x="110" y="21"/>
                    <a:pt x="109" y="21"/>
                    <a:pt x="108" y="20"/>
                  </a:cubicBezTo>
                  <a:cubicBezTo>
                    <a:pt x="107" y="20"/>
                    <a:pt x="107" y="19"/>
                    <a:pt x="106" y="19"/>
                  </a:cubicBezTo>
                  <a:cubicBezTo>
                    <a:pt x="105" y="20"/>
                    <a:pt x="105" y="21"/>
                    <a:pt x="104" y="21"/>
                  </a:cubicBezTo>
                  <a:cubicBezTo>
                    <a:pt x="103" y="22"/>
                    <a:pt x="102" y="22"/>
                    <a:pt x="101" y="23"/>
                  </a:cubicBezTo>
                  <a:cubicBezTo>
                    <a:pt x="99" y="23"/>
                    <a:pt x="98" y="21"/>
                    <a:pt x="96" y="21"/>
                  </a:cubicBezTo>
                  <a:cubicBezTo>
                    <a:pt x="93" y="20"/>
                    <a:pt x="94" y="23"/>
                    <a:pt x="92" y="25"/>
                  </a:cubicBezTo>
                  <a:cubicBezTo>
                    <a:pt x="90" y="26"/>
                    <a:pt x="88" y="26"/>
                    <a:pt x="86" y="26"/>
                  </a:cubicBezTo>
                  <a:cubicBezTo>
                    <a:pt x="84" y="25"/>
                    <a:pt x="81" y="24"/>
                    <a:pt x="81" y="26"/>
                  </a:cubicBezTo>
                  <a:cubicBezTo>
                    <a:pt x="80" y="27"/>
                    <a:pt x="81" y="29"/>
                    <a:pt x="81" y="29"/>
                  </a:cubicBezTo>
                  <a:cubicBezTo>
                    <a:pt x="82" y="30"/>
                    <a:pt x="83" y="30"/>
                    <a:pt x="83" y="30"/>
                  </a:cubicBezTo>
                  <a:cubicBezTo>
                    <a:pt x="86" y="32"/>
                    <a:pt x="82" y="33"/>
                    <a:pt x="83" y="35"/>
                  </a:cubicBezTo>
                  <a:cubicBezTo>
                    <a:pt x="85" y="36"/>
                    <a:pt x="85" y="33"/>
                    <a:pt x="87" y="33"/>
                  </a:cubicBezTo>
                  <a:cubicBezTo>
                    <a:pt x="87" y="34"/>
                    <a:pt x="88" y="36"/>
                    <a:pt x="88" y="36"/>
                  </a:cubicBezTo>
                  <a:cubicBezTo>
                    <a:pt x="89" y="37"/>
                    <a:pt x="91" y="37"/>
                    <a:pt x="92" y="38"/>
                  </a:cubicBezTo>
                  <a:cubicBezTo>
                    <a:pt x="93" y="39"/>
                    <a:pt x="94" y="41"/>
                    <a:pt x="92" y="41"/>
                  </a:cubicBezTo>
                  <a:cubicBezTo>
                    <a:pt x="91" y="41"/>
                    <a:pt x="90" y="39"/>
                    <a:pt x="89" y="39"/>
                  </a:cubicBezTo>
                  <a:cubicBezTo>
                    <a:pt x="88" y="38"/>
                    <a:pt x="87" y="37"/>
                    <a:pt x="86" y="37"/>
                  </a:cubicBezTo>
                  <a:cubicBezTo>
                    <a:pt x="85" y="36"/>
                    <a:pt x="81" y="35"/>
                    <a:pt x="81" y="38"/>
                  </a:cubicBezTo>
                  <a:cubicBezTo>
                    <a:pt x="81" y="40"/>
                    <a:pt x="84" y="41"/>
                    <a:pt x="85" y="42"/>
                  </a:cubicBezTo>
                  <a:cubicBezTo>
                    <a:pt x="86" y="43"/>
                    <a:pt x="86" y="47"/>
                    <a:pt x="84" y="45"/>
                  </a:cubicBezTo>
                  <a:cubicBezTo>
                    <a:pt x="81" y="43"/>
                    <a:pt x="81" y="40"/>
                    <a:pt x="78" y="39"/>
                  </a:cubicBezTo>
                  <a:cubicBezTo>
                    <a:pt x="76" y="39"/>
                    <a:pt x="72" y="38"/>
                    <a:pt x="74" y="41"/>
                  </a:cubicBezTo>
                  <a:cubicBezTo>
                    <a:pt x="75" y="44"/>
                    <a:pt x="79" y="44"/>
                    <a:pt x="80" y="48"/>
                  </a:cubicBezTo>
                  <a:cubicBezTo>
                    <a:pt x="79" y="48"/>
                    <a:pt x="75" y="46"/>
                    <a:pt x="74" y="46"/>
                  </a:cubicBezTo>
                  <a:cubicBezTo>
                    <a:pt x="72" y="44"/>
                    <a:pt x="72" y="42"/>
                    <a:pt x="72" y="40"/>
                  </a:cubicBezTo>
                  <a:cubicBezTo>
                    <a:pt x="71" y="36"/>
                    <a:pt x="68" y="38"/>
                    <a:pt x="65" y="35"/>
                  </a:cubicBezTo>
                  <a:cubicBezTo>
                    <a:pt x="63" y="34"/>
                    <a:pt x="64" y="33"/>
                    <a:pt x="65" y="32"/>
                  </a:cubicBezTo>
                  <a:cubicBezTo>
                    <a:pt x="65" y="31"/>
                    <a:pt x="66" y="29"/>
                    <a:pt x="64" y="29"/>
                  </a:cubicBezTo>
                  <a:cubicBezTo>
                    <a:pt x="62" y="29"/>
                    <a:pt x="62" y="31"/>
                    <a:pt x="61" y="32"/>
                  </a:cubicBezTo>
                  <a:cubicBezTo>
                    <a:pt x="60" y="33"/>
                    <a:pt x="59" y="32"/>
                    <a:pt x="59" y="34"/>
                  </a:cubicBezTo>
                  <a:cubicBezTo>
                    <a:pt x="59" y="35"/>
                    <a:pt x="59" y="35"/>
                    <a:pt x="60" y="36"/>
                  </a:cubicBezTo>
                  <a:cubicBezTo>
                    <a:pt x="60" y="37"/>
                    <a:pt x="59" y="38"/>
                    <a:pt x="59" y="39"/>
                  </a:cubicBezTo>
                  <a:cubicBezTo>
                    <a:pt x="58" y="41"/>
                    <a:pt x="58" y="43"/>
                    <a:pt x="59" y="45"/>
                  </a:cubicBezTo>
                  <a:cubicBezTo>
                    <a:pt x="60" y="46"/>
                    <a:pt x="61" y="48"/>
                    <a:pt x="62" y="49"/>
                  </a:cubicBezTo>
                  <a:cubicBezTo>
                    <a:pt x="63" y="51"/>
                    <a:pt x="64" y="51"/>
                    <a:pt x="64" y="53"/>
                  </a:cubicBezTo>
                  <a:cubicBezTo>
                    <a:pt x="65" y="57"/>
                    <a:pt x="69" y="58"/>
                    <a:pt x="71" y="61"/>
                  </a:cubicBezTo>
                  <a:cubicBezTo>
                    <a:pt x="72" y="62"/>
                    <a:pt x="73" y="64"/>
                    <a:pt x="73" y="66"/>
                  </a:cubicBezTo>
                  <a:cubicBezTo>
                    <a:pt x="72" y="67"/>
                    <a:pt x="70" y="68"/>
                    <a:pt x="69" y="67"/>
                  </a:cubicBezTo>
                  <a:cubicBezTo>
                    <a:pt x="69" y="67"/>
                    <a:pt x="70" y="66"/>
                    <a:pt x="70" y="66"/>
                  </a:cubicBezTo>
                  <a:cubicBezTo>
                    <a:pt x="70" y="65"/>
                    <a:pt x="68" y="61"/>
                    <a:pt x="66" y="62"/>
                  </a:cubicBezTo>
                  <a:cubicBezTo>
                    <a:pt x="65" y="62"/>
                    <a:pt x="65" y="63"/>
                    <a:pt x="65" y="63"/>
                  </a:cubicBezTo>
                  <a:cubicBezTo>
                    <a:pt x="64" y="64"/>
                    <a:pt x="63" y="63"/>
                    <a:pt x="64" y="65"/>
                  </a:cubicBezTo>
                  <a:cubicBezTo>
                    <a:pt x="64" y="67"/>
                    <a:pt x="67" y="69"/>
                    <a:pt x="65" y="71"/>
                  </a:cubicBezTo>
                  <a:cubicBezTo>
                    <a:pt x="64" y="74"/>
                    <a:pt x="60" y="73"/>
                    <a:pt x="57" y="73"/>
                  </a:cubicBezTo>
                  <a:cubicBezTo>
                    <a:pt x="58" y="74"/>
                    <a:pt x="58" y="74"/>
                    <a:pt x="59" y="75"/>
                  </a:cubicBezTo>
                  <a:cubicBezTo>
                    <a:pt x="60" y="75"/>
                    <a:pt x="61" y="75"/>
                    <a:pt x="62" y="75"/>
                  </a:cubicBezTo>
                  <a:cubicBezTo>
                    <a:pt x="62" y="77"/>
                    <a:pt x="65" y="76"/>
                    <a:pt x="66" y="77"/>
                  </a:cubicBezTo>
                  <a:cubicBezTo>
                    <a:pt x="67" y="77"/>
                    <a:pt x="67" y="78"/>
                    <a:pt x="68" y="79"/>
                  </a:cubicBezTo>
                  <a:cubicBezTo>
                    <a:pt x="69" y="80"/>
                    <a:pt x="69" y="79"/>
                    <a:pt x="71" y="79"/>
                  </a:cubicBezTo>
                  <a:cubicBezTo>
                    <a:pt x="73" y="80"/>
                    <a:pt x="72" y="81"/>
                    <a:pt x="74" y="82"/>
                  </a:cubicBezTo>
                  <a:cubicBezTo>
                    <a:pt x="75" y="83"/>
                    <a:pt x="76" y="83"/>
                    <a:pt x="77" y="83"/>
                  </a:cubicBezTo>
                  <a:cubicBezTo>
                    <a:pt x="78" y="84"/>
                    <a:pt x="78" y="85"/>
                    <a:pt x="79" y="86"/>
                  </a:cubicBezTo>
                  <a:cubicBezTo>
                    <a:pt x="81" y="89"/>
                    <a:pt x="87" y="87"/>
                    <a:pt x="87" y="93"/>
                  </a:cubicBezTo>
                  <a:cubicBezTo>
                    <a:pt x="87" y="95"/>
                    <a:pt x="86" y="96"/>
                    <a:pt x="87" y="98"/>
                  </a:cubicBezTo>
                  <a:cubicBezTo>
                    <a:pt x="87" y="99"/>
                    <a:pt x="88" y="102"/>
                    <a:pt x="88" y="103"/>
                  </a:cubicBezTo>
                  <a:cubicBezTo>
                    <a:pt x="87" y="104"/>
                    <a:pt x="84" y="102"/>
                    <a:pt x="84" y="101"/>
                  </a:cubicBezTo>
                  <a:cubicBezTo>
                    <a:pt x="83" y="99"/>
                    <a:pt x="81" y="99"/>
                    <a:pt x="79" y="97"/>
                  </a:cubicBezTo>
                  <a:cubicBezTo>
                    <a:pt x="78" y="95"/>
                    <a:pt x="79" y="95"/>
                    <a:pt x="77" y="95"/>
                  </a:cubicBezTo>
                  <a:cubicBezTo>
                    <a:pt x="74" y="95"/>
                    <a:pt x="72" y="95"/>
                    <a:pt x="70" y="96"/>
                  </a:cubicBezTo>
                  <a:cubicBezTo>
                    <a:pt x="64" y="98"/>
                    <a:pt x="69" y="98"/>
                    <a:pt x="70" y="102"/>
                  </a:cubicBezTo>
                  <a:cubicBezTo>
                    <a:pt x="70" y="104"/>
                    <a:pt x="69" y="105"/>
                    <a:pt x="72" y="107"/>
                  </a:cubicBezTo>
                  <a:cubicBezTo>
                    <a:pt x="73" y="107"/>
                    <a:pt x="76" y="108"/>
                    <a:pt x="76" y="109"/>
                  </a:cubicBezTo>
                  <a:cubicBezTo>
                    <a:pt x="76" y="110"/>
                    <a:pt x="73" y="109"/>
                    <a:pt x="72" y="110"/>
                  </a:cubicBezTo>
                  <a:cubicBezTo>
                    <a:pt x="71" y="111"/>
                    <a:pt x="70" y="115"/>
                    <a:pt x="68" y="113"/>
                  </a:cubicBezTo>
                  <a:cubicBezTo>
                    <a:pt x="67" y="112"/>
                    <a:pt x="69" y="110"/>
                    <a:pt x="68" y="109"/>
                  </a:cubicBezTo>
                  <a:cubicBezTo>
                    <a:pt x="67" y="108"/>
                    <a:pt x="66" y="108"/>
                    <a:pt x="65" y="107"/>
                  </a:cubicBezTo>
                  <a:cubicBezTo>
                    <a:pt x="64" y="107"/>
                    <a:pt x="63" y="106"/>
                    <a:pt x="62" y="106"/>
                  </a:cubicBezTo>
                  <a:cubicBezTo>
                    <a:pt x="61" y="109"/>
                    <a:pt x="62" y="111"/>
                    <a:pt x="63" y="113"/>
                  </a:cubicBezTo>
                  <a:cubicBezTo>
                    <a:pt x="64" y="115"/>
                    <a:pt x="65" y="118"/>
                    <a:pt x="66" y="119"/>
                  </a:cubicBezTo>
                  <a:cubicBezTo>
                    <a:pt x="67" y="119"/>
                    <a:pt x="68" y="125"/>
                    <a:pt x="68" y="126"/>
                  </a:cubicBezTo>
                  <a:cubicBezTo>
                    <a:pt x="68" y="127"/>
                    <a:pt x="68" y="128"/>
                    <a:pt x="68" y="130"/>
                  </a:cubicBezTo>
                  <a:cubicBezTo>
                    <a:pt x="69" y="131"/>
                    <a:pt x="70" y="133"/>
                    <a:pt x="70" y="134"/>
                  </a:cubicBezTo>
                  <a:cubicBezTo>
                    <a:pt x="68" y="135"/>
                    <a:pt x="67" y="132"/>
                    <a:pt x="66" y="131"/>
                  </a:cubicBezTo>
                  <a:cubicBezTo>
                    <a:pt x="65" y="131"/>
                    <a:pt x="64" y="130"/>
                    <a:pt x="64" y="129"/>
                  </a:cubicBezTo>
                  <a:cubicBezTo>
                    <a:pt x="63" y="128"/>
                    <a:pt x="63" y="127"/>
                    <a:pt x="63" y="126"/>
                  </a:cubicBezTo>
                  <a:cubicBezTo>
                    <a:pt x="62" y="125"/>
                    <a:pt x="62" y="125"/>
                    <a:pt x="61" y="125"/>
                  </a:cubicBezTo>
                  <a:cubicBezTo>
                    <a:pt x="59" y="125"/>
                    <a:pt x="60" y="125"/>
                    <a:pt x="59" y="126"/>
                  </a:cubicBezTo>
                  <a:cubicBezTo>
                    <a:pt x="58" y="127"/>
                    <a:pt x="58" y="128"/>
                    <a:pt x="57" y="129"/>
                  </a:cubicBezTo>
                  <a:cubicBezTo>
                    <a:pt x="56" y="130"/>
                    <a:pt x="57" y="132"/>
                    <a:pt x="56" y="134"/>
                  </a:cubicBezTo>
                  <a:cubicBezTo>
                    <a:pt x="53" y="134"/>
                    <a:pt x="54" y="130"/>
                    <a:pt x="54" y="128"/>
                  </a:cubicBezTo>
                  <a:cubicBezTo>
                    <a:pt x="54" y="125"/>
                    <a:pt x="51" y="124"/>
                    <a:pt x="50" y="122"/>
                  </a:cubicBezTo>
                  <a:cubicBezTo>
                    <a:pt x="50" y="121"/>
                    <a:pt x="49" y="118"/>
                    <a:pt x="46" y="119"/>
                  </a:cubicBezTo>
                  <a:cubicBezTo>
                    <a:pt x="45" y="121"/>
                    <a:pt x="47" y="125"/>
                    <a:pt x="46" y="126"/>
                  </a:cubicBezTo>
                  <a:cubicBezTo>
                    <a:pt x="45" y="128"/>
                    <a:pt x="44" y="127"/>
                    <a:pt x="44" y="126"/>
                  </a:cubicBezTo>
                  <a:cubicBezTo>
                    <a:pt x="43" y="126"/>
                    <a:pt x="43" y="125"/>
                    <a:pt x="43" y="125"/>
                  </a:cubicBezTo>
                  <a:cubicBezTo>
                    <a:pt x="43" y="125"/>
                    <a:pt x="42" y="125"/>
                    <a:pt x="42" y="124"/>
                  </a:cubicBezTo>
                  <a:cubicBezTo>
                    <a:pt x="41" y="123"/>
                    <a:pt x="42" y="122"/>
                    <a:pt x="41" y="121"/>
                  </a:cubicBezTo>
                  <a:cubicBezTo>
                    <a:pt x="41" y="120"/>
                    <a:pt x="40" y="120"/>
                    <a:pt x="39" y="119"/>
                  </a:cubicBezTo>
                  <a:cubicBezTo>
                    <a:pt x="38" y="117"/>
                    <a:pt x="38" y="116"/>
                    <a:pt x="40" y="113"/>
                  </a:cubicBezTo>
                  <a:cubicBezTo>
                    <a:pt x="42" y="111"/>
                    <a:pt x="40" y="108"/>
                    <a:pt x="38" y="106"/>
                  </a:cubicBezTo>
                  <a:cubicBezTo>
                    <a:pt x="36" y="105"/>
                    <a:pt x="34" y="104"/>
                    <a:pt x="33" y="103"/>
                  </a:cubicBezTo>
                  <a:cubicBezTo>
                    <a:pt x="33" y="101"/>
                    <a:pt x="33" y="101"/>
                    <a:pt x="32" y="100"/>
                  </a:cubicBezTo>
                  <a:cubicBezTo>
                    <a:pt x="31" y="100"/>
                    <a:pt x="30" y="100"/>
                    <a:pt x="30" y="99"/>
                  </a:cubicBezTo>
                  <a:cubicBezTo>
                    <a:pt x="29" y="97"/>
                    <a:pt x="32" y="96"/>
                    <a:pt x="33" y="95"/>
                  </a:cubicBezTo>
                  <a:cubicBezTo>
                    <a:pt x="34" y="93"/>
                    <a:pt x="34" y="90"/>
                    <a:pt x="36" y="90"/>
                  </a:cubicBezTo>
                  <a:cubicBezTo>
                    <a:pt x="39" y="90"/>
                    <a:pt x="39" y="92"/>
                    <a:pt x="42" y="90"/>
                  </a:cubicBezTo>
                  <a:cubicBezTo>
                    <a:pt x="44" y="88"/>
                    <a:pt x="45" y="87"/>
                    <a:pt x="48" y="88"/>
                  </a:cubicBezTo>
                  <a:cubicBezTo>
                    <a:pt x="49" y="89"/>
                    <a:pt x="51" y="90"/>
                    <a:pt x="52" y="90"/>
                  </a:cubicBezTo>
                  <a:cubicBezTo>
                    <a:pt x="53" y="91"/>
                    <a:pt x="55" y="91"/>
                    <a:pt x="56" y="92"/>
                  </a:cubicBezTo>
                  <a:cubicBezTo>
                    <a:pt x="57" y="92"/>
                    <a:pt x="59" y="93"/>
                    <a:pt x="60" y="94"/>
                  </a:cubicBezTo>
                  <a:cubicBezTo>
                    <a:pt x="61" y="95"/>
                    <a:pt x="62" y="96"/>
                    <a:pt x="64" y="97"/>
                  </a:cubicBezTo>
                  <a:cubicBezTo>
                    <a:pt x="67" y="97"/>
                    <a:pt x="63" y="93"/>
                    <a:pt x="66" y="93"/>
                  </a:cubicBezTo>
                  <a:cubicBezTo>
                    <a:pt x="67" y="93"/>
                    <a:pt x="71" y="95"/>
                    <a:pt x="70" y="92"/>
                  </a:cubicBezTo>
                  <a:cubicBezTo>
                    <a:pt x="69" y="90"/>
                    <a:pt x="64" y="90"/>
                    <a:pt x="62" y="89"/>
                  </a:cubicBezTo>
                  <a:cubicBezTo>
                    <a:pt x="62" y="88"/>
                    <a:pt x="60" y="86"/>
                    <a:pt x="60" y="86"/>
                  </a:cubicBezTo>
                  <a:cubicBezTo>
                    <a:pt x="59" y="86"/>
                    <a:pt x="59" y="87"/>
                    <a:pt x="58" y="88"/>
                  </a:cubicBezTo>
                  <a:cubicBezTo>
                    <a:pt x="57" y="87"/>
                    <a:pt x="57" y="85"/>
                    <a:pt x="56" y="85"/>
                  </a:cubicBezTo>
                  <a:cubicBezTo>
                    <a:pt x="55" y="85"/>
                    <a:pt x="54" y="86"/>
                    <a:pt x="53" y="87"/>
                  </a:cubicBezTo>
                  <a:cubicBezTo>
                    <a:pt x="52" y="87"/>
                    <a:pt x="51" y="87"/>
                    <a:pt x="50" y="86"/>
                  </a:cubicBezTo>
                  <a:cubicBezTo>
                    <a:pt x="48" y="86"/>
                    <a:pt x="47" y="85"/>
                    <a:pt x="45" y="85"/>
                  </a:cubicBezTo>
                  <a:cubicBezTo>
                    <a:pt x="44" y="85"/>
                    <a:pt x="44" y="85"/>
                    <a:pt x="43" y="86"/>
                  </a:cubicBezTo>
                  <a:cubicBezTo>
                    <a:pt x="43" y="86"/>
                    <a:pt x="43" y="87"/>
                    <a:pt x="42" y="87"/>
                  </a:cubicBezTo>
                  <a:cubicBezTo>
                    <a:pt x="41" y="87"/>
                    <a:pt x="39" y="87"/>
                    <a:pt x="39" y="87"/>
                  </a:cubicBezTo>
                  <a:cubicBezTo>
                    <a:pt x="35" y="87"/>
                    <a:pt x="36" y="84"/>
                    <a:pt x="34" y="83"/>
                  </a:cubicBezTo>
                  <a:cubicBezTo>
                    <a:pt x="33" y="85"/>
                    <a:pt x="35" y="86"/>
                    <a:pt x="32" y="87"/>
                  </a:cubicBezTo>
                  <a:cubicBezTo>
                    <a:pt x="28" y="88"/>
                    <a:pt x="30" y="85"/>
                    <a:pt x="29" y="83"/>
                  </a:cubicBezTo>
                  <a:cubicBezTo>
                    <a:pt x="29" y="82"/>
                    <a:pt x="28" y="82"/>
                    <a:pt x="28" y="81"/>
                  </a:cubicBezTo>
                  <a:cubicBezTo>
                    <a:pt x="27" y="81"/>
                    <a:pt x="27" y="80"/>
                    <a:pt x="27" y="79"/>
                  </a:cubicBezTo>
                  <a:cubicBezTo>
                    <a:pt x="27" y="79"/>
                    <a:pt x="26" y="79"/>
                    <a:pt x="26" y="78"/>
                  </a:cubicBezTo>
                  <a:cubicBezTo>
                    <a:pt x="26" y="78"/>
                    <a:pt x="26" y="77"/>
                    <a:pt x="26" y="77"/>
                  </a:cubicBezTo>
                  <a:cubicBezTo>
                    <a:pt x="25" y="76"/>
                    <a:pt x="25" y="76"/>
                    <a:pt x="24" y="75"/>
                  </a:cubicBezTo>
                  <a:cubicBezTo>
                    <a:pt x="23" y="74"/>
                    <a:pt x="22" y="74"/>
                    <a:pt x="24" y="73"/>
                  </a:cubicBezTo>
                  <a:cubicBezTo>
                    <a:pt x="25" y="73"/>
                    <a:pt x="26" y="72"/>
                    <a:pt x="26" y="72"/>
                  </a:cubicBezTo>
                  <a:cubicBezTo>
                    <a:pt x="27" y="72"/>
                    <a:pt x="27" y="72"/>
                    <a:pt x="28" y="73"/>
                  </a:cubicBezTo>
                  <a:cubicBezTo>
                    <a:pt x="29" y="74"/>
                    <a:pt x="31" y="74"/>
                    <a:pt x="31" y="72"/>
                  </a:cubicBezTo>
                  <a:cubicBezTo>
                    <a:pt x="31" y="70"/>
                    <a:pt x="30" y="70"/>
                    <a:pt x="29" y="70"/>
                  </a:cubicBezTo>
                  <a:cubicBezTo>
                    <a:pt x="28" y="69"/>
                    <a:pt x="27" y="69"/>
                    <a:pt x="26" y="68"/>
                  </a:cubicBezTo>
                  <a:cubicBezTo>
                    <a:pt x="24" y="68"/>
                    <a:pt x="24" y="69"/>
                    <a:pt x="23" y="69"/>
                  </a:cubicBezTo>
                  <a:cubicBezTo>
                    <a:pt x="22" y="69"/>
                    <a:pt x="22" y="69"/>
                    <a:pt x="21" y="68"/>
                  </a:cubicBezTo>
                  <a:cubicBezTo>
                    <a:pt x="20" y="67"/>
                    <a:pt x="19" y="66"/>
                    <a:pt x="18" y="66"/>
                  </a:cubicBezTo>
                  <a:cubicBezTo>
                    <a:pt x="17" y="65"/>
                    <a:pt x="17" y="64"/>
                    <a:pt x="17" y="63"/>
                  </a:cubicBezTo>
                  <a:cubicBezTo>
                    <a:pt x="16" y="63"/>
                    <a:pt x="15" y="63"/>
                    <a:pt x="14" y="62"/>
                  </a:cubicBezTo>
                  <a:cubicBezTo>
                    <a:pt x="14" y="61"/>
                    <a:pt x="14" y="60"/>
                    <a:pt x="14" y="59"/>
                  </a:cubicBezTo>
                  <a:cubicBezTo>
                    <a:pt x="13" y="58"/>
                    <a:pt x="13" y="58"/>
                    <a:pt x="12" y="57"/>
                  </a:cubicBezTo>
                  <a:cubicBezTo>
                    <a:pt x="11" y="55"/>
                    <a:pt x="11" y="56"/>
                    <a:pt x="12" y="54"/>
                  </a:cubicBezTo>
                  <a:cubicBezTo>
                    <a:pt x="13" y="53"/>
                    <a:pt x="13" y="53"/>
                    <a:pt x="13" y="52"/>
                  </a:cubicBezTo>
                  <a:cubicBezTo>
                    <a:pt x="14" y="51"/>
                    <a:pt x="13" y="51"/>
                    <a:pt x="14" y="50"/>
                  </a:cubicBezTo>
                  <a:cubicBezTo>
                    <a:pt x="15" y="50"/>
                    <a:pt x="15" y="51"/>
                    <a:pt x="16" y="50"/>
                  </a:cubicBezTo>
                  <a:cubicBezTo>
                    <a:pt x="16" y="49"/>
                    <a:pt x="16" y="48"/>
                    <a:pt x="15" y="48"/>
                  </a:cubicBezTo>
                  <a:cubicBezTo>
                    <a:pt x="14" y="47"/>
                    <a:pt x="13" y="47"/>
                    <a:pt x="13" y="46"/>
                  </a:cubicBezTo>
                  <a:cubicBezTo>
                    <a:pt x="14" y="44"/>
                    <a:pt x="18" y="44"/>
                    <a:pt x="19" y="44"/>
                  </a:cubicBezTo>
                  <a:cubicBezTo>
                    <a:pt x="21" y="43"/>
                    <a:pt x="22" y="40"/>
                    <a:pt x="22" y="38"/>
                  </a:cubicBezTo>
                  <a:cubicBezTo>
                    <a:pt x="23" y="37"/>
                    <a:pt x="23" y="36"/>
                    <a:pt x="23" y="35"/>
                  </a:cubicBezTo>
                  <a:cubicBezTo>
                    <a:pt x="24" y="33"/>
                    <a:pt x="24" y="34"/>
                    <a:pt x="26" y="33"/>
                  </a:cubicBezTo>
                  <a:cubicBezTo>
                    <a:pt x="28" y="32"/>
                    <a:pt x="28" y="30"/>
                    <a:pt x="28" y="28"/>
                  </a:cubicBezTo>
                  <a:cubicBezTo>
                    <a:pt x="28" y="27"/>
                    <a:pt x="27" y="26"/>
                    <a:pt x="27" y="26"/>
                  </a:cubicBezTo>
                  <a:cubicBezTo>
                    <a:pt x="26" y="25"/>
                    <a:pt x="27" y="24"/>
                    <a:pt x="27" y="23"/>
                  </a:cubicBezTo>
                  <a:cubicBezTo>
                    <a:pt x="29" y="23"/>
                    <a:pt x="31" y="23"/>
                    <a:pt x="32" y="23"/>
                  </a:cubicBezTo>
                  <a:cubicBezTo>
                    <a:pt x="34" y="22"/>
                    <a:pt x="35" y="21"/>
                    <a:pt x="36" y="22"/>
                  </a:cubicBezTo>
                  <a:cubicBezTo>
                    <a:pt x="37" y="22"/>
                    <a:pt x="38" y="23"/>
                    <a:pt x="39" y="22"/>
                  </a:cubicBezTo>
                  <a:cubicBezTo>
                    <a:pt x="39" y="22"/>
                    <a:pt x="40" y="22"/>
                    <a:pt x="40" y="22"/>
                  </a:cubicBezTo>
                  <a:cubicBezTo>
                    <a:pt x="41" y="21"/>
                    <a:pt x="42" y="21"/>
                    <a:pt x="43" y="21"/>
                  </a:cubicBezTo>
                  <a:cubicBezTo>
                    <a:pt x="43" y="19"/>
                    <a:pt x="43" y="19"/>
                    <a:pt x="45" y="17"/>
                  </a:cubicBezTo>
                  <a:cubicBezTo>
                    <a:pt x="46" y="16"/>
                    <a:pt x="47" y="16"/>
                    <a:pt x="49" y="15"/>
                  </a:cubicBezTo>
                  <a:cubicBezTo>
                    <a:pt x="51" y="15"/>
                    <a:pt x="53" y="16"/>
                    <a:pt x="55" y="16"/>
                  </a:cubicBezTo>
                  <a:cubicBezTo>
                    <a:pt x="57" y="16"/>
                    <a:pt x="58" y="15"/>
                    <a:pt x="60" y="15"/>
                  </a:cubicBezTo>
                  <a:cubicBezTo>
                    <a:pt x="60" y="10"/>
                    <a:pt x="65" y="11"/>
                    <a:pt x="68" y="11"/>
                  </a:cubicBezTo>
                  <a:cubicBezTo>
                    <a:pt x="70" y="11"/>
                    <a:pt x="71" y="10"/>
                    <a:pt x="73" y="9"/>
                  </a:cubicBezTo>
                  <a:cubicBezTo>
                    <a:pt x="75" y="8"/>
                    <a:pt x="78" y="10"/>
                    <a:pt x="80" y="9"/>
                  </a:cubicBezTo>
                  <a:cubicBezTo>
                    <a:pt x="82" y="9"/>
                    <a:pt x="83" y="8"/>
                    <a:pt x="84" y="7"/>
                  </a:cubicBezTo>
                  <a:cubicBezTo>
                    <a:pt x="85" y="6"/>
                    <a:pt x="86" y="6"/>
                    <a:pt x="88" y="6"/>
                  </a:cubicBezTo>
                  <a:cubicBezTo>
                    <a:pt x="89" y="6"/>
                    <a:pt x="89" y="6"/>
                    <a:pt x="90" y="5"/>
                  </a:cubicBezTo>
                  <a:cubicBezTo>
                    <a:pt x="90" y="5"/>
                    <a:pt x="91" y="5"/>
                    <a:pt x="91" y="5"/>
                  </a:cubicBezTo>
                  <a:cubicBezTo>
                    <a:pt x="92" y="5"/>
                    <a:pt x="92" y="5"/>
                    <a:pt x="92" y="5"/>
                  </a:cubicBezTo>
                  <a:cubicBezTo>
                    <a:pt x="95" y="6"/>
                    <a:pt x="95" y="4"/>
                    <a:pt x="97" y="6"/>
                  </a:cubicBezTo>
                  <a:cubicBezTo>
                    <a:pt x="97" y="7"/>
                    <a:pt x="97" y="8"/>
                    <a:pt x="98" y="9"/>
                  </a:cubicBezTo>
                  <a:cubicBezTo>
                    <a:pt x="99" y="9"/>
                    <a:pt x="101" y="9"/>
                    <a:pt x="102" y="10"/>
                  </a:cubicBezTo>
                  <a:cubicBezTo>
                    <a:pt x="104" y="7"/>
                    <a:pt x="108" y="12"/>
                    <a:pt x="110" y="13"/>
                  </a:cubicBezTo>
                  <a:cubicBezTo>
                    <a:pt x="114" y="14"/>
                    <a:pt x="118" y="10"/>
                    <a:pt x="122" y="10"/>
                  </a:cubicBezTo>
                  <a:cubicBezTo>
                    <a:pt x="125" y="11"/>
                    <a:pt x="129" y="11"/>
                    <a:pt x="129" y="6"/>
                  </a:cubicBezTo>
                  <a:cubicBezTo>
                    <a:pt x="129" y="4"/>
                    <a:pt x="127" y="4"/>
                    <a:pt x="126" y="2"/>
                  </a:cubicBezTo>
                  <a:cubicBezTo>
                    <a:pt x="126" y="1"/>
                    <a:pt x="128" y="0"/>
                    <a:pt x="129" y="0"/>
                  </a:cubicBezTo>
                  <a:cubicBezTo>
                    <a:pt x="132" y="0"/>
                    <a:pt x="135" y="2"/>
                    <a:pt x="137" y="4"/>
                  </a:cubicBezTo>
                  <a:cubicBezTo>
                    <a:pt x="137" y="5"/>
                    <a:pt x="137" y="8"/>
                    <a:pt x="138" y="9"/>
                  </a:cubicBezTo>
                  <a:cubicBezTo>
                    <a:pt x="138" y="11"/>
                    <a:pt x="137" y="11"/>
                    <a:pt x="135" y="11"/>
                  </a:cubicBezTo>
                  <a:cubicBezTo>
                    <a:pt x="135" y="11"/>
                    <a:pt x="132" y="13"/>
                    <a:pt x="132" y="13"/>
                  </a:cubicBezTo>
                  <a:cubicBezTo>
                    <a:pt x="131" y="14"/>
                    <a:pt x="131" y="16"/>
                    <a:pt x="131" y="17"/>
                  </a:cubicBezTo>
                  <a:cubicBezTo>
                    <a:pt x="132" y="19"/>
                    <a:pt x="132" y="20"/>
                    <a:pt x="131" y="21"/>
                  </a:cubicBezTo>
                  <a:cubicBezTo>
                    <a:pt x="130" y="22"/>
                    <a:pt x="129" y="22"/>
                    <a:pt x="128" y="23"/>
                  </a:cubicBezTo>
                  <a:cubicBezTo>
                    <a:pt x="128" y="24"/>
                    <a:pt x="128" y="25"/>
                    <a:pt x="127" y="26"/>
                  </a:cubicBezTo>
                  <a:close/>
                  <a:moveTo>
                    <a:pt x="146" y="158"/>
                  </a:moveTo>
                  <a:cubicBezTo>
                    <a:pt x="144" y="159"/>
                    <a:pt x="144" y="159"/>
                    <a:pt x="144" y="159"/>
                  </a:cubicBezTo>
                  <a:cubicBezTo>
                    <a:pt x="144" y="159"/>
                    <a:pt x="144" y="159"/>
                    <a:pt x="144" y="159"/>
                  </a:cubicBezTo>
                  <a:cubicBezTo>
                    <a:pt x="143" y="160"/>
                    <a:pt x="143" y="160"/>
                    <a:pt x="143" y="160"/>
                  </a:cubicBezTo>
                  <a:cubicBezTo>
                    <a:pt x="143" y="160"/>
                    <a:pt x="143" y="160"/>
                    <a:pt x="143" y="160"/>
                  </a:cubicBezTo>
                  <a:cubicBezTo>
                    <a:pt x="144" y="160"/>
                    <a:pt x="145" y="159"/>
                    <a:pt x="146" y="159"/>
                  </a:cubicBezTo>
                  <a:cubicBezTo>
                    <a:pt x="146" y="159"/>
                    <a:pt x="146" y="159"/>
                    <a:pt x="146" y="159"/>
                  </a:cubicBezTo>
                  <a:lnTo>
                    <a:pt x="146" y="158"/>
                  </a:lnTo>
                  <a:close/>
                  <a:moveTo>
                    <a:pt x="157" y="138"/>
                  </a:moveTo>
                  <a:cubicBezTo>
                    <a:pt x="155" y="138"/>
                    <a:pt x="155" y="138"/>
                    <a:pt x="155" y="138"/>
                  </a:cubicBezTo>
                  <a:cubicBezTo>
                    <a:pt x="155" y="138"/>
                    <a:pt x="155" y="139"/>
                    <a:pt x="155" y="139"/>
                  </a:cubicBezTo>
                  <a:cubicBezTo>
                    <a:pt x="156" y="139"/>
                    <a:pt x="156" y="139"/>
                    <a:pt x="157" y="139"/>
                  </a:cubicBezTo>
                  <a:lnTo>
                    <a:pt x="157" y="138"/>
                  </a:lnTo>
                  <a:close/>
                  <a:moveTo>
                    <a:pt x="158" y="137"/>
                  </a:moveTo>
                  <a:cubicBezTo>
                    <a:pt x="158" y="137"/>
                    <a:pt x="158" y="138"/>
                    <a:pt x="159" y="138"/>
                  </a:cubicBezTo>
                  <a:cubicBezTo>
                    <a:pt x="159" y="137"/>
                    <a:pt x="159" y="137"/>
                    <a:pt x="159" y="137"/>
                  </a:cubicBezTo>
                  <a:lnTo>
                    <a:pt x="158" y="137"/>
                  </a:lnTo>
                  <a:close/>
                  <a:moveTo>
                    <a:pt x="122" y="135"/>
                  </a:moveTo>
                  <a:cubicBezTo>
                    <a:pt x="121" y="136"/>
                    <a:pt x="121" y="136"/>
                    <a:pt x="121" y="136"/>
                  </a:cubicBezTo>
                  <a:cubicBezTo>
                    <a:pt x="121" y="136"/>
                    <a:pt x="121" y="136"/>
                    <a:pt x="121" y="136"/>
                  </a:cubicBezTo>
                  <a:cubicBezTo>
                    <a:pt x="122" y="136"/>
                    <a:pt x="122" y="136"/>
                    <a:pt x="122" y="136"/>
                  </a:cubicBezTo>
                  <a:cubicBezTo>
                    <a:pt x="123" y="136"/>
                    <a:pt x="123" y="136"/>
                    <a:pt x="123" y="136"/>
                  </a:cubicBezTo>
                  <a:cubicBezTo>
                    <a:pt x="123" y="136"/>
                    <a:pt x="123" y="136"/>
                    <a:pt x="123" y="136"/>
                  </a:cubicBezTo>
                  <a:cubicBezTo>
                    <a:pt x="123" y="136"/>
                    <a:pt x="123" y="136"/>
                    <a:pt x="123" y="136"/>
                  </a:cubicBezTo>
                  <a:lnTo>
                    <a:pt x="122" y="135"/>
                  </a:lnTo>
                  <a:close/>
                  <a:moveTo>
                    <a:pt x="149" y="130"/>
                  </a:moveTo>
                  <a:cubicBezTo>
                    <a:pt x="148" y="129"/>
                    <a:pt x="148" y="129"/>
                    <a:pt x="148" y="129"/>
                  </a:cubicBezTo>
                  <a:cubicBezTo>
                    <a:pt x="147" y="130"/>
                    <a:pt x="147" y="130"/>
                    <a:pt x="147" y="130"/>
                  </a:cubicBezTo>
                  <a:cubicBezTo>
                    <a:pt x="147" y="130"/>
                    <a:pt x="147" y="130"/>
                    <a:pt x="147" y="130"/>
                  </a:cubicBezTo>
                  <a:cubicBezTo>
                    <a:pt x="148" y="131"/>
                    <a:pt x="148" y="131"/>
                    <a:pt x="148" y="131"/>
                  </a:cubicBezTo>
                  <a:cubicBezTo>
                    <a:pt x="148" y="131"/>
                    <a:pt x="148" y="131"/>
                    <a:pt x="148" y="131"/>
                  </a:cubicBezTo>
                  <a:lnTo>
                    <a:pt x="149" y="130"/>
                  </a:lnTo>
                  <a:close/>
                  <a:moveTo>
                    <a:pt x="106" y="130"/>
                  </a:moveTo>
                  <a:cubicBezTo>
                    <a:pt x="104" y="129"/>
                    <a:pt x="104" y="129"/>
                    <a:pt x="104" y="129"/>
                  </a:cubicBezTo>
                  <a:cubicBezTo>
                    <a:pt x="104" y="129"/>
                    <a:pt x="104" y="129"/>
                    <a:pt x="104" y="129"/>
                  </a:cubicBezTo>
                  <a:cubicBezTo>
                    <a:pt x="104" y="130"/>
                    <a:pt x="105" y="130"/>
                    <a:pt x="105" y="131"/>
                  </a:cubicBezTo>
                  <a:cubicBezTo>
                    <a:pt x="106" y="131"/>
                    <a:pt x="106" y="131"/>
                    <a:pt x="106" y="131"/>
                  </a:cubicBezTo>
                  <a:lnTo>
                    <a:pt x="106" y="130"/>
                  </a:lnTo>
                  <a:close/>
                  <a:moveTo>
                    <a:pt x="110" y="128"/>
                  </a:moveTo>
                  <a:cubicBezTo>
                    <a:pt x="110" y="128"/>
                    <a:pt x="110" y="128"/>
                    <a:pt x="110" y="128"/>
                  </a:cubicBezTo>
                  <a:cubicBezTo>
                    <a:pt x="110" y="128"/>
                    <a:pt x="110" y="128"/>
                    <a:pt x="110" y="128"/>
                  </a:cubicBezTo>
                  <a:cubicBezTo>
                    <a:pt x="109" y="128"/>
                    <a:pt x="109" y="128"/>
                    <a:pt x="109" y="128"/>
                  </a:cubicBezTo>
                  <a:cubicBezTo>
                    <a:pt x="108" y="130"/>
                    <a:pt x="108" y="130"/>
                    <a:pt x="108" y="130"/>
                  </a:cubicBezTo>
                  <a:cubicBezTo>
                    <a:pt x="109" y="130"/>
                    <a:pt x="109" y="130"/>
                    <a:pt x="109" y="130"/>
                  </a:cubicBezTo>
                  <a:cubicBezTo>
                    <a:pt x="109" y="129"/>
                    <a:pt x="109" y="129"/>
                    <a:pt x="109" y="129"/>
                  </a:cubicBezTo>
                  <a:lnTo>
                    <a:pt x="110" y="128"/>
                  </a:lnTo>
                  <a:close/>
                  <a:moveTo>
                    <a:pt x="101" y="126"/>
                  </a:moveTo>
                  <a:cubicBezTo>
                    <a:pt x="100" y="126"/>
                    <a:pt x="100" y="126"/>
                    <a:pt x="100" y="126"/>
                  </a:cubicBezTo>
                  <a:cubicBezTo>
                    <a:pt x="99" y="126"/>
                    <a:pt x="99" y="126"/>
                    <a:pt x="99" y="126"/>
                  </a:cubicBezTo>
                  <a:cubicBezTo>
                    <a:pt x="100" y="127"/>
                    <a:pt x="100" y="127"/>
                    <a:pt x="100" y="127"/>
                  </a:cubicBezTo>
                  <a:cubicBezTo>
                    <a:pt x="100" y="127"/>
                    <a:pt x="100" y="127"/>
                    <a:pt x="100" y="127"/>
                  </a:cubicBezTo>
                  <a:lnTo>
                    <a:pt x="101" y="126"/>
                  </a:lnTo>
                  <a:close/>
                  <a:moveTo>
                    <a:pt x="99" y="125"/>
                  </a:moveTo>
                  <a:cubicBezTo>
                    <a:pt x="98" y="125"/>
                    <a:pt x="98" y="125"/>
                    <a:pt x="98" y="125"/>
                  </a:cubicBezTo>
                  <a:cubicBezTo>
                    <a:pt x="98" y="126"/>
                    <a:pt x="98" y="126"/>
                    <a:pt x="98" y="126"/>
                  </a:cubicBezTo>
                  <a:cubicBezTo>
                    <a:pt x="99" y="126"/>
                    <a:pt x="99" y="126"/>
                    <a:pt x="99" y="126"/>
                  </a:cubicBezTo>
                  <a:cubicBezTo>
                    <a:pt x="99" y="125"/>
                    <a:pt x="99" y="125"/>
                    <a:pt x="99" y="125"/>
                  </a:cubicBezTo>
                  <a:cubicBezTo>
                    <a:pt x="99" y="125"/>
                    <a:pt x="99" y="125"/>
                    <a:pt x="99" y="125"/>
                  </a:cubicBezTo>
                  <a:close/>
                  <a:moveTo>
                    <a:pt x="116" y="125"/>
                  </a:moveTo>
                  <a:cubicBezTo>
                    <a:pt x="116" y="124"/>
                    <a:pt x="116" y="124"/>
                    <a:pt x="116" y="124"/>
                  </a:cubicBezTo>
                  <a:cubicBezTo>
                    <a:pt x="115" y="125"/>
                    <a:pt x="115" y="125"/>
                    <a:pt x="115" y="125"/>
                  </a:cubicBezTo>
                  <a:cubicBezTo>
                    <a:pt x="116" y="125"/>
                    <a:pt x="116" y="125"/>
                    <a:pt x="116" y="125"/>
                  </a:cubicBezTo>
                  <a:close/>
                  <a:moveTo>
                    <a:pt x="120" y="123"/>
                  </a:moveTo>
                  <a:cubicBezTo>
                    <a:pt x="119" y="123"/>
                    <a:pt x="119" y="123"/>
                    <a:pt x="119" y="123"/>
                  </a:cubicBezTo>
                  <a:cubicBezTo>
                    <a:pt x="118" y="124"/>
                    <a:pt x="118" y="124"/>
                    <a:pt x="118" y="124"/>
                  </a:cubicBezTo>
                  <a:cubicBezTo>
                    <a:pt x="120" y="124"/>
                    <a:pt x="120" y="124"/>
                    <a:pt x="120" y="124"/>
                  </a:cubicBezTo>
                  <a:lnTo>
                    <a:pt x="120" y="123"/>
                  </a:lnTo>
                  <a:close/>
                  <a:moveTo>
                    <a:pt x="147" y="121"/>
                  </a:moveTo>
                  <a:cubicBezTo>
                    <a:pt x="147" y="121"/>
                    <a:pt x="147" y="121"/>
                    <a:pt x="147" y="121"/>
                  </a:cubicBezTo>
                  <a:cubicBezTo>
                    <a:pt x="147" y="122"/>
                    <a:pt x="147" y="122"/>
                    <a:pt x="147" y="122"/>
                  </a:cubicBezTo>
                  <a:cubicBezTo>
                    <a:pt x="148" y="122"/>
                    <a:pt x="148" y="122"/>
                    <a:pt x="148" y="122"/>
                  </a:cubicBezTo>
                  <a:cubicBezTo>
                    <a:pt x="148" y="121"/>
                    <a:pt x="148" y="121"/>
                    <a:pt x="148" y="121"/>
                  </a:cubicBezTo>
                  <a:lnTo>
                    <a:pt x="147" y="121"/>
                  </a:lnTo>
                  <a:close/>
                  <a:moveTo>
                    <a:pt x="108" y="121"/>
                  </a:moveTo>
                  <a:cubicBezTo>
                    <a:pt x="108" y="120"/>
                    <a:pt x="108" y="120"/>
                    <a:pt x="108" y="120"/>
                  </a:cubicBezTo>
                  <a:cubicBezTo>
                    <a:pt x="108" y="120"/>
                    <a:pt x="108" y="120"/>
                    <a:pt x="108" y="120"/>
                  </a:cubicBezTo>
                  <a:cubicBezTo>
                    <a:pt x="107" y="121"/>
                    <a:pt x="107" y="121"/>
                    <a:pt x="107" y="121"/>
                  </a:cubicBezTo>
                  <a:cubicBezTo>
                    <a:pt x="108" y="122"/>
                    <a:pt x="108" y="122"/>
                    <a:pt x="108" y="122"/>
                  </a:cubicBezTo>
                  <a:cubicBezTo>
                    <a:pt x="108" y="122"/>
                    <a:pt x="108" y="122"/>
                    <a:pt x="108" y="122"/>
                  </a:cubicBezTo>
                  <a:lnTo>
                    <a:pt x="108" y="121"/>
                  </a:lnTo>
                  <a:close/>
                  <a:moveTo>
                    <a:pt x="100" y="120"/>
                  </a:moveTo>
                  <a:cubicBezTo>
                    <a:pt x="101" y="121"/>
                    <a:pt x="101" y="121"/>
                    <a:pt x="101" y="121"/>
                  </a:cubicBezTo>
                  <a:cubicBezTo>
                    <a:pt x="101" y="122"/>
                    <a:pt x="101" y="122"/>
                    <a:pt x="101" y="123"/>
                  </a:cubicBezTo>
                  <a:cubicBezTo>
                    <a:pt x="103" y="122"/>
                    <a:pt x="102" y="121"/>
                    <a:pt x="101" y="120"/>
                  </a:cubicBezTo>
                  <a:cubicBezTo>
                    <a:pt x="101" y="120"/>
                    <a:pt x="101" y="120"/>
                    <a:pt x="101" y="120"/>
                  </a:cubicBezTo>
                  <a:cubicBezTo>
                    <a:pt x="100" y="120"/>
                    <a:pt x="100" y="120"/>
                    <a:pt x="100" y="120"/>
                  </a:cubicBezTo>
                  <a:close/>
                  <a:moveTo>
                    <a:pt x="146" y="118"/>
                  </a:moveTo>
                  <a:cubicBezTo>
                    <a:pt x="146" y="119"/>
                    <a:pt x="146" y="119"/>
                    <a:pt x="146" y="119"/>
                  </a:cubicBezTo>
                  <a:cubicBezTo>
                    <a:pt x="147" y="119"/>
                    <a:pt x="147" y="119"/>
                    <a:pt x="147" y="119"/>
                  </a:cubicBezTo>
                  <a:cubicBezTo>
                    <a:pt x="146" y="118"/>
                    <a:pt x="146" y="118"/>
                    <a:pt x="146" y="118"/>
                  </a:cubicBezTo>
                  <a:close/>
                  <a:moveTo>
                    <a:pt x="123" y="117"/>
                  </a:moveTo>
                  <a:cubicBezTo>
                    <a:pt x="121" y="118"/>
                    <a:pt x="121" y="118"/>
                    <a:pt x="121" y="118"/>
                  </a:cubicBezTo>
                  <a:cubicBezTo>
                    <a:pt x="122" y="118"/>
                    <a:pt x="122" y="118"/>
                    <a:pt x="122" y="118"/>
                  </a:cubicBezTo>
                  <a:cubicBezTo>
                    <a:pt x="123" y="118"/>
                    <a:pt x="123" y="118"/>
                    <a:pt x="123" y="118"/>
                  </a:cubicBezTo>
                  <a:cubicBezTo>
                    <a:pt x="122" y="118"/>
                    <a:pt x="122" y="118"/>
                    <a:pt x="122" y="118"/>
                  </a:cubicBezTo>
                  <a:lnTo>
                    <a:pt x="123" y="117"/>
                  </a:lnTo>
                  <a:close/>
                  <a:moveTo>
                    <a:pt x="141" y="115"/>
                  </a:moveTo>
                  <a:cubicBezTo>
                    <a:pt x="140" y="116"/>
                    <a:pt x="140" y="116"/>
                    <a:pt x="140" y="116"/>
                  </a:cubicBezTo>
                  <a:cubicBezTo>
                    <a:pt x="140" y="116"/>
                    <a:pt x="140" y="116"/>
                    <a:pt x="140" y="116"/>
                  </a:cubicBezTo>
                  <a:cubicBezTo>
                    <a:pt x="141" y="117"/>
                    <a:pt x="141" y="117"/>
                    <a:pt x="141" y="117"/>
                  </a:cubicBezTo>
                  <a:cubicBezTo>
                    <a:pt x="141" y="117"/>
                    <a:pt x="141" y="117"/>
                    <a:pt x="141" y="117"/>
                  </a:cubicBezTo>
                  <a:cubicBezTo>
                    <a:pt x="142" y="117"/>
                    <a:pt x="142" y="117"/>
                    <a:pt x="142" y="117"/>
                  </a:cubicBezTo>
                  <a:cubicBezTo>
                    <a:pt x="141" y="118"/>
                    <a:pt x="141" y="118"/>
                    <a:pt x="141" y="118"/>
                  </a:cubicBezTo>
                  <a:cubicBezTo>
                    <a:pt x="142" y="118"/>
                    <a:pt x="142" y="118"/>
                    <a:pt x="142" y="118"/>
                  </a:cubicBezTo>
                  <a:cubicBezTo>
                    <a:pt x="142" y="117"/>
                    <a:pt x="142" y="117"/>
                    <a:pt x="142" y="117"/>
                  </a:cubicBezTo>
                  <a:cubicBezTo>
                    <a:pt x="142" y="116"/>
                    <a:pt x="142" y="116"/>
                    <a:pt x="142" y="116"/>
                  </a:cubicBezTo>
                  <a:cubicBezTo>
                    <a:pt x="141" y="116"/>
                    <a:pt x="141" y="116"/>
                    <a:pt x="141" y="116"/>
                  </a:cubicBezTo>
                  <a:cubicBezTo>
                    <a:pt x="142" y="116"/>
                    <a:pt x="142" y="116"/>
                    <a:pt x="142" y="116"/>
                  </a:cubicBezTo>
                  <a:cubicBezTo>
                    <a:pt x="141" y="115"/>
                    <a:pt x="141" y="115"/>
                    <a:pt x="141" y="115"/>
                  </a:cubicBezTo>
                  <a:close/>
                  <a:moveTo>
                    <a:pt x="96" y="116"/>
                  </a:moveTo>
                  <a:cubicBezTo>
                    <a:pt x="96" y="117"/>
                    <a:pt x="96" y="117"/>
                    <a:pt x="96" y="117"/>
                  </a:cubicBezTo>
                  <a:cubicBezTo>
                    <a:pt x="96" y="118"/>
                    <a:pt x="96" y="118"/>
                    <a:pt x="96" y="118"/>
                  </a:cubicBezTo>
                  <a:cubicBezTo>
                    <a:pt x="97" y="118"/>
                    <a:pt x="97" y="118"/>
                    <a:pt x="97" y="118"/>
                  </a:cubicBezTo>
                  <a:cubicBezTo>
                    <a:pt x="97" y="118"/>
                    <a:pt x="97" y="118"/>
                    <a:pt x="97" y="118"/>
                  </a:cubicBezTo>
                  <a:cubicBezTo>
                    <a:pt x="98" y="117"/>
                    <a:pt x="98" y="117"/>
                    <a:pt x="98" y="117"/>
                  </a:cubicBezTo>
                  <a:cubicBezTo>
                    <a:pt x="98" y="118"/>
                    <a:pt x="98" y="118"/>
                    <a:pt x="98" y="118"/>
                  </a:cubicBezTo>
                  <a:cubicBezTo>
                    <a:pt x="98" y="117"/>
                    <a:pt x="98" y="117"/>
                    <a:pt x="98" y="116"/>
                  </a:cubicBezTo>
                  <a:cubicBezTo>
                    <a:pt x="97" y="116"/>
                    <a:pt x="97" y="116"/>
                    <a:pt x="97" y="116"/>
                  </a:cubicBezTo>
                  <a:lnTo>
                    <a:pt x="96" y="116"/>
                  </a:lnTo>
                  <a:close/>
                  <a:moveTo>
                    <a:pt x="146" y="113"/>
                  </a:moveTo>
                  <a:cubicBezTo>
                    <a:pt x="146" y="113"/>
                    <a:pt x="146" y="113"/>
                    <a:pt x="146" y="113"/>
                  </a:cubicBezTo>
                  <a:cubicBezTo>
                    <a:pt x="146" y="113"/>
                    <a:pt x="146" y="113"/>
                    <a:pt x="146" y="113"/>
                  </a:cubicBezTo>
                  <a:cubicBezTo>
                    <a:pt x="146" y="113"/>
                    <a:pt x="146" y="113"/>
                    <a:pt x="146" y="113"/>
                  </a:cubicBezTo>
                  <a:close/>
                  <a:moveTo>
                    <a:pt x="139" y="113"/>
                  </a:moveTo>
                  <a:cubicBezTo>
                    <a:pt x="139" y="113"/>
                    <a:pt x="139" y="113"/>
                    <a:pt x="139" y="113"/>
                  </a:cubicBezTo>
                  <a:cubicBezTo>
                    <a:pt x="140" y="113"/>
                    <a:pt x="140" y="113"/>
                    <a:pt x="140" y="113"/>
                  </a:cubicBezTo>
                  <a:cubicBezTo>
                    <a:pt x="140" y="113"/>
                    <a:pt x="140" y="113"/>
                    <a:pt x="140" y="113"/>
                  </a:cubicBezTo>
                  <a:cubicBezTo>
                    <a:pt x="140" y="113"/>
                    <a:pt x="140" y="113"/>
                    <a:pt x="140" y="113"/>
                  </a:cubicBezTo>
                  <a:cubicBezTo>
                    <a:pt x="140" y="113"/>
                    <a:pt x="140" y="113"/>
                    <a:pt x="140" y="113"/>
                  </a:cubicBezTo>
                  <a:cubicBezTo>
                    <a:pt x="139" y="112"/>
                    <a:pt x="139" y="112"/>
                    <a:pt x="139" y="112"/>
                  </a:cubicBezTo>
                  <a:lnTo>
                    <a:pt x="139" y="113"/>
                  </a:lnTo>
                  <a:close/>
                  <a:moveTo>
                    <a:pt x="136" y="111"/>
                  </a:moveTo>
                  <a:cubicBezTo>
                    <a:pt x="136" y="112"/>
                    <a:pt x="136" y="112"/>
                    <a:pt x="135" y="113"/>
                  </a:cubicBezTo>
                  <a:cubicBezTo>
                    <a:pt x="136" y="113"/>
                    <a:pt x="136" y="113"/>
                    <a:pt x="136" y="113"/>
                  </a:cubicBezTo>
                  <a:cubicBezTo>
                    <a:pt x="136" y="114"/>
                    <a:pt x="136" y="114"/>
                    <a:pt x="136" y="114"/>
                  </a:cubicBezTo>
                  <a:cubicBezTo>
                    <a:pt x="136" y="113"/>
                    <a:pt x="136" y="113"/>
                    <a:pt x="136" y="113"/>
                  </a:cubicBezTo>
                  <a:cubicBezTo>
                    <a:pt x="136" y="112"/>
                    <a:pt x="136" y="112"/>
                    <a:pt x="136" y="112"/>
                  </a:cubicBezTo>
                  <a:cubicBezTo>
                    <a:pt x="136" y="112"/>
                    <a:pt x="136" y="112"/>
                    <a:pt x="136" y="112"/>
                  </a:cubicBezTo>
                  <a:cubicBezTo>
                    <a:pt x="137" y="112"/>
                    <a:pt x="137" y="112"/>
                    <a:pt x="137" y="112"/>
                  </a:cubicBezTo>
                  <a:cubicBezTo>
                    <a:pt x="137" y="111"/>
                    <a:pt x="137" y="111"/>
                    <a:pt x="137" y="111"/>
                  </a:cubicBezTo>
                  <a:cubicBezTo>
                    <a:pt x="136" y="111"/>
                    <a:pt x="136" y="111"/>
                    <a:pt x="136" y="111"/>
                  </a:cubicBezTo>
                  <a:close/>
                  <a:moveTo>
                    <a:pt x="139" y="110"/>
                  </a:moveTo>
                  <a:cubicBezTo>
                    <a:pt x="139" y="111"/>
                    <a:pt x="139" y="111"/>
                    <a:pt x="139" y="111"/>
                  </a:cubicBezTo>
                  <a:cubicBezTo>
                    <a:pt x="140" y="111"/>
                    <a:pt x="140" y="111"/>
                    <a:pt x="140" y="111"/>
                  </a:cubicBezTo>
                  <a:cubicBezTo>
                    <a:pt x="139" y="110"/>
                    <a:pt x="139" y="110"/>
                    <a:pt x="139" y="110"/>
                  </a:cubicBezTo>
                  <a:close/>
                  <a:moveTo>
                    <a:pt x="143" y="109"/>
                  </a:moveTo>
                  <a:cubicBezTo>
                    <a:pt x="144" y="109"/>
                    <a:pt x="144" y="109"/>
                    <a:pt x="144" y="109"/>
                  </a:cubicBezTo>
                  <a:cubicBezTo>
                    <a:pt x="144" y="108"/>
                    <a:pt x="144" y="108"/>
                    <a:pt x="144" y="108"/>
                  </a:cubicBezTo>
                  <a:cubicBezTo>
                    <a:pt x="143" y="108"/>
                    <a:pt x="143" y="108"/>
                    <a:pt x="143" y="108"/>
                  </a:cubicBezTo>
                  <a:lnTo>
                    <a:pt x="143" y="109"/>
                  </a:lnTo>
                  <a:close/>
                  <a:moveTo>
                    <a:pt x="134" y="106"/>
                  </a:moveTo>
                  <a:cubicBezTo>
                    <a:pt x="133" y="106"/>
                    <a:pt x="133" y="106"/>
                    <a:pt x="133" y="106"/>
                  </a:cubicBezTo>
                  <a:cubicBezTo>
                    <a:pt x="134" y="106"/>
                    <a:pt x="134" y="106"/>
                    <a:pt x="134" y="106"/>
                  </a:cubicBezTo>
                  <a:cubicBezTo>
                    <a:pt x="134" y="106"/>
                    <a:pt x="134" y="106"/>
                    <a:pt x="134" y="106"/>
                  </a:cubicBezTo>
                  <a:close/>
                  <a:moveTo>
                    <a:pt x="102" y="106"/>
                  </a:moveTo>
                  <a:cubicBezTo>
                    <a:pt x="101" y="105"/>
                    <a:pt x="101" y="105"/>
                    <a:pt x="101" y="105"/>
                  </a:cubicBezTo>
                  <a:cubicBezTo>
                    <a:pt x="100" y="106"/>
                    <a:pt x="100" y="106"/>
                    <a:pt x="100" y="106"/>
                  </a:cubicBezTo>
                  <a:cubicBezTo>
                    <a:pt x="101" y="106"/>
                    <a:pt x="101" y="106"/>
                    <a:pt x="101" y="106"/>
                  </a:cubicBezTo>
                  <a:cubicBezTo>
                    <a:pt x="102" y="106"/>
                    <a:pt x="102" y="106"/>
                    <a:pt x="102" y="106"/>
                  </a:cubicBezTo>
                  <a:close/>
                  <a:moveTo>
                    <a:pt x="135" y="105"/>
                  </a:moveTo>
                  <a:cubicBezTo>
                    <a:pt x="135" y="104"/>
                    <a:pt x="135" y="104"/>
                    <a:pt x="135" y="104"/>
                  </a:cubicBezTo>
                  <a:cubicBezTo>
                    <a:pt x="135" y="105"/>
                    <a:pt x="135" y="105"/>
                    <a:pt x="135" y="105"/>
                  </a:cubicBezTo>
                  <a:cubicBezTo>
                    <a:pt x="135" y="106"/>
                    <a:pt x="135" y="106"/>
                    <a:pt x="135" y="106"/>
                  </a:cubicBezTo>
                  <a:cubicBezTo>
                    <a:pt x="135" y="106"/>
                    <a:pt x="135" y="106"/>
                    <a:pt x="135" y="106"/>
                  </a:cubicBezTo>
                  <a:cubicBezTo>
                    <a:pt x="134" y="106"/>
                    <a:pt x="134" y="106"/>
                    <a:pt x="134" y="106"/>
                  </a:cubicBezTo>
                  <a:cubicBezTo>
                    <a:pt x="134" y="106"/>
                    <a:pt x="134" y="106"/>
                    <a:pt x="134" y="106"/>
                  </a:cubicBezTo>
                  <a:cubicBezTo>
                    <a:pt x="135" y="107"/>
                    <a:pt x="135" y="107"/>
                    <a:pt x="135" y="107"/>
                  </a:cubicBezTo>
                  <a:cubicBezTo>
                    <a:pt x="135" y="107"/>
                    <a:pt x="135" y="107"/>
                    <a:pt x="135" y="107"/>
                  </a:cubicBezTo>
                  <a:cubicBezTo>
                    <a:pt x="135" y="106"/>
                    <a:pt x="135" y="106"/>
                    <a:pt x="135" y="106"/>
                  </a:cubicBezTo>
                  <a:cubicBezTo>
                    <a:pt x="135" y="106"/>
                    <a:pt x="135" y="106"/>
                    <a:pt x="135" y="106"/>
                  </a:cubicBezTo>
                  <a:lnTo>
                    <a:pt x="135" y="105"/>
                  </a:lnTo>
                  <a:close/>
                  <a:moveTo>
                    <a:pt x="150" y="156"/>
                  </a:moveTo>
                  <a:cubicBezTo>
                    <a:pt x="150" y="156"/>
                    <a:pt x="150" y="156"/>
                    <a:pt x="150" y="156"/>
                  </a:cubicBezTo>
                  <a:cubicBezTo>
                    <a:pt x="150" y="155"/>
                    <a:pt x="149" y="154"/>
                    <a:pt x="149" y="154"/>
                  </a:cubicBezTo>
                  <a:cubicBezTo>
                    <a:pt x="148" y="153"/>
                    <a:pt x="149" y="152"/>
                    <a:pt x="150" y="151"/>
                  </a:cubicBezTo>
                  <a:cubicBezTo>
                    <a:pt x="149" y="150"/>
                    <a:pt x="149" y="150"/>
                    <a:pt x="149" y="150"/>
                  </a:cubicBezTo>
                  <a:cubicBezTo>
                    <a:pt x="150" y="149"/>
                    <a:pt x="150" y="149"/>
                    <a:pt x="150" y="149"/>
                  </a:cubicBezTo>
                  <a:cubicBezTo>
                    <a:pt x="150" y="149"/>
                    <a:pt x="150" y="149"/>
                    <a:pt x="150" y="149"/>
                  </a:cubicBezTo>
                  <a:cubicBezTo>
                    <a:pt x="149" y="149"/>
                    <a:pt x="149" y="149"/>
                    <a:pt x="149" y="149"/>
                  </a:cubicBezTo>
                  <a:cubicBezTo>
                    <a:pt x="149" y="149"/>
                    <a:pt x="149" y="149"/>
                    <a:pt x="148" y="149"/>
                  </a:cubicBezTo>
                  <a:cubicBezTo>
                    <a:pt x="149" y="150"/>
                    <a:pt x="149" y="151"/>
                    <a:pt x="148" y="151"/>
                  </a:cubicBezTo>
                  <a:cubicBezTo>
                    <a:pt x="148" y="152"/>
                    <a:pt x="148" y="152"/>
                    <a:pt x="148" y="152"/>
                  </a:cubicBezTo>
                  <a:cubicBezTo>
                    <a:pt x="148" y="153"/>
                    <a:pt x="148" y="153"/>
                    <a:pt x="148" y="153"/>
                  </a:cubicBezTo>
                  <a:cubicBezTo>
                    <a:pt x="147" y="154"/>
                    <a:pt x="147" y="154"/>
                    <a:pt x="147" y="154"/>
                  </a:cubicBezTo>
                  <a:cubicBezTo>
                    <a:pt x="147" y="154"/>
                    <a:pt x="147" y="154"/>
                    <a:pt x="147" y="154"/>
                  </a:cubicBezTo>
                  <a:cubicBezTo>
                    <a:pt x="148" y="155"/>
                    <a:pt x="148" y="156"/>
                    <a:pt x="148" y="157"/>
                  </a:cubicBezTo>
                  <a:cubicBezTo>
                    <a:pt x="147" y="158"/>
                    <a:pt x="147" y="158"/>
                    <a:pt x="147" y="158"/>
                  </a:cubicBezTo>
                  <a:cubicBezTo>
                    <a:pt x="148" y="158"/>
                    <a:pt x="148" y="158"/>
                    <a:pt x="148" y="158"/>
                  </a:cubicBezTo>
                  <a:cubicBezTo>
                    <a:pt x="149" y="159"/>
                    <a:pt x="149" y="159"/>
                    <a:pt x="149" y="159"/>
                  </a:cubicBezTo>
                  <a:cubicBezTo>
                    <a:pt x="149" y="158"/>
                    <a:pt x="149" y="158"/>
                    <a:pt x="149" y="158"/>
                  </a:cubicBezTo>
                  <a:cubicBezTo>
                    <a:pt x="150" y="157"/>
                    <a:pt x="150" y="157"/>
                    <a:pt x="150" y="157"/>
                  </a:cubicBezTo>
                  <a:cubicBezTo>
                    <a:pt x="150" y="157"/>
                    <a:pt x="150" y="157"/>
                    <a:pt x="150" y="157"/>
                  </a:cubicBezTo>
                  <a:lnTo>
                    <a:pt x="150" y="156"/>
                  </a:lnTo>
                  <a:close/>
                  <a:moveTo>
                    <a:pt x="166" y="139"/>
                  </a:moveTo>
                  <a:cubicBezTo>
                    <a:pt x="167" y="139"/>
                    <a:pt x="167" y="139"/>
                    <a:pt x="167" y="139"/>
                  </a:cubicBezTo>
                  <a:cubicBezTo>
                    <a:pt x="167" y="138"/>
                    <a:pt x="167" y="138"/>
                    <a:pt x="167" y="138"/>
                  </a:cubicBezTo>
                  <a:cubicBezTo>
                    <a:pt x="167" y="138"/>
                    <a:pt x="167" y="138"/>
                    <a:pt x="167" y="138"/>
                  </a:cubicBezTo>
                  <a:cubicBezTo>
                    <a:pt x="167" y="137"/>
                    <a:pt x="167" y="137"/>
                    <a:pt x="167" y="137"/>
                  </a:cubicBezTo>
                  <a:cubicBezTo>
                    <a:pt x="168" y="136"/>
                    <a:pt x="168" y="136"/>
                    <a:pt x="168" y="136"/>
                  </a:cubicBezTo>
                  <a:cubicBezTo>
                    <a:pt x="168" y="135"/>
                    <a:pt x="168" y="135"/>
                    <a:pt x="168" y="135"/>
                  </a:cubicBezTo>
                  <a:cubicBezTo>
                    <a:pt x="169" y="134"/>
                    <a:pt x="169" y="134"/>
                    <a:pt x="169" y="134"/>
                  </a:cubicBezTo>
                  <a:cubicBezTo>
                    <a:pt x="168" y="133"/>
                    <a:pt x="168" y="133"/>
                    <a:pt x="168" y="133"/>
                  </a:cubicBezTo>
                  <a:cubicBezTo>
                    <a:pt x="169" y="133"/>
                    <a:pt x="169" y="133"/>
                    <a:pt x="169" y="133"/>
                  </a:cubicBezTo>
                  <a:cubicBezTo>
                    <a:pt x="168" y="132"/>
                    <a:pt x="168" y="132"/>
                    <a:pt x="168" y="132"/>
                  </a:cubicBezTo>
                  <a:cubicBezTo>
                    <a:pt x="167" y="133"/>
                    <a:pt x="167" y="133"/>
                    <a:pt x="167" y="133"/>
                  </a:cubicBezTo>
                  <a:cubicBezTo>
                    <a:pt x="166" y="133"/>
                    <a:pt x="164" y="135"/>
                    <a:pt x="162" y="136"/>
                  </a:cubicBezTo>
                  <a:cubicBezTo>
                    <a:pt x="161" y="137"/>
                    <a:pt x="161" y="137"/>
                    <a:pt x="161" y="137"/>
                  </a:cubicBezTo>
                  <a:cubicBezTo>
                    <a:pt x="160" y="137"/>
                    <a:pt x="160" y="138"/>
                    <a:pt x="160" y="139"/>
                  </a:cubicBezTo>
                  <a:cubicBezTo>
                    <a:pt x="158" y="140"/>
                    <a:pt x="158" y="140"/>
                    <a:pt x="158" y="140"/>
                  </a:cubicBezTo>
                  <a:cubicBezTo>
                    <a:pt x="159" y="141"/>
                    <a:pt x="159" y="141"/>
                    <a:pt x="159" y="141"/>
                  </a:cubicBezTo>
                  <a:cubicBezTo>
                    <a:pt x="159" y="141"/>
                    <a:pt x="159" y="141"/>
                    <a:pt x="159" y="141"/>
                  </a:cubicBezTo>
                  <a:cubicBezTo>
                    <a:pt x="160" y="142"/>
                    <a:pt x="160" y="144"/>
                    <a:pt x="159" y="145"/>
                  </a:cubicBezTo>
                  <a:cubicBezTo>
                    <a:pt x="159" y="146"/>
                    <a:pt x="159" y="146"/>
                    <a:pt x="159" y="146"/>
                  </a:cubicBezTo>
                  <a:cubicBezTo>
                    <a:pt x="161" y="148"/>
                    <a:pt x="163" y="143"/>
                    <a:pt x="164" y="142"/>
                  </a:cubicBezTo>
                  <a:cubicBezTo>
                    <a:pt x="165" y="142"/>
                    <a:pt x="165" y="142"/>
                    <a:pt x="165" y="142"/>
                  </a:cubicBezTo>
                  <a:cubicBezTo>
                    <a:pt x="166" y="142"/>
                    <a:pt x="166" y="142"/>
                    <a:pt x="166" y="142"/>
                  </a:cubicBezTo>
                  <a:cubicBezTo>
                    <a:pt x="166" y="142"/>
                    <a:pt x="166" y="142"/>
                    <a:pt x="166" y="142"/>
                  </a:cubicBezTo>
                  <a:cubicBezTo>
                    <a:pt x="166" y="141"/>
                    <a:pt x="166" y="141"/>
                    <a:pt x="166" y="141"/>
                  </a:cubicBezTo>
                  <a:cubicBezTo>
                    <a:pt x="165" y="141"/>
                    <a:pt x="165" y="141"/>
                    <a:pt x="165" y="141"/>
                  </a:cubicBezTo>
                  <a:lnTo>
                    <a:pt x="166" y="139"/>
                  </a:lnTo>
                  <a:close/>
                  <a:moveTo>
                    <a:pt x="114" y="133"/>
                  </a:moveTo>
                  <a:cubicBezTo>
                    <a:pt x="114" y="134"/>
                    <a:pt x="114" y="134"/>
                    <a:pt x="114" y="134"/>
                  </a:cubicBezTo>
                  <a:cubicBezTo>
                    <a:pt x="115" y="134"/>
                    <a:pt x="115" y="134"/>
                    <a:pt x="115" y="134"/>
                  </a:cubicBezTo>
                  <a:cubicBezTo>
                    <a:pt x="115" y="136"/>
                    <a:pt x="115" y="136"/>
                    <a:pt x="115" y="136"/>
                  </a:cubicBezTo>
                  <a:cubicBezTo>
                    <a:pt x="115" y="136"/>
                    <a:pt x="115" y="136"/>
                    <a:pt x="115" y="136"/>
                  </a:cubicBezTo>
                  <a:cubicBezTo>
                    <a:pt x="114" y="136"/>
                    <a:pt x="114" y="136"/>
                    <a:pt x="114" y="136"/>
                  </a:cubicBezTo>
                  <a:cubicBezTo>
                    <a:pt x="115" y="137"/>
                    <a:pt x="115" y="137"/>
                    <a:pt x="115" y="137"/>
                  </a:cubicBezTo>
                  <a:cubicBezTo>
                    <a:pt x="116" y="137"/>
                    <a:pt x="116" y="137"/>
                    <a:pt x="116" y="137"/>
                  </a:cubicBezTo>
                  <a:cubicBezTo>
                    <a:pt x="116" y="136"/>
                    <a:pt x="116" y="136"/>
                    <a:pt x="116" y="136"/>
                  </a:cubicBezTo>
                  <a:cubicBezTo>
                    <a:pt x="116" y="135"/>
                    <a:pt x="116" y="135"/>
                    <a:pt x="116" y="135"/>
                  </a:cubicBezTo>
                  <a:cubicBezTo>
                    <a:pt x="115" y="134"/>
                    <a:pt x="115" y="134"/>
                    <a:pt x="115" y="134"/>
                  </a:cubicBezTo>
                  <a:lnTo>
                    <a:pt x="114" y="133"/>
                  </a:lnTo>
                  <a:close/>
                  <a:moveTo>
                    <a:pt x="151" y="133"/>
                  </a:moveTo>
                  <a:cubicBezTo>
                    <a:pt x="151" y="134"/>
                    <a:pt x="151" y="134"/>
                    <a:pt x="151" y="134"/>
                  </a:cubicBezTo>
                  <a:cubicBezTo>
                    <a:pt x="151" y="134"/>
                    <a:pt x="151" y="134"/>
                    <a:pt x="151" y="134"/>
                  </a:cubicBezTo>
                  <a:cubicBezTo>
                    <a:pt x="151" y="134"/>
                    <a:pt x="151" y="134"/>
                    <a:pt x="151" y="134"/>
                  </a:cubicBezTo>
                  <a:cubicBezTo>
                    <a:pt x="152" y="135"/>
                    <a:pt x="152" y="135"/>
                    <a:pt x="152" y="135"/>
                  </a:cubicBezTo>
                  <a:cubicBezTo>
                    <a:pt x="153" y="135"/>
                    <a:pt x="153" y="135"/>
                    <a:pt x="153" y="135"/>
                  </a:cubicBezTo>
                  <a:cubicBezTo>
                    <a:pt x="153" y="134"/>
                    <a:pt x="153" y="134"/>
                    <a:pt x="153" y="134"/>
                  </a:cubicBezTo>
                  <a:cubicBezTo>
                    <a:pt x="152" y="134"/>
                    <a:pt x="152" y="134"/>
                    <a:pt x="152" y="134"/>
                  </a:cubicBezTo>
                  <a:cubicBezTo>
                    <a:pt x="152" y="133"/>
                    <a:pt x="152" y="133"/>
                    <a:pt x="152" y="133"/>
                  </a:cubicBezTo>
                  <a:cubicBezTo>
                    <a:pt x="152" y="133"/>
                    <a:pt x="152" y="133"/>
                    <a:pt x="152" y="133"/>
                  </a:cubicBezTo>
                  <a:cubicBezTo>
                    <a:pt x="151" y="133"/>
                    <a:pt x="151" y="133"/>
                    <a:pt x="151" y="133"/>
                  </a:cubicBezTo>
                  <a:close/>
                  <a:moveTo>
                    <a:pt x="131" y="130"/>
                  </a:moveTo>
                  <a:cubicBezTo>
                    <a:pt x="131" y="130"/>
                    <a:pt x="131" y="130"/>
                    <a:pt x="131" y="130"/>
                  </a:cubicBezTo>
                  <a:cubicBezTo>
                    <a:pt x="131" y="131"/>
                    <a:pt x="131" y="131"/>
                    <a:pt x="131" y="131"/>
                  </a:cubicBezTo>
                  <a:cubicBezTo>
                    <a:pt x="132" y="132"/>
                    <a:pt x="132" y="132"/>
                    <a:pt x="132" y="132"/>
                  </a:cubicBezTo>
                  <a:cubicBezTo>
                    <a:pt x="133" y="132"/>
                    <a:pt x="133" y="132"/>
                    <a:pt x="133" y="132"/>
                  </a:cubicBezTo>
                  <a:cubicBezTo>
                    <a:pt x="133" y="132"/>
                    <a:pt x="133" y="132"/>
                    <a:pt x="133" y="132"/>
                  </a:cubicBezTo>
                  <a:cubicBezTo>
                    <a:pt x="133" y="131"/>
                    <a:pt x="133" y="131"/>
                    <a:pt x="133" y="131"/>
                  </a:cubicBezTo>
                  <a:cubicBezTo>
                    <a:pt x="134" y="131"/>
                    <a:pt x="134" y="131"/>
                    <a:pt x="134" y="131"/>
                  </a:cubicBezTo>
                  <a:cubicBezTo>
                    <a:pt x="135" y="130"/>
                    <a:pt x="135" y="130"/>
                    <a:pt x="135" y="130"/>
                  </a:cubicBezTo>
                  <a:cubicBezTo>
                    <a:pt x="133" y="129"/>
                    <a:pt x="133" y="129"/>
                    <a:pt x="133" y="129"/>
                  </a:cubicBezTo>
                  <a:cubicBezTo>
                    <a:pt x="133" y="129"/>
                    <a:pt x="133" y="129"/>
                    <a:pt x="133" y="129"/>
                  </a:cubicBezTo>
                  <a:cubicBezTo>
                    <a:pt x="133" y="130"/>
                    <a:pt x="133" y="130"/>
                    <a:pt x="134" y="130"/>
                  </a:cubicBezTo>
                  <a:cubicBezTo>
                    <a:pt x="133" y="130"/>
                    <a:pt x="133" y="130"/>
                    <a:pt x="133" y="130"/>
                  </a:cubicBezTo>
                  <a:cubicBezTo>
                    <a:pt x="132" y="131"/>
                    <a:pt x="132" y="131"/>
                    <a:pt x="132" y="131"/>
                  </a:cubicBezTo>
                  <a:lnTo>
                    <a:pt x="131" y="130"/>
                  </a:lnTo>
                  <a:close/>
                  <a:moveTo>
                    <a:pt x="160" y="130"/>
                  </a:moveTo>
                  <a:cubicBezTo>
                    <a:pt x="160" y="130"/>
                    <a:pt x="160" y="130"/>
                    <a:pt x="160" y="130"/>
                  </a:cubicBezTo>
                  <a:cubicBezTo>
                    <a:pt x="161" y="130"/>
                    <a:pt x="161" y="130"/>
                    <a:pt x="161" y="130"/>
                  </a:cubicBezTo>
                  <a:cubicBezTo>
                    <a:pt x="161" y="131"/>
                    <a:pt x="161" y="131"/>
                    <a:pt x="161" y="131"/>
                  </a:cubicBezTo>
                  <a:cubicBezTo>
                    <a:pt x="162" y="131"/>
                    <a:pt x="162" y="131"/>
                    <a:pt x="162" y="131"/>
                  </a:cubicBezTo>
                  <a:cubicBezTo>
                    <a:pt x="161" y="129"/>
                    <a:pt x="161" y="129"/>
                    <a:pt x="161" y="129"/>
                  </a:cubicBezTo>
                  <a:cubicBezTo>
                    <a:pt x="161" y="129"/>
                    <a:pt x="161" y="129"/>
                    <a:pt x="161" y="129"/>
                  </a:cubicBezTo>
                  <a:cubicBezTo>
                    <a:pt x="160" y="129"/>
                    <a:pt x="160" y="129"/>
                    <a:pt x="160" y="129"/>
                  </a:cubicBezTo>
                  <a:cubicBezTo>
                    <a:pt x="161" y="128"/>
                    <a:pt x="161" y="128"/>
                    <a:pt x="161" y="128"/>
                  </a:cubicBezTo>
                  <a:cubicBezTo>
                    <a:pt x="161" y="128"/>
                    <a:pt x="161" y="128"/>
                    <a:pt x="161" y="128"/>
                  </a:cubicBezTo>
                  <a:cubicBezTo>
                    <a:pt x="160" y="128"/>
                    <a:pt x="160" y="128"/>
                    <a:pt x="160" y="128"/>
                  </a:cubicBezTo>
                  <a:cubicBezTo>
                    <a:pt x="159" y="130"/>
                    <a:pt x="159" y="130"/>
                    <a:pt x="159" y="130"/>
                  </a:cubicBezTo>
                  <a:lnTo>
                    <a:pt x="160" y="130"/>
                  </a:lnTo>
                  <a:close/>
                  <a:moveTo>
                    <a:pt x="97" y="129"/>
                  </a:moveTo>
                  <a:cubicBezTo>
                    <a:pt x="99" y="129"/>
                    <a:pt x="98" y="128"/>
                    <a:pt x="98" y="127"/>
                  </a:cubicBezTo>
                  <a:cubicBezTo>
                    <a:pt x="97" y="127"/>
                    <a:pt x="97" y="127"/>
                    <a:pt x="96" y="127"/>
                  </a:cubicBezTo>
                  <a:cubicBezTo>
                    <a:pt x="96" y="127"/>
                    <a:pt x="96" y="128"/>
                    <a:pt x="97" y="128"/>
                  </a:cubicBezTo>
                  <a:cubicBezTo>
                    <a:pt x="97" y="128"/>
                    <a:pt x="97" y="128"/>
                    <a:pt x="97" y="128"/>
                  </a:cubicBezTo>
                  <a:cubicBezTo>
                    <a:pt x="96" y="128"/>
                    <a:pt x="96" y="128"/>
                    <a:pt x="96" y="128"/>
                  </a:cubicBezTo>
                  <a:cubicBezTo>
                    <a:pt x="95" y="127"/>
                    <a:pt x="95" y="127"/>
                    <a:pt x="95" y="127"/>
                  </a:cubicBezTo>
                  <a:cubicBezTo>
                    <a:pt x="95" y="127"/>
                    <a:pt x="95" y="127"/>
                    <a:pt x="95" y="127"/>
                  </a:cubicBezTo>
                  <a:cubicBezTo>
                    <a:pt x="94" y="128"/>
                    <a:pt x="94" y="128"/>
                    <a:pt x="94" y="128"/>
                  </a:cubicBezTo>
                  <a:cubicBezTo>
                    <a:pt x="94" y="129"/>
                    <a:pt x="94" y="129"/>
                    <a:pt x="94" y="129"/>
                  </a:cubicBezTo>
                  <a:cubicBezTo>
                    <a:pt x="95" y="129"/>
                    <a:pt x="96" y="129"/>
                    <a:pt x="97" y="129"/>
                  </a:cubicBezTo>
                  <a:close/>
                  <a:moveTo>
                    <a:pt x="113" y="126"/>
                  </a:moveTo>
                  <a:cubicBezTo>
                    <a:pt x="112" y="126"/>
                    <a:pt x="112" y="126"/>
                    <a:pt x="112" y="126"/>
                  </a:cubicBezTo>
                  <a:cubicBezTo>
                    <a:pt x="111" y="128"/>
                    <a:pt x="113" y="129"/>
                    <a:pt x="114" y="129"/>
                  </a:cubicBezTo>
                  <a:cubicBezTo>
                    <a:pt x="114" y="129"/>
                    <a:pt x="114" y="129"/>
                    <a:pt x="114" y="129"/>
                  </a:cubicBezTo>
                  <a:cubicBezTo>
                    <a:pt x="114" y="128"/>
                    <a:pt x="114" y="128"/>
                    <a:pt x="114" y="128"/>
                  </a:cubicBezTo>
                  <a:cubicBezTo>
                    <a:pt x="115" y="128"/>
                    <a:pt x="115" y="128"/>
                    <a:pt x="115" y="128"/>
                  </a:cubicBezTo>
                  <a:cubicBezTo>
                    <a:pt x="114" y="127"/>
                    <a:pt x="114" y="127"/>
                    <a:pt x="114" y="127"/>
                  </a:cubicBezTo>
                  <a:cubicBezTo>
                    <a:pt x="113" y="127"/>
                    <a:pt x="113" y="127"/>
                    <a:pt x="113" y="127"/>
                  </a:cubicBezTo>
                  <a:lnTo>
                    <a:pt x="113" y="126"/>
                  </a:lnTo>
                  <a:close/>
                  <a:moveTo>
                    <a:pt x="144" y="128"/>
                  </a:moveTo>
                  <a:cubicBezTo>
                    <a:pt x="144" y="128"/>
                    <a:pt x="144" y="128"/>
                    <a:pt x="144" y="128"/>
                  </a:cubicBezTo>
                  <a:cubicBezTo>
                    <a:pt x="144" y="127"/>
                    <a:pt x="144" y="127"/>
                    <a:pt x="144" y="127"/>
                  </a:cubicBezTo>
                  <a:cubicBezTo>
                    <a:pt x="144" y="127"/>
                    <a:pt x="144" y="127"/>
                    <a:pt x="144" y="127"/>
                  </a:cubicBezTo>
                  <a:cubicBezTo>
                    <a:pt x="144" y="126"/>
                    <a:pt x="144" y="126"/>
                    <a:pt x="144" y="126"/>
                  </a:cubicBezTo>
                  <a:cubicBezTo>
                    <a:pt x="146" y="125"/>
                    <a:pt x="146" y="125"/>
                    <a:pt x="146" y="125"/>
                  </a:cubicBezTo>
                  <a:cubicBezTo>
                    <a:pt x="147" y="126"/>
                    <a:pt x="147" y="126"/>
                    <a:pt x="147" y="126"/>
                  </a:cubicBezTo>
                  <a:cubicBezTo>
                    <a:pt x="148" y="125"/>
                    <a:pt x="149" y="124"/>
                    <a:pt x="151" y="123"/>
                  </a:cubicBezTo>
                  <a:cubicBezTo>
                    <a:pt x="151" y="123"/>
                    <a:pt x="151" y="123"/>
                    <a:pt x="151" y="123"/>
                  </a:cubicBezTo>
                  <a:cubicBezTo>
                    <a:pt x="150" y="122"/>
                    <a:pt x="150" y="122"/>
                    <a:pt x="150" y="122"/>
                  </a:cubicBezTo>
                  <a:cubicBezTo>
                    <a:pt x="149" y="121"/>
                    <a:pt x="145" y="124"/>
                    <a:pt x="144" y="126"/>
                  </a:cubicBezTo>
                  <a:cubicBezTo>
                    <a:pt x="144" y="125"/>
                    <a:pt x="144" y="125"/>
                    <a:pt x="144" y="125"/>
                  </a:cubicBezTo>
                  <a:cubicBezTo>
                    <a:pt x="143" y="126"/>
                    <a:pt x="143" y="126"/>
                    <a:pt x="143" y="126"/>
                  </a:cubicBezTo>
                  <a:cubicBezTo>
                    <a:pt x="143" y="127"/>
                    <a:pt x="143" y="127"/>
                    <a:pt x="143" y="127"/>
                  </a:cubicBezTo>
                  <a:lnTo>
                    <a:pt x="144" y="128"/>
                  </a:lnTo>
                  <a:close/>
                  <a:moveTo>
                    <a:pt x="121" y="126"/>
                  </a:moveTo>
                  <a:cubicBezTo>
                    <a:pt x="121" y="126"/>
                    <a:pt x="121" y="126"/>
                    <a:pt x="121" y="126"/>
                  </a:cubicBezTo>
                  <a:cubicBezTo>
                    <a:pt x="124" y="126"/>
                    <a:pt x="124" y="124"/>
                    <a:pt x="126" y="123"/>
                  </a:cubicBezTo>
                  <a:cubicBezTo>
                    <a:pt x="126" y="123"/>
                    <a:pt x="127" y="123"/>
                    <a:pt x="127" y="123"/>
                  </a:cubicBezTo>
                  <a:cubicBezTo>
                    <a:pt x="127" y="123"/>
                    <a:pt x="126" y="123"/>
                    <a:pt x="126" y="122"/>
                  </a:cubicBezTo>
                  <a:cubicBezTo>
                    <a:pt x="125" y="123"/>
                    <a:pt x="125" y="123"/>
                    <a:pt x="125" y="123"/>
                  </a:cubicBezTo>
                  <a:cubicBezTo>
                    <a:pt x="125" y="123"/>
                    <a:pt x="125" y="123"/>
                    <a:pt x="125" y="123"/>
                  </a:cubicBezTo>
                  <a:cubicBezTo>
                    <a:pt x="123" y="124"/>
                    <a:pt x="123" y="124"/>
                    <a:pt x="123" y="124"/>
                  </a:cubicBezTo>
                  <a:cubicBezTo>
                    <a:pt x="123" y="125"/>
                    <a:pt x="123" y="125"/>
                    <a:pt x="123" y="125"/>
                  </a:cubicBezTo>
                  <a:cubicBezTo>
                    <a:pt x="123" y="125"/>
                    <a:pt x="123" y="125"/>
                    <a:pt x="123" y="125"/>
                  </a:cubicBezTo>
                  <a:cubicBezTo>
                    <a:pt x="122" y="125"/>
                    <a:pt x="122" y="125"/>
                    <a:pt x="122" y="125"/>
                  </a:cubicBezTo>
                  <a:cubicBezTo>
                    <a:pt x="122" y="125"/>
                    <a:pt x="122" y="125"/>
                    <a:pt x="122" y="125"/>
                  </a:cubicBezTo>
                  <a:lnTo>
                    <a:pt x="121" y="126"/>
                  </a:lnTo>
                  <a:close/>
                  <a:moveTo>
                    <a:pt x="144" y="120"/>
                  </a:moveTo>
                  <a:cubicBezTo>
                    <a:pt x="143" y="121"/>
                    <a:pt x="143" y="121"/>
                    <a:pt x="143" y="121"/>
                  </a:cubicBezTo>
                  <a:cubicBezTo>
                    <a:pt x="143" y="121"/>
                    <a:pt x="143" y="121"/>
                    <a:pt x="143" y="121"/>
                  </a:cubicBezTo>
                  <a:cubicBezTo>
                    <a:pt x="143" y="121"/>
                    <a:pt x="143" y="121"/>
                    <a:pt x="143" y="121"/>
                  </a:cubicBezTo>
                  <a:cubicBezTo>
                    <a:pt x="144" y="122"/>
                    <a:pt x="144" y="122"/>
                    <a:pt x="144" y="122"/>
                  </a:cubicBezTo>
                  <a:cubicBezTo>
                    <a:pt x="144" y="122"/>
                    <a:pt x="144" y="122"/>
                    <a:pt x="144" y="122"/>
                  </a:cubicBezTo>
                  <a:cubicBezTo>
                    <a:pt x="144" y="121"/>
                    <a:pt x="144" y="121"/>
                    <a:pt x="144" y="121"/>
                  </a:cubicBezTo>
                  <a:cubicBezTo>
                    <a:pt x="145" y="121"/>
                    <a:pt x="145" y="121"/>
                    <a:pt x="145" y="121"/>
                  </a:cubicBezTo>
                  <a:cubicBezTo>
                    <a:pt x="145" y="121"/>
                    <a:pt x="145" y="121"/>
                    <a:pt x="145" y="121"/>
                  </a:cubicBezTo>
                  <a:cubicBezTo>
                    <a:pt x="145" y="120"/>
                    <a:pt x="145" y="120"/>
                    <a:pt x="145" y="120"/>
                  </a:cubicBezTo>
                  <a:cubicBezTo>
                    <a:pt x="145" y="120"/>
                    <a:pt x="145" y="120"/>
                    <a:pt x="145" y="120"/>
                  </a:cubicBezTo>
                  <a:cubicBezTo>
                    <a:pt x="144" y="119"/>
                    <a:pt x="144" y="119"/>
                    <a:pt x="144" y="119"/>
                  </a:cubicBezTo>
                  <a:cubicBezTo>
                    <a:pt x="144" y="119"/>
                    <a:pt x="144" y="119"/>
                    <a:pt x="144" y="119"/>
                  </a:cubicBezTo>
                  <a:cubicBezTo>
                    <a:pt x="143" y="118"/>
                    <a:pt x="143" y="118"/>
                    <a:pt x="143" y="118"/>
                  </a:cubicBezTo>
                  <a:cubicBezTo>
                    <a:pt x="142" y="118"/>
                    <a:pt x="142" y="118"/>
                    <a:pt x="142" y="118"/>
                  </a:cubicBezTo>
                  <a:cubicBezTo>
                    <a:pt x="143" y="119"/>
                    <a:pt x="143" y="119"/>
                    <a:pt x="143" y="119"/>
                  </a:cubicBezTo>
                  <a:cubicBezTo>
                    <a:pt x="143" y="119"/>
                    <a:pt x="143" y="119"/>
                    <a:pt x="143" y="119"/>
                  </a:cubicBezTo>
                  <a:lnTo>
                    <a:pt x="144" y="120"/>
                  </a:lnTo>
                  <a:close/>
                  <a:moveTo>
                    <a:pt x="110" y="119"/>
                  </a:moveTo>
                  <a:cubicBezTo>
                    <a:pt x="109" y="119"/>
                    <a:pt x="109" y="119"/>
                    <a:pt x="109" y="119"/>
                  </a:cubicBezTo>
                  <a:cubicBezTo>
                    <a:pt x="109" y="120"/>
                    <a:pt x="109" y="120"/>
                    <a:pt x="109" y="120"/>
                  </a:cubicBezTo>
                  <a:cubicBezTo>
                    <a:pt x="110" y="121"/>
                    <a:pt x="110" y="121"/>
                    <a:pt x="110" y="121"/>
                  </a:cubicBezTo>
                  <a:cubicBezTo>
                    <a:pt x="111" y="121"/>
                    <a:pt x="112" y="120"/>
                    <a:pt x="112" y="119"/>
                  </a:cubicBezTo>
                  <a:cubicBezTo>
                    <a:pt x="112" y="119"/>
                    <a:pt x="112" y="118"/>
                    <a:pt x="112" y="117"/>
                  </a:cubicBezTo>
                  <a:cubicBezTo>
                    <a:pt x="112" y="117"/>
                    <a:pt x="112" y="117"/>
                    <a:pt x="112" y="117"/>
                  </a:cubicBezTo>
                  <a:cubicBezTo>
                    <a:pt x="112" y="118"/>
                    <a:pt x="112" y="118"/>
                    <a:pt x="112" y="118"/>
                  </a:cubicBezTo>
                  <a:cubicBezTo>
                    <a:pt x="111" y="117"/>
                    <a:pt x="111" y="117"/>
                    <a:pt x="111" y="117"/>
                  </a:cubicBezTo>
                  <a:cubicBezTo>
                    <a:pt x="111" y="117"/>
                    <a:pt x="111" y="117"/>
                    <a:pt x="111" y="117"/>
                  </a:cubicBezTo>
                  <a:cubicBezTo>
                    <a:pt x="111" y="117"/>
                    <a:pt x="110" y="118"/>
                    <a:pt x="109" y="119"/>
                  </a:cubicBezTo>
                  <a:lnTo>
                    <a:pt x="110" y="119"/>
                  </a:lnTo>
                  <a:close/>
                  <a:moveTo>
                    <a:pt x="114" y="121"/>
                  </a:moveTo>
                  <a:cubicBezTo>
                    <a:pt x="115" y="122"/>
                    <a:pt x="115" y="122"/>
                    <a:pt x="115" y="122"/>
                  </a:cubicBezTo>
                  <a:cubicBezTo>
                    <a:pt x="115" y="122"/>
                    <a:pt x="115" y="122"/>
                    <a:pt x="115" y="123"/>
                  </a:cubicBezTo>
                  <a:cubicBezTo>
                    <a:pt x="118" y="121"/>
                    <a:pt x="119" y="119"/>
                    <a:pt x="118" y="116"/>
                  </a:cubicBezTo>
                  <a:cubicBezTo>
                    <a:pt x="117" y="116"/>
                    <a:pt x="117" y="116"/>
                    <a:pt x="117" y="116"/>
                  </a:cubicBezTo>
                  <a:cubicBezTo>
                    <a:pt x="115" y="116"/>
                    <a:pt x="114" y="118"/>
                    <a:pt x="113" y="119"/>
                  </a:cubicBezTo>
                  <a:cubicBezTo>
                    <a:pt x="114" y="120"/>
                    <a:pt x="114" y="120"/>
                    <a:pt x="114" y="120"/>
                  </a:cubicBezTo>
                  <a:lnTo>
                    <a:pt x="114" y="121"/>
                  </a:lnTo>
                  <a:close/>
                  <a:moveTo>
                    <a:pt x="95" y="111"/>
                  </a:moveTo>
                  <a:cubicBezTo>
                    <a:pt x="95" y="111"/>
                    <a:pt x="95" y="111"/>
                    <a:pt x="95" y="111"/>
                  </a:cubicBezTo>
                  <a:cubicBezTo>
                    <a:pt x="96" y="112"/>
                    <a:pt x="96" y="112"/>
                    <a:pt x="96" y="112"/>
                  </a:cubicBezTo>
                  <a:cubicBezTo>
                    <a:pt x="95" y="112"/>
                    <a:pt x="95" y="112"/>
                    <a:pt x="95" y="112"/>
                  </a:cubicBezTo>
                  <a:cubicBezTo>
                    <a:pt x="95" y="112"/>
                    <a:pt x="95" y="113"/>
                    <a:pt x="95" y="113"/>
                  </a:cubicBezTo>
                  <a:cubicBezTo>
                    <a:pt x="95" y="113"/>
                    <a:pt x="96" y="113"/>
                    <a:pt x="96" y="112"/>
                  </a:cubicBezTo>
                  <a:cubicBezTo>
                    <a:pt x="96" y="112"/>
                    <a:pt x="96" y="112"/>
                    <a:pt x="96" y="112"/>
                  </a:cubicBezTo>
                  <a:cubicBezTo>
                    <a:pt x="97" y="111"/>
                    <a:pt x="97" y="111"/>
                    <a:pt x="97" y="111"/>
                  </a:cubicBezTo>
                  <a:cubicBezTo>
                    <a:pt x="97" y="110"/>
                    <a:pt x="97" y="110"/>
                    <a:pt x="97" y="110"/>
                  </a:cubicBezTo>
                  <a:cubicBezTo>
                    <a:pt x="96" y="110"/>
                    <a:pt x="96" y="110"/>
                    <a:pt x="96" y="110"/>
                  </a:cubicBezTo>
                  <a:cubicBezTo>
                    <a:pt x="96" y="109"/>
                    <a:pt x="96" y="109"/>
                    <a:pt x="96" y="109"/>
                  </a:cubicBezTo>
                  <a:cubicBezTo>
                    <a:pt x="96" y="109"/>
                    <a:pt x="96" y="109"/>
                    <a:pt x="96" y="109"/>
                  </a:cubicBezTo>
                  <a:cubicBezTo>
                    <a:pt x="95" y="110"/>
                    <a:pt x="95" y="110"/>
                    <a:pt x="95" y="110"/>
                  </a:cubicBezTo>
                  <a:lnTo>
                    <a:pt x="95" y="111"/>
                  </a:lnTo>
                  <a:close/>
                  <a:moveTo>
                    <a:pt x="112" y="111"/>
                  </a:moveTo>
                  <a:cubicBezTo>
                    <a:pt x="114" y="111"/>
                    <a:pt x="114" y="111"/>
                    <a:pt x="114" y="111"/>
                  </a:cubicBezTo>
                  <a:cubicBezTo>
                    <a:pt x="114" y="110"/>
                    <a:pt x="114" y="110"/>
                    <a:pt x="114" y="110"/>
                  </a:cubicBezTo>
                  <a:cubicBezTo>
                    <a:pt x="115" y="110"/>
                    <a:pt x="115" y="110"/>
                    <a:pt x="115" y="110"/>
                  </a:cubicBezTo>
                  <a:cubicBezTo>
                    <a:pt x="115" y="109"/>
                    <a:pt x="115" y="109"/>
                    <a:pt x="115" y="109"/>
                  </a:cubicBezTo>
                  <a:cubicBezTo>
                    <a:pt x="114" y="109"/>
                    <a:pt x="114" y="109"/>
                    <a:pt x="114" y="109"/>
                  </a:cubicBezTo>
                  <a:cubicBezTo>
                    <a:pt x="114" y="109"/>
                    <a:pt x="114" y="109"/>
                    <a:pt x="114" y="109"/>
                  </a:cubicBezTo>
                  <a:cubicBezTo>
                    <a:pt x="113" y="108"/>
                    <a:pt x="113" y="108"/>
                    <a:pt x="113" y="108"/>
                  </a:cubicBezTo>
                  <a:cubicBezTo>
                    <a:pt x="113" y="109"/>
                    <a:pt x="113" y="109"/>
                    <a:pt x="113" y="109"/>
                  </a:cubicBezTo>
                  <a:cubicBezTo>
                    <a:pt x="113" y="109"/>
                    <a:pt x="113" y="109"/>
                    <a:pt x="113" y="109"/>
                  </a:cubicBezTo>
                  <a:lnTo>
                    <a:pt x="112" y="111"/>
                  </a:lnTo>
                  <a:close/>
                  <a:moveTo>
                    <a:pt x="106" y="110"/>
                  </a:moveTo>
                  <a:cubicBezTo>
                    <a:pt x="105" y="108"/>
                    <a:pt x="105" y="108"/>
                    <a:pt x="105" y="108"/>
                  </a:cubicBezTo>
                  <a:cubicBezTo>
                    <a:pt x="105" y="108"/>
                    <a:pt x="105" y="108"/>
                    <a:pt x="105" y="108"/>
                  </a:cubicBezTo>
                  <a:cubicBezTo>
                    <a:pt x="105" y="110"/>
                    <a:pt x="105" y="110"/>
                    <a:pt x="105" y="110"/>
                  </a:cubicBezTo>
                  <a:cubicBezTo>
                    <a:pt x="104" y="111"/>
                    <a:pt x="104" y="111"/>
                    <a:pt x="104" y="111"/>
                  </a:cubicBezTo>
                  <a:cubicBezTo>
                    <a:pt x="105" y="111"/>
                    <a:pt x="105" y="111"/>
                    <a:pt x="105" y="111"/>
                  </a:cubicBezTo>
                  <a:cubicBezTo>
                    <a:pt x="105" y="112"/>
                    <a:pt x="105" y="112"/>
                    <a:pt x="105" y="112"/>
                  </a:cubicBezTo>
                  <a:cubicBezTo>
                    <a:pt x="106" y="111"/>
                    <a:pt x="106" y="111"/>
                    <a:pt x="106" y="111"/>
                  </a:cubicBezTo>
                  <a:cubicBezTo>
                    <a:pt x="106" y="110"/>
                    <a:pt x="106" y="110"/>
                    <a:pt x="106" y="110"/>
                  </a:cubicBezTo>
                  <a:close/>
                  <a:moveTo>
                    <a:pt x="111" y="108"/>
                  </a:moveTo>
                  <a:cubicBezTo>
                    <a:pt x="112" y="106"/>
                    <a:pt x="112" y="106"/>
                    <a:pt x="112" y="106"/>
                  </a:cubicBezTo>
                  <a:cubicBezTo>
                    <a:pt x="111" y="106"/>
                    <a:pt x="111" y="106"/>
                    <a:pt x="111" y="106"/>
                  </a:cubicBezTo>
                  <a:cubicBezTo>
                    <a:pt x="110" y="105"/>
                    <a:pt x="110" y="105"/>
                    <a:pt x="110" y="105"/>
                  </a:cubicBezTo>
                  <a:cubicBezTo>
                    <a:pt x="109" y="105"/>
                    <a:pt x="109" y="105"/>
                    <a:pt x="109" y="105"/>
                  </a:cubicBezTo>
                  <a:cubicBezTo>
                    <a:pt x="109" y="105"/>
                    <a:pt x="109" y="105"/>
                    <a:pt x="109" y="105"/>
                  </a:cubicBezTo>
                  <a:cubicBezTo>
                    <a:pt x="108" y="105"/>
                    <a:pt x="108" y="105"/>
                    <a:pt x="108" y="105"/>
                  </a:cubicBezTo>
                  <a:cubicBezTo>
                    <a:pt x="108" y="105"/>
                    <a:pt x="108" y="105"/>
                    <a:pt x="108" y="105"/>
                  </a:cubicBezTo>
                  <a:cubicBezTo>
                    <a:pt x="108" y="104"/>
                    <a:pt x="108" y="104"/>
                    <a:pt x="108" y="104"/>
                  </a:cubicBezTo>
                  <a:cubicBezTo>
                    <a:pt x="106" y="104"/>
                    <a:pt x="106" y="104"/>
                    <a:pt x="106" y="104"/>
                  </a:cubicBezTo>
                  <a:cubicBezTo>
                    <a:pt x="106" y="106"/>
                    <a:pt x="108" y="106"/>
                    <a:pt x="109" y="107"/>
                  </a:cubicBezTo>
                  <a:cubicBezTo>
                    <a:pt x="109" y="107"/>
                    <a:pt x="110" y="108"/>
                    <a:pt x="111" y="108"/>
                  </a:cubicBezTo>
                  <a:close/>
                  <a:moveTo>
                    <a:pt x="94" y="105"/>
                  </a:moveTo>
                  <a:cubicBezTo>
                    <a:pt x="93" y="106"/>
                    <a:pt x="93" y="106"/>
                    <a:pt x="93" y="106"/>
                  </a:cubicBezTo>
                  <a:cubicBezTo>
                    <a:pt x="93" y="108"/>
                    <a:pt x="93" y="108"/>
                    <a:pt x="93" y="108"/>
                  </a:cubicBezTo>
                  <a:cubicBezTo>
                    <a:pt x="94" y="108"/>
                    <a:pt x="94" y="108"/>
                    <a:pt x="94" y="108"/>
                  </a:cubicBezTo>
                  <a:cubicBezTo>
                    <a:pt x="95" y="106"/>
                    <a:pt x="95" y="106"/>
                    <a:pt x="95" y="106"/>
                  </a:cubicBezTo>
                  <a:cubicBezTo>
                    <a:pt x="95" y="105"/>
                    <a:pt x="95" y="105"/>
                    <a:pt x="95" y="105"/>
                  </a:cubicBezTo>
                  <a:cubicBezTo>
                    <a:pt x="95" y="104"/>
                    <a:pt x="95" y="104"/>
                    <a:pt x="95" y="104"/>
                  </a:cubicBezTo>
                  <a:cubicBezTo>
                    <a:pt x="94" y="104"/>
                    <a:pt x="94" y="104"/>
                    <a:pt x="94" y="104"/>
                  </a:cubicBezTo>
                  <a:cubicBezTo>
                    <a:pt x="94" y="105"/>
                    <a:pt x="94" y="105"/>
                    <a:pt x="94" y="105"/>
                  </a:cubicBezTo>
                  <a:close/>
                  <a:moveTo>
                    <a:pt x="106" y="104"/>
                  </a:moveTo>
                  <a:cubicBezTo>
                    <a:pt x="107" y="102"/>
                    <a:pt x="107" y="102"/>
                    <a:pt x="107" y="102"/>
                  </a:cubicBezTo>
                  <a:cubicBezTo>
                    <a:pt x="106" y="102"/>
                    <a:pt x="106" y="102"/>
                    <a:pt x="106" y="102"/>
                  </a:cubicBezTo>
                  <a:cubicBezTo>
                    <a:pt x="106" y="101"/>
                    <a:pt x="106" y="101"/>
                    <a:pt x="106" y="101"/>
                  </a:cubicBezTo>
                  <a:cubicBezTo>
                    <a:pt x="106" y="100"/>
                    <a:pt x="106" y="100"/>
                    <a:pt x="106" y="100"/>
                  </a:cubicBezTo>
                  <a:cubicBezTo>
                    <a:pt x="106" y="99"/>
                    <a:pt x="106" y="99"/>
                    <a:pt x="106" y="99"/>
                  </a:cubicBezTo>
                  <a:cubicBezTo>
                    <a:pt x="106" y="99"/>
                    <a:pt x="106" y="99"/>
                    <a:pt x="106" y="99"/>
                  </a:cubicBezTo>
                  <a:cubicBezTo>
                    <a:pt x="104" y="99"/>
                    <a:pt x="104" y="99"/>
                    <a:pt x="104" y="99"/>
                  </a:cubicBezTo>
                  <a:cubicBezTo>
                    <a:pt x="104" y="98"/>
                    <a:pt x="104" y="98"/>
                    <a:pt x="104" y="98"/>
                  </a:cubicBezTo>
                  <a:cubicBezTo>
                    <a:pt x="103" y="97"/>
                    <a:pt x="103" y="97"/>
                    <a:pt x="103" y="97"/>
                  </a:cubicBezTo>
                  <a:cubicBezTo>
                    <a:pt x="103" y="97"/>
                    <a:pt x="103" y="97"/>
                    <a:pt x="103" y="97"/>
                  </a:cubicBezTo>
                  <a:cubicBezTo>
                    <a:pt x="103" y="97"/>
                    <a:pt x="103" y="97"/>
                    <a:pt x="103" y="97"/>
                  </a:cubicBezTo>
                  <a:cubicBezTo>
                    <a:pt x="102" y="97"/>
                    <a:pt x="102" y="97"/>
                    <a:pt x="102" y="97"/>
                  </a:cubicBezTo>
                  <a:cubicBezTo>
                    <a:pt x="101" y="97"/>
                    <a:pt x="101" y="97"/>
                    <a:pt x="101" y="97"/>
                  </a:cubicBezTo>
                  <a:cubicBezTo>
                    <a:pt x="101" y="98"/>
                    <a:pt x="101" y="98"/>
                    <a:pt x="101" y="98"/>
                  </a:cubicBezTo>
                  <a:cubicBezTo>
                    <a:pt x="101" y="99"/>
                    <a:pt x="102" y="99"/>
                    <a:pt x="103" y="100"/>
                  </a:cubicBezTo>
                  <a:cubicBezTo>
                    <a:pt x="103" y="101"/>
                    <a:pt x="103" y="101"/>
                    <a:pt x="103" y="101"/>
                  </a:cubicBezTo>
                  <a:cubicBezTo>
                    <a:pt x="103" y="101"/>
                    <a:pt x="103" y="101"/>
                    <a:pt x="103" y="101"/>
                  </a:cubicBezTo>
                  <a:cubicBezTo>
                    <a:pt x="104" y="102"/>
                    <a:pt x="104" y="102"/>
                    <a:pt x="104" y="102"/>
                  </a:cubicBezTo>
                  <a:cubicBezTo>
                    <a:pt x="105" y="102"/>
                    <a:pt x="105" y="102"/>
                    <a:pt x="105" y="102"/>
                  </a:cubicBezTo>
                  <a:cubicBezTo>
                    <a:pt x="105" y="103"/>
                    <a:pt x="105" y="103"/>
                    <a:pt x="105" y="103"/>
                  </a:cubicBezTo>
                  <a:cubicBezTo>
                    <a:pt x="106" y="104"/>
                    <a:pt x="106" y="104"/>
                    <a:pt x="106" y="104"/>
                  </a:cubicBezTo>
                  <a:close/>
                  <a:moveTo>
                    <a:pt x="130" y="82"/>
                  </a:moveTo>
                  <a:cubicBezTo>
                    <a:pt x="130" y="82"/>
                    <a:pt x="130" y="82"/>
                    <a:pt x="130" y="82"/>
                  </a:cubicBezTo>
                  <a:cubicBezTo>
                    <a:pt x="130" y="82"/>
                    <a:pt x="130" y="82"/>
                    <a:pt x="130" y="82"/>
                  </a:cubicBezTo>
                  <a:cubicBezTo>
                    <a:pt x="130" y="82"/>
                    <a:pt x="130" y="82"/>
                    <a:pt x="130" y="82"/>
                  </a:cubicBezTo>
                  <a:close/>
                  <a:moveTo>
                    <a:pt x="128" y="81"/>
                  </a:moveTo>
                  <a:cubicBezTo>
                    <a:pt x="129" y="82"/>
                    <a:pt x="129" y="82"/>
                    <a:pt x="129" y="82"/>
                  </a:cubicBezTo>
                  <a:cubicBezTo>
                    <a:pt x="130" y="82"/>
                    <a:pt x="130" y="82"/>
                    <a:pt x="130" y="82"/>
                  </a:cubicBezTo>
                  <a:cubicBezTo>
                    <a:pt x="130" y="82"/>
                    <a:pt x="130" y="82"/>
                    <a:pt x="130" y="82"/>
                  </a:cubicBezTo>
                  <a:cubicBezTo>
                    <a:pt x="129" y="81"/>
                    <a:pt x="129" y="81"/>
                    <a:pt x="129" y="81"/>
                  </a:cubicBezTo>
                  <a:lnTo>
                    <a:pt x="128" y="81"/>
                  </a:lnTo>
                  <a:close/>
                  <a:moveTo>
                    <a:pt x="116" y="81"/>
                  </a:moveTo>
                  <a:cubicBezTo>
                    <a:pt x="115" y="81"/>
                    <a:pt x="115" y="81"/>
                    <a:pt x="115" y="81"/>
                  </a:cubicBezTo>
                  <a:cubicBezTo>
                    <a:pt x="115" y="82"/>
                    <a:pt x="115" y="82"/>
                    <a:pt x="115" y="82"/>
                  </a:cubicBezTo>
                  <a:cubicBezTo>
                    <a:pt x="116" y="82"/>
                    <a:pt x="116" y="82"/>
                    <a:pt x="116" y="82"/>
                  </a:cubicBezTo>
                  <a:lnTo>
                    <a:pt x="116" y="81"/>
                  </a:lnTo>
                  <a:close/>
                  <a:moveTo>
                    <a:pt x="116" y="80"/>
                  </a:moveTo>
                  <a:cubicBezTo>
                    <a:pt x="116" y="81"/>
                    <a:pt x="116" y="81"/>
                    <a:pt x="116" y="81"/>
                  </a:cubicBezTo>
                  <a:cubicBezTo>
                    <a:pt x="116" y="82"/>
                    <a:pt x="116" y="82"/>
                    <a:pt x="116" y="82"/>
                  </a:cubicBezTo>
                  <a:cubicBezTo>
                    <a:pt x="117" y="82"/>
                    <a:pt x="117" y="82"/>
                    <a:pt x="117" y="82"/>
                  </a:cubicBezTo>
                  <a:cubicBezTo>
                    <a:pt x="118" y="80"/>
                    <a:pt x="118" y="80"/>
                    <a:pt x="118" y="80"/>
                  </a:cubicBezTo>
                  <a:cubicBezTo>
                    <a:pt x="117" y="80"/>
                    <a:pt x="117" y="80"/>
                    <a:pt x="117" y="80"/>
                  </a:cubicBezTo>
                  <a:lnTo>
                    <a:pt x="116" y="80"/>
                  </a:lnTo>
                  <a:close/>
                  <a:moveTo>
                    <a:pt x="106" y="57"/>
                  </a:moveTo>
                  <a:cubicBezTo>
                    <a:pt x="106" y="56"/>
                    <a:pt x="106" y="56"/>
                    <a:pt x="106" y="56"/>
                  </a:cubicBezTo>
                  <a:cubicBezTo>
                    <a:pt x="105" y="57"/>
                    <a:pt x="105" y="58"/>
                    <a:pt x="105" y="58"/>
                  </a:cubicBezTo>
                  <a:cubicBezTo>
                    <a:pt x="106" y="58"/>
                    <a:pt x="106" y="57"/>
                    <a:pt x="106" y="57"/>
                  </a:cubicBezTo>
                  <a:close/>
                  <a:moveTo>
                    <a:pt x="125" y="107"/>
                  </a:moveTo>
                  <a:cubicBezTo>
                    <a:pt x="128" y="107"/>
                    <a:pt x="131" y="105"/>
                    <a:pt x="132" y="103"/>
                  </a:cubicBezTo>
                  <a:cubicBezTo>
                    <a:pt x="131" y="103"/>
                    <a:pt x="130" y="104"/>
                    <a:pt x="129" y="104"/>
                  </a:cubicBezTo>
                  <a:cubicBezTo>
                    <a:pt x="127" y="104"/>
                    <a:pt x="126" y="104"/>
                    <a:pt x="125" y="106"/>
                  </a:cubicBezTo>
                  <a:lnTo>
                    <a:pt x="125" y="107"/>
                  </a:lnTo>
                  <a:close/>
                  <a:moveTo>
                    <a:pt x="145" y="102"/>
                  </a:moveTo>
                  <a:cubicBezTo>
                    <a:pt x="145" y="100"/>
                    <a:pt x="145" y="100"/>
                    <a:pt x="145" y="100"/>
                  </a:cubicBezTo>
                  <a:cubicBezTo>
                    <a:pt x="146" y="100"/>
                    <a:pt x="146" y="100"/>
                    <a:pt x="146" y="100"/>
                  </a:cubicBezTo>
                  <a:cubicBezTo>
                    <a:pt x="143" y="100"/>
                    <a:pt x="143" y="100"/>
                    <a:pt x="143" y="100"/>
                  </a:cubicBezTo>
                  <a:cubicBezTo>
                    <a:pt x="144" y="100"/>
                    <a:pt x="144" y="100"/>
                    <a:pt x="144" y="100"/>
                  </a:cubicBezTo>
                  <a:cubicBezTo>
                    <a:pt x="141" y="100"/>
                    <a:pt x="141" y="99"/>
                    <a:pt x="138" y="100"/>
                  </a:cubicBezTo>
                  <a:cubicBezTo>
                    <a:pt x="137" y="100"/>
                    <a:pt x="137" y="100"/>
                    <a:pt x="137" y="100"/>
                  </a:cubicBezTo>
                  <a:cubicBezTo>
                    <a:pt x="137" y="101"/>
                    <a:pt x="137" y="101"/>
                    <a:pt x="137" y="101"/>
                  </a:cubicBezTo>
                  <a:cubicBezTo>
                    <a:pt x="136" y="101"/>
                    <a:pt x="136" y="101"/>
                    <a:pt x="136" y="101"/>
                  </a:cubicBezTo>
                  <a:cubicBezTo>
                    <a:pt x="136" y="102"/>
                    <a:pt x="136" y="102"/>
                    <a:pt x="136" y="102"/>
                  </a:cubicBezTo>
                  <a:cubicBezTo>
                    <a:pt x="137" y="103"/>
                    <a:pt x="137" y="103"/>
                    <a:pt x="137" y="103"/>
                  </a:cubicBezTo>
                  <a:cubicBezTo>
                    <a:pt x="138" y="102"/>
                    <a:pt x="138" y="102"/>
                    <a:pt x="138" y="102"/>
                  </a:cubicBezTo>
                  <a:cubicBezTo>
                    <a:pt x="139" y="102"/>
                    <a:pt x="139" y="102"/>
                    <a:pt x="139" y="102"/>
                  </a:cubicBezTo>
                  <a:cubicBezTo>
                    <a:pt x="140" y="102"/>
                    <a:pt x="140" y="102"/>
                    <a:pt x="140" y="102"/>
                  </a:cubicBezTo>
                  <a:cubicBezTo>
                    <a:pt x="140" y="103"/>
                    <a:pt x="140" y="103"/>
                    <a:pt x="140" y="103"/>
                  </a:cubicBezTo>
                  <a:cubicBezTo>
                    <a:pt x="142" y="104"/>
                    <a:pt x="143" y="102"/>
                    <a:pt x="144" y="102"/>
                  </a:cubicBezTo>
                  <a:lnTo>
                    <a:pt x="145" y="102"/>
                  </a:lnTo>
                  <a:close/>
                  <a:moveTo>
                    <a:pt x="128" y="83"/>
                  </a:moveTo>
                  <a:cubicBezTo>
                    <a:pt x="127" y="83"/>
                    <a:pt x="127" y="83"/>
                    <a:pt x="127" y="83"/>
                  </a:cubicBezTo>
                  <a:cubicBezTo>
                    <a:pt x="127" y="83"/>
                    <a:pt x="127" y="83"/>
                    <a:pt x="127" y="83"/>
                  </a:cubicBezTo>
                  <a:cubicBezTo>
                    <a:pt x="128" y="82"/>
                    <a:pt x="128" y="82"/>
                    <a:pt x="128" y="82"/>
                  </a:cubicBezTo>
                  <a:cubicBezTo>
                    <a:pt x="128" y="81"/>
                    <a:pt x="128" y="81"/>
                    <a:pt x="128" y="81"/>
                  </a:cubicBezTo>
                  <a:cubicBezTo>
                    <a:pt x="127" y="81"/>
                    <a:pt x="127" y="81"/>
                    <a:pt x="127" y="81"/>
                  </a:cubicBezTo>
                  <a:cubicBezTo>
                    <a:pt x="127" y="81"/>
                    <a:pt x="127" y="81"/>
                    <a:pt x="127" y="81"/>
                  </a:cubicBezTo>
                  <a:cubicBezTo>
                    <a:pt x="127" y="81"/>
                    <a:pt x="127" y="81"/>
                    <a:pt x="127" y="81"/>
                  </a:cubicBezTo>
                  <a:cubicBezTo>
                    <a:pt x="126" y="80"/>
                    <a:pt x="126" y="80"/>
                    <a:pt x="126" y="80"/>
                  </a:cubicBezTo>
                  <a:cubicBezTo>
                    <a:pt x="126" y="80"/>
                    <a:pt x="126" y="80"/>
                    <a:pt x="126" y="80"/>
                  </a:cubicBezTo>
                  <a:cubicBezTo>
                    <a:pt x="125" y="80"/>
                    <a:pt x="125" y="80"/>
                    <a:pt x="125" y="80"/>
                  </a:cubicBezTo>
                  <a:cubicBezTo>
                    <a:pt x="122" y="80"/>
                    <a:pt x="122" y="80"/>
                    <a:pt x="122" y="80"/>
                  </a:cubicBezTo>
                  <a:cubicBezTo>
                    <a:pt x="122" y="81"/>
                    <a:pt x="122" y="81"/>
                    <a:pt x="122" y="81"/>
                  </a:cubicBezTo>
                  <a:cubicBezTo>
                    <a:pt x="122" y="82"/>
                    <a:pt x="122" y="82"/>
                    <a:pt x="122" y="82"/>
                  </a:cubicBezTo>
                  <a:cubicBezTo>
                    <a:pt x="123" y="83"/>
                    <a:pt x="123" y="83"/>
                    <a:pt x="123" y="83"/>
                  </a:cubicBezTo>
                  <a:cubicBezTo>
                    <a:pt x="124" y="83"/>
                    <a:pt x="124" y="83"/>
                    <a:pt x="124" y="83"/>
                  </a:cubicBezTo>
                  <a:cubicBezTo>
                    <a:pt x="124" y="84"/>
                    <a:pt x="124" y="84"/>
                    <a:pt x="124" y="84"/>
                  </a:cubicBezTo>
                  <a:cubicBezTo>
                    <a:pt x="124" y="85"/>
                    <a:pt x="124" y="85"/>
                    <a:pt x="124" y="85"/>
                  </a:cubicBezTo>
                  <a:cubicBezTo>
                    <a:pt x="125" y="85"/>
                    <a:pt x="125" y="85"/>
                    <a:pt x="125" y="85"/>
                  </a:cubicBezTo>
                  <a:cubicBezTo>
                    <a:pt x="125" y="86"/>
                    <a:pt x="125" y="86"/>
                    <a:pt x="125" y="86"/>
                  </a:cubicBezTo>
                  <a:cubicBezTo>
                    <a:pt x="124" y="86"/>
                    <a:pt x="124" y="86"/>
                    <a:pt x="124" y="86"/>
                  </a:cubicBezTo>
                  <a:cubicBezTo>
                    <a:pt x="124" y="87"/>
                    <a:pt x="124" y="87"/>
                    <a:pt x="124" y="87"/>
                  </a:cubicBezTo>
                  <a:cubicBezTo>
                    <a:pt x="124" y="87"/>
                    <a:pt x="124" y="87"/>
                    <a:pt x="124" y="87"/>
                  </a:cubicBezTo>
                  <a:cubicBezTo>
                    <a:pt x="123" y="88"/>
                    <a:pt x="123" y="88"/>
                    <a:pt x="123" y="88"/>
                  </a:cubicBezTo>
                  <a:cubicBezTo>
                    <a:pt x="122" y="88"/>
                    <a:pt x="122" y="88"/>
                    <a:pt x="122" y="88"/>
                  </a:cubicBezTo>
                  <a:cubicBezTo>
                    <a:pt x="123" y="89"/>
                    <a:pt x="123" y="89"/>
                    <a:pt x="123" y="89"/>
                  </a:cubicBezTo>
                  <a:cubicBezTo>
                    <a:pt x="123" y="89"/>
                    <a:pt x="123" y="89"/>
                    <a:pt x="123" y="89"/>
                  </a:cubicBezTo>
                  <a:cubicBezTo>
                    <a:pt x="124" y="90"/>
                    <a:pt x="124" y="90"/>
                    <a:pt x="124" y="91"/>
                  </a:cubicBezTo>
                  <a:cubicBezTo>
                    <a:pt x="125" y="91"/>
                    <a:pt x="125" y="91"/>
                    <a:pt x="125" y="91"/>
                  </a:cubicBezTo>
                  <a:cubicBezTo>
                    <a:pt x="125" y="91"/>
                    <a:pt x="125" y="91"/>
                    <a:pt x="125" y="91"/>
                  </a:cubicBezTo>
                  <a:cubicBezTo>
                    <a:pt x="126" y="90"/>
                    <a:pt x="126" y="90"/>
                    <a:pt x="126" y="90"/>
                  </a:cubicBezTo>
                  <a:cubicBezTo>
                    <a:pt x="127" y="89"/>
                    <a:pt x="127" y="89"/>
                    <a:pt x="127" y="89"/>
                  </a:cubicBezTo>
                  <a:cubicBezTo>
                    <a:pt x="127" y="88"/>
                    <a:pt x="127" y="88"/>
                    <a:pt x="127" y="88"/>
                  </a:cubicBezTo>
                  <a:cubicBezTo>
                    <a:pt x="127" y="88"/>
                    <a:pt x="127" y="88"/>
                    <a:pt x="127" y="88"/>
                  </a:cubicBezTo>
                  <a:cubicBezTo>
                    <a:pt x="128" y="87"/>
                    <a:pt x="128" y="87"/>
                    <a:pt x="128" y="87"/>
                  </a:cubicBezTo>
                  <a:cubicBezTo>
                    <a:pt x="128" y="86"/>
                    <a:pt x="128" y="86"/>
                    <a:pt x="128" y="86"/>
                  </a:cubicBezTo>
                  <a:cubicBezTo>
                    <a:pt x="127" y="85"/>
                    <a:pt x="127" y="84"/>
                    <a:pt x="128" y="83"/>
                  </a:cubicBezTo>
                  <a:close/>
                  <a:moveTo>
                    <a:pt x="135" y="67"/>
                  </a:moveTo>
                  <a:cubicBezTo>
                    <a:pt x="135" y="67"/>
                    <a:pt x="135" y="67"/>
                    <a:pt x="135" y="67"/>
                  </a:cubicBezTo>
                  <a:cubicBezTo>
                    <a:pt x="134" y="66"/>
                    <a:pt x="134" y="66"/>
                    <a:pt x="134" y="66"/>
                  </a:cubicBezTo>
                  <a:cubicBezTo>
                    <a:pt x="134" y="65"/>
                    <a:pt x="133" y="64"/>
                    <a:pt x="133" y="64"/>
                  </a:cubicBezTo>
                  <a:cubicBezTo>
                    <a:pt x="132" y="63"/>
                    <a:pt x="131" y="63"/>
                    <a:pt x="132" y="61"/>
                  </a:cubicBezTo>
                  <a:cubicBezTo>
                    <a:pt x="131" y="61"/>
                    <a:pt x="131" y="61"/>
                    <a:pt x="131" y="61"/>
                  </a:cubicBezTo>
                  <a:cubicBezTo>
                    <a:pt x="131" y="61"/>
                    <a:pt x="131" y="60"/>
                    <a:pt x="131" y="60"/>
                  </a:cubicBezTo>
                  <a:cubicBezTo>
                    <a:pt x="130" y="60"/>
                    <a:pt x="129" y="60"/>
                    <a:pt x="127" y="60"/>
                  </a:cubicBezTo>
                  <a:cubicBezTo>
                    <a:pt x="128" y="61"/>
                    <a:pt x="128" y="61"/>
                    <a:pt x="128" y="61"/>
                  </a:cubicBezTo>
                  <a:cubicBezTo>
                    <a:pt x="127" y="62"/>
                    <a:pt x="126" y="62"/>
                    <a:pt x="125" y="63"/>
                  </a:cubicBezTo>
                  <a:cubicBezTo>
                    <a:pt x="125" y="62"/>
                    <a:pt x="125" y="62"/>
                    <a:pt x="125" y="62"/>
                  </a:cubicBezTo>
                  <a:cubicBezTo>
                    <a:pt x="125" y="63"/>
                    <a:pt x="124" y="63"/>
                    <a:pt x="123" y="63"/>
                  </a:cubicBezTo>
                  <a:cubicBezTo>
                    <a:pt x="123" y="62"/>
                    <a:pt x="123" y="62"/>
                    <a:pt x="123" y="62"/>
                  </a:cubicBezTo>
                  <a:cubicBezTo>
                    <a:pt x="122" y="63"/>
                    <a:pt x="122" y="63"/>
                    <a:pt x="122" y="63"/>
                  </a:cubicBezTo>
                  <a:cubicBezTo>
                    <a:pt x="122" y="65"/>
                    <a:pt x="122" y="65"/>
                    <a:pt x="122" y="65"/>
                  </a:cubicBezTo>
                  <a:cubicBezTo>
                    <a:pt x="121" y="66"/>
                    <a:pt x="123" y="67"/>
                    <a:pt x="124" y="67"/>
                  </a:cubicBezTo>
                  <a:cubicBezTo>
                    <a:pt x="126" y="68"/>
                    <a:pt x="127" y="67"/>
                    <a:pt x="128" y="65"/>
                  </a:cubicBezTo>
                  <a:cubicBezTo>
                    <a:pt x="128" y="65"/>
                    <a:pt x="128" y="65"/>
                    <a:pt x="128" y="65"/>
                  </a:cubicBezTo>
                  <a:cubicBezTo>
                    <a:pt x="129" y="65"/>
                    <a:pt x="129" y="65"/>
                    <a:pt x="129" y="65"/>
                  </a:cubicBezTo>
                  <a:cubicBezTo>
                    <a:pt x="130" y="65"/>
                    <a:pt x="130" y="65"/>
                    <a:pt x="130" y="65"/>
                  </a:cubicBezTo>
                  <a:cubicBezTo>
                    <a:pt x="129" y="66"/>
                    <a:pt x="129" y="66"/>
                    <a:pt x="129" y="66"/>
                  </a:cubicBezTo>
                  <a:cubicBezTo>
                    <a:pt x="128" y="67"/>
                    <a:pt x="128" y="67"/>
                    <a:pt x="128" y="67"/>
                  </a:cubicBezTo>
                  <a:cubicBezTo>
                    <a:pt x="127" y="67"/>
                    <a:pt x="127" y="67"/>
                    <a:pt x="127" y="67"/>
                  </a:cubicBezTo>
                  <a:cubicBezTo>
                    <a:pt x="127" y="67"/>
                    <a:pt x="127" y="67"/>
                    <a:pt x="127" y="67"/>
                  </a:cubicBezTo>
                  <a:cubicBezTo>
                    <a:pt x="126" y="68"/>
                    <a:pt x="126" y="68"/>
                    <a:pt x="126" y="68"/>
                  </a:cubicBezTo>
                  <a:cubicBezTo>
                    <a:pt x="128" y="69"/>
                    <a:pt x="128" y="69"/>
                    <a:pt x="130" y="70"/>
                  </a:cubicBezTo>
                  <a:cubicBezTo>
                    <a:pt x="132" y="70"/>
                    <a:pt x="133" y="71"/>
                    <a:pt x="135" y="70"/>
                  </a:cubicBezTo>
                  <a:cubicBezTo>
                    <a:pt x="135" y="69"/>
                    <a:pt x="134" y="68"/>
                    <a:pt x="133" y="67"/>
                  </a:cubicBezTo>
                  <a:cubicBezTo>
                    <a:pt x="133" y="67"/>
                    <a:pt x="133" y="67"/>
                    <a:pt x="133" y="67"/>
                  </a:cubicBezTo>
                  <a:cubicBezTo>
                    <a:pt x="134" y="67"/>
                    <a:pt x="134" y="67"/>
                    <a:pt x="134" y="67"/>
                  </a:cubicBezTo>
                  <a:cubicBezTo>
                    <a:pt x="134" y="68"/>
                    <a:pt x="134" y="68"/>
                    <a:pt x="134" y="68"/>
                  </a:cubicBezTo>
                  <a:cubicBezTo>
                    <a:pt x="134" y="69"/>
                    <a:pt x="134" y="69"/>
                    <a:pt x="134" y="69"/>
                  </a:cubicBezTo>
                  <a:cubicBezTo>
                    <a:pt x="135" y="69"/>
                    <a:pt x="135" y="69"/>
                    <a:pt x="135" y="69"/>
                  </a:cubicBezTo>
                  <a:cubicBezTo>
                    <a:pt x="136" y="69"/>
                    <a:pt x="136" y="69"/>
                    <a:pt x="136" y="69"/>
                  </a:cubicBezTo>
                  <a:cubicBezTo>
                    <a:pt x="136" y="68"/>
                    <a:pt x="136" y="68"/>
                    <a:pt x="136" y="68"/>
                  </a:cubicBezTo>
                  <a:cubicBezTo>
                    <a:pt x="135" y="68"/>
                    <a:pt x="135" y="68"/>
                    <a:pt x="135" y="68"/>
                  </a:cubicBezTo>
                  <a:lnTo>
                    <a:pt x="135" y="67"/>
                  </a:lnTo>
                  <a:close/>
                  <a:moveTo>
                    <a:pt x="112" y="50"/>
                  </a:moveTo>
                  <a:cubicBezTo>
                    <a:pt x="112" y="49"/>
                    <a:pt x="112" y="49"/>
                    <a:pt x="112" y="49"/>
                  </a:cubicBezTo>
                  <a:cubicBezTo>
                    <a:pt x="112" y="49"/>
                    <a:pt x="112" y="49"/>
                    <a:pt x="112" y="49"/>
                  </a:cubicBezTo>
                  <a:cubicBezTo>
                    <a:pt x="112" y="48"/>
                    <a:pt x="112" y="48"/>
                    <a:pt x="112" y="48"/>
                  </a:cubicBezTo>
                  <a:cubicBezTo>
                    <a:pt x="112" y="48"/>
                    <a:pt x="112" y="48"/>
                    <a:pt x="112" y="48"/>
                  </a:cubicBezTo>
                  <a:cubicBezTo>
                    <a:pt x="112" y="47"/>
                    <a:pt x="112" y="47"/>
                    <a:pt x="112" y="47"/>
                  </a:cubicBezTo>
                  <a:cubicBezTo>
                    <a:pt x="113" y="47"/>
                    <a:pt x="113" y="47"/>
                    <a:pt x="113" y="47"/>
                  </a:cubicBezTo>
                  <a:cubicBezTo>
                    <a:pt x="113" y="46"/>
                    <a:pt x="113" y="46"/>
                    <a:pt x="114" y="45"/>
                  </a:cubicBezTo>
                  <a:cubicBezTo>
                    <a:pt x="114" y="44"/>
                    <a:pt x="114" y="44"/>
                    <a:pt x="114" y="44"/>
                  </a:cubicBezTo>
                  <a:cubicBezTo>
                    <a:pt x="112" y="44"/>
                    <a:pt x="112" y="45"/>
                    <a:pt x="111" y="46"/>
                  </a:cubicBezTo>
                  <a:cubicBezTo>
                    <a:pt x="111" y="46"/>
                    <a:pt x="111" y="46"/>
                    <a:pt x="111" y="46"/>
                  </a:cubicBezTo>
                  <a:cubicBezTo>
                    <a:pt x="110" y="45"/>
                    <a:pt x="110" y="45"/>
                    <a:pt x="110" y="45"/>
                  </a:cubicBezTo>
                  <a:cubicBezTo>
                    <a:pt x="110" y="45"/>
                    <a:pt x="110" y="45"/>
                    <a:pt x="110" y="45"/>
                  </a:cubicBezTo>
                  <a:cubicBezTo>
                    <a:pt x="108" y="45"/>
                    <a:pt x="108" y="45"/>
                    <a:pt x="108" y="45"/>
                  </a:cubicBezTo>
                  <a:cubicBezTo>
                    <a:pt x="108" y="45"/>
                    <a:pt x="108" y="45"/>
                    <a:pt x="108" y="45"/>
                  </a:cubicBezTo>
                  <a:cubicBezTo>
                    <a:pt x="106" y="45"/>
                    <a:pt x="106" y="45"/>
                    <a:pt x="106" y="45"/>
                  </a:cubicBezTo>
                  <a:cubicBezTo>
                    <a:pt x="106" y="45"/>
                    <a:pt x="106" y="45"/>
                    <a:pt x="106" y="45"/>
                  </a:cubicBezTo>
                  <a:cubicBezTo>
                    <a:pt x="106" y="46"/>
                    <a:pt x="106" y="46"/>
                    <a:pt x="106" y="46"/>
                  </a:cubicBezTo>
                  <a:cubicBezTo>
                    <a:pt x="107" y="47"/>
                    <a:pt x="107" y="47"/>
                    <a:pt x="107" y="47"/>
                  </a:cubicBezTo>
                  <a:cubicBezTo>
                    <a:pt x="106" y="48"/>
                    <a:pt x="106" y="48"/>
                    <a:pt x="106" y="48"/>
                  </a:cubicBezTo>
                  <a:cubicBezTo>
                    <a:pt x="107" y="49"/>
                    <a:pt x="107" y="49"/>
                    <a:pt x="107" y="49"/>
                  </a:cubicBezTo>
                  <a:cubicBezTo>
                    <a:pt x="106" y="49"/>
                    <a:pt x="106" y="49"/>
                    <a:pt x="106" y="49"/>
                  </a:cubicBezTo>
                  <a:cubicBezTo>
                    <a:pt x="108" y="49"/>
                    <a:pt x="108" y="49"/>
                    <a:pt x="108" y="49"/>
                  </a:cubicBezTo>
                  <a:cubicBezTo>
                    <a:pt x="108" y="49"/>
                    <a:pt x="108" y="49"/>
                    <a:pt x="108" y="49"/>
                  </a:cubicBezTo>
                  <a:cubicBezTo>
                    <a:pt x="109" y="49"/>
                    <a:pt x="109" y="49"/>
                    <a:pt x="109" y="49"/>
                  </a:cubicBezTo>
                  <a:cubicBezTo>
                    <a:pt x="109" y="49"/>
                    <a:pt x="109" y="49"/>
                    <a:pt x="109" y="49"/>
                  </a:cubicBezTo>
                  <a:cubicBezTo>
                    <a:pt x="108" y="50"/>
                    <a:pt x="108" y="50"/>
                    <a:pt x="108" y="50"/>
                  </a:cubicBezTo>
                  <a:cubicBezTo>
                    <a:pt x="109" y="50"/>
                    <a:pt x="109" y="50"/>
                    <a:pt x="109" y="50"/>
                  </a:cubicBezTo>
                  <a:cubicBezTo>
                    <a:pt x="109" y="49"/>
                    <a:pt x="109" y="49"/>
                    <a:pt x="109" y="49"/>
                  </a:cubicBezTo>
                  <a:cubicBezTo>
                    <a:pt x="109" y="49"/>
                    <a:pt x="109" y="49"/>
                    <a:pt x="109" y="49"/>
                  </a:cubicBezTo>
                  <a:cubicBezTo>
                    <a:pt x="109" y="48"/>
                    <a:pt x="109" y="48"/>
                    <a:pt x="109" y="48"/>
                  </a:cubicBezTo>
                  <a:cubicBezTo>
                    <a:pt x="110" y="48"/>
                    <a:pt x="110" y="48"/>
                    <a:pt x="110" y="48"/>
                  </a:cubicBezTo>
                  <a:cubicBezTo>
                    <a:pt x="109" y="48"/>
                    <a:pt x="109" y="48"/>
                    <a:pt x="109" y="48"/>
                  </a:cubicBezTo>
                  <a:cubicBezTo>
                    <a:pt x="110" y="47"/>
                    <a:pt x="110" y="47"/>
                    <a:pt x="110" y="47"/>
                  </a:cubicBezTo>
                  <a:cubicBezTo>
                    <a:pt x="110" y="47"/>
                    <a:pt x="110" y="47"/>
                    <a:pt x="110" y="47"/>
                  </a:cubicBezTo>
                  <a:cubicBezTo>
                    <a:pt x="111" y="48"/>
                    <a:pt x="111" y="48"/>
                    <a:pt x="111" y="48"/>
                  </a:cubicBezTo>
                  <a:cubicBezTo>
                    <a:pt x="110" y="49"/>
                    <a:pt x="110" y="49"/>
                    <a:pt x="110" y="49"/>
                  </a:cubicBezTo>
                  <a:cubicBezTo>
                    <a:pt x="111" y="49"/>
                    <a:pt x="111" y="49"/>
                    <a:pt x="111" y="49"/>
                  </a:cubicBezTo>
                  <a:cubicBezTo>
                    <a:pt x="111" y="50"/>
                    <a:pt x="111" y="50"/>
                    <a:pt x="111" y="50"/>
                  </a:cubicBezTo>
                  <a:lnTo>
                    <a:pt x="112" y="50"/>
                  </a:lnTo>
                  <a:close/>
                  <a:moveTo>
                    <a:pt x="93" y="97"/>
                  </a:moveTo>
                  <a:cubicBezTo>
                    <a:pt x="93" y="98"/>
                    <a:pt x="93" y="98"/>
                    <a:pt x="93" y="98"/>
                  </a:cubicBezTo>
                  <a:cubicBezTo>
                    <a:pt x="93" y="98"/>
                    <a:pt x="93" y="98"/>
                    <a:pt x="93" y="98"/>
                  </a:cubicBezTo>
                  <a:cubicBezTo>
                    <a:pt x="93" y="98"/>
                    <a:pt x="93" y="98"/>
                    <a:pt x="93" y="98"/>
                  </a:cubicBezTo>
                  <a:cubicBezTo>
                    <a:pt x="94" y="98"/>
                    <a:pt x="94" y="98"/>
                    <a:pt x="94" y="98"/>
                  </a:cubicBezTo>
                  <a:lnTo>
                    <a:pt x="93" y="97"/>
                  </a:lnTo>
                  <a:close/>
                  <a:moveTo>
                    <a:pt x="94" y="74"/>
                  </a:moveTo>
                  <a:cubicBezTo>
                    <a:pt x="94" y="75"/>
                    <a:pt x="94" y="75"/>
                    <a:pt x="94" y="75"/>
                  </a:cubicBezTo>
                  <a:cubicBezTo>
                    <a:pt x="94" y="75"/>
                    <a:pt x="94" y="75"/>
                    <a:pt x="94" y="75"/>
                  </a:cubicBezTo>
                  <a:cubicBezTo>
                    <a:pt x="94" y="75"/>
                    <a:pt x="94" y="75"/>
                    <a:pt x="94" y="75"/>
                  </a:cubicBezTo>
                  <a:lnTo>
                    <a:pt x="94" y="74"/>
                  </a:lnTo>
                  <a:close/>
                  <a:moveTo>
                    <a:pt x="97" y="76"/>
                  </a:moveTo>
                  <a:cubicBezTo>
                    <a:pt x="98" y="76"/>
                    <a:pt x="98" y="76"/>
                    <a:pt x="98" y="76"/>
                  </a:cubicBezTo>
                  <a:cubicBezTo>
                    <a:pt x="98" y="76"/>
                    <a:pt x="98" y="76"/>
                    <a:pt x="98" y="76"/>
                  </a:cubicBezTo>
                  <a:cubicBezTo>
                    <a:pt x="98" y="76"/>
                    <a:pt x="98" y="76"/>
                    <a:pt x="98" y="76"/>
                  </a:cubicBezTo>
                  <a:cubicBezTo>
                    <a:pt x="99" y="76"/>
                    <a:pt x="99" y="76"/>
                    <a:pt x="99" y="76"/>
                  </a:cubicBezTo>
                  <a:cubicBezTo>
                    <a:pt x="99" y="76"/>
                    <a:pt x="99" y="76"/>
                    <a:pt x="99" y="76"/>
                  </a:cubicBezTo>
                  <a:cubicBezTo>
                    <a:pt x="100" y="76"/>
                    <a:pt x="100" y="76"/>
                    <a:pt x="100" y="76"/>
                  </a:cubicBezTo>
                  <a:cubicBezTo>
                    <a:pt x="100" y="75"/>
                    <a:pt x="99" y="74"/>
                    <a:pt x="98" y="74"/>
                  </a:cubicBezTo>
                  <a:cubicBezTo>
                    <a:pt x="98" y="74"/>
                    <a:pt x="98" y="74"/>
                    <a:pt x="98" y="74"/>
                  </a:cubicBezTo>
                  <a:cubicBezTo>
                    <a:pt x="98" y="72"/>
                    <a:pt x="98" y="72"/>
                    <a:pt x="98" y="72"/>
                  </a:cubicBezTo>
                  <a:cubicBezTo>
                    <a:pt x="96" y="71"/>
                    <a:pt x="96" y="71"/>
                    <a:pt x="96" y="71"/>
                  </a:cubicBezTo>
                  <a:cubicBezTo>
                    <a:pt x="96" y="72"/>
                    <a:pt x="96" y="72"/>
                    <a:pt x="96" y="72"/>
                  </a:cubicBezTo>
                  <a:cubicBezTo>
                    <a:pt x="96" y="73"/>
                    <a:pt x="96" y="73"/>
                    <a:pt x="96" y="73"/>
                  </a:cubicBezTo>
                  <a:cubicBezTo>
                    <a:pt x="95" y="74"/>
                    <a:pt x="95" y="74"/>
                    <a:pt x="95" y="74"/>
                  </a:cubicBezTo>
                  <a:cubicBezTo>
                    <a:pt x="96" y="74"/>
                    <a:pt x="96" y="74"/>
                    <a:pt x="96" y="74"/>
                  </a:cubicBezTo>
                  <a:cubicBezTo>
                    <a:pt x="97" y="75"/>
                    <a:pt x="97" y="75"/>
                    <a:pt x="97" y="75"/>
                  </a:cubicBezTo>
                  <a:cubicBezTo>
                    <a:pt x="98" y="74"/>
                    <a:pt x="98" y="74"/>
                    <a:pt x="98" y="74"/>
                  </a:cubicBezTo>
                  <a:cubicBezTo>
                    <a:pt x="98" y="75"/>
                    <a:pt x="98" y="75"/>
                    <a:pt x="98" y="75"/>
                  </a:cubicBezTo>
                  <a:lnTo>
                    <a:pt x="97" y="76"/>
                  </a:lnTo>
                  <a:close/>
                  <a:moveTo>
                    <a:pt x="81" y="76"/>
                  </a:moveTo>
                  <a:cubicBezTo>
                    <a:pt x="80" y="76"/>
                    <a:pt x="80" y="76"/>
                    <a:pt x="80" y="76"/>
                  </a:cubicBezTo>
                  <a:cubicBezTo>
                    <a:pt x="80" y="76"/>
                    <a:pt x="80" y="76"/>
                    <a:pt x="80" y="76"/>
                  </a:cubicBezTo>
                  <a:cubicBezTo>
                    <a:pt x="78" y="76"/>
                    <a:pt x="78" y="76"/>
                    <a:pt x="78" y="76"/>
                  </a:cubicBezTo>
                  <a:cubicBezTo>
                    <a:pt x="78" y="76"/>
                    <a:pt x="78" y="76"/>
                    <a:pt x="78" y="76"/>
                  </a:cubicBezTo>
                  <a:cubicBezTo>
                    <a:pt x="76" y="75"/>
                    <a:pt x="75" y="73"/>
                    <a:pt x="75" y="72"/>
                  </a:cubicBezTo>
                  <a:cubicBezTo>
                    <a:pt x="75" y="71"/>
                    <a:pt x="75" y="71"/>
                    <a:pt x="75" y="71"/>
                  </a:cubicBezTo>
                  <a:cubicBezTo>
                    <a:pt x="75" y="69"/>
                    <a:pt x="72" y="70"/>
                    <a:pt x="71" y="70"/>
                  </a:cubicBezTo>
                  <a:cubicBezTo>
                    <a:pt x="70" y="70"/>
                    <a:pt x="70" y="70"/>
                    <a:pt x="70" y="70"/>
                  </a:cubicBezTo>
                  <a:cubicBezTo>
                    <a:pt x="69" y="71"/>
                    <a:pt x="69" y="71"/>
                    <a:pt x="69" y="71"/>
                  </a:cubicBezTo>
                  <a:cubicBezTo>
                    <a:pt x="69" y="71"/>
                    <a:pt x="69" y="71"/>
                    <a:pt x="69" y="71"/>
                  </a:cubicBezTo>
                  <a:cubicBezTo>
                    <a:pt x="68" y="72"/>
                    <a:pt x="68" y="72"/>
                    <a:pt x="68" y="72"/>
                  </a:cubicBezTo>
                  <a:cubicBezTo>
                    <a:pt x="68" y="73"/>
                    <a:pt x="66" y="73"/>
                    <a:pt x="65" y="74"/>
                  </a:cubicBezTo>
                  <a:cubicBezTo>
                    <a:pt x="64" y="75"/>
                    <a:pt x="64" y="75"/>
                    <a:pt x="64" y="75"/>
                  </a:cubicBezTo>
                  <a:cubicBezTo>
                    <a:pt x="65" y="74"/>
                    <a:pt x="66" y="74"/>
                    <a:pt x="67" y="74"/>
                  </a:cubicBezTo>
                  <a:cubicBezTo>
                    <a:pt x="67" y="74"/>
                    <a:pt x="67" y="73"/>
                    <a:pt x="67" y="73"/>
                  </a:cubicBezTo>
                  <a:cubicBezTo>
                    <a:pt x="68" y="73"/>
                    <a:pt x="68" y="74"/>
                    <a:pt x="69" y="74"/>
                  </a:cubicBezTo>
                  <a:cubicBezTo>
                    <a:pt x="71" y="74"/>
                    <a:pt x="72" y="75"/>
                    <a:pt x="73" y="76"/>
                  </a:cubicBezTo>
                  <a:cubicBezTo>
                    <a:pt x="74" y="77"/>
                    <a:pt x="75" y="78"/>
                    <a:pt x="76" y="78"/>
                  </a:cubicBezTo>
                  <a:cubicBezTo>
                    <a:pt x="76" y="79"/>
                    <a:pt x="76" y="79"/>
                    <a:pt x="76" y="79"/>
                  </a:cubicBezTo>
                  <a:cubicBezTo>
                    <a:pt x="77" y="79"/>
                    <a:pt x="77" y="79"/>
                    <a:pt x="77" y="79"/>
                  </a:cubicBezTo>
                  <a:cubicBezTo>
                    <a:pt x="76" y="80"/>
                    <a:pt x="77" y="81"/>
                    <a:pt x="78" y="81"/>
                  </a:cubicBezTo>
                  <a:cubicBezTo>
                    <a:pt x="79" y="82"/>
                    <a:pt x="79" y="82"/>
                    <a:pt x="79" y="82"/>
                  </a:cubicBezTo>
                  <a:cubicBezTo>
                    <a:pt x="79" y="82"/>
                    <a:pt x="79" y="82"/>
                    <a:pt x="79" y="82"/>
                  </a:cubicBezTo>
                  <a:cubicBezTo>
                    <a:pt x="78" y="84"/>
                    <a:pt x="78" y="84"/>
                    <a:pt x="78" y="84"/>
                  </a:cubicBezTo>
                  <a:cubicBezTo>
                    <a:pt x="79" y="83"/>
                    <a:pt x="79" y="83"/>
                    <a:pt x="79" y="83"/>
                  </a:cubicBezTo>
                  <a:cubicBezTo>
                    <a:pt x="79" y="85"/>
                    <a:pt x="79" y="85"/>
                    <a:pt x="79" y="85"/>
                  </a:cubicBezTo>
                  <a:cubicBezTo>
                    <a:pt x="80" y="85"/>
                    <a:pt x="80" y="85"/>
                    <a:pt x="80" y="85"/>
                  </a:cubicBezTo>
                  <a:cubicBezTo>
                    <a:pt x="81" y="84"/>
                    <a:pt x="84" y="85"/>
                    <a:pt x="86" y="85"/>
                  </a:cubicBezTo>
                  <a:cubicBezTo>
                    <a:pt x="87" y="85"/>
                    <a:pt x="87" y="85"/>
                    <a:pt x="87" y="85"/>
                  </a:cubicBezTo>
                  <a:cubicBezTo>
                    <a:pt x="87" y="86"/>
                    <a:pt x="87" y="86"/>
                    <a:pt x="87" y="86"/>
                  </a:cubicBezTo>
                  <a:cubicBezTo>
                    <a:pt x="87" y="86"/>
                    <a:pt x="86" y="86"/>
                    <a:pt x="86" y="87"/>
                  </a:cubicBezTo>
                  <a:cubicBezTo>
                    <a:pt x="87" y="87"/>
                    <a:pt x="87" y="87"/>
                    <a:pt x="88" y="87"/>
                  </a:cubicBezTo>
                  <a:cubicBezTo>
                    <a:pt x="88" y="88"/>
                    <a:pt x="88" y="88"/>
                    <a:pt x="88" y="88"/>
                  </a:cubicBezTo>
                  <a:cubicBezTo>
                    <a:pt x="88" y="88"/>
                    <a:pt x="88" y="88"/>
                    <a:pt x="88" y="88"/>
                  </a:cubicBezTo>
                  <a:cubicBezTo>
                    <a:pt x="88" y="88"/>
                    <a:pt x="88" y="88"/>
                    <a:pt x="88" y="88"/>
                  </a:cubicBezTo>
                  <a:cubicBezTo>
                    <a:pt x="89" y="88"/>
                    <a:pt x="89" y="88"/>
                    <a:pt x="89" y="88"/>
                  </a:cubicBezTo>
                  <a:cubicBezTo>
                    <a:pt x="88" y="89"/>
                    <a:pt x="88" y="89"/>
                    <a:pt x="88" y="89"/>
                  </a:cubicBezTo>
                  <a:cubicBezTo>
                    <a:pt x="89" y="89"/>
                    <a:pt x="89" y="89"/>
                    <a:pt x="89" y="89"/>
                  </a:cubicBezTo>
                  <a:cubicBezTo>
                    <a:pt x="89" y="90"/>
                    <a:pt x="89" y="90"/>
                    <a:pt x="89" y="90"/>
                  </a:cubicBezTo>
                  <a:cubicBezTo>
                    <a:pt x="89" y="91"/>
                    <a:pt x="89" y="91"/>
                    <a:pt x="89" y="91"/>
                  </a:cubicBezTo>
                  <a:cubicBezTo>
                    <a:pt x="90" y="92"/>
                    <a:pt x="90" y="92"/>
                    <a:pt x="90" y="92"/>
                  </a:cubicBezTo>
                  <a:cubicBezTo>
                    <a:pt x="90" y="92"/>
                    <a:pt x="90" y="92"/>
                    <a:pt x="90" y="92"/>
                  </a:cubicBezTo>
                  <a:cubicBezTo>
                    <a:pt x="91" y="92"/>
                    <a:pt x="91" y="92"/>
                    <a:pt x="91" y="92"/>
                  </a:cubicBezTo>
                  <a:cubicBezTo>
                    <a:pt x="91" y="93"/>
                    <a:pt x="91" y="93"/>
                    <a:pt x="91" y="93"/>
                  </a:cubicBezTo>
                  <a:cubicBezTo>
                    <a:pt x="91" y="93"/>
                    <a:pt x="91" y="93"/>
                    <a:pt x="91" y="93"/>
                  </a:cubicBezTo>
                  <a:cubicBezTo>
                    <a:pt x="92" y="94"/>
                    <a:pt x="92" y="94"/>
                    <a:pt x="92" y="94"/>
                  </a:cubicBezTo>
                  <a:cubicBezTo>
                    <a:pt x="91" y="94"/>
                    <a:pt x="92" y="95"/>
                    <a:pt x="92" y="95"/>
                  </a:cubicBezTo>
                  <a:cubicBezTo>
                    <a:pt x="93" y="95"/>
                    <a:pt x="93" y="95"/>
                    <a:pt x="93" y="95"/>
                  </a:cubicBezTo>
                  <a:cubicBezTo>
                    <a:pt x="93" y="95"/>
                    <a:pt x="93" y="95"/>
                    <a:pt x="93" y="95"/>
                  </a:cubicBezTo>
                  <a:cubicBezTo>
                    <a:pt x="94" y="94"/>
                    <a:pt x="94" y="94"/>
                    <a:pt x="94" y="94"/>
                  </a:cubicBezTo>
                  <a:cubicBezTo>
                    <a:pt x="94" y="94"/>
                    <a:pt x="94" y="94"/>
                    <a:pt x="94" y="94"/>
                  </a:cubicBezTo>
                  <a:cubicBezTo>
                    <a:pt x="94" y="95"/>
                    <a:pt x="94" y="95"/>
                    <a:pt x="94" y="95"/>
                  </a:cubicBezTo>
                  <a:cubicBezTo>
                    <a:pt x="95" y="95"/>
                    <a:pt x="95" y="95"/>
                    <a:pt x="95" y="95"/>
                  </a:cubicBezTo>
                  <a:cubicBezTo>
                    <a:pt x="96" y="95"/>
                    <a:pt x="96" y="94"/>
                    <a:pt x="97" y="93"/>
                  </a:cubicBezTo>
                  <a:cubicBezTo>
                    <a:pt x="96" y="93"/>
                    <a:pt x="96" y="93"/>
                    <a:pt x="96" y="93"/>
                  </a:cubicBezTo>
                  <a:cubicBezTo>
                    <a:pt x="96" y="92"/>
                    <a:pt x="96" y="91"/>
                    <a:pt x="96" y="91"/>
                  </a:cubicBezTo>
                  <a:cubicBezTo>
                    <a:pt x="95" y="91"/>
                    <a:pt x="94" y="92"/>
                    <a:pt x="93" y="91"/>
                  </a:cubicBezTo>
                  <a:cubicBezTo>
                    <a:pt x="92" y="91"/>
                    <a:pt x="92" y="91"/>
                    <a:pt x="92" y="91"/>
                  </a:cubicBezTo>
                  <a:cubicBezTo>
                    <a:pt x="92" y="90"/>
                    <a:pt x="92" y="90"/>
                    <a:pt x="92" y="90"/>
                  </a:cubicBezTo>
                  <a:cubicBezTo>
                    <a:pt x="91" y="89"/>
                    <a:pt x="91" y="89"/>
                    <a:pt x="91" y="89"/>
                  </a:cubicBezTo>
                  <a:cubicBezTo>
                    <a:pt x="90" y="89"/>
                    <a:pt x="90" y="89"/>
                    <a:pt x="90" y="89"/>
                  </a:cubicBezTo>
                  <a:cubicBezTo>
                    <a:pt x="90" y="88"/>
                    <a:pt x="90" y="88"/>
                    <a:pt x="90" y="88"/>
                  </a:cubicBezTo>
                  <a:cubicBezTo>
                    <a:pt x="90" y="87"/>
                    <a:pt x="90" y="87"/>
                    <a:pt x="90" y="87"/>
                  </a:cubicBezTo>
                  <a:cubicBezTo>
                    <a:pt x="90" y="86"/>
                    <a:pt x="90" y="86"/>
                    <a:pt x="90" y="86"/>
                  </a:cubicBezTo>
                  <a:cubicBezTo>
                    <a:pt x="89" y="85"/>
                    <a:pt x="89" y="85"/>
                    <a:pt x="89" y="85"/>
                  </a:cubicBezTo>
                  <a:cubicBezTo>
                    <a:pt x="89" y="85"/>
                    <a:pt x="89" y="85"/>
                    <a:pt x="89" y="85"/>
                  </a:cubicBezTo>
                  <a:cubicBezTo>
                    <a:pt x="89" y="84"/>
                    <a:pt x="89" y="84"/>
                    <a:pt x="89" y="84"/>
                  </a:cubicBezTo>
                  <a:cubicBezTo>
                    <a:pt x="89" y="84"/>
                    <a:pt x="89" y="83"/>
                    <a:pt x="89" y="82"/>
                  </a:cubicBezTo>
                  <a:cubicBezTo>
                    <a:pt x="90" y="82"/>
                    <a:pt x="90" y="82"/>
                    <a:pt x="90" y="82"/>
                  </a:cubicBezTo>
                  <a:cubicBezTo>
                    <a:pt x="89" y="81"/>
                    <a:pt x="89" y="81"/>
                    <a:pt x="88" y="80"/>
                  </a:cubicBezTo>
                  <a:cubicBezTo>
                    <a:pt x="88" y="80"/>
                    <a:pt x="88" y="80"/>
                    <a:pt x="88" y="80"/>
                  </a:cubicBezTo>
                  <a:cubicBezTo>
                    <a:pt x="88" y="79"/>
                    <a:pt x="88" y="79"/>
                    <a:pt x="88" y="79"/>
                  </a:cubicBezTo>
                  <a:cubicBezTo>
                    <a:pt x="88" y="78"/>
                    <a:pt x="87" y="78"/>
                    <a:pt x="86" y="78"/>
                  </a:cubicBezTo>
                  <a:cubicBezTo>
                    <a:pt x="85" y="78"/>
                    <a:pt x="85" y="78"/>
                    <a:pt x="85" y="78"/>
                  </a:cubicBezTo>
                  <a:cubicBezTo>
                    <a:pt x="85" y="79"/>
                    <a:pt x="82" y="78"/>
                    <a:pt x="81" y="77"/>
                  </a:cubicBezTo>
                  <a:lnTo>
                    <a:pt x="81" y="76"/>
                  </a:lnTo>
                  <a:close/>
                  <a:moveTo>
                    <a:pt x="88" y="172"/>
                  </a:moveTo>
                  <a:cubicBezTo>
                    <a:pt x="89" y="172"/>
                    <a:pt x="89" y="172"/>
                    <a:pt x="89" y="172"/>
                  </a:cubicBezTo>
                  <a:cubicBezTo>
                    <a:pt x="88" y="172"/>
                    <a:pt x="88" y="172"/>
                    <a:pt x="88" y="172"/>
                  </a:cubicBezTo>
                  <a:cubicBezTo>
                    <a:pt x="87" y="172"/>
                    <a:pt x="87" y="172"/>
                    <a:pt x="87" y="172"/>
                  </a:cubicBezTo>
                  <a:cubicBezTo>
                    <a:pt x="88" y="173"/>
                    <a:pt x="88" y="173"/>
                    <a:pt x="88" y="173"/>
                  </a:cubicBezTo>
                  <a:cubicBezTo>
                    <a:pt x="89" y="173"/>
                    <a:pt x="89" y="173"/>
                    <a:pt x="89" y="173"/>
                  </a:cubicBezTo>
                  <a:lnTo>
                    <a:pt x="88" y="172"/>
                  </a:lnTo>
                  <a:close/>
                  <a:moveTo>
                    <a:pt x="118" y="171"/>
                  </a:moveTo>
                  <a:cubicBezTo>
                    <a:pt x="118" y="171"/>
                    <a:pt x="118" y="171"/>
                    <a:pt x="118" y="171"/>
                  </a:cubicBezTo>
                  <a:cubicBezTo>
                    <a:pt x="119" y="171"/>
                    <a:pt x="119" y="171"/>
                    <a:pt x="119" y="171"/>
                  </a:cubicBezTo>
                  <a:cubicBezTo>
                    <a:pt x="119" y="171"/>
                    <a:pt x="119" y="171"/>
                    <a:pt x="119" y="171"/>
                  </a:cubicBezTo>
                  <a:lnTo>
                    <a:pt x="118" y="171"/>
                  </a:lnTo>
                  <a:close/>
                  <a:moveTo>
                    <a:pt x="127" y="169"/>
                  </a:moveTo>
                  <a:cubicBezTo>
                    <a:pt x="127" y="169"/>
                    <a:pt x="127" y="169"/>
                    <a:pt x="127" y="169"/>
                  </a:cubicBezTo>
                  <a:cubicBezTo>
                    <a:pt x="127" y="170"/>
                    <a:pt x="127" y="170"/>
                    <a:pt x="127" y="170"/>
                  </a:cubicBezTo>
                  <a:cubicBezTo>
                    <a:pt x="127" y="170"/>
                    <a:pt x="127" y="170"/>
                    <a:pt x="127" y="170"/>
                  </a:cubicBezTo>
                  <a:lnTo>
                    <a:pt x="127" y="169"/>
                  </a:lnTo>
                  <a:close/>
                  <a:moveTo>
                    <a:pt x="109" y="157"/>
                  </a:moveTo>
                  <a:cubicBezTo>
                    <a:pt x="109" y="158"/>
                    <a:pt x="109" y="158"/>
                    <a:pt x="109" y="158"/>
                  </a:cubicBezTo>
                  <a:cubicBezTo>
                    <a:pt x="110" y="158"/>
                    <a:pt x="110" y="158"/>
                    <a:pt x="110" y="158"/>
                  </a:cubicBezTo>
                  <a:cubicBezTo>
                    <a:pt x="110" y="158"/>
                    <a:pt x="110" y="158"/>
                    <a:pt x="110" y="158"/>
                  </a:cubicBezTo>
                  <a:lnTo>
                    <a:pt x="109" y="157"/>
                  </a:lnTo>
                  <a:close/>
                  <a:moveTo>
                    <a:pt x="77" y="161"/>
                  </a:moveTo>
                  <a:cubicBezTo>
                    <a:pt x="77" y="162"/>
                    <a:pt x="78" y="162"/>
                    <a:pt x="78" y="162"/>
                  </a:cubicBezTo>
                  <a:cubicBezTo>
                    <a:pt x="78" y="163"/>
                    <a:pt x="78" y="163"/>
                    <a:pt x="78" y="163"/>
                  </a:cubicBezTo>
                  <a:cubicBezTo>
                    <a:pt x="80" y="163"/>
                    <a:pt x="80" y="163"/>
                    <a:pt x="80" y="163"/>
                  </a:cubicBezTo>
                  <a:cubicBezTo>
                    <a:pt x="80" y="163"/>
                    <a:pt x="80" y="163"/>
                    <a:pt x="80" y="163"/>
                  </a:cubicBezTo>
                  <a:cubicBezTo>
                    <a:pt x="81" y="163"/>
                    <a:pt x="81" y="163"/>
                    <a:pt x="81" y="163"/>
                  </a:cubicBezTo>
                  <a:cubicBezTo>
                    <a:pt x="82" y="163"/>
                    <a:pt x="82" y="163"/>
                    <a:pt x="82" y="163"/>
                  </a:cubicBezTo>
                  <a:cubicBezTo>
                    <a:pt x="83" y="162"/>
                    <a:pt x="85" y="163"/>
                    <a:pt x="86" y="163"/>
                  </a:cubicBezTo>
                  <a:cubicBezTo>
                    <a:pt x="87" y="164"/>
                    <a:pt x="89" y="164"/>
                    <a:pt x="90" y="164"/>
                  </a:cubicBezTo>
                  <a:cubicBezTo>
                    <a:pt x="91" y="164"/>
                    <a:pt x="93" y="164"/>
                    <a:pt x="94" y="164"/>
                  </a:cubicBezTo>
                  <a:cubicBezTo>
                    <a:pt x="94" y="164"/>
                    <a:pt x="94" y="164"/>
                    <a:pt x="94" y="164"/>
                  </a:cubicBezTo>
                  <a:cubicBezTo>
                    <a:pt x="95" y="165"/>
                    <a:pt x="95" y="165"/>
                    <a:pt x="95" y="165"/>
                  </a:cubicBezTo>
                  <a:cubicBezTo>
                    <a:pt x="96" y="165"/>
                    <a:pt x="96" y="165"/>
                    <a:pt x="97" y="166"/>
                  </a:cubicBezTo>
                  <a:cubicBezTo>
                    <a:pt x="98" y="166"/>
                    <a:pt x="98" y="166"/>
                    <a:pt x="100" y="166"/>
                  </a:cubicBezTo>
                  <a:cubicBezTo>
                    <a:pt x="100" y="167"/>
                    <a:pt x="100" y="167"/>
                    <a:pt x="100" y="167"/>
                  </a:cubicBezTo>
                  <a:cubicBezTo>
                    <a:pt x="101" y="168"/>
                    <a:pt x="100" y="168"/>
                    <a:pt x="101" y="169"/>
                  </a:cubicBezTo>
                  <a:cubicBezTo>
                    <a:pt x="100" y="170"/>
                    <a:pt x="100" y="170"/>
                    <a:pt x="100" y="170"/>
                  </a:cubicBezTo>
                  <a:cubicBezTo>
                    <a:pt x="102" y="170"/>
                    <a:pt x="104" y="170"/>
                    <a:pt x="106" y="170"/>
                  </a:cubicBezTo>
                  <a:cubicBezTo>
                    <a:pt x="107" y="170"/>
                    <a:pt x="107" y="170"/>
                    <a:pt x="107" y="170"/>
                  </a:cubicBezTo>
                  <a:cubicBezTo>
                    <a:pt x="107" y="170"/>
                    <a:pt x="107" y="170"/>
                    <a:pt x="107" y="170"/>
                  </a:cubicBezTo>
                  <a:cubicBezTo>
                    <a:pt x="108" y="169"/>
                    <a:pt x="108" y="169"/>
                    <a:pt x="108" y="169"/>
                  </a:cubicBezTo>
                  <a:cubicBezTo>
                    <a:pt x="109" y="170"/>
                    <a:pt x="109" y="169"/>
                    <a:pt x="110" y="169"/>
                  </a:cubicBezTo>
                  <a:cubicBezTo>
                    <a:pt x="112" y="169"/>
                    <a:pt x="113" y="169"/>
                    <a:pt x="114" y="169"/>
                  </a:cubicBezTo>
                  <a:cubicBezTo>
                    <a:pt x="117" y="168"/>
                    <a:pt x="120" y="168"/>
                    <a:pt x="123" y="167"/>
                  </a:cubicBezTo>
                  <a:cubicBezTo>
                    <a:pt x="124" y="167"/>
                    <a:pt x="124" y="167"/>
                    <a:pt x="124" y="167"/>
                  </a:cubicBezTo>
                  <a:cubicBezTo>
                    <a:pt x="124" y="167"/>
                    <a:pt x="124" y="167"/>
                    <a:pt x="124" y="167"/>
                  </a:cubicBezTo>
                  <a:cubicBezTo>
                    <a:pt x="125" y="168"/>
                    <a:pt x="125" y="168"/>
                    <a:pt x="125" y="168"/>
                  </a:cubicBezTo>
                  <a:cubicBezTo>
                    <a:pt x="126" y="168"/>
                    <a:pt x="126" y="168"/>
                    <a:pt x="126" y="168"/>
                  </a:cubicBezTo>
                  <a:cubicBezTo>
                    <a:pt x="127" y="169"/>
                    <a:pt x="128" y="168"/>
                    <a:pt x="129" y="167"/>
                  </a:cubicBezTo>
                  <a:cubicBezTo>
                    <a:pt x="130" y="165"/>
                    <a:pt x="130" y="165"/>
                    <a:pt x="130" y="165"/>
                  </a:cubicBezTo>
                  <a:cubicBezTo>
                    <a:pt x="130" y="164"/>
                    <a:pt x="130" y="164"/>
                    <a:pt x="130" y="164"/>
                  </a:cubicBezTo>
                  <a:cubicBezTo>
                    <a:pt x="130" y="163"/>
                    <a:pt x="130" y="163"/>
                    <a:pt x="130" y="163"/>
                  </a:cubicBezTo>
                  <a:cubicBezTo>
                    <a:pt x="130" y="163"/>
                    <a:pt x="130" y="163"/>
                    <a:pt x="130" y="164"/>
                  </a:cubicBezTo>
                  <a:cubicBezTo>
                    <a:pt x="130" y="163"/>
                    <a:pt x="129" y="162"/>
                    <a:pt x="129" y="162"/>
                  </a:cubicBezTo>
                  <a:cubicBezTo>
                    <a:pt x="130" y="161"/>
                    <a:pt x="130" y="161"/>
                    <a:pt x="130" y="161"/>
                  </a:cubicBezTo>
                  <a:cubicBezTo>
                    <a:pt x="130" y="160"/>
                    <a:pt x="130" y="160"/>
                    <a:pt x="130" y="160"/>
                  </a:cubicBezTo>
                  <a:cubicBezTo>
                    <a:pt x="130" y="160"/>
                    <a:pt x="130" y="160"/>
                    <a:pt x="130" y="160"/>
                  </a:cubicBezTo>
                  <a:cubicBezTo>
                    <a:pt x="130" y="161"/>
                    <a:pt x="130" y="161"/>
                    <a:pt x="130" y="161"/>
                  </a:cubicBezTo>
                  <a:cubicBezTo>
                    <a:pt x="129" y="161"/>
                    <a:pt x="129" y="161"/>
                    <a:pt x="129" y="161"/>
                  </a:cubicBezTo>
                  <a:cubicBezTo>
                    <a:pt x="128" y="163"/>
                    <a:pt x="128" y="163"/>
                    <a:pt x="128" y="163"/>
                  </a:cubicBezTo>
                  <a:cubicBezTo>
                    <a:pt x="128" y="163"/>
                    <a:pt x="128" y="163"/>
                    <a:pt x="128" y="163"/>
                  </a:cubicBezTo>
                  <a:cubicBezTo>
                    <a:pt x="127" y="163"/>
                    <a:pt x="127" y="163"/>
                    <a:pt x="127" y="163"/>
                  </a:cubicBezTo>
                  <a:cubicBezTo>
                    <a:pt x="126" y="163"/>
                    <a:pt x="126" y="163"/>
                    <a:pt x="126" y="163"/>
                  </a:cubicBezTo>
                  <a:cubicBezTo>
                    <a:pt x="126" y="163"/>
                    <a:pt x="126" y="163"/>
                    <a:pt x="126" y="163"/>
                  </a:cubicBezTo>
                  <a:cubicBezTo>
                    <a:pt x="125" y="162"/>
                    <a:pt x="125" y="163"/>
                    <a:pt x="124" y="163"/>
                  </a:cubicBezTo>
                  <a:cubicBezTo>
                    <a:pt x="122" y="164"/>
                    <a:pt x="122" y="164"/>
                    <a:pt x="122" y="164"/>
                  </a:cubicBezTo>
                  <a:cubicBezTo>
                    <a:pt x="122" y="164"/>
                    <a:pt x="122" y="164"/>
                    <a:pt x="122" y="164"/>
                  </a:cubicBezTo>
                  <a:cubicBezTo>
                    <a:pt x="121" y="165"/>
                    <a:pt x="121" y="165"/>
                    <a:pt x="121" y="165"/>
                  </a:cubicBezTo>
                  <a:cubicBezTo>
                    <a:pt x="121" y="166"/>
                    <a:pt x="120" y="165"/>
                    <a:pt x="119" y="165"/>
                  </a:cubicBezTo>
                  <a:cubicBezTo>
                    <a:pt x="118" y="164"/>
                    <a:pt x="119" y="163"/>
                    <a:pt x="120" y="162"/>
                  </a:cubicBezTo>
                  <a:cubicBezTo>
                    <a:pt x="119" y="161"/>
                    <a:pt x="119" y="161"/>
                    <a:pt x="119" y="161"/>
                  </a:cubicBezTo>
                  <a:cubicBezTo>
                    <a:pt x="119" y="162"/>
                    <a:pt x="119" y="162"/>
                    <a:pt x="119" y="162"/>
                  </a:cubicBezTo>
                  <a:cubicBezTo>
                    <a:pt x="119" y="161"/>
                    <a:pt x="119" y="161"/>
                    <a:pt x="119" y="161"/>
                  </a:cubicBezTo>
                  <a:cubicBezTo>
                    <a:pt x="119" y="161"/>
                    <a:pt x="119" y="160"/>
                    <a:pt x="120" y="160"/>
                  </a:cubicBezTo>
                  <a:cubicBezTo>
                    <a:pt x="118" y="160"/>
                    <a:pt x="118" y="160"/>
                    <a:pt x="117" y="160"/>
                  </a:cubicBezTo>
                  <a:cubicBezTo>
                    <a:pt x="115" y="161"/>
                    <a:pt x="114" y="161"/>
                    <a:pt x="113" y="161"/>
                  </a:cubicBezTo>
                  <a:cubicBezTo>
                    <a:pt x="112" y="160"/>
                    <a:pt x="112" y="160"/>
                    <a:pt x="112" y="160"/>
                  </a:cubicBezTo>
                  <a:cubicBezTo>
                    <a:pt x="111" y="160"/>
                    <a:pt x="110" y="160"/>
                    <a:pt x="109" y="160"/>
                  </a:cubicBezTo>
                  <a:cubicBezTo>
                    <a:pt x="108" y="160"/>
                    <a:pt x="107" y="160"/>
                    <a:pt x="106" y="160"/>
                  </a:cubicBezTo>
                  <a:cubicBezTo>
                    <a:pt x="106" y="159"/>
                    <a:pt x="106" y="158"/>
                    <a:pt x="105" y="158"/>
                  </a:cubicBezTo>
                  <a:cubicBezTo>
                    <a:pt x="104" y="159"/>
                    <a:pt x="104" y="159"/>
                    <a:pt x="104" y="159"/>
                  </a:cubicBezTo>
                  <a:cubicBezTo>
                    <a:pt x="103" y="158"/>
                    <a:pt x="103" y="158"/>
                    <a:pt x="103" y="158"/>
                  </a:cubicBezTo>
                  <a:cubicBezTo>
                    <a:pt x="102" y="159"/>
                    <a:pt x="101" y="158"/>
                    <a:pt x="100" y="158"/>
                  </a:cubicBezTo>
                  <a:cubicBezTo>
                    <a:pt x="98" y="158"/>
                    <a:pt x="97" y="159"/>
                    <a:pt x="95" y="160"/>
                  </a:cubicBezTo>
                  <a:cubicBezTo>
                    <a:pt x="94" y="160"/>
                    <a:pt x="94" y="160"/>
                    <a:pt x="94" y="160"/>
                  </a:cubicBezTo>
                  <a:cubicBezTo>
                    <a:pt x="93" y="160"/>
                    <a:pt x="93" y="160"/>
                    <a:pt x="93" y="160"/>
                  </a:cubicBezTo>
                  <a:cubicBezTo>
                    <a:pt x="91" y="160"/>
                    <a:pt x="91" y="160"/>
                    <a:pt x="91" y="160"/>
                  </a:cubicBezTo>
                  <a:cubicBezTo>
                    <a:pt x="91" y="159"/>
                    <a:pt x="91" y="158"/>
                    <a:pt x="91" y="157"/>
                  </a:cubicBezTo>
                  <a:cubicBezTo>
                    <a:pt x="90" y="158"/>
                    <a:pt x="90" y="158"/>
                    <a:pt x="90" y="158"/>
                  </a:cubicBezTo>
                  <a:cubicBezTo>
                    <a:pt x="88" y="156"/>
                    <a:pt x="88" y="156"/>
                    <a:pt x="88" y="156"/>
                  </a:cubicBezTo>
                  <a:cubicBezTo>
                    <a:pt x="88" y="156"/>
                    <a:pt x="89" y="156"/>
                    <a:pt x="90" y="156"/>
                  </a:cubicBezTo>
                  <a:cubicBezTo>
                    <a:pt x="90" y="155"/>
                    <a:pt x="90" y="155"/>
                    <a:pt x="90" y="155"/>
                  </a:cubicBezTo>
                  <a:cubicBezTo>
                    <a:pt x="90" y="154"/>
                    <a:pt x="90" y="154"/>
                    <a:pt x="90" y="154"/>
                  </a:cubicBezTo>
                  <a:cubicBezTo>
                    <a:pt x="89" y="154"/>
                    <a:pt x="89" y="154"/>
                    <a:pt x="89" y="154"/>
                  </a:cubicBezTo>
                  <a:cubicBezTo>
                    <a:pt x="88" y="154"/>
                    <a:pt x="88" y="154"/>
                    <a:pt x="88" y="154"/>
                  </a:cubicBezTo>
                  <a:cubicBezTo>
                    <a:pt x="88" y="154"/>
                    <a:pt x="88" y="154"/>
                    <a:pt x="88" y="154"/>
                  </a:cubicBezTo>
                  <a:cubicBezTo>
                    <a:pt x="88" y="155"/>
                    <a:pt x="88" y="155"/>
                    <a:pt x="88" y="155"/>
                  </a:cubicBezTo>
                  <a:cubicBezTo>
                    <a:pt x="87" y="155"/>
                    <a:pt x="87" y="155"/>
                    <a:pt x="87" y="155"/>
                  </a:cubicBezTo>
                  <a:cubicBezTo>
                    <a:pt x="87" y="157"/>
                    <a:pt x="84" y="156"/>
                    <a:pt x="83" y="156"/>
                  </a:cubicBezTo>
                  <a:cubicBezTo>
                    <a:pt x="82" y="155"/>
                    <a:pt x="82" y="155"/>
                    <a:pt x="82" y="155"/>
                  </a:cubicBezTo>
                  <a:cubicBezTo>
                    <a:pt x="82" y="153"/>
                    <a:pt x="82" y="153"/>
                    <a:pt x="82" y="153"/>
                  </a:cubicBezTo>
                  <a:cubicBezTo>
                    <a:pt x="82" y="152"/>
                    <a:pt x="82" y="152"/>
                    <a:pt x="82" y="152"/>
                  </a:cubicBezTo>
                  <a:cubicBezTo>
                    <a:pt x="81" y="152"/>
                    <a:pt x="81" y="152"/>
                    <a:pt x="81" y="152"/>
                  </a:cubicBezTo>
                  <a:cubicBezTo>
                    <a:pt x="81" y="153"/>
                    <a:pt x="81" y="153"/>
                    <a:pt x="81" y="153"/>
                  </a:cubicBezTo>
                  <a:cubicBezTo>
                    <a:pt x="81" y="154"/>
                    <a:pt x="81" y="154"/>
                    <a:pt x="81" y="154"/>
                  </a:cubicBezTo>
                  <a:cubicBezTo>
                    <a:pt x="81" y="154"/>
                    <a:pt x="81" y="154"/>
                    <a:pt x="81" y="154"/>
                  </a:cubicBezTo>
                  <a:cubicBezTo>
                    <a:pt x="81" y="155"/>
                    <a:pt x="81" y="155"/>
                    <a:pt x="81" y="155"/>
                  </a:cubicBezTo>
                  <a:cubicBezTo>
                    <a:pt x="81" y="156"/>
                    <a:pt x="81" y="156"/>
                    <a:pt x="81" y="156"/>
                  </a:cubicBezTo>
                  <a:cubicBezTo>
                    <a:pt x="80" y="156"/>
                    <a:pt x="80" y="156"/>
                    <a:pt x="80" y="156"/>
                  </a:cubicBezTo>
                  <a:cubicBezTo>
                    <a:pt x="79" y="156"/>
                    <a:pt x="79" y="156"/>
                    <a:pt x="79" y="156"/>
                  </a:cubicBezTo>
                  <a:cubicBezTo>
                    <a:pt x="79" y="155"/>
                    <a:pt x="79" y="155"/>
                    <a:pt x="79" y="155"/>
                  </a:cubicBezTo>
                  <a:cubicBezTo>
                    <a:pt x="79" y="155"/>
                    <a:pt x="79" y="154"/>
                    <a:pt x="79" y="154"/>
                  </a:cubicBezTo>
                  <a:cubicBezTo>
                    <a:pt x="78" y="154"/>
                    <a:pt x="78" y="155"/>
                    <a:pt x="78" y="156"/>
                  </a:cubicBezTo>
                  <a:cubicBezTo>
                    <a:pt x="78" y="156"/>
                    <a:pt x="78" y="156"/>
                    <a:pt x="78" y="156"/>
                  </a:cubicBezTo>
                  <a:cubicBezTo>
                    <a:pt x="78" y="157"/>
                    <a:pt x="78" y="157"/>
                    <a:pt x="78" y="157"/>
                  </a:cubicBezTo>
                  <a:cubicBezTo>
                    <a:pt x="78" y="158"/>
                    <a:pt x="78" y="158"/>
                    <a:pt x="78" y="158"/>
                  </a:cubicBezTo>
                  <a:cubicBezTo>
                    <a:pt x="77" y="159"/>
                    <a:pt x="77" y="159"/>
                    <a:pt x="77" y="159"/>
                  </a:cubicBezTo>
                  <a:cubicBezTo>
                    <a:pt x="78" y="161"/>
                    <a:pt x="78" y="161"/>
                    <a:pt x="78" y="161"/>
                  </a:cubicBezTo>
                  <a:cubicBezTo>
                    <a:pt x="77" y="161"/>
                    <a:pt x="77" y="161"/>
                    <a:pt x="77" y="161"/>
                  </a:cubicBezTo>
                  <a:close/>
                  <a:moveTo>
                    <a:pt x="21" y="98"/>
                  </a:moveTo>
                  <a:cubicBezTo>
                    <a:pt x="19" y="99"/>
                    <a:pt x="22" y="103"/>
                    <a:pt x="23" y="104"/>
                  </a:cubicBezTo>
                  <a:cubicBezTo>
                    <a:pt x="25" y="104"/>
                    <a:pt x="24" y="103"/>
                    <a:pt x="25" y="102"/>
                  </a:cubicBezTo>
                  <a:cubicBezTo>
                    <a:pt x="26" y="102"/>
                    <a:pt x="26" y="102"/>
                    <a:pt x="27" y="102"/>
                  </a:cubicBezTo>
                  <a:cubicBezTo>
                    <a:pt x="27" y="102"/>
                    <a:pt x="27" y="102"/>
                    <a:pt x="27" y="102"/>
                  </a:cubicBezTo>
                  <a:cubicBezTo>
                    <a:pt x="25" y="100"/>
                    <a:pt x="23" y="99"/>
                    <a:pt x="22" y="97"/>
                  </a:cubicBezTo>
                  <a:cubicBezTo>
                    <a:pt x="22" y="98"/>
                    <a:pt x="21" y="98"/>
                    <a:pt x="21" y="98"/>
                  </a:cubicBezTo>
                  <a:close/>
                  <a:moveTo>
                    <a:pt x="18" y="92"/>
                  </a:moveTo>
                  <a:cubicBezTo>
                    <a:pt x="18" y="95"/>
                    <a:pt x="20" y="93"/>
                    <a:pt x="21" y="93"/>
                  </a:cubicBezTo>
                  <a:cubicBezTo>
                    <a:pt x="22" y="93"/>
                    <a:pt x="24" y="95"/>
                    <a:pt x="24" y="92"/>
                  </a:cubicBezTo>
                  <a:cubicBezTo>
                    <a:pt x="23" y="91"/>
                    <a:pt x="21" y="90"/>
                    <a:pt x="21" y="89"/>
                  </a:cubicBezTo>
                  <a:cubicBezTo>
                    <a:pt x="20" y="88"/>
                    <a:pt x="20" y="88"/>
                    <a:pt x="20" y="87"/>
                  </a:cubicBezTo>
                  <a:cubicBezTo>
                    <a:pt x="21" y="86"/>
                    <a:pt x="21" y="87"/>
                    <a:pt x="22" y="87"/>
                  </a:cubicBezTo>
                  <a:cubicBezTo>
                    <a:pt x="22" y="87"/>
                    <a:pt x="23" y="82"/>
                    <a:pt x="20" y="83"/>
                  </a:cubicBezTo>
                  <a:cubicBezTo>
                    <a:pt x="19" y="84"/>
                    <a:pt x="19" y="85"/>
                    <a:pt x="18" y="86"/>
                  </a:cubicBezTo>
                  <a:cubicBezTo>
                    <a:pt x="18" y="87"/>
                    <a:pt x="18" y="86"/>
                    <a:pt x="17" y="86"/>
                  </a:cubicBezTo>
                  <a:cubicBezTo>
                    <a:pt x="16" y="86"/>
                    <a:pt x="16" y="85"/>
                    <a:pt x="15" y="87"/>
                  </a:cubicBezTo>
                  <a:cubicBezTo>
                    <a:pt x="15" y="87"/>
                    <a:pt x="14" y="89"/>
                    <a:pt x="14" y="89"/>
                  </a:cubicBezTo>
                  <a:cubicBezTo>
                    <a:pt x="14" y="90"/>
                    <a:pt x="14" y="90"/>
                    <a:pt x="15" y="91"/>
                  </a:cubicBezTo>
                  <a:cubicBezTo>
                    <a:pt x="16" y="91"/>
                    <a:pt x="17" y="91"/>
                    <a:pt x="18" y="92"/>
                  </a:cubicBezTo>
                  <a:cubicBezTo>
                    <a:pt x="18" y="93"/>
                    <a:pt x="17" y="92"/>
                    <a:pt x="18" y="92"/>
                  </a:cubicBezTo>
                  <a:close/>
                  <a:moveTo>
                    <a:pt x="19" y="78"/>
                  </a:moveTo>
                  <a:cubicBezTo>
                    <a:pt x="19" y="79"/>
                    <a:pt x="18" y="80"/>
                    <a:pt x="19" y="81"/>
                  </a:cubicBezTo>
                  <a:cubicBezTo>
                    <a:pt x="20" y="81"/>
                    <a:pt x="20" y="80"/>
                    <a:pt x="21" y="80"/>
                  </a:cubicBezTo>
                  <a:cubicBezTo>
                    <a:pt x="22" y="80"/>
                    <a:pt x="23" y="81"/>
                    <a:pt x="23" y="81"/>
                  </a:cubicBezTo>
                  <a:cubicBezTo>
                    <a:pt x="24" y="80"/>
                    <a:pt x="22" y="78"/>
                    <a:pt x="22" y="78"/>
                  </a:cubicBezTo>
                  <a:cubicBezTo>
                    <a:pt x="22" y="77"/>
                    <a:pt x="22" y="75"/>
                    <a:pt x="20" y="75"/>
                  </a:cubicBezTo>
                  <a:cubicBezTo>
                    <a:pt x="20" y="76"/>
                    <a:pt x="19" y="78"/>
                    <a:pt x="19" y="78"/>
                  </a:cubicBezTo>
                  <a:cubicBezTo>
                    <a:pt x="19" y="79"/>
                    <a:pt x="19" y="78"/>
                    <a:pt x="19" y="78"/>
                  </a:cubicBezTo>
                  <a:close/>
                  <a:moveTo>
                    <a:pt x="4" y="50"/>
                  </a:moveTo>
                  <a:cubicBezTo>
                    <a:pt x="3" y="50"/>
                    <a:pt x="0" y="50"/>
                    <a:pt x="1" y="52"/>
                  </a:cubicBezTo>
                  <a:cubicBezTo>
                    <a:pt x="1" y="53"/>
                    <a:pt x="4" y="54"/>
                    <a:pt x="4" y="55"/>
                  </a:cubicBezTo>
                  <a:cubicBezTo>
                    <a:pt x="5" y="57"/>
                    <a:pt x="5" y="58"/>
                    <a:pt x="6" y="59"/>
                  </a:cubicBezTo>
                  <a:cubicBezTo>
                    <a:pt x="7" y="60"/>
                    <a:pt x="10" y="62"/>
                    <a:pt x="10" y="61"/>
                  </a:cubicBezTo>
                  <a:cubicBezTo>
                    <a:pt x="11" y="60"/>
                    <a:pt x="8" y="58"/>
                    <a:pt x="8" y="58"/>
                  </a:cubicBezTo>
                  <a:cubicBezTo>
                    <a:pt x="7" y="57"/>
                    <a:pt x="5" y="55"/>
                    <a:pt x="5" y="54"/>
                  </a:cubicBezTo>
                  <a:cubicBezTo>
                    <a:pt x="5" y="52"/>
                    <a:pt x="6" y="53"/>
                    <a:pt x="6" y="52"/>
                  </a:cubicBezTo>
                  <a:cubicBezTo>
                    <a:pt x="7" y="49"/>
                    <a:pt x="4" y="50"/>
                    <a:pt x="4" y="50"/>
                  </a:cubicBezTo>
                  <a:cubicBezTo>
                    <a:pt x="3" y="50"/>
                    <a:pt x="4" y="50"/>
                    <a:pt x="4" y="50"/>
                  </a:cubicBezTo>
                  <a:close/>
                  <a:moveTo>
                    <a:pt x="97" y="26"/>
                  </a:moveTo>
                  <a:cubicBezTo>
                    <a:pt x="97" y="27"/>
                    <a:pt x="96" y="27"/>
                    <a:pt x="96" y="27"/>
                  </a:cubicBezTo>
                  <a:cubicBezTo>
                    <a:pt x="96" y="28"/>
                    <a:pt x="97" y="28"/>
                    <a:pt x="97" y="29"/>
                  </a:cubicBezTo>
                  <a:cubicBezTo>
                    <a:pt x="98" y="30"/>
                    <a:pt x="99" y="31"/>
                    <a:pt x="101" y="30"/>
                  </a:cubicBezTo>
                  <a:cubicBezTo>
                    <a:pt x="103" y="28"/>
                    <a:pt x="101" y="24"/>
                    <a:pt x="98" y="25"/>
                  </a:cubicBezTo>
                  <a:cubicBezTo>
                    <a:pt x="98" y="25"/>
                    <a:pt x="98" y="26"/>
                    <a:pt x="97" y="26"/>
                  </a:cubicBezTo>
                  <a:cubicBezTo>
                    <a:pt x="97" y="27"/>
                    <a:pt x="98" y="26"/>
                    <a:pt x="97" y="26"/>
                  </a:cubicBezTo>
                  <a:close/>
                  <a:moveTo>
                    <a:pt x="116" y="32"/>
                  </a:moveTo>
                  <a:cubicBezTo>
                    <a:pt x="116" y="31"/>
                    <a:pt x="115" y="32"/>
                    <a:pt x="114" y="32"/>
                  </a:cubicBezTo>
                  <a:cubicBezTo>
                    <a:pt x="114" y="33"/>
                    <a:pt x="117" y="35"/>
                    <a:pt x="118" y="35"/>
                  </a:cubicBezTo>
                  <a:cubicBezTo>
                    <a:pt x="121" y="35"/>
                    <a:pt x="118" y="32"/>
                    <a:pt x="116" y="32"/>
                  </a:cubicBezTo>
                  <a:cubicBezTo>
                    <a:pt x="116" y="31"/>
                    <a:pt x="118" y="32"/>
                    <a:pt x="116" y="32"/>
                  </a:cubicBezTo>
                  <a:close/>
                  <a:moveTo>
                    <a:pt x="64" y="136"/>
                  </a:moveTo>
                  <a:cubicBezTo>
                    <a:pt x="64" y="138"/>
                    <a:pt x="65" y="139"/>
                    <a:pt x="65" y="140"/>
                  </a:cubicBezTo>
                  <a:cubicBezTo>
                    <a:pt x="66" y="141"/>
                    <a:pt x="66" y="141"/>
                    <a:pt x="68" y="140"/>
                  </a:cubicBezTo>
                  <a:cubicBezTo>
                    <a:pt x="68" y="140"/>
                    <a:pt x="69" y="139"/>
                    <a:pt x="69" y="138"/>
                  </a:cubicBezTo>
                  <a:cubicBezTo>
                    <a:pt x="68" y="137"/>
                    <a:pt x="66" y="137"/>
                    <a:pt x="66" y="135"/>
                  </a:cubicBezTo>
                  <a:cubicBezTo>
                    <a:pt x="65" y="135"/>
                    <a:pt x="65" y="136"/>
                    <a:pt x="64" y="136"/>
                  </a:cubicBezTo>
                  <a:close/>
                </a:path>
              </a:pathLst>
            </a:custGeom>
            <a:solidFill>
              <a:schemeClr val="accent1"/>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85" name="Freeform 44">
              <a:extLst>
                <a:ext uri="{FF2B5EF4-FFF2-40B4-BE49-F238E27FC236}">
                  <a16:creationId xmlns:a16="http://schemas.microsoft.com/office/drawing/2014/main" id="{B1753FF2-38A0-1D89-BE16-EA91B22DEE5A}"/>
                </a:ext>
              </a:extLst>
            </p:cNvPr>
            <p:cNvSpPr>
              <a:spLocks noEditPoints="1"/>
            </p:cNvSpPr>
            <p:nvPr/>
          </p:nvSpPr>
          <p:spPr bwMode="auto">
            <a:xfrm>
              <a:off x="8856663" y="3998913"/>
              <a:ext cx="696913" cy="908050"/>
            </a:xfrm>
            <a:custGeom>
              <a:avLst/>
              <a:gdLst>
                <a:gd name="T0" fmla="*/ 151 w 183"/>
                <a:gd name="T1" fmla="*/ 21 h 238"/>
                <a:gd name="T2" fmla="*/ 147 w 183"/>
                <a:gd name="T3" fmla="*/ 13 h 238"/>
                <a:gd name="T4" fmla="*/ 150 w 183"/>
                <a:gd name="T5" fmla="*/ 8 h 238"/>
                <a:gd name="T6" fmla="*/ 154 w 183"/>
                <a:gd name="T7" fmla="*/ 14 h 238"/>
                <a:gd name="T8" fmla="*/ 132 w 183"/>
                <a:gd name="T9" fmla="*/ 17 h 238"/>
                <a:gd name="T10" fmla="*/ 162 w 183"/>
                <a:gd name="T11" fmla="*/ 31 h 238"/>
                <a:gd name="T12" fmla="*/ 167 w 183"/>
                <a:gd name="T13" fmla="*/ 33 h 238"/>
                <a:gd name="T14" fmla="*/ 54 w 183"/>
                <a:gd name="T15" fmla="*/ 226 h 238"/>
                <a:gd name="T16" fmla="*/ 86 w 183"/>
                <a:gd name="T17" fmla="*/ 234 h 238"/>
                <a:gd name="T18" fmla="*/ 97 w 183"/>
                <a:gd name="T19" fmla="*/ 230 h 238"/>
                <a:gd name="T20" fmla="*/ 126 w 183"/>
                <a:gd name="T21" fmla="*/ 228 h 238"/>
                <a:gd name="T22" fmla="*/ 144 w 183"/>
                <a:gd name="T23" fmla="*/ 227 h 238"/>
                <a:gd name="T24" fmla="*/ 156 w 183"/>
                <a:gd name="T25" fmla="*/ 201 h 238"/>
                <a:gd name="T26" fmla="*/ 147 w 183"/>
                <a:gd name="T27" fmla="*/ 185 h 238"/>
                <a:gd name="T28" fmla="*/ 132 w 183"/>
                <a:gd name="T29" fmla="*/ 167 h 238"/>
                <a:gd name="T30" fmla="*/ 129 w 183"/>
                <a:gd name="T31" fmla="*/ 151 h 238"/>
                <a:gd name="T32" fmla="*/ 152 w 183"/>
                <a:gd name="T33" fmla="*/ 137 h 238"/>
                <a:gd name="T34" fmla="*/ 174 w 183"/>
                <a:gd name="T35" fmla="*/ 129 h 238"/>
                <a:gd name="T36" fmla="*/ 175 w 183"/>
                <a:gd name="T37" fmla="*/ 104 h 238"/>
                <a:gd name="T38" fmla="*/ 176 w 183"/>
                <a:gd name="T39" fmla="*/ 88 h 238"/>
                <a:gd name="T40" fmla="*/ 171 w 183"/>
                <a:gd name="T41" fmla="*/ 56 h 238"/>
                <a:gd name="T42" fmla="*/ 159 w 183"/>
                <a:gd name="T43" fmla="*/ 31 h 238"/>
                <a:gd name="T44" fmla="*/ 150 w 183"/>
                <a:gd name="T45" fmla="*/ 25 h 238"/>
                <a:gd name="T46" fmla="*/ 141 w 183"/>
                <a:gd name="T47" fmla="*/ 18 h 238"/>
                <a:gd name="T48" fmla="*/ 130 w 183"/>
                <a:gd name="T49" fmla="*/ 21 h 238"/>
                <a:gd name="T50" fmla="*/ 116 w 183"/>
                <a:gd name="T51" fmla="*/ 29 h 238"/>
                <a:gd name="T52" fmla="*/ 109 w 183"/>
                <a:gd name="T53" fmla="*/ 32 h 238"/>
                <a:gd name="T54" fmla="*/ 100 w 183"/>
                <a:gd name="T55" fmla="*/ 30 h 238"/>
                <a:gd name="T56" fmla="*/ 106 w 183"/>
                <a:gd name="T57" fmla="*/ 13 h 238"/>
                <a:gd name="T58" fmla="*/ 102 w 183"/>
                <a:gd name="T59" fmla="*/ 19 h 238"/>
                <a:gd name="T60" fmla="*/ 87 w 183"/>
                <a:gd name="T61" fmla="*/ 19 h 238"/>
                <a:gd name="T62" fmla="*/ 83 w 183"/>
                <a:gd name="T63" fmla="*/ 7 h 238"/>
                <a:gd name="T64" fmla="*/ 78 w 183"/>
                <a:gd name="T65" fmla="*/ 3 h 238"/>
                <a:gd name="T66" fmla="*/ 59 w 183"/>
                <a:gd name="T67" fmla="*/ 5 h 238"/>
                <a:gd name="T68" fmla="*/ 59 w 183"/>
                <a:gd name="T69" fmla="*/ 17 h 238"/>
                <a:gd name="T70" fmla="*/ 64 w 183"/>
                <a:gd name="T71" fmla="*/ 26 h 238"/>
                <a:gd name="T72" fmla="*/ 68 w 183"/>
                <a:gd name="T73" fmla="*/ 34 h 238"/>
                <a:gd name="T74" fmla="*/ 81 w 183"/>
                <a:gd name="T75" fmla="*/ 46 h 238"/>
                <a:gd name="T76" fmla="*/ 56 w 183"/>
                <a:gd name="T77" fmla="*/ 37 h 238"/>
                <a:gd name="T78" fmla="*/ 51 w 183"/>
                <a:gd name="T79" fmla="*/ 43 h 238"/>
                <a:gd name="T80" fmla="*/ 46 w 183"/>
                <a:gd name="T81" fmla="*/ 40 h 238"/>
                <a:gd name="T82" fmla="*/ 29 w 183"/>
                <a:gd name="T83" fmla="*/ 46 h 238"/>
                <a:gd name="T84" fmla="*/ 29 w 183"/>
                <a:gd name="T85" fmla="*/ 55 h 238"/>
                <a:gd name="T86" fmla="*/ 20 w 183"/>
                <a:gd name="T87" fmla="*/ 75 h 238"/>
                <a:gd name="T88" fmla="*/ 20 w 183"/>
                <a:gd name="T89" fmla="*/ 94 h 238"/>
                <a:gd name="T90" fmla="*/ 8 w 183"/>
                <a:gd name="T91" fmla="*/ 109 h 238"/>
                <a:gd name="T92" fmla="*/ 6 w 183"/>
                <a:gd name="T93" fmla="*/ 125 h 238"/>
                <a:gd name="T94" fmla="*/ 11 w 183"/>
                <a:gd name="T95" fmla="*/ 142 h 238"/>
                <a:gd name="T96" fmla="*/ 9 w 183"/>
                <a:gd name="T97" fmla="*/ 152 h 238"/>
                <a:gd name="T98" fmla="*/ 6 w 183"/>
                <a:gd name="T99" fmla="*/ 175 h 238"/>
                <a:gd name="T100" fmla="*/ 24 w 183"/>
                <a:gd name="T101" fmla="*/ 183 h 238"/>
                <a:gd name="T102" fmla="*/ 46 w 183"/>
                <a:gd name="T103" fmla="*/ 188 h 238"/>
                <a:gd name="T104" fmla="*/ 42 w 183"/>
                <a:gd name="T105" fmla="*/ 202 h 238"/>
                <a:gd name="T106" fmla="*/ 36 w 183"/>
                <a:gd name="T107" fmla="*/ 227 h 238"/>
                <a:gd name="T108" fmla="*/ 25 w 183"/>
                <a:gd name="T109" fmla="*/ 41 h 238"/>
                <a:gd name="T110" fmla="*/ 35 w 183"/>
                <a:gd name="T111" fmla="*/ 39 h 238"/>
                <a:gd name="T112" fmla="*/ 43 w 183"/>
                <a:gd name="T113" fmla="*/ 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3" h="238">
                  <a:moveTo>
                    <a:pt x="154" y="14"/>
                  </a:moveTo>
                  <a:cubicBezTo>
                    <a:pt x="154" y="17"/>
                    <a:pt x="158" y="17"/>
                    <a:pt x="158" y="19"/>
                  </a:cubicBezTo>
                  <a:cubicBezTo>
                    <a:pt x="158" y="19"/>
                    <a:pt x="157" y="21"/>
                    <a:pt x="157" y="21"/>
                  </a:cubicBezTo>
                  <a:cubicBezTo>
                    <a:pt x="156" y="21"/>
                    <a:pt x="156" y="19"/>
                    <a:pt x="156" y="19"/>
                  </a:cubicBezTo>
                  <a:cubicBezTo>
                    <a:pt x="154" y="17"/>
                    <a:pt x="152" y="20"/>
                    <a:pt x="151" y="21"/>
                  </a:cubicBezTo>
                  <a:cubicBezTo>
                    <a:pt x="149" y="22"/>
                    <a:pt x="147" y="22"/>
                    <a:pt x="146" y="20"/>
                  </a:cubicBezTo>
                  <a:cubicBezTo>
                    <a:pt x="146" y="18"/>
                    <a:pt x="148" y="18"/>
                    <a:pt x="148" y="17"/>
                  </a:cubicBezTo>
                  <a:cubicBezTo>
                    <a:pt x="148" y="17"/>
                    <a:pt x="147" y="16"/>
                    <a:pt x="147" y="16"/>
                  </a:cubicBezTo>
                  <a:cubicBezTo>
                    <a:pt x="147" y="16"/>
                    <a:pt x="147" y="15"/>
                    <a:pt x="147" y="15"/>
                  </a:cubicBezTo>
                  <a:cubicBezTo>
                    <a:pt x="147" y="14"/>
                    <a:pt x="148" y="14"/>
                    <a:pt x="147" y="13"/>
                  </a:cubicBezTo>
                  <a:cubicBezTo>
                    <a:pt x="147" y="12"/>
                    <a:pt x="146" y="13"/>
                    <a:pt x="147" y="12"/>
                  </a:cubicBezTo>
                  <a:cubicBezTo>
                    <a:pt x="147" y="12"/>
                    <a:pt x="148" y="11"/>
                    <a:pt x="148" y="11"/>
                  </a:cubicBezTo>
                  <a:cubicBezTo>
                    <a:pt x="150" y="11"/>
                    <a:pt x="149" y="12"/>
                    <a:pt x="149" y="10"/>
                  </a:cubicBezTo>
                  <a:cubicBezTo>
                    <a:pt x="149" y="10"/>
                    <a:pt x="149" y="7"/>
                    <a:pt x="150" y="7"/>
                  </a:cubicBezTo>
                  <a:cubicBezTo>
                    <a:pt x="150" y="7"/>
                    <a:pt x="150" y="8"/>
                    <a:pt x="150" y="8"/>
                  </a:cubicBezTo>
                  <a:cubicBezTo>
                    <a:pt x="152" y="8"/>
                    <a:pt x="151" y="11"/>
                    <a:pt x="151" y="12"/>
                  </a:cubicBezTo>
                  <a:cubicBezTo>
                    <a:pt x="151" y="13"/>
                    <a:pt x="151" y="15"/>
                    <a:pt x="152" y="14"/>
                  </a:cubicBezTo>
                  <a:cubicBezTo>
                    <a:pt x="154" y="14"/>
                    <a:pt x="153" y="12"/>
                    <a:pt x="153" y="11"/>
                  </a:cubicBezTo>
                  <a:cubicBezTo>
                    <a:pt x="154" y="10"/>
                    <a:pt x="156" y="11"/>
                    <a:pt x="156" y="11"/>
                  </a:cubicBezTo>
                  <a:cubicBezTo>
                    <a:pt x="157" y="12"/>
                    <a:pt x="155" y="15"/>
                    <a:pt x="154" y="14"/>
                  </a:cubicBezTo>
                  <a:cubicBezTo>
                    <a:pt x="154" y="15"/>
                    <a:pt x="155" y="15"/>
                    <a:pt x="154" y="14"/>
                  </a:cubicBezTo>
                  <a:close/>
                  <a:moveTo>
                    <a:pt x="134" y="17"/>
                  </a:moveTo>
                  <a:cubicBezTo>
                    <a:pt x="136" y="16"/>
                    <a:pt x="137" y="17"/>
                    <a:pt x="139" y="17"/>
                  </a:cubicBezTo>
                  <a:cubicBezTo>
                    <a:pt x="140" y="17"/>
                    <a:pt x="142" y="16"/>
                    <a:pt x="140" y="15"/>
                  </a:cubicBezTo>
                  <a:cubicBezTo>
                    <a:pt x="139" y="14"/>
                    <a:pt x="131" y="15"/>
                    <a:pt x="132" y="17"/>
                  </a:cubicBezTo>
                  <a:cubicBezTo>
                    <a:pt x="133" y="18"/>
                    <a:pt x="134" y="17"/>
                    <a:pt x="134" y="17"/>
                  </a:cubicBezTo>
                  <a:close/>
                  <a:moveTo>
                    <a:pt x="167" y="33"/>
                  </a:moveTo>
                  <a:cubicBezTo>
                    <a:pt x="166" y="33"/>
                    <a:pt x="165" y="31"/>
                    <a:pt x="165" y="30"/>
                  </a:cubicBezTo>
                  <a:cubicBezTo>
                    <a:pt x="163" y="29"/>
                    <a:pt x="162" y="28"/>
                    <a:pt x="161" y="26"/>
                  </a:cubicBezTo>
                  <a:cubicBezTo>
                    <a:pt x="159" y="27"/>
                    <a:pt x="161" y="30"/>
                    <a:pt x="162" y="31"/>
                  </a:cubicBezTo>
                  <a:cubicBezTo>
                    <a:pt x="162" y="33"/>
                    <a:pt x="163" y="32"/>
                    <a:pt x="161" y="33"/>
                  </a:cubicBezTo>
                  <a:cubicBezTo>
                    <a:pt x="160" y="34"/>
                    <a:pt x="159" y="35"/>
                    <a:pt x="161" y="36"/>
                  </a:cubicBezTo>
                  <a:cubicBezTo>
                    <a:pt x="163" y="36"/>
                    <a:pt x="164" y="33"/>
                    <a:pt x="167" y="35"/>
                  </a:cubicBezTo>
                  <a:cubicBezTo>
                    <a:pt x="167" y="33"/>
                    <a:pt x="167" y="33"/>
                    <a:pt x="167" y="33"/>
                  </a:cubicBezTo>
                  <a:cubicBezTo>
                    <a:pt x="167" y="33"/>
                    <a:pt x="167" y="33"/>
                    <a:pt x="167" y="33"/>
                  </a:cubicBezTo>
                  <a:close/>
                  <a:moveTo>
                    <a:pt x="40" y="230"/>
                  </a:moveTo>
                  <a:cubicBezTo>
                    <a:pt x="42" y="230"/>
                    <a:pt x="43" y="230"/>
                    <a:pt x="44" y="230"/>
                  </a:cubicBezTo>
                  <a:cubicBezTo>
                    <a:pt x="46" y="230"/>
                    <a:pt x="47" y="229"/>
                    <a:pt x="48" y="229"/>
                  </a:cubicBezTo>
                  <a:cubicBezTo>
                    <a:pt x="51" y="228"/>
                    <a:pt x="54" y="230"/>
                    <a:pt x="56" y="229"/>
                  </a:cubicBezTo>
                  <a:cubicBezTo>
                    <a:pt x="57" y="227"/>
                    <a:pt x="54" y="227"/>
                    <a:pt x="54" y="226"/>
                  </a:cubicBezTo>
                  <a:cubicBezTo>
                    <a:pt x="53" y="221"/>
                    <a:pt x="58" y="225"/>
                    <a:pt x="59" y="226"/>
                  </a:cubicBezTo>
                  <a:cubicBezTo>
                    <a:pt x="63" y="228"/>
                    <a:pt x="67" y="226"/>
                    <a:pt x="70" y="228"/>
                  </a:cubicBezTo>
                  <a:cubicBezTo>
                    <a:pt x="72" y="229"/>
                    <a:pt x="74" y="230"/>
                    <a:pt x="76" y="231"/>
                  </a:cubicBezTo>
                  <a:cubicBezTo>
                    <a:pt x="78" y="231"/>
                    <a:pt x="80" y="230"/>
                    <a:pt x="82" y="231"/>
                  </a:cubicBezTo>
                  <a:cubicBezTo>
                    <a:pt x="84" y="232"/>
                    <a:pt x="85" y="233"/>
                    <a:pt x="86" y="234"/>
                  </a:cubicBezTo>
                  <a:cubicBezTo>
                    <a:pt x="86" y="234"/>
                    <a:pt x="87" y="235"/>
                    <a:pt x="87" y="235"/>
                  </a:cubicBezTo>
                  <a:cubicBezTo>
                    <a:pt x="88" y="236"/>
                    <a:pt x="88" y="237"/>
                    <a:pt x="88" y="237"/>
                  </a:cubicBezTo>
                  <a:cubicBezTo>
                    <a:pt x="89" y="238"/>
                    <a:pt x="91" y="237"/>
                    <a:pt x="92" y="236"/>
                  </a:cubicBezTo>
                  <a:cubicBezTo>
                    <a:pt x="93" y="235"/>
                    <a:pt x="92" y="234"/>
                    <a:pt x="92" y="232"/>
                  </a:cubicBezTo>
                  <a:cubicBezTo>
                    <a:pt x="92" y="229"/>
                    <a:pt x="95" y="230"/>
                    <a:pt x="97" y="230"/>
                  </a:cubicBezTo>
                  <a:cubicBezTo>
                    <a:pt x="100" y="230"/>
                    <a:pt x="101" y="231"/>
                    <a:pt x="103" y="234"/>
                  </a:cubicBezTo>
                  <a:cubicBezTo>
                    <a:pt x="104" y="234"/>
                    <a:pt x="106" y="234"/>
                    <a:pt x="107" y="234"/>
                  </a:cubicBezTo>
                  <a:cubicBezTo>
                    <a:pt x="109" y="234"/>
                    <a:pt x="110" y="233"/>
                    <a:pt x="112" y="232"/>
                  </a:cubicBezTo>
                  <a:cubicBezTo>
                    <a:pt x="115" y="230"/>
                    <a:pt x="119" y="229"/>
                    <a:pt x="122" y="229"/>
                  </a:cubicBezTo>
                  <a:cubicBezTo>
                    <a:pt x="123" y="229"/>
                    <a:pt x="125" y="229"/>
                    <a:pt x="126" y="228"/>
                  </a:cubicBezTo>
                  <a:cubicBezTo>
                    <a:pt x="128" y="227"/>
                    <a:pt x="127" y="226"/>
                    <a:pt x="129" y="226"/>
                  </a:cubicBezTo>
                  <a:cubicBezTo>
                    <a:pt x="131" y="226"/>
                    <a:pt x="135" y="230"/>
                    <a:pt x="136" y="227"/>
                  </a:cubicBezTo>
                  <a:cubicBezTo>
                    <a:pt x="138" y="227"/>
                    <a:pt x="138" y="227"/>
                    <a:pt x="139" y="228"/>
                  </a:cubicBezTo>
                  <a:cubicBezTo>
                    <a:pt x="140" y="229"/>
                    <a:pt x="140" y="231"/>
                    <a:pt x="141" y="231"/>
                  </a:cubicBezTo>
                  <a:cubicBezTo>
                    <a:pt x="143" y="233"/>
                    <a:pt x="145" y="229"/>
                    <a:pt x="144" y="227"/>
                  </a:cubicBezTo>
                  <a:cubicBezTo>
                    <a:pt x="143" y="225"/>
                    <a:pt x="142" y="226"/>
                    <a:pt x="142" y="224"/>
                  </a:cubicBezTo>
                  <a:cubicBezTo>
                    <a:pt x="142" y="222"/>
                    <a:pt x="141" y="220"/>
                    <a:pt x="140" y="218"/>
                  </a:cubicBezTo>
                  <a:cubicBezTo>
                    <a:pt x="139" y="215"/>
                    <a:pt x="136" y="214"/>
                    <a:pt x="140" y="212"/>
                  </a:cubicBezTo>
                  <a:cubicBezTo>
                    <a:pt x="143" y="210"/>
                    <a:pt x="148" y="210"/>
                    <a:pt x="150" y="207"/>
                  </a:cubicBezTo>
                  <a:cubicBezTo>
                    <a:pt x="152" y="204"/>
                    <a:pt x="150" y="200"/>
                    <a:pt x="156" y="201"/>
                  </a:cubicBezTo>
                  <a:cubicBezTo>
                    <a:pt x="159" y="201"/>
                    <a:pt x="159" y="198"/>
                    <a:pt x="158" y="196"/>
                  </a:cubicBezTo>
                  <a:cubicBezTo>
                    <a:pt x="158" y="194"/>
                    <a:pt x="157" y="193"/>
                    <a:pt x="156" y="191"/>
                  </a:cubicBezTo>
                  <a:cubicBezTo>
                    <a:pt x="155" y="190"/>
                    <a:pt x="153" y="190"/>
                    <a:pt x="151" y="188"/>
                  </a:cubicBezTo>
                  <a:cubicBezTo>
                    <a:pt x="150" y="187"/>
                    <a:pt x="150" y="185"/>
                    <a:pt x="149" y="185"/>
                  </a:cubicBezTo>
                  <a:cubicBezTo>
                    <a:pt x="148" y="185"/>
                    <a:pt x="148" y="185"/>
                    <a:pt x="147" y="185"/>
                  </a:cubicBezTo>
                  <a:cubicBezTo>
                    <a:pt x="146" y="185"/>
                    <a:pt x="146" y="185"/>
                    <a:pt x="145" y="184"/>
                  </a:cubicBezTo>
                  <a:cubicBezTo>
                    <a:pt x="144" y="182"/>
                    <a:pt x="144" y="178"/>
                    <a:pt x="141" y="178"/>
                  </a:cubicBezTo>
                  <a:cubicBezTo>
                    <a:pt x="139" y="177"/>
                    <a:pt x="139" y="178"/>
                    <a:pt x="137" y="176"/>
                  </a:cubicBezTo>
                  <a:cubicBezTo>
                    <a:pt x="136" y="175"/>
                    <a:pt x="135" y="173"/>
                    <a:pt x="135" y="171"/>
                  </a:cubicBezTo>
                  <a:cubicBezTo>
                    <a:pt x="134" y="170"/>
                    <a:pt x="132" y="168"/>
                    <a:pt x="132" y="167"/>
                  </a:cubicBezTo>
                  <a:cubicBezTo>
                    <a:pt x="131" y="165"/>
                    <a:pt x="133" y="164"/>
                    <a:pt x="133" y="163"/>
                  </a:cubicBezTo>
                  <a:cubicBezTo>
                    <a:pt x="135" y="159"/>
                    <a:pt x="130" y="158"/>
                    <a:pt x="128" y="156"/>
                  </a:cubicBezTo>
                  <a:cubicBezTo>
                    <a:pt x="128" y="155"/>
                    <a:pt x="127" y="153"/>
                    <a:pt x="126" y="152"/>
                  </a:cubicBezTo>
                  <a:cubicBezTo>
                    <a:pt x="126" y="151"/>
                    <a:pt x="123" y="148"/>
                    <a:pt x="126" y="149"/>
                  </a:cubicBezTo>
                  <a:cubicBezTo>
                    <a:pt x="128" y="149"/>
                    <a:pt x="127" y="153"/>
                    <a:pt x="129" y="151"/>
                  </a:cubicBezTo>
                  <a:cubicBezTo>
                    <a:pt x="132" y="149"/>
                    <a:pt x="131" y="146"/>
                    <a:pt x="134" y="145"/>
                  </a:cubicBezTo>
                  <a:cubicBezTo>
                    <a:pt x="136" y="145"/>
                    <a:pt x="138" y="145"/>
                    <a:pt x="140" y="145"/>
                  </a:cubicBezTo>
                  <a:cubicBezTo>
                    <a:pt x="141" y="144"/>
                    <a:pt x="143" y="143"/>
                    <a:pt x="144" y="142"/>
                  </a:cubicBezTo>
                  <a:cubicBezTo>
                    <a:pt x="146" y="141"/>
                    <a:pt x="147" y="140"/>
                    <a:pt x="149" y="139"/>
                  </a:cubicBezTo>
                  <a:cubicBezTo>
                    <a:pt x="150" y="139"/>
                    <a:pt x="151" y="138"/>
                    <a:pt x="152" y="137"/>
                  </a:cubicBezTo>
                  <a:cubicBezTo>
                    <a:pt x="154" y="136"/>
                    <a:pt x="156" y="135"/>
                    <a:pt x="158" y="135"/>
                  </a:cubicBezTo>
                  <a:cubicBezTo>
                    <a:pt x="160" y="134"/>
                    <a:pt x="163" y="133"/>
                    <a:pt x="165" y="132"/>
                  </a:cubicBezTo>
                  <a:cubicBezTo>
                    <a:pt x="165" y="132"/>
                    <a:pt x="169" y="130"/>
                    <a:pt x="169" y="130"/>
                  </a:cubicBezTo>
                  <a:cubicBezTo>
                    <a:pt x="170" y="128"/>
                    <a:pt x="167" y="127"/>
                    <a:pt x="167" y="126"/>
                  </a:cubicBezTo>
                  <a:cubicBezTo>
                    <a:pt x="170" y="125"/>
                    <a:pt x="173" y="126"/>
                    <a:pt x="174" y="129"/>
                  </a:cubicBezTo>
                  <a:cubicBezTo>
                    <a:pt x="175" y="130"/>
                    <a:pt x="176" y="133"/>
                    <a:pt x="178" y="132"/>
                  </a:cubicBezTo>
                  <a:cubicBezTo>
                    <a:pt x="181" y="131"/>
                    <a:pt x="181" y="124"/>
                    <a:pt x="182" y="121"/>
                  </a:cubicBezTo>
                  <a:cubicBezTo>
                    <a:pt x="183" y="119"/>
                    <a:pt x="182" y="115"/>
                    <a:pt x="181" y="113"/>
                  </a:cubicBezTo>
                  <a:cubicBezTo>
                    <a:pt x="180" y="112"/>
                    <a:pt x="178" y="111"/>
                    <a:pt x="177" y="109"/>
                  </a:cubicBezTo>
                  <a:cubicBezTo>
                    <a:pt x="177" y="107"/>
                    <a:pt x="176" y="106"/>
                    <a:pt x="175" y="104"/>
                  </a:cubicBezTo>
                  <a:cubicBezTo>
                    <a:pt x="174" y="103"/>
                    <a:pt x="173" y="100"/>
                    <a:pt x="176" y="100"/>
                  </a:cubicBezTo>
                  <a:cubicBezTo>
                    <a:pt x="176" y="99"/>
                    <a:pt x="176" y="98"/>
                    <a:pt x="176" y="97"/>
                  </a:cubicBezTo>
                  <a:cubicBezTo>
                    <a:pt x="176" y="97"/>
                    <a:pt x="177" y="96"/>
                    <a:pt x="177" y="95"/>
                  </a:cubicBezTo>
                  <a:cubicBezTo>
                    <a:pt x="178" y="94"/>
                    <a:pt x="177" y="93"/>
                    <a:pt x="176" y="92"/>
                  </a:cubicBezTo>
                  <a:cubicBezTo>
                    <a:pt x="176" y="90"/>
                    <a:pt x="176" y="89"/>
                    <a:pt x="176" y="88"/>
                  </a:cubicBezTo>
                  <a:cubicBezTo>
                    <a:pt x="175" y="86"/>
                    <a:pt x="174" y="86"/>
                    <a:pt x="174" y="84"/>
                  </a:cubicBezTo>
                  <a:cubicBezTo>
                    <a:pt x="173" y="81"/>
                    <a:pt x="176" y="79"/>
                    <a:pt x="174" y="76"/>
                  </a:cubicBezTo>
                  <a:cubicBezTo>
                    <a:pt x="172" y="73"/>
                    <a:pt x="168" y="71"/>
                    <a:pt x="165" y="69"/>
                  </a:cubicBezTo>
                  <a:cubicBezTo>
                    <a:pt x="165" y="66"/>
                    <a:pt x="167" y="65"/>
                    <a:pt x="168" y="63"/>
                  </a:cubicBezTo>
                  <a:cubicBezTo>
                    <a:pt x="170" y="61"/>
                    <a:pt x="171" y="58"/>
                    <a:pt x="171" y="56"/>
                  </a:cubicBezTo>
                  <a:cubicBezTo>
                    <a:pt x="171" y="53"/>
                    <a:pt x="171" y="50"/>
                    <a:pt x="170" y="48"/>
                  </a:cubicBezTo>
                  <a:cubicBezTo>
                    <a:pt x="169" y="45"/>
                    <a:pt x="168" y="42"/>
                    <a:pt x="167" y="39"/>
                  </a:cubicBezTo>
                  <a:cubicBezTo>
                    <a:pt x="165" y="40"/>
                    <a:pt x="159" y="37"/>
                    <a:pt x="159" y="34"/>
                  </a:cubicBezTo>
                  <a:cubicBezTo>
                    <a:pt x="159" y="34"/>
                    <a:pt x="160" y="33"/>
                    <a:pt x="160" y="32"/>
                  </a:cubicBezTo>
                  <a:cubicBezTo>
                    <a:pt x="160" y="32"/>
                    <a:pt x="160" y="31"/>
                    <a:pt x="159" y="31"/>
                  </a:cubicBezTo>
                  <a:cubicBezTo>
                    <a:pt x="159" y="30"/>
                    <a:pt x="158" y="30"/>
                    <a:pt x="158" y="29"/>
                  </a:cubicBezTo>
                  <a:cubicBezTo>
                    <a:pt x="158" y="28"/>
                    <a:pt x="159" y="26"/>
                    <a:pt x="158" y="26"/>
                  </a:cubicBezTo>
                  <a:cubicBezTo>
                    <a:pt x="158" y="26"/>
                    <a:pt x="155" y="26"/>
                    <a:pt x="155" y="26"/>
                  </a:cubicBezTo>
                  <a:cubicBezTo>
                    <a:pt x="154" y="26"/>
                    <a:pt x="153" y="27"/>
                    <a:pt x="152" y="27"/>
                  </a:cubicBezTo>
                  <a:cubicBezTo>
                    <a:pt x="152" y="26"/>
                    <a:pt x="151" y="26"/>
                    <a:pt x="150" y="25"/>
                  </a:cubicBezTo>
                  <a:cubicBezTo>
                    <a:pt x="149" y="24"/>
                    <a:pt x="149" y="23"/>
                    <a:pt x="148" y="22"/>
                  </a:cubicBezTo>
                  <a:cubicBezTo>
                    <a:pt x="147" y="22"/>
                    <a:pt x="146" y="22"/>
                    <a:pt x="146" y="21"/>
                  </a:cubicBezTo>
                  <a:cubicBezTo>
                    <a:pt x="145" y="21"/>
                    <a:pt x="145" y="20"/>
                    <a:pt x="145" y="20"/>
                  </a:cubicBezTo>
                  <a:cubicBezTo>
                    <a:pt x="145" y="19"/>
                    <a:pt x="144" y="18"/>
                    <a:pt x="144" y="17"/>
                  </a:cubicBezTo>
                  <a:cubicBezTo>
                    <a:pt x="142" y="16"/>
                    <a:pt x="143" y="17"/>
                    <a:pt x="141" y="18"/>
                  </a:cubicBezTo>
                  <a:cubicBezTo>
                    <a:pt x="140" y="19"/>
                    <a:pt x="140" y="18"/>
                    <a:pt x="139" y="18"/>
                  </a:cubicBezTo>
                  <a:cubicBezTo>
                    <a:pt x="137" y="18"/>
                    <a:pt x="136" y="18"/>
                    <a:pt x="135" y="19"/>
                  </a:cubicBezTo>
                  <a:cubicBezTo>
                    <a:pt x="133" y="19"/>
                    <a:pt x="133" y="21"/>
                    <a:pt x="132" y="22"/>
                  </a:cubicBezTo>
                  <a:cubicBezTo>
                    <a:pt x="132" y="21"/>
                    <a:pt x="131" y="21"/>
                    <a:pt x="131" y="20"/>
                  </a:cubicBezTo>
                  <a:cubicBezTo>
                    <a:pt x="131" y="20"/>
                    <a:pt x="130" y="21"/>
                    <a:pt x="130" y="21"/>
                  </a:cubicBezTo>
                  <a:cubicBezTo>
                    <a:pt x="128" y="22"/>
                    <a:pt x="128" y="22"/>
                    <a:pt x="127" y="23"/>
                  </a:cubicBezTo>
                  <a:cubicBezTo>
                    <a:pt x="127" y="25"/>
                    <a:pt x="126" y="26"/>
                    <a:pt x="125" y="27"/>
                  </a:cubicBezTo>
                  <a:cubicBezTo>
                    <a:pt x="125" y="26"/>
                    <a:pt x="125" y="25"/>
                    <a:pt x="125" y="25"/>
                  </a:cubicBezTo>
                  <a:cubicBezTo>
                    <a:pt x="123" y="26"/>
                    <a:pt x="120" y="25"/>
                    <a:pt x="119" y="25"/>
                  </a:cubicBezTo>
                  <a:cubicBezTo>
                    <a:pt x="117" y="26"/>
                    <a:pt x="117" y="27"/>
                    <a:pt x="116" y="29"/>
                  </a:cubicBezTo>
                  <a:cubicBezTo>
                    <a:pt x="115" y="29"/>
                    <a:pt x="115" y="30"/>
                    <a:pt x="114" y="30"/>
                  </a:cubicBezTo>
                  <a:cubicBezTo>
                    <a:pt x="113" y="31"/>
                    <a:pt x="114" y="32"/>
                    <a:pt x="113" y="33"/>
                  </a:cubicBezTo>
                  <a:cubicBezTo>
                    <a:pt x="112" y="34"/>
                    <a:pt x="113" y="33"/>
                    <a:pt x="111" y="32"/>
                  </a:cubicBezTo>
                  <a:cubicBezTo>
                    <a:pt x="111" y="32"/>
                    <a:pt x="110" y="32"/>
                    <a:pt x="110" y="32"/>
                  </a:cubicBezTo>
                  <a:cubicBezTo>
                    <a:pt x="110" y="32"/>
                    <a:pt x="109" y="32"/>
                    <a:pt x="109" y="32"/>
                  </a:cubicBezTo>
                  <a:cubicBezTo>
                    <a:pt x="109" y="32"/>
                    <a:pt x="109" y="32"/>
                    <a:pt x="109" y="32"/>
                  </a:cubicBezTo>
                  <a:cubicBezTo>
                    <a:pt x="108" y="31"/>
                    <a:pt x="108" y="30"/>
                    <a:pt x="108" y="30"/>
                  </a:cubicBezTo>
                  <a:cubicBezTo>
                    <a:pt x="107" y="30"/>
                    <a:pt x="106" y="30"/>
                    <a:pt x="106" y="30"/>
                  </a:cubicBezTo>
                  <a:cubicBezTo>
                    <a:pt x="105" y="30"/>
                    <a:pt x="103" y="32"/>
                    <a:pt x="102" y="32"/>
                  </a:cubicBezTo>
                  <a:cubicBezTo>
                    <a:pt x="102" y="32"/>
                    <a:pt x="100" y="30"/>
                    <a:pt x="100" y="30"/>
                  </a:cubicBezTo>
                  <a:cubicBezTo>
                    <a:pt x="98" y="27"/>
                    <a:pt x="104" y="26"/>
                    <a:pt x="105" y="24"/>
                  </a:cubicBezTo>
                  <a:cubicBezTo>
                    <a:pt x="106" y="22"/>
                    <a:pt x="105" y="20"/>
                    <a:pt x="106" y="18"/>
                  </a:cubicBezTo>
                  <a:cubicBezTo>
                    <a:pt x="107" y="16"/>
                    <a:pt x="108" y="17"/>
                    <a:pt x="109" y="16"/>
                  </a:cubicBezTo>
                  <a:cubicBezTo>
                    <a:pt x="110" y="16"/>
                    <a:pt x="110" y="16"/>
                    <a:pt x="109" y="14"/>
                  </a:cubicBezTo>
                  <a:cubicBezTo>
                    <a:pt x="108" y="13"/>
                    <a:pt x="107" y="12"/>
                    <a:pt x="106" y="13"/>
                  </a:cubicBezTo>
                  <a:cubicBezTo>
                    <a:pt x="105" y="13"/>
                    <a:pt x="104" y="14"/>
                    <a:pt x="104" y="14"/>
                  </a:cubicBezTo>
                  <a:cubicBezTo>
                    <a:pt x="104" y="16"/>
                    <a:pt x="105" y="15"/>
                    <a:pt x="105" y="15"/>
                  </a:cubicBezTo>
                  <a:cubicBezTo>
                    <a:pt x="105" y="16"/>
                    <a:pt x="108" y="17"/>
                    <a:pt x="105" y="18"/>
                  </a:cubicBezTo>
                  <a:cubicBezTo>
                    <a:pt x="105" y="18"/>
                    <a:pt x="105" y="18"/>
                    <a:pt x="105" y="18"/>
                  </a:cubicBezTo>
                  <a:cubicBezTo>
                    <a:pt x="104" y="18"/>
                    <a:pt x="103" y="18"/>
                    <a:pt x="102" y="19"/>
                  </a:cubicBezTo>
                  <a:cubicBezTo>
                    <a:pt x="101" y="19"/>
                    <a:pt x="101" y="19"/>
                    <a:pt x="100" y="19"/>
                  </a:cubicBezTo>
                  <a:cubicBezTo>
                    <a:pt x="100" y="19"/>
                    <a:pt x="100" y="20"/>
                    <a:pt x="100" y="20"/>
                  </a:cubicBezTo>
                  <a:cubicBezTo>
                    <a:pt x="98" y="21"/>
                    <a:pt x="97" y="19"/>
                    <a:pt x="95" y="18"/>
                  </a:cubicBezTo>
                  <a:cubicBezTo>
                    <a:pt x="94" y="17"/>
                    <a:pt x="92" y="15"/>
                    <a:pt x="90" y="16"/>
                  </a:cubicBezTo>
                  <a:cubicBezTo>
                    <a:pt x="89" y="16"/>
                    <a:pt x="88" y="20"/>
                    <a:pt x="87" y="19"/>
                  </a:cubicBezTo>
                  <a:cubicBezTo>
                    <a:pt x="86" y="19"/>
                    <a:pt x="90" y="15"/>
                    <a:pt x="87" y="14"/>
                  </a:cubicBezTo>
                  <a:cubicBezTo>
                    <a:pt x="86" y="14"/>
                    <a:pt x="84" y="15"/>
                    <a:pt x="83" y="15"/>
                  </a:cubicBezTo>
                  <a:cubicBezTo>
                    <a:pt x="82" y="15"/>
                    <a:pt x="81" y="15"/>
                    <a:pt x="82" y="14"/>
                  </a:cubicBezTo>
                  <a:cubicBezTo>
                    <a:pt x="85" y="12"/>
                    <a:pt x="85" y="12"/>
                    <a:pt x="85" y="8"/>
                  </a:cubicBezTo>
                  <a:cubicBezTo>
                    <a:pt x="84" y="9"/>
                    <a:pt x="83" y="9"/>
                    <a:pt x="83" y="7"/>
                  </a:cubicBezTo>
                  <a:cubicBezTo>
                    <a:pt x="83" y="7"/>
                    <a:pt x="84" y="7"/>
                    <a:pt x="84" y="6"/>
                  </a:cubicBezTo>
                  <a:cubicBezTo>
                    <a:pt x="84" y="6"/>
                    <a:pt x="84" y="4"/>
                    <a:pt x="83" y="4"/>
                  </a:cubicBezTo>
                  <a:cubicBezTo>
                    <a:pt x="82" y="3"/>
                    <a:pt x="83" y="4"/>
                    <a:pt x="82" y="4"/>
                  </a:cubicBezTo>
                  <a:cubicBezTo>
                    <a:pt x="81" y="5"/>
                    <a:pt x="82" y="5"/>
                    <a:pt x="80" y="5"/>
                  </a:cubicBezTo>
                  <a:cubicBezTo>
                    <a:pt x="80" y="4"/>
                    <a:pt x="79" y="3"/>
                    <a:pt x="78" y="3"/>
                  </a:cubicBezTo>
                  <a:cubicBezTo>
                    <a:pt x="77" y="2"/>
                    <a:pt x="76" y="3"/>
                    <a:pt x="74" y="3"/>
                  </a:cubicBezTo>
                  <a:cubicBezTo>
                    <a:pt x="73" y="3"/>
                    <a:pt x="72" y="4"/>
                    <a:pt x="71" y="4"/>
                  </a:cubicBezTo>
                  <a:cubicBezTo>
                    <a:pt x="69" y="4"/>
                    <a:pt x="69" y="3"/>
                    <a:pt x="68" y="2"/>
                  </a:cubicBezTo>
                  <a:cubicBezTo>
                    <a:pt x="66" y="0"/>
                    <a:pt x="61" y="0"/>
                    <a:pt x="58" y="0"/>
                  </a:cubicBezTo>
                  <a:cubicBezTo>
                    <a:pt x="58" y="1"/>
                    <a:pt x="59" y="4"/>
                    <a:pt x="59" y="5"/>
                  </a:cubicBezTo>
                  <a:cubicBezTo>
                    <a:pt x="59" y="7"/>
                    <a:pt x="60" y="7"/>
                    <a:pt x="61" y="8"/>
                  </a:cubicBezTo>
                  <a:cubicBezTo>
                    <a:pt x="62" y="9"/>
                    <a:pt x="61" y="9"/>
                    <a:pt x="62" y="10"/>
                  </a:cubicBezTo>
                  <a:cubicBezTo>
                    <a:pt x="62" y="11"/>
                    <a:pt x="63" y="11"/>
                    <a:pt x="64" y="12"/>
                  </a:cubicBezTo>
                  <a:cubicBezTo>
                    <a:pt x="65" y="13"/>
                    <a:pt x="66" y="14"/>
                    <a:pt x="64" y="16"/>
                  </a:cubicBezTo>
                  <a:cubicBezTo>
                    <a:pt x="62" y="17"/>
                    <a:pt x="61" y="16"/>
                    <a:pt x="59" y="17"/>
                  </a:cubicBezTo>
                  <a:cubicBezTo>
                    <a:pt x="59" y="17"/>
                    <a:pt x="58" y="17"/>
                    <a:pt x="58" y="17"/>
                  </a:cubicBezTo>
                  <a:cubicBezTo>
                    <a:pt x="58" y="17"/>
                    <a:pt x="57" y="19"/>
                    <a:pt x="57" y="19"/>
                  </a:cubicBezTo>
                  <a:cubicBezTo>
                    <a:pt x="57" y="23"/>
                    <a:pt x="62" y="20"/>
                    <a:pt x="64" y="20"/>
                  </a:cubicBezTo>
                  <a:cubicBezTo>
                    <a:pt x="64" y="22"/>
                    <a:pt x="60" y="22"/>
                    <a:pt x="61" y="25"/>
                  </a:cubicBezTo>
                  <a:cubicBezTo>
                    <a:pt x="62" y="27"/>
                    <a:pt x="63" y="25"/>
                    <a:pt x="64" y="26"/>
                  </a:cubicBezTo>
                  <a:cubicBezTo>
                    <a:pt x="65" y="27"/>
                    <a:pt x="66" y="28"/>
                    <a:pt x="65" y="29"/>
                  </a:cubicBezTo>
                  <a:cubicBezTo>
                    <a:pt x="65" y="30"/>
                    <a:pt x="65" y="29"/>
                    <a:pt x="64" y="29"/>
                  </a:cubicBezTo>
                  <a:cubicBezTo>
                    <a:pt x="63" y="29"/>
                    <a:pt x="64" y="28"/>
                    <a:pt x="63" y="29"/>
                  </a:cubicBezTo>
                  <a:cubicBezTo>
                    <a:pt x="62" y="29"/>
                    <a:pt x="62" y="31"/>
                    <a:pt x="63" y="31"/>
                  </a:cubicBezTo>
                  <a:cubicBezTo>
                    <a:pt x="64" y="33"/>
                    <a:pt x="66" y="34"/>
                    <a:pt x="68" y="34"/>
                  </a:cubicBezTo>
                  <a:cubicBezTo>
                    <a:pt x="70" y="34"/>
                    <a:pt x="71" y="34"/>
                    <a:pt x="72" y="36"/>
                  </a:cubicBezTo>
                  <a:cubicBezTo>
                    <a:pt x="74" y="38"/>
                    <a:pt x="75" y="39"/>
                    <a:pt x="76" y="41"/>
                  </a:cubicBezTo>
                  <a:cubicBezTo>
                    <a:pt x="76" y="41"/>
                    <a:pt x="76" y="42"/>
                    <a:pt x="77" y="43"/>
                  </a:cubicBezTo>
                  <a:cubicBezTo>
                    <a:pt x="78" y="44"/>
                    <a:pt x="78" y="44"/>
                    <a:pt x="79" y="44"/>
                  </a:cubicBezTo>
                  <a:cubicBezTo>
                    <a:pt x="80" y="45"/>
                    <a:pt x="83" y="46"/>
                    <a:pt x="81" y="46"/>
                  </a:cubicBezTo>
                  <a:cubicBezTo>
                    <a:pt x="79" y="47"/>
                    <a:pt x="77" y="45"/>
                    <a:pt x="76" y="44"/>
                  </a:cubicBezTo>
                  <a:cubicBezTo>
                    <a:pt x="73" y="41"/>
                    <a:pt x="72" y="35"/>
                    <a:pt x="67" y="35"/>
                  </a:cubicBezTo>
                  <a:cubicBezTo>
                    <a:pt x="64" y="35"/>
                    <a:pt x="62" y="37"/>
                    <a:pt x="60" y="36"/>
                  </a:cubicBezTo>
                  <a:cubicBezTo>
                    <a:pt x="59" y="35"/>
                    <a:pt x="59" y="34"/>
                    <a:pt x="57" y="34"/>
                  </a:cubicBezTo>
                  <a:cubicBezTo>
                    <a:pt x="56" y="35"/>
                    <a:pt x="56" y="36"/>
                    <a:pt x="56" y="37"/>
                  </a:cubicBezTo>
                  <a:cubicBezTo>
                    <a:pt x="55" y="39"/>
                    <a:pt x="55" y="40"/>
                    <a:pt x="55" y="43"/>
                  </a:cubicBezTo>
                  <a:cubicBezTo>
                    <a:pt x="55" y="44"/>
                    <a:pt x="57" y="47"/>
                    <a:pt x="56" y="47"/>
                  </a:cubicBezTo>
                  <a:cubicBezTo>
                    <a:pt x="55" y="46"/>
                    <a:pt x="55" y="46"/>
                    <a:pt x="55" y="45"/>
                  </a:cubicBezTo>
                  <a:cubicBezTo>
                    <a:pt x="54" y="44"/>
                    <a:pt x="53" y="45"/>
                    <a:pt x="53" y="44"/>
                  </a:cubicBezTo>
                  <a:cubicBezTo>
                    <a:pt x="52" y="44"/>
                    <a:pt x="52" y="42"/>
                    <a:pt x="51" y="43"/>
                  </a:cubicBezTo>
                  <a:cubicBezTo>
                    <a:pt x="49" y="44"/>
                    <a:pt x="54" y="50"/>
                    <a:pt x="50" y="50"/>
                  </a:cubicBezTo>
                  <a:cubicBezTo>
                    <a:pt x="49" y="50"/>
                    <a:pt x="46" y="48"/>
                    <a:pt x="46" y="48"/>
                  </a:cubicBezTo>
                  <a:cubicBezTo>
                    <a:pt x="46" y="46"/>
                    <a:pt x="49" y="47"/>
                    <a:pt x="48" y="45"/>
                  </a:cubicBezTo>
                  <a:cubicBezTo>
                    <a:pt x="48" y="44"/>
                    <a:pt x="47" y="43"/>
                    <a:pt x="46" y="42"/>
                  </a:cubicBezTo>
                  <a:cubicBezTo>
                    <a:pt x="46" y="42"/>
                    <a:pt x="46" y="41"/>
                    <a:pt x="46" y="40"/>
                  </a:cubicBezTo>
                  <a:cubicBezTo>
                    <a:pt x="45" y="39"/>
                    <a:pt x="42" y="40"/>
                    <a:pt x="41" y="40"/>
                  </a:cubicBezTo>
                  <a:cubicBezTo>
                    <a:pt x="40" y="41"/>
                    <a:pt x="38" y="41"/>
                    <a:pt x="37" y="41"/>
                  </a:cubicBezTo>
                  <a:cubicBezTo>
                    <a:pt x="34" y="41"/>
                    <a:pt x="32" y="41"/>
                    <a:pt x="30" y="42"/>
                  </a:cubicBezTo>
                  <a:cubicBezTo>
                    <a:pt x="29" y="42"/>
                    <a:pt x="27" y="43"/>
                    <a:pt x="28" y="45"/>
                  </a:cubicBezTo>
                  <a:cubicBezTo>
                    <a:pt x="28" y="45"/>
                    <a:pt x="29" y="44"/>
                    <a:pt x="29" y="46"/>
                  </a:cubicBezTo>
                  <a:cubicBezTo>
                    <a:pt x="29" y="47"/>
                    <a:pt x="27" y="47"/>
                    <a:pt x="27" y="47"/>
                  </a:cubicBezTo>
                  <a:cubicBezTo>
                    <a:pt x="26" y="48"/>
                    <a:pt x="26" y="51"/>
                    <a:pt x="27" y="52"/>
                  </a:cubicBezTo>
                  <a:cubicBezTo>
                    <a:pt x="28" y="52"/>
                    <a:pt x="30" y="52"/>
                    <a:pt x="31" y="52"/>
                  </a:cubicBezTo>
                  <a:cubicBezTo>
                    <a:pt x="33" y="52"/>
                    <a:pt x="32" y="52"/>
                    <a:pt x="31" y="53"/>
                  </a:cubicBezTo>
                  <a:cubicBezTo>
                    <a:pt x="31" y="54"/>
                    <a:pt x="31" y="55"/>
                    <a:pt x="29" y="55"/>
                  </a:cubicBezTo>
                  <a:cubicBezTo>
                    <a:pt x="29" y="57"/>
                    <a:pt x="29" y="60"/>
                    <a:pt x="29" y="62"/>
                  </a:cubicBezTo>
                  <a:cubicBezTo>
                    <a:pt x="30" y="65"/>
                    <a:pt x="28" y="66"/>
                    <a:pt x="27" y="68"/>
                  </a:cubicBezTo>
                  <a:cubicBezTo>
                    <a:pt x="27" y="69"/>
                    <a:pt x="26" y="70"/>
                    <a:pt x="26" y="71"/>
                  </a:cubicBezTo>
                  <a:cubicBezTo>
                    <a:pt x="26" y="72"/>
                    <a:pt x="26" y="74"/>
                    <a:pt x="26" y="74"/>
                  </a:cubicBezTo>
                  <a:cubicBezTo>
                    <a:pt x="25" y="76"/>
                    <a:pt x="22" y="74"/>
                    <a:pt x="20" y="75"/>
                  </a:cubicBezTo>
                  <a:cubicBezTo>
                    <a:pt x="20" y="76"/>
                    <a:pt x="19" y="79"/>
                    <a:pt x="20" y="80"/>
                  </a:cubicBezTo>
                  <a:cubicBezTo>
                    <a:pt x="21" y="82"/>
                    <a:pt x="23" y="81"/>
                    <a:pt x="25" y="82"/>
                  </a:cubicBezTo>
                  <a:cubicBezTo>
                    <a:pt x="27" y="82"/>
                    <a:pt x="26" y="84"/>
                    <a:pt x="26" y="85"/>
                  </a:cubicBezTo>
                  <a:cubicBezTo>
                    <a:pt x="26" y="88"/>
                    <a:pt x="25" y="88"/>
                    <a:pt x="23" y="90"/>
                  </a:cubicBezTo>
                  <a:cubicBezTo>
                    <a:pt x="22" y="91"/>
                    <a:pt x="20" y="93"/>
                    <a:pt x="20" y="94"/>
                  </a:cubicBezTo>
                  <a:cubicBezTo>
                    <a:pt x="20" y="96"/>
                    <a:pt x="23" y="97"/>
                    <a:pt x="20" y="98"/>
                  </a:cubicBezTo>
                  <a:cubicBezTo>
                    <a:pt x="18" y="99"/>
                    <a:pt x="16" y="100"/>
                    <a:pt x="14" y="100"/>
                  </a:cubicBezTo>
                  <a:cubicBezTo>
                    <a:pt x="12" y="100"/>
                    <a:pt x="11" y="99"/>
                    <a:pt x="8" y="100"/>
                  </a:cubicBezTo>
                  <a:cubicBezTo>
                    <a:pt x="7" y="100"/>
                    <a:pt x="5" y="100"/>
                    <a:pt x="5" y="102"/>
                  </a:cubicBezTo>
                  <a:cubicBezTo>
                    <a:pt x="4" y="104"/>
                    <a:pt x="7" y="107"/>
                    <a:pt x="8" y="109"/>
                  </a:cubicBezTo>
                  <a:cubicBezTo>
                    <a:pt x="9" y="111"/>
                    <a:pt x="11" y="114"/>
                    <a:pt x="10" y="116"/>
                  </a:cubicBezTo>
                  <a:cubicBezTo>
                    <a:pt x="9" y="117"/>
                    <a:pt x="7" y="118"/>
                    <a:pt x="7" y="119"/>
                  </a:cubicBezTo>
                  <a:cubicBezTo>
                    <a:pt x="7" y="121"/>
                    <a:pt x="9" y="121"/>
                    <a:pt x="8" y="123"/>
                  </a:cubicBezTo>
                  <a:cubicBezTo>
                    <a:pt x="8" y="123"/>
                    <a:pt x="7" y="123"/>
                    <a:pt x="6" y="124"/>
                  </a:cubicBezTo>
                  <a:cubicBezTo>
                    <a:pt x="6" y="124"/>
                    <a:pt x="6" y="124"/>
                    <a:pt x="6" y="125"/>
                  </a:cubicBezTo>
                  <a:cubicBezTo>
                    <a:pt x="6" y="125"/>
                    <a:pt x="4" y="125"/>
                    <a:pt x="4" y="126"/>
                  </a:cubicBezTo>
                  <a:cubicBezTo>
                    <a:pt x="3" y="128"/>
                    <a:pt x="6" y="127"/>
                    <a:pt x="7" y="129"/>
                  </a:cubicBezTo>
                  <a:cubicBezTo>
                    <a:pt x="8" y="130"/>
                    <a:pt x="6" y="133"/>
                    <a:pt x="5" y="135"/>
                  </a:cubicBezTo>
                  <a:cubicBezTo>
                    <a:pt x="7" y="135"/>
                    <a:pt x="9" y="137"/>
                    <a:pt x="10" y="139"/>
                  </a:cubicBezTo>
                  <a:cubicBezTo>
                    <a:pt x="10" y="140"/>
                    <a:pt x="10" y="141"/>
                    <a:pt x="11" y="142"/>
                  </a:cubicBezTo>
                  <a:cubicBezTo>
                    <a:pt x="11" y="143"/>
                    <a:pt x="12" y="143"/>
                    <a:pt x="13" y="145"/>
                  </a:cubicBezTo>
                  <a:cubicBezTo>
                    <a:pt x="13" y="146"/>
                    <a:pt x="13" y="147"/>
                    <a:pt x="12" y="148"/>
                  </a:cubicBezTo>
                  <a:cubicBezTo>
                    <a:pt x="12" y="148"/>
                    <a:pt x="11" y="149"/>
                    <a:pt x="11" y="149"/>
                  </a:cubicBezTo>
                  <a:cubicBezTo>
                    <a:pt x="11" y="150"/>
                    <a:pt x="10" y="150"/>
                    <a:pt x="10" y="151"/>
                  </a:cubicBezTo>
                  <a:cubicBezTo>
                    <a:pt x="10" y="151"/>
                    <a:pt x="10" y="152"/>
                    <a:pt x="9" y="152"/>
                  </a:cubicBezTo>
                  <a:cubicBezTo>
                    <a:pt x="7" y="154"/>
                    <a:pt x="6" y="153"/>
                    <a:pt x="4" y="155"/>
                  </a:cubicBezTo>
                  <a:cubicBezTo>
                    <a:pt x="3" y="156"/>
                    <a:pt x="2" y="158"/>
                    <a:pt x="1" y="160"/>
                  </a:cubicBezTo>
                  <a:cubicBezTo>
                    <a:pt x="0" y="163"/>
                    <a:pt x="1" y="164"/>
                    <a:pt x="3" y="166"/>
                  </a:cubicBezTo>
                  <a:cubicBezTo>
                    <a:pt x="4" y="168"/>
                    <a:pt x="4" y="170"/>
                    <a:pt x="2" y="172"/>
                  </a:cubicBezTo>
                  <a:cubicBezTo>
                    <a:pt x="4" y="173"/>
                    <a:pt x="5" y="174"/>
                    <a:pt x="6" y="175"/>
                  </a:cubicBezTo>
                  <a:cubicBezTo>
                    <a:pt x="8" y="175"/>
                    <a:pt x="10" y="174"/>
                    <a:pt x="11" y="174"/>
                  </a:cubicBezTo>
                  <a:cubicBezTo>
                    <a:pt x="13" y="174"/>
                    <a:pt x="15" y="174"/>
                    <a:pt x="16" y="175"/>
                  </a:cubicBezTo>
                  <a:cubicBezTo>
                    <a:pt x="17" y="176"/>
                    <a:pt x="17" y="177"/>
                    <a:pt x="18" y="178"/>
                  </a:cubicBezTo>
                  <a:cubicBezTo>
                    <a:pt x="18" y="179"/>
                    <a:pt x="19" y="181"/>
                    <a:pt x="20" y="182"/>
                  </a:cubicBezTo>
                  <a:cubicBezTo>
                    <a:pt x="21" y="183"/>
                    <a:pt x="23" y="183"/>
                    <a:pt x="24" y="183"/>
                  </a:cubicBezTo>
                  <a:cubicBezTo>
                    <a:pt x="26" y="184"/>
                    <a:pt x="27" y="184"/>
                    <a:pt x="29" y="184"/>
                  </a:cubicBezTo>
                  <a:cubicBezTo>
                    <a:pt x="30" y="184"/>
                    <a:pt x="34" y="184"/>
                    <a:pt x="34" y="183"/>
                  </a:cubicBezTo>
                  <a:cubicBezTo>
                    <a:pt x="35" y="184"/>
                    <a:pt x="36" y="185"/>
                    <a:pt x="37" y="186"/>
                  </a:cubicBezTo>
                  <a:cubicBezTo>
                    <a:pt x="39" y="187"/>
                    <a:pt x="40" y="187"/>
                    <a:pt x="42" y="187"/>
                  </a:cubicBezTo>
                  <a:cubicBezTo>
                    <a:pt x="43" y="186"/>
                    <a:pt x="44" y="187"/>
                    <a:pt x="46" y="188"/>
                  </a:cubicBezTo>
                  <a:cubicBezTo>
                    <a:pt x="46" y="188"/>
                    <a:pt x="49" y="188"/>
                    <a:pt x="49" y="189"/>
                  </a:cubicBezTo>
                  <a:cubicBezTo>
                    <a:pt x="49" y="190"/>
                    <a:pt x="48" y="191"/>
                    <a:pt x="48" y="192"/>
                  </a:cubicBezTo>
                  <a:cubicBezTo>
                    <a:pt x="47" y="194"/>
                    <a:pt x="46" y="194"/>
                    <a:pt x="45" y="196"/>
                  </a:cubicBezTo>
                  <a:cubicBezTo>
                    <a:pt x="44" y="197"/>
                    <a:pt x="42" y="198"/>
                    <a:pt x="42" y="199"/>
                  </a:cubicBezTo>
                  <a:cubicBezTo>
                    <a:pt x="41" y="200"/>
                    <a:pt x="42" y="201"/>
                    <a:pt x="42" y="202"/>
                  </a:cubicBezTo>
                  <a:cubicBezTo>
                    <a:pt x="42" y="202"/>
                    <a:pt x="41" y="203"/>
                    <a:pt x="41" y="204"/>
                  </a:cubicBezTo>
                  <a:cubicBezTo>
                    <a:pt x="40" y="205"/>
                    <a:pt x="40" y="206"/>
                    <a:pt x="40" y="208"/>
                  </a:cubicBezTo>
                  <a:cubicBezTo>
                    <a:pt x="40" y="210"/>
                    <a:pt x="36" y="214"/>
                    <a:pt x="37" y="216"/>
                  </a:cubicBezTo>
                  <a:cubicBezTo>
                    <a:pt x="39" y="217"/>
                    <a:pt x="36" y="222"/>
                    <a:pt x="36" y="223"/>
                  </a:cubicBezTo>
                  <a:cubicBezTo>
                    <a:pt x="36" y="224"/>
                    <a:pt x="36" y="226"/>
                    <a:pt x="36" y="227"/>
                  </a:cubicBezTo>
                  <a:cubicBezTo>
                    <a:pt x="36" y="227"/>
                    <a:pt x="39" y="229"/>
                    <a:pt x="38" y="230"/>
                  </a:cubicBezTo>
                  <a:cubicBezTo>
                    <a:pt x="38" y="230"/>
                    <a:pt x="38" y="230"/>
                    <a:pt x="38" y="230"/>
                  </a:cubicBezTo>
                  <a:cubicBezTo>
                    <a:pt x="39" y="230"/>
                    <a:pt x="39" y="230"/>
                    <a:pt x="40" y="230"/>
                  </a:cubicBezTo>
                  <a:close/>
                  <a:moveTo>
                    <a:pt x="26" y="40"/>
                  </a:moveTo>
                  <a:cubicBezTo>
                    <a:pt x="25" y="40"/>
                    <a:pt x="24" y="40"/>
                    <a:pt x="25" y="41"/>
                  </a:cubicBezTo>
                  <a:cubicBezTo>
                    <a:pt x="26" y="41"/>
                    <a:pt x="28" y="41"/>
                    <a:pt x="28" y="40"/>
                  </a:cubicBezTo>
                  <a:cubicBezTo>
                    <a:pt x="28" y="40"/>
                    <a:pt x="26" y="40"/>
                    <a:pt x="26" y="40"/>
                  </a:cubicBezTo>
                  <a:cubicBezTo>
                    <a:pt x="25" y="40"/>
                    <a:pt x="26" y="40"/>
                    <a:pt x="26" y="40"/>
                  </a:cubicBezTo>
                  <a:close/>
                  <a:moveTo>
                    <a:pt x="32" y="40"/>
                  </a:moveTo>
                  <a:cubicBezTo>
                    <a:pt x="33" y="40"/>
                    <a:pt x="36" y="40"/>
                    <a:pt x="35" y="39"/>
                  </a:cubicBezTo>
                  <a:cubicBezTo>
                    <a:pt x="33" y="38"/>
                    <a:pt x="31" y="39"/>
                    <a:pt x="29" y="40"/>
                  </a:cubicBezTo>
                  <a:cubicBezTo>
                    <a:pt x="30" y="40"/>
                    <a:pt x="32" y="40"/>
                    <a:pt x="32" y="40"/>
                  </a:cubicBezTo>
                  <a:close/>
                  <a:moveTo>
                    <a:pt x="39" y="38"/>
                  </a:moveTo>
                  <a:cubicBezTo>
                    <a:pt x="39" y="38"/>
                    <a:pt x="37" y="38"/>
                    <a:pt x="37" y="39"/>
                  </a:cubicBezTo>
                  <a:cubicBezTo>
                    <a:pt x="38" y="39"/>
                    <a:pt x="42" y="38"/>
                    <a:pt x="43" y="38"/>
                  </a:cubicBezTo>
                  <a:cubicBezTo>
                    <a:pt x="42" y="37"/>
                    <a:pt x="40" y="38"/>
                    <a:pt x="39" y="38"/>
                  </a:cubicBezTo>
                  <a:cubicBezTo>
                    <a:pt x="39" y="38"/>
                    <a:pt x="40" y="38"/>
                    <a:pt x="39" y="38"/>
                  </a:cubicBezTo>
                  <a:close/>
                </a:path>
              </a:pathLst>
            </a:custGeom>
            <a:solidFill>
              <a:srgbClr val="FFC000"/>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86" name="Freeform 45">
              <a:extLst>
                <a:ext uri="{FF2B5EF4-FFF2-40B4-BE49-F238E27FC236}">
                  <a16:creationId xmlns:a16="http://schemas.microsoft.com/office/drawing/2014/main" id="{B37FFFF5-377B-DD10-F83A-39C5C5CDB5B8}"/>
                </a:ext>
              </a:extLst>
            </p:cNvPr>
            <p:cNvSpPr>
              <a:spLocks noEditPoints="1"/>
            </p:cNvSpPr>
            <p:nvPr/>
          </p:nvSpPr>
          <p:spPr bwMode="auto">
            <a:xfrm>
              <a:off x="9883775" y="1487488"/>
              <a:ext cx="898525" cy="1833562"/>
            </a:xfrm>
            <a:custGeom>
              <a:avLst/>
              <a:gdLst>
                <a:gd name="T0" fmla="*/ 148 w 236"/>
                <a:gd name="T1" fmla="*/ 452 h 481"/>
                <a:gd name="T2" fmla="*/ 134 w 236"/>
                <a:gd name="T3" fmla="*/ 459 h 481"/>
                <a:gd name="T4" fmla="*/ 125 w 236"/>
                <a:gd name="T5" fmla="*/ 463 h 481"/>
                <a:gd name="T6" fmla="*/ 100 w 236"/>
                <a:gd name="T7" fmla="*/ 467 h 481"/>
                <a:gd name="T8" fmla="*/ 80 w 236"/>
                <a:gd name="T9" fmla="*/ 474 h 481"/>
                <a:gd name="T10" fmla="*/ 70 w 236"/>
                <a:gd name="T11" fmla="*/ 475 h 481"/>
                <a:gd name="T12" fmla="*/ 62 w 236"/>
                <a:gd name="T13" fmla="*/ 462 h 481"/>
                <a:gd name="T14" fmla="*/ 47 w 236"/>
                <a:gd name="T15" fmla="*/ 453 h 481"/>
                <a:gd name="T16" fmla="*/ 38 w 236"/>
                <a:gd name="T17" fmla="*/ 445 h 481"/>
                <a:gd name="T18" fmla="*/ 40 w 236"/>
                <a:gd name="T19" fmla="*/ 425 h 481"/>
                <a:gd name="T20" fmla="*/ 40 w 236"/>
                <a:gd name="T21" fmla="*/ 414 h 481"/>
                <a:gd name="T22" fmla="*/ 38 w 236"/>
                <a:gd name="T23" fmla="*/ 400 h 481"/>
                <a:gd name="T24" fmla="*/ 36 w 236"/>
                <a:gd name="T25" fmla="*/ 379 h 481"/>
                <a:gd name="T26" fmla="*/ 32 w 236"/>
                <a:gd name="T27" fmla="*/ 360 h 481"/>
                <a:gd name="T28" fmla="*/ 39 w 236"/>
                <a:gd name="T29" fmla="*/ 341 h 481"/>
                <a:gd name="T30" fmla="*/ 56 w 236"/>
                <a:gd name="T31" fmla="*/ 330 h 481"/>
                <a:gd name="T32" fmla="*/ 69 w 236"/>
                <a:gd name="T33" fmla="*/ 315 h 481"/>
                <a:gd name="T34" fmla="*/ 87 w 236"/>
                <a:gd name="T35" fmla="*/ 295 h 481"/>
                <a:gd name="T36" fmla="*/ 95 w 236"/>
                <a:gd name="T37" fmla="*/ 282 h 481"/>
                <a:gd name="T38" fmla="*/ 108 w 236"/>
                <a:gd name="T39" fmla="*/ 265 h 481"/>
                <a:gd name="T40" fmla="*/ 112 w 236"/>
                <a:gd name="T41" fmla="*/ 253 h 481"/>
                <a:gd name="T42" fmla="*/ 110 w 236"/>
                <a:gd name="T43" fmla="*/ 235 h 481"/>
                <a:gd name="T44" fmla="*/ 102 w 236"/>
                <a:gd name="T45" fmla="*/ 218 h 481"/>
                <a:gd name="T46" fmla="*/ 90 w 236"/>
                <a:gd name="T47" fmla="*/ 217 h 481"/>
                <a:gd name="T48" fmla="*/ 83 w 236"/>
                <a:gd name="T49" fmla="*/ 190 h 481"/>
                <a:gd name="T50" fmla="*/ 81 w 236"/>
                <a:gd name="T51" fmla="*/ 152 h 481"/>
                <a:gd name="T52" fmla="*/ 80 w 236"/>
                <a:gd name="T53" fmla="*/ 119 h 481"/>
                <a:gd name="T54" fmla="*/ 59 w 236"/>
                <a:gd name="T55" fmla="*/ 91 h 481"/>
                <a:gd name="T56" fmla="*/ 35 w 236"/>
                <a:gd name="T57" fmla="*/ 74 h 481"/>
                <a:gd name="T58" fmla="*/ 32 w 236"/>
                <a:gd name="T59" fmla="*/ 56 h 481"/>
                <a:gd name="T60" fmla="*/ 52 w 236"/>
                <a:gd name="T61" fmla="*/ 62 h 481"/>
                <a:gd name="T62" fmla="*/ 80 w 236"/>
                <a:gd name="T63" fmla="*/ 78 h 481"/>
                <a:gd name="T64" fmla="*/ 107 w 236"/>
                <a:gd name="T65" fmla="*/ 83 h 481"/>
                <a:gd name="T66" fmla="*/ 123 w 236"/>
                <a:gd name="T67" fmla="*/ 58 h 481"/>
                <a:gd name="T68" fmla="*/ 132 w 236"/>
                <a:gd name="T69" fmla="*/ 19 h 481"/>
                <a:gd name="T70" fmla="*/ 166 w 236"/>
                <a:gd name="T71" fmla="*/ 5 h 481"/>
                <a:gd name="T72" fmla="*/ 192 w 236"/>
                <a:gd name="T73" fmla="*/ 35 h 481"/>
                <a:gd name="T74" fmla="*/ 178 w 236"/>
                <a:gd name="T75" fmla="*/ 99 h 481"/>
                <a:gd name="T76" fmla="*/ 204 w 236"/>
                <a:gd name="T77" fmla="*/ 140 h 481"/>
                <a:gd name="T78" fmla="*/ 198 w 236"/>
                <a:gd name="T79" fmla="*/ 199 h 481"/>
                <a:gd name="T80" fmla="*/ 202 w 236"/>
                <a:gd name="T81" fmla="*/ 234 h 481"/>
                <a:gd name="T82" fmla="*/ 199 w 236"/>
                <a:gd name="T83" fmla="*/ 257 h 481"/>
                <a:gd name="T84" fmla="*/ 205 w 236"/>
                <a:gd name="T85" fmla="*/ 283 h 481"/>
                <a:gd name="T86" fmla="*/ 216 w 236"/>
                <a:gd name="T87" fmla="*/ 298 h 481"/>
                <a:gd name="T88" fmla="*/ 216 w 236"/>
                <a:gd name="T89" fmla="*/ 330 h 481"/>
                <a:gd name="T90" fmla="*/ 234 w 236"/>
                <a:gd name="T91" fmla="*/ 359 h 481"/>
                <a:gd name="T92" fmla="*/ 203 w 236"/>
                <a:gd name="T93" fmla="*/ 405 h 481"/>
                <a:gd name="T94" fmla="*/ 179 w 236"/>
                <a:gd name="T95" fmla="*/ 434 h 481"/>
                <a:gd name="T96" fmla="*/ 2 w 236"/>
                <a:gd name="T97" fmla="*/ 464 h 481"/>
                <a:gd name="T98" fmla="*/ 11 w 236"/>
                <a:gd name="T99" fmla="*/ 469 h 481"/>
                <a:gd name="T100" fmla="*/ 15 w 236"/>
                <a:gd name="T101" fmla="*/ 462 h 481"/>
                <a:gd name="T102" fmla="*/ 57 w 236"/>
                <a:gd name="T103" fmla="*/ 471 h 481"/>
                <a:gd name="T104" fmla="*/ 58 w 236"/>
                <a:gd name="T105" fmla="*/ 468 h 481"/>
                <a:gd name="T106" fmla="*/ 106 w 236"/>
                <a:gd name="T107" fmla="*/ 259 h 481"/>
                <a:gd name="T108" fmla="*/ 35 w 236"/>
                <a:gd name="T109" fmla="*/ 344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6" h="481">
                  <a:moveTo>
                    <a:pt x="163" y="452"/>
                  </a:moveTo>
                  <a:cubicBezTo>
                    <a:pt x="162" y="450"/>
                    <a:pt x="162" y="451"/>
                    <a:pt x="161" y="452"/>
                  </a:cubicBezTo>
                  <a:cubicBezTo>
                    <a:pt x="161" y="452"/>
                    <a:pt x="160" y="455"/>
                    <a:pt x="160" y="453"/>
                  </a:cubicBezTo>
                  <a:cubicBezTo>
                    <a:pt x="158" y="454"/>
                    <a:pt x="159" y="454"/>
                    <a:pt x="157" y="454"/>
                  </a:cubicBezTo>
                  <a:cubicBezTo>
                    <a:pt x="156" y="454"/>
                    <a:pt x="156" y="455"/>
                    <a:pt x="156" y="455"/>
                  </a:cubicBezTo>
                  <a:cubicBezTo>
                    <a:pt x="155" y="455"/>
                    <a:pt x="154" y="454"/>
                    <a:pt x="153" y="454"/>
                  </a:cubicBezTo>
                  <a:cubicBezTo>
                    <a:pt x="152" y="453"/>
                    <a:pt x="150" y="452"/>
                    <a:pt x="148" y="452"/>
                  </a:cubicBezTo>
                  <a:cubicBezTo>
                    <a:pt x="147" y="453"/>
                    <a:pt x="146" y="454"/>
                    <a:pt x="146" y="456"/>
                  </a:cubicBezTo>
                  <a:cubicBezTo>
                    <a:pt x="145" y="455"/>
                    <a:pt x="144" y="456"/>
                    <a:pt x="143" y="455"/>
                  </a:cubicBezTo>
                  <a:cubicBezTo>
                    <a:pt x="143" y="454"/>
                    <a:pt x="141" y="457"/>
                    <a:pt x="140" y="457"/>
                  </a:cubicBezTo>
                  <a:cubicBezTo>
                    <a:pt x="140" y="457"/>
                    <a:pt x="139" y="456"/>
                    <a:pt x="138" y="456"/>
                  </a:cubicBezTo>
                  <a:cubicBezTo>
                    <a:pt x="138" y="457"/>
                    <a:pt x="138" y="458"/>
                    <a:pt x="137" y="458"/>
                  </a:cubicBezTo>
                  <a:cubicBezTo>
                    <a:pt x="137" y="458"/>
                    <a:pt x="137" y="457"/>
                    <a:pt x="136" y="456"/>
                  </a:cubicBezTo>
                  <a:cubicBezTo>
                    <a:pt x="135" y="456"/>
                    <a:pt x="134" y="458"/>
                    <a:pt x="134" y="459"/>
                  </a:cubicBezTo>
                  <a:cubicBezTo>
                    <a:pt x="134" y="458"/>
                    <a:pt x="133" y="457"/>
                    <a:pt x="132" y="457"/>
                  </a:cubicBezTo>
                  <a:cubicBezTo>
                    <a:pt x="131" y="457"/>
                    <a:pt x="131" y="458"/>
                    <a:pt x="129" y="457"/>
                  </a:cubicBezTo>
                  <a:cubicBezTo>
                    <a:pt x="128" y="457"/>
                    <a:pt x="127" y="455"/>
                    <a:pt x="126" y="455"/>
                  </a:cubicBezTo>
                  <a:cubicBezTo>
                    <a:pt x="125" y="455"/>
                    <a:pt x="129" y="460"/>
                    <a:pt x="129" y="461"/>
                  </a:cubicBezTo>
                  <a:cubicBezTo>
                    <a:pt x="128" y="461"/>
                    <a:pt x="128" y="460"/>
                    <a:pt x="127" y="459"/>
                  </a:cubicBezTo>
                  <a:cubicBezTo>
                    <a:pt x="126" y="459"/>
                    <a:pt x="125" y="458"/>
                    <a:pt x="124" y="458"/>
                  </a:cubicBezTo>
                  <a:cubicBezTo>
                    <a:pt x="123" y="459"/>
                    <a:pt x="126" y="462"/>
                    <a:pt x="125" y="463"/>
                  </a:cubicBezTo>
                  <a:cubicBezTo>
                    <a:pt x="124" y="463"/>
                    <a:pt x="123" y="462"/>
                    <a:pt x="122" y="462"/>
                  </a:cubicBezTo>
                  <a:cubicBezTo>
                    <a:pt x="121" y="462"/>
                    <a:pt x="120" y="464"/>
                    <a:pt x="119" y="465"/>
                  </a:cubicBezTo>
                  <a:cubicBezTo>
                    <a:pt x="118" y="465"/>
                    <a:pt x="117" y="464"/>
                    <a:pt x="115" y="464"/>
                  </a:cubicBezTo>
                  <a:cubicBezTo>
                    <a:pt x="113" y="464"/>
                    <a:pt x="111" y="467"/>
                    <a:pt x="108" y="465"/>
                  </a:cubicBezTo>
                  <a:cubicBezTo>
                    <a:pt x="108" y="466"/>
                    <a:pt x="108" y="466"/>
                    <a:pt x="108" y="467"/>
                  </a:cubicBezTo>
                  <a:cubicBezTo>
                    <a:pt x="106" y="467"/>
                    <a:pt x="104" y="468"/>
                    <a:pt x="104" y="466"/>
                  </a:cubicBezTo>
                  <a:cubicBezTo>
                    <a:pt x="103" y="467"/>
                    <a:pt x="101" y="469"/>
                    <a:pt x="100" y="467"/>
                  </a:cubicBezTo>
                  <a:cubicBezTo>
                    <a:pt x="99" y="468"/>
                    <a:pt x="98" y="475"/>
                    <a:pt x="97" y="472"/>
                  </a:cubicBezTo>
                  <a:cubicBezTo>
                    <a:pt x="93" y="474"/>
                    <a:pt x="96" y="471"/>
                    <a:pt x="94" y="470"/>
                  </a:cubicBezTo>
                  <a:cubicBezTo>
                    <a:pt x="93" y="470"/>
                    <a:pt x="92" y="473"/>
                    <a:pt x="90" y="472"/>
                  </a:cubicBezTo>
                  <a:cubicBezTo>
                    <a:pt x="90" y="473"/>
                    <a:pt x="88" y="472"/>
                    <a:pt x="87" y="473"/>
                  </a:cubicBezTo>
                  <a:cubicBezTo>
                    <a:pt x="86" y="474"/>
                    <a:pt x="87" y="475"/>
                    <a:pt x="85" y="475"/>
                  </a:cubicBezTo>
                  <a:cubicBezTo>
                    <a:pt x="84" y="475"/>
                    <a:pt x="83" y="474"/>
                    <a:pt x="82" y="474"/>
                  </a:cubicBezTo>
                  <a:cubicBezTo>
                    <a:pt x="81" y="474"/>
                    <a:pt x="80" y="475"/>
                    <a:pt x="80" y="474"/>
                  </a:cubicBezTo>
                  <a:cubicBezTo>
                    <a:pt x="78" y="474"/>
                    <a:pt x="79" y="473"/>
                    <a:pt x="79" y="471"/>
                  </a:cubicBezTo>
                  <a:cubicBezTo>
                    <a:pt x="78" y="472"/>
                    <a:pt x="77" y="473"/>
                    <a:pt x="76" y="474"/>
                  </a:cubicBezTo>
                  <a:cubicBezTo>
                    <a:pt x="75" y="476"/>
                    <a:pt x="74" y="476"/>
                    <a:pt x="73" y="478"/>
                  </a:cubicBezTo>
                  <a:cubicBezTo>
                    <a:pt x="72" y="480"/>
                    <a:pt x="72" y="480"/>
                    <a:pt x="70" y="480"/>
                  </a:cubicBezTo>
                  <a:cubicBezTo>
                    <a:pt x="69" y="480"/>
                    <a:pt x="67" y="481"/>
                    <a:pt x="67" y="480"/>
                  </a:cubicBezTo>
                  <a:cubicBezTo>
                    <a:pt x="65" y="479"/>
                    <a:pt x="71" y="478"/>
                    <a:pt x="71" y="477"/>
                  </a:cubicBezTo>
                  <a:cubicBezTo>
                    <a:pt x="72" y="476"/>
                    <a:pt x="71" y="476"/>
                    <a:pt x="70" y="475"/>
                  </a:cubicBezTo>
                  <a:cubicBezTo>
                    <a:pt x="70" y="474"/>
                    <a:pt x="72" y="474"/>
                    <a:pt x="73" y="473"/>
                  </a:cubicBezTo>
                  <a:cubicBezTo>
                    <a:pt x="73" y="472"/>
                    <a:pt x="70" y="472"/>
                    <a:pt x="70" y="471"/>
                  </a:cubicBezTo>
                  <a:cubicBezTo>
                    <a:pt x="69" y="471"/>
                    <a:pt x="69" y="467"/>
                    <a:pt x="67" y="470"/>
                  </a:cubicBezTo>
                  <a:cubicBezTo>
                    <a:pt x="66" y="468"/>
                    <a:pt x="66" y="466"/>
                    <a:pt x="67" y="464"/>
                  </a:cubicBezTo>
                  <a:cubicBezTo>
                    <a:pt x="67" y="463"/>
                    <a:pt x="70" y="462"/>
                    <a:pt x="69" y="460"/>
                  </a:cubicBezTo>
                  <a:cubicBezTo>
                    <a:pt x="67" y="462"/>
                    <a:pt x="65" y="463"/>
                    <a:pt x="63" y="464"/>
                  </a:cubicBezTo>
                  <a:cubicBezTo>
                    <a:pt x="61" y="465"/>
                    <a:pt x="59" y="464"/>
                    <a:pt x="62" y="462"/>
                  </a:cubicBezTo>
                  <a:cubicBezTo>
                    <a:pt x="61" y="462"/>
                    <a:pt x="59" y="464"/>
                    <a:pt x="58" y="463"/>
                  </a:cubicBezTo>
                  <a:cubicBezTo>
                    <a:pt x="57" y="461"/>
                    <a:pt x="61" y="460"/>
                    <a:pt x="60" y="458"/>
                  </a:cubicBezTo>
                  <a:cubicBezTo>
                    <a:pt x="59" y="458"/>
                    <a:pt x="58" y="458"/>
                    <a:pt x="57" y="458"/>
                  </a:cubicBezTo>
                  <a:cubicBezTo>
                    <a:pt x="56" y="458"/>
                    <a:pt x="55" y="459"/>
                    <a:pt x="53" y="459"/>
                  </a:cubicBezTo>
                  <a:cubicBezTo>
                    <a:pt x="54" y="457"/>
                    <a:pt x="53" y="457"/>
                    <a:pt x="52" y="456"/>
                  </a:cubicBezTo>
                  <a:cubicBezTo>
                    <a:pt x="51" y="455"/>
                    <a:pt x="51" y="455"/>
                    <a:pt x="49" y="456"/>
                  </a:cubicBezTo>
                  <a:cubicBezTo>
                    <a:pt x="48" y="455"/>
                    <a:pt x="48" y="453"/>
                    <a:pt x="47" y="453"/>
                  </a:cubicBezTo>
                  <a:cubicBezTo>
                    <a:pt x="46" y="452"/>
                    <a:pt x="46" y="453"/>
                    <a:pt x="46" y="452"/>
                  </a:cubicBezTo>
                  <a:cubicBezTo>
                    <a:pt x="46" y="450"/>
                    <a:pt x="44" y="447"/>
                    <a:pt x="42" y="450"/>
                  </a:cubicBezTo>
                  <a:cubicBezTo>
                    <a:pt x="41" y="452"/>
                    <a:pt x="42" y="454"/>
                    <a:pt x="39" y="453"/>
                  </a:cubicBezTo>
                  <a:cubicBezTo>
                    <a:pt x="39" y="453"/>
                    <a:pt x="39" y="452"/>
                    <a:pt x="39" y="451"/>
                  </a:cubicBezTo>
                  <a:cubicBezTo>
                    <a:pt x="39" y="450"/>
                    <a:pt x="37" y="450"/>
                    <a:pt x="37" y="448"/>
                  </a:cubicBezTo>
                  <a:cubicBezTo>
                    <a:pt x="37" y="448"/>
                    <a:pt x="36" y="448"/>
                    <a:pt x="36" y="447"/>
                  </a:cubicBezTo>
                  <a:cubicBezTo>
                    <a:pt x="36" y="446"/>
                    <a:pt x="38" y="447"/>
                    <a:pt x="38" y="445"/>
                  </a:cubicBezTo>
                  <a:cubicBezTo>
                    <a:pt x="38" y="443"/>
                    <a:pt x="36" y="443"/>
                    <a:pt x="36" y="441"/>
                  </a:cubicBezTo>
                  <a:cubicBezTo>
                    <a:pt x="36" y="440"/>
                    <a:pt x="37" y="439"/>
                    <a:pt x="37" y="437"/>
                  </a:cubicBezTo>
                  <a:cubicBezTo>
                    <a:pt x="37" y="437"/>
                    <a:pt x="36" y="436"/>
                    <a:pt x="36" y="436"/>
                  </a:cubicBezTo>
                  <a:cubicBezTo>
                    <a:pt x="35" y="435"/>
                    <a:pt x="35" y="434"/>
                    <a:pt x="35" y="433"/>
                  </a:cubicBezTo>
                  <a:cubicBezTo>
                    <a:pt x="35" y="431"/>
                    <a:pt x="38" y="432"/>
                    <a:pt x="38" y="429"/>
                  </a:cubicBezTo>
                  <a:cubicBezTo>
                    <a:pt x="38" y="428"/>
                    <a:pt x="35" y="426"/>
                    <a:pt x="37" y="426"/>
                  </a:cubicBezTo>
                  <a:cubicBezTo>
                    <a:pt x="37" y="427"/>
                    <a:pt x="40" y="426"/>
                    <a:pt x="40" y="425"/>
                  </a:cubicBezTo>
                  <a:cubicBezTo>
                    <a:pt x="39" y="425"/>
                    <a:pt x="39" y="424"/>
                    <a:pt x="39" y="423"/>
                  </a:cubicBezTo>
                  <a:cubicBezTo>
                    <a:pt x="39" y="423"/>
                    <a:pt x="40" y="423"/>
                    <a:pt x="40" y="423"/>
                  </a:cubicBezTo>
                  <a:cubicBezTo>
                    <a:pt x="40" y="422"/>
                    <a:pt x="40" y="422"/>
                    <a:pt x="40" y="421"/>
                  </a:cubicBezTo>
                  <a:cubicBezTo>
                    <a:pt x="40" y="420"/>
                    <a:pt x="40" y="420"/>
                    <a:pt x="40" y="419"/>
                  </a:cubicBezTo>
                  <a:cubicBezTo>
                    <a:pt x="40" y="419"/>
                    <a:pt x="37" y="416"/>
                    <a:pt x="40" y="416"/>
                  </a:cubicBezTo>
                  <a:cubicBezTo>
                    <a:pt x="39" y="416"/>
                    <a:pt x="38" y="416"/>
                    <a:pt x="38" y="415"/>
                  </a:cubicBezTo>
                  <a:cubicBezTo>
                    <a:pt x="38" y="413"/>
                    <a:pt x="40" y="414"/>
                    <a:pt x="40" y="414"/>
                  </a:cubicBezTo>
                  <a:cubicBezTo>
                    <a:pt x="41" y="413"/>
                    <a:pt x="40" y="413"/>
                    <a:pt x="39" y="412"/>
                  </a:cubicBezTo>
                  <a:cubicBezTo>
                    <a:pt x="39" y="411"/>
                    <a:pt x="40" y="409"/>
                    <a:pt x="41" y="411"/>
                  </a:cubicBezTo>
                  <a:cubicBezTo>
                    <a:pt x="42" y="410"/>
                    <a:pt x="41" y="409"/>
                    <a:pt x="41" y="409"/>
                  </a:cubicBezTo>
                  <a:cubicBezTo>
                    <a:pt x="40" y="408"/>
                    <a:pt x="40" y="409"/>
                    <a:pt x="39" y="409"/>
                  </a:cubicBezTo>
                  <a:cubicBezTo>
                    <a:pt x="39" y="408"/>
                    <a:pt x="39" y="408"/>
                    <a:pt x="39" y="408"/>
                  </a:cubicBezTo>
                  <a:cubicBezTo>
                    <a:pt x="40" y="406"/>
                    <a:pt x="41" y="406"/>
                    <a:pt x="40" y="404"/>
                  </a:cubicBezTo>
                  <a:cubicBezTo>
                    <a:pt x="39" y="403"/>
                    <a:pt x="39" y="401"/>
                    <a:pt x="38" y="400"/>
                  </a:cubicBezTo>
                  <a:cubicBezTo>
                    <a:pt x="38" y="398"/>
                    <a:pt x="37" y="397"/>
                    <a:pt x="36" y="395"/>
                  </a:cubicBezTo>
                  <a:cubicBezTo>
                    <a:pt x="36" y="395"/>
                    <a:pt x="33" y="393"/>
                    <a:pt x="35" y="392"/>
                  </a:cubicBezTo>
                  <a:cubicBezTo>
                    <a:pt x="35" y="392"/>
                    <a:pt x="35" y="392"/>
                    <a:pt x="34" y="392"/>
                  </a:cubicBezTo>
                  <a:cubicBezTo>
                    <a:pt x="35" y="390"/>
                    <a:pt x="35" y="389"/>
                    <a:pt x="35" y="387"/>
                  </a:cubicBezTo>
                  <a:cubicBezTo>
                    <a:pt x="36" y="385"/>
                    <a:pt x="37" y="384"/>
                    <a:pt x="36" y="382"/>
                  </a:cubicBezTo>
                  <a:cubicBezTo>
                    <a:pt x="36" y="382"/>
                    <a:pt x="35" y="383"/>
                    <a:pt x="35" y="383"/>
                  </a:cubicBezTo>
                  <a:cubicBezTo>
                    <a:pt x="35" y="382"/>
                    <a:pt x="36" y="380"/>
                    <a:pt x="36" y="379"/>
                  </a:cubicBezTo>
                  <a:cubicBezTo>
                    <a:pt x="35" y="378"/>
                    <a:pt x="34" y="378"/>
                    <a:pt x="34" y="377"/>
                  </a:cubicBezTo>
                  <a:cubicBezTo>
                    <a:pt x="31" y="379"/>
                    <a:pt x="32" y="374"/>
                    <a:pt x="32" y="372"/>
                  </a:cubicBezTo>
                  <a:cubicBezTo>
                    <a:pt x="32" y="372"/>
                    <a:pt x="33" y="368"/>
                    <a:pt x="33" y="368"/>
                  </a:cubicBezTo>
                  <a:cubicBezTo>
                    <a:pt x="32" y="367"/>
                    <a:pt x="31" y="368"/>
                    <a:pt x="30" y="368"/>
                  </a:cubicBezTo>
                  <a:cubicBezTo>
                    <a:pt x="30" y="367"/>
                    <a:pt x="30" y="365"/>
                    <a:pt x="30" y="364"/>
                  </a:cubicBezTo>
                  <a:cubicBezTo>
                    <a:pt x="31" y="364"/>
                    <a:pt x="32" y="364"/>
                    <a:pt x="32" y="363"/>
                  </a:cubicBezTo>
                  <a:cubicBezTo>
                    <a:pt x="33" y="362"/>
                    <a:pt x="30" y="361"/>
                    <a:pt x="32" y="360"/>
                  </a:cubicBezTo>
                  <a:cubicBezTo>
                    <a:pt x="34" y="361"/>
                    <a:pt x="33" y="357"/>
                    <a:pt x="34" y="356"/>
                  </a:cubicBezTo>
                  <a:cubicBezTo>
                    <a:pt x="37" y="357"/>
                    <a:pt x="37" y="356"/>
                    <a:pt x="38" y="354"/>
                  </a:cubicBezTo>
                  <a:cubicBezTo>
                    <a:pt x="38" y="353"/>
                    <a:pt x="38" y="352"/>
                    <a:pt x="38" y="351"/>
                  </a:cubicBezTo>
                  <a:cubicBezTo>
                    <a:pt x="39" y="350"/>
                    <a:pt x="38" y="349"/>
                    <a:pt x="38" y="348"/>
                  </a:cubicBezTo>
                  <a:cubicBezTo>
                    <a:pt x="39" y="349"/>
                    <a:pt x="42" y="350"/>
                    <a:pt x="43" y="349"/>
                  </a:cubicBezTo>
                  <a:cubicBezTo>
                    <a:pt x="41" y="348"/>
                    <a:pt x="41" y="346"/>
                    <a:pt x="40" y="345"/>
                  </a:cubicBezTo>
                  <a:cubicBezTo>
                    <a:pt x="40" y="344"/>
                    <a:pt x="39" y="341"/>
                    <a:pt x="39" y="341"/>
                  </a:cubicBezTo>
                  <a:cubicBezTo>
                    <a:pt x="40" y="339"/>
                    <a:pt x="41" y="341"/>
                    <a:pt x="42" y="341"/>
                  </a:cubicBezTo>
                  <a:cubicBezTo>
                    <a:pt x="44" y="341"/>
                    <a:pt x="45" y="340"/>
                    <a:pt x="46" y="339"/>
                  </a:cubicBezTo>
                  <a:cubicBezTo>
                    <a:pt x="46" y="340"/>
                    <a:pt x="46" y="343"/>
                    <a:pt x="47" y="344"/>
                  </a:cubicBezTo>
                  <a:cubicBezTo>
                    <a:pt x="49" y="346"/>
                    <a:pt x="49" y="344"/>
                    <a:pt x="49" y="342"/>
                  </a:cubicBezTo>
                  <a:cubicBezTo>
                    <a:pt x="50" y="339"/>
                    <a:pt x="56" y="340"/>
                    <a:pt x="56" y="336"/>
                  </a:cubicBezTo>
                  <a:cubicBezTo>
                    <a:pt x="55" y="334"/>
                    <a:pt x="53" y="332"/>
                    <a:pt x="53" y="330"/>
                  </a:cubicBezTo>
                  <a:cubicBezTo>
                    <a:pt x="53" y="328"/>
                    <a:pt x="55" y="329"/>
                    <a:pt x="56" y="330"/>
                  </a:cubicBezTo>
                  <a:cubicBezTo>
                    <a:pt x="57" y="331"/>
                    <a:pt x="57" y="331"/>
                    <a:pt x="57" y="330"/>
                  </a:cubicBezTo>
                  <a:cubicBezTo>
                    <a:pt x="58" y="328"/>
                    <a:pt x="58" y="327"/>
                    <a:pt x="59" y="325"/>
                  </a:cubicBezTo>
                  <a:cubicBezTo>
                    <a:pt x="59" y="323"/>
                    <a:pt x="60" y="322"/>
                    <a:pt x="61" y="320"/>
                  </a:cubicBezTo>
                  <a:cubicBezTo>
                    <a:pt x="61" y="320"/>
                    <a:pt x="62" y="320"/>
                    <a:pt x="62" y="320"/>
                  </a:cubicBezTo>
                  <a:cubicBezTo>
                    <a:pt x="63" y="321"/>
                    <a:pt x="63" y="323"/>
                    <a:pt x="65" y="322"/>
                  </a:cubicBezTo>
                  <a:cubicBezTo>
                    <a:pt x="66" y="321"/>
                    <a:pt x="66" y="319"/>
                    <a:pt x="66" y="318"/>
                  </a:cubicBezTo>
                  <a:cubicBezTo>
                    <a:pt x="67" y="318"/>
                    <a:pt x="69" y="316"/>
                    <a:pt x="69" y="315"/>
                  </a:cubicBezTo>
                  <a:cubicBezTo>
                    <a:pt x="70" y="314"/>
                    <a:pt x="70" y="313"/>
                    <a:pt x="72" y="312"/>
                  </a:cubicBezTo>
                  <a:cubicBezTo>
                    <a:pt x="72" y="312"/>
                    <a:pt x="75" y="311"/>
                    <a:pt x="76" y="311"/>
                  </a:cubicBezTo>
                  <a:cubicBezTo>
                    <a:pt x="77" y="309"/>
                    <a:pt x="75" y="306"/>
                    <a:pt x="76" y="304"/>
                  </a:cubicBezTo>
                  <a:cubicBezTo>
                    <a:pt x="78" y="305"/>
                    <a:pt x="78" y="306"/>
                    <a:pt x="80" y="305"/>
                  </a:cubicBezTo>
                  <a:cubicBezTo>
                    <a:pt x="80" y="304"/>
                    <a:pt x="80" y="303"/>
                    <a:pt x="80" y="302"/>
                  </a:cubicBezTo>
                  <a:cubicBezTo>
                    <a:pt x="81" y="300"/>
                    <a:pt x="82" y="298"/>
                    <a:pt x="84" y="297"/>
                  </a:cubicBezTo>
                  <a:cubicBezTo>
                    <a:pt x="85" y="296"/>
                    <a:pt x="86" y="295"/>
                    <a:pt x="87" y="295"/>
                  </a:cubicBezTo>
                  <a:cubicBezTo>
                    <a:pt x="87" y="294"/>
                    <a:pt x="87" y="293"/>
                    <a:pt x="87" y="292"/>
                  </a:cubicBezTo>
                  <a:cubicBezTo>
                    <a:pt x="87" y="290"/>
                    <a:pt x="89" y="289"/>
                    <a:pt x="90" y="288"/>
                  </a:cubicBezTo>
                  <a:cubicBezTo>
                    <a:pt x="90" y="287"/>
                    <a:pt x="90" y="287"/>
                    <a:pt x="90" y="287"/>
                  </a:cubicBezTo>
                  <a:cubicBezTo>
                    <a:pt x="91" y="286"/>
                    <a:pt x="91" y="287"/>
                    <a:pt x="91" y="286"/>
                  </a:cubicBezTo>
                  <a:cubicBezTo>
                    <a:pt x="92" y="286"/>
                    <a:pt x="93" y="285"/>
                    <a:pt x="93" y="284"/>
                  </a:cubicBezTo>
                  <a:cubicBezTo>
                    <a:pt x="93" y="284"/>
                    <a:pt x="93" y="284"/>
                    <a:pt x="94" y="284"/>
                  </a:cubicBezTo>
                  <a:cubicBezTo>
                    <a:pt x="94" y="283"/>
                    <a:pt x="95" y="283"/>
                    <a:pt x="95" y="282"/>
                  </a:cubicBezTo>
                  <a:cubicBezTo>
                    <a:pt x="95" y="282"/>
                    <a:pt x="95" y="282"/>
                    <a:pt x="95" y="282"/>
                  </a:cubicBezTo>
                  <a:cubicBezTo>
                    <a:pt x="96" y="280"/>
                    <a:pt x="95" y="277"/>
                    <a:pt x="96" y="276"/>
                  </a:cubicBezTo>
                  <a:cubicBezTo>
                    <a:pt x="97" y="275"/>
                    <a:pt x="98" y="275"/>
                    <a:pt x="99" y="274"/>
                  </a:cubicBezTo>
                  <a:cubicBezTo>
                    <a:pt x="99" y="273"/>
                    <a:pt x="99" y="272"/>
                    <a:pt x="100" y="271"/>
                  </a:cubicBezTo>
                  <a:cubicBezTo>
                    <a:pt x="100" y="270"/>
                    <a:pt x="101" y="268"/>
                    <a:pt x="101" y="271"/>
                  </a:cubicBezTo>
                  <a:cubicBezTo>
                    <a:pt x="102" y="270"/>
                    <a:pt x="102" y="269"/>
                    <a:pt x="102" y="268"/>
                  </a:cubicBezTo>
                  <a:cubicBezTo>
                    <a:pt x="104" y="269"/>
                    <a:pt x="107" y="265"/>
                    <a:pt x="108" y="265"/>
                  </a:cubicBezTo>
                  <a:cubicBezTo>
                    <a:pt x="110" y="265"/>
                    <a:pt x="111" y="269"/>
                    <a:pt x="113" y="269"/>
                  </a:cubicBezTo>
                  <a:cubicBezTo>
                    <a:pt x="116" y="269"/>
                    <a:pt x="113" y="265"/>
                    <a:pt x="112" y="264"/>
                  </a:cubicBezTo>
                  <a:cubicBezTo>
                    <a:pt x="112" y="263"/>
                    <a:pt x="111" y="262"/>
                    <a:pt x="112" y="262"/>
                  </a:cubicBezTo>
                  <a:cubicBezTo>
                    <a:pt x="114" y="261"/>
                    <a:pt x="115" y="263"/>
                    <a:pt x="116" y="263"/>
                  </a:cubicBezTo>
                  <a:cubicBezTo>
                    <a:pt x="116" y="262"/>
                    <a:pt x="116" y="261"/>
                    <a:pt x="116" y="261"/>
                  </a:cubicBezTo>
                  <a:cubicBezTo>
                    <a:pt x="116" y="259"/>
                    <a:pt x="115" y="258"/>
                    <a:pt x="114" y="257"/>
                  </a:cubicBezTo>
                  <a:cubicBezTo>
                    <a:pt x="113" y="255"/>
                    <a:pt x="111" y="256"/>
                    <a:pt x="112" y="253"/>
                  </a:cubicBezTo>
                  <a:cubicBezTo>
                    <a:pt x="113" y="252"/>
                    <a:pt x="113" y="252"/>
                    <a:pt x="113" y="250"/>
                  </a:cubicBezTo>
                  <a:cubicBezTo>
                    <a:pt x="113" y="249"/>
                    <a:pt x="113" y="249"/>
                    <a:pt x="113" y="248"/>
                  </a:cubicBezTo>
                  <a:cubicBezTo>
                    <a:pt x="113" y="247"/>
                    <a:pt x="114" y="246"/>
                    <a:pt x="113" y="245"/>
                  </a:cubicBezTo>
                  <a:cubicBezTo>
                    <a:pt x="113" y="244"/>
                    <a:pt x="112" y="244"/>
                    <a:pt x="113" y="243"/>
                  </a:cubicBezTo>
                  <a:cubicBezTo>
                    <a:pt x="114" y="241"/>
                    <a:pt x="116" y="241"/>
                    <a:pt x="114" y="238"/>
                  </a:cubicBezTo>
                  <a:cubicBezTo>
                    <a:pt x="114" y="237"/>
                    <a:pt x="113" y="236"/>
                    <a:pt x="112" y="235"/>
                  </a:cubicBezTo>
                  <a:cubicBezTo>
                    <a:pt x="112" y="235"/>
                    <a:pt x="110" y="235"/>
                    <a:pt x="110" y="235"/>
                  </a:cubicBezTo>
                  <a:cubicBezTo>
                    <a:pt x="110" y="235"/>
                    <a:pt x="110" y="234"/>
                    <a:pt x="110" y="233"/>
                  </a:cubicBezTo>
                  <a:cubicBezTo>
                    <a:pt x="109" y="232"/>
                    <a:pt x="108" y="232"/>
                    <a:pt x="107" y="231"/>
                  </a:cubicBezTo>
                  <a:cubicBezTo>
                    <a:pt x="106" y="231"/>
                    <a:pt x="106" y="230"/>
                    <a:pt x="104" y="230"/>
                  </a:cubicBezTo>
                  <a:cubicBezTo>
                    <a:pt x="104" y="230"/>
                    <a:pt x="103" y="231"/>
                    <a:pt x="102" y="231"/>
                  </a:cubicBezTo>
                  <a:cubicBezTo>
                    <a:pt x="102" y="229"/>
                    <a:pt x="100" y="228"/>
                    <a:pt x="99" y="225"/>
                  </a:cubicBezTo>
                  <a:cubicBezTo>
                    <a:pt x="99" y="224"/>
                    <a:pt x="99" y="223"/>
                    <a:pt x="100" y="222"/>
                  </a:cubicBezTo>
                  <a:cubicBezTo>
                    <a:pt x="100" y="220"/>
                    <a:pt x="101" y="219"/>
                    <a:pt x="102" y="218"/>
                  </a:cubicBezTo>
                  <a:cubicBezTo>
                    <a:pt x="99" y="219"/>
                    <a:pt x="99" y="222"/>
                    <a:pt x="98" y="225"/>
                  </a:cubicBezTo>
                  <a:cubicBezTo>
                    <a:pt x="97" y="224"/>
                    <a:pt x="97" y="224"/>
                    <a:pt x="96" y="224"/>
                  </a:cubicBezTo>
                  <a:cubicBezTo>
                    <a:pt x="96" y="224"/>
                    <a:pt x="96" y="225"/>
                    <a:pt x="96" y="225"/>
                  </a:cubicBezTo>
                  <a:cubicBezTo>
                    <a:pt x="96" y="225"/>
                    <a:pt x="95" y="224"/>
                    <a:pt x="94" y="224"/>
                  </a:cubicBezTo>
                  <a:cubicBezTo>
                    <a:pt x="93" y="224"/>
                    <a:pt x="93" y="224"/>
                    <a:pt x="93" y="225"/>
                  </a:cubicBezTo>
                  <a:cubicBezTo>
                    <a:pt x="92" y="225"/>
                    <a:pt x="92" y="225"/>
                    <a:pt x="92" y="225"/>
                  </a:cubicBezTo>
                  <a:cubicBezTo>
                    <a:pt x="92" y="222"/>
                    <a:pt x="90" y="220"/>
                    <a:pt x="90" y="217"/>
                  </a:cubicBezTo>
                  <a:cubicBezTo>
                    <a:pt x="89" y="215"/>
                    <a:pt x="89" y="214"/>
                    <a:pt x="89" y="213"/>
                  </a:cubicBezTo>
                  <a:cubicBezTo>
                    <a:pt x="88" y="211"/>
                    <a:pt x="87" y="210"/>
                    <a:pt x="87" y="209"/>
                  </a:cubicBezTo>
                  <a:cubicBezTo>
                    <a:pt x="86" y="208"/>
                    <a:pt x="86" y="207"/>
                    <a:pt x="85" y="206"/>
                  </a:cubicBezTo>
                  <a:cubicBezTo>
                    <a:pt x="85" y="206"/>
                    <a:pt x="84" y="206"/>
                    <a:pt x="83" y="205"/>
                  </a:cubicBezTo>
                  <a:cubicBezTo>
                    <a:pt x="82" y="204"/>
                    <a:pt x="82" y="203"/>
                    <a:pt x="82" y="201"/>
                  </a:cubicBezTo>
                  <a:cubicBezTo>
                    <a:pt x="82" y="200"/>
                    <a:pt x="83" y="194"/>
                    <a:pt x="80" y="194"/>
                  </a:cubicBezTo>
                  <a:cubicBezTo>
                    <a:pt x="80" y="192"/>
                    <a:pt x="82" y="191"/>
                    <a:pt x="83" y="190"/>
                  </a:cubicBezTo>
                  <a:cubicBezTo>
                    <a:pt x="85" y="189"/>
                    <a:pt x="86" y="188"/>
                    <a:pt x="86" y="186"/>
                  </a:cubicBezTo>
                  <a:cubicBezTo>
                    <a:pt x="86" y="182"/>
                    <a:pt x="84" y="177"/>
                    <a:pt x="88" y="175"/>
                  </a:cubicBezTo>
                  <a:cubicBezTo>
                    <a:pt x="88" y="172"/>
                    <a:pt x="86" y="169"/>
                    <a:pt x="84" y="167"/>
                  </a:cubicBezTo>
                  <a:cubicBezTo>
                    <a:pt x="82" y="165"/>
                    <a:pt x="82" y="163"/>
                    <a:pt x="81" y="161"/>
                  </a:cubicBezTo>
                  <a:cubicBezTo>
                    <a:pt x="81" y="159"/>
                    <a:pt x="80" y="158"/>
                    <a:pt x="80" y="156"/>
                  </a:cubicBezTo>
                  <a:cubicBezTo>
                    <a:pt x="80" y="156"/>
                    <a:pt x="81" y="154"/>
                    <a:pt x="81" y="154"/>
                  </a:cubicBezTo>
                  <a:cubicBezTo>
                    <a:pt x="81" y="153"/>
                    <a:pt x="80" y="153"/>
                    <a:pt x="81" y="152"/>
                  </a:cubicBezTo>
                  <a:cubicBezTo>
                    <a:pt x="82" y="150"/>
                    <a:pt x="84" y="150"/>
                    <a:pt x="84" y="148"/>
                  </a:cubicBezTo>
                  <a:cubicBezTo>
                    <a:pt x="84" y="148"/>
                    <a:pt x="83" y="145"/>
                    <a:pt x="83" y="144"/>
                  </a:cubicBezTo>
                  <a:cubicBezTo>
                    <a:pt x="82" y="142"/>
                    <a:pt x="80" y="143"/>
                    <a:pt x="79" y="142"/>
                  </a:cubicBezTo>
                  <a:cubicBezTo>
                    <a:pt x="76" y="140"/>
                    <a:pt x="80" y="137"/>
                    <a:pt x="80" y="135"/>
                  </a:cubicBezTo>
                  <a:cubicBezTo>
                    <a:pt x="81" y="133"/>
                    <a:pt x="79" y="132"/>
                    <a:pt x="79" y="130"/>
                  </a:cubicBezTo>
                  <a:cubicBezTo>
                    <a:pt x="78" y="129"/>
                    <a:pt x="78" y="126"/>
                    <a:pt x="78" y="125"/>
                  </a:cubicBezTo>
                  <a:cubicBezTo>
                    <a:pt x="78" y="122"/>
                    <a:pt x="78" y="121"/>
                    <a:pt x="80" y="119"/>
                  </a:cubicBezTo>
                  <a:cubicBezTo>
                    <a:pt x="81" y="118"/>
                    <a:pt x="82" y="117"/>
                    <a:pt x="80" y="115"/>
                  </a:cubicBezTo>
                  <a:cubicBezTo>
                    <a:pt x="79" y="114"/>
                    <a:pt x="78" y="113"/>
                    <a:pt x="77" y="112"/>
                  </a:cubicBezTo>
                  <a:cubicBezTo>
                    <a:pt x="76" y="110"/>
                    <a:pt x="76" y="109"/>
                    <a:pt x="75" y="107"/>
                  </a:cubicBezTo>
                  <a:cubicBezTo>
                    <a:pt x="74" y="108"/>
                    <a:pt x="73" y="107"/>
                    <a:pt x="72" y="108"/>
                  </a:cubicBezTo>
                  <a:cubicBezTo>
                    <a:pt x="72" y="106"/>
                    <a:pt x="72" y="104"/>
                    <a:pt x="71" y="101"/>
                  </a:cubicBezTo>
                  <a:cubicBezTo>
                    <a:pt x="71" y="100"/>
                    <a:pt x="70" y="99"/>
                    <a:pt x="68" y="98"/>
                  </a:cubicBezTo>
                  <a:cubicBezTo>
                    <a:pt x="65" y="95"/>
                    <a:pt x="63" y="93"/>
                    <a:pt x="59" y="91"/>
                  </a:cubicBezTo>
                  <a:cubicBezTo>
                    <a:pt x="58" y="91"/>
                    <a:pt x="56" y="89"/>
                    <a:pt x="55" y="89"/>
                  </a:cubicBezTo>
                  <a:cubicBezTo>
                    <a:pt x="53" y="89"/>
                    <a:pt x="51" y="90"/>
                    <a:pt x="50" y="88"/>
                  </a:cubicBezTo>
                  <a:cubicBezTo>
                    <a:pt x="49" y="87"/>
                    <a:pt x="49" y="85"/>
                    <a:pt x="47" y="84"/>
                  </a:cubicBezTo>
                  <a:cubicBezTo>
                    <a:pt x="46" y="83"/>
                    <a:pt x="44" y="83"/>
                    <a:pt x="43" y="81"/>
                  </a:cubicBezTo>
                  <a:cubicBezTo>
                    <a:pt x="42" y="80"/>
                    <a:pt x="42" y="79"/>
                    <a:pt x="40" y="78"/>
                  </a:cubicBezTo>
                  <a:cubicBezTo>
                    <a:pt x="38" y="77"/>
                    <a:pt x="39" y="76"/>
                    <a:pt x="38" y="74"/>
                  </a:cubicBezTo>
                  <a:cubicBezTo>
                    <a:pt x="37" y="74"/>
                    <a:pt x="36" y="74"/>
                    <a:pt x="35" y="74"/>
                  </a:cubicBezTo>
                  <a:cubicBezTo>
                    <a:pt x="35" y="73"/>
                    <a:pt x="34" y="72"/>
                    <a:pt x="34" y="71"/>
                  </a:cubicBezTo>
                  <a:cubicBezTo>
                    <a:pt x="33" y="70"/>
                    <a:pt x="33" y="69"/>
                    <a:pt x="31" y="68"/>
                  </a:cubicBezTo>
                  <a:cubicBezTo>
                    <a:pt x="30" y="67"/>
                    <a:pt x="27" y="67"/>
                    <a:pt x="28" y="65"/>
                  </a:cubicBezTo>
                  <a:cubicBezTo>
                    <a:pt x="28" y="63"/>
                    <a:pt x="29" y="63"/>
                    <a:pt x="28" y="62"/>
                  </a:cubicBezTo>
                  <a:cubicBezTo>
                    <a:pt x="27" y="60"/>
                    <a:pt x="24" y="59"/>
                    <a:pt x="22" y="59"/>
                  </a:cubicBezTo>
                  <a:cubicBezTo>
                    <a:pt x="23" y="56"/>
                    <a:pt x="24" y="54"/>
                    <a:pt x="27" y="57"/>
                  </a:cubicBezTo>
                  <a:cubicBezTo>
                    <a:pt x="29" y="58"/>
                    <a:pt x="32" y="60"/>
                    <a:pt x="32" y="56"/>
                  </a:cubicBezTo>
                  <a:cubicBezTo>
                    <a:pt x="32" y="53"/>
                    <a:pt x="30" y="51"/>
                    <a:pt x="31" y="48"/>
                  </a:cubicBezTo>
                  <a:cubicBezTo>
                    <a:pt x="32" y="47"/>
                    <a:pt x="34" y="46"/>
                    <a:pt x="35" y="45"/>
                  </a:cubicBezTo>
                  <a:cubicBezTo>
                    <a:pt x="37" y="45"/>
                    <a:pt x="38" y="45"/>
                    <a:pt x="39" y="45"/>
                  </a:cubicBezTo>
                  <a:cubicBezTo>
                    <a:pt x="40" y="46"/>
                    <a:pt x="41" y="45"/>
                    <a:pt x="42" y="46"/>
                  </a:cubicBezTo>
                  <a:cubicBezTo>
                    <a:pt x="43" y="47"/>
                    <a:pt x="43" y="49"/>
                    <a:pt x="44" y="50"/>
                  </a:cubicBezTo>
                  <a:cubicBezTo>
                    <a:pt x="45" y="53"/>
                    <a:pt x="47" y="56"/>
                    <a:pt x="49" y="59"/>
                  </a:cubicBezTo>
                  <a:cubicBezTo>
                    <a:pt x="50" y="60"/>
                    <a:pt x="51" y="61"/>
                    <a:pt x="52" y="62"/>
                  </a:cubicBezTo>
                  <a:cubicBezTo>
                    <a:pt x="53" y="63"/>
                    <a:pt x="53" y="65"/>
                    <a:pt x="53" y="66"/>
                  </a:cubicBezTo>
                  <a:cubicBezTo>
                    <a:pt x="55" y="70"/>
                    <a:pt x="58" y="72"/>
                    <a:pt x="57" y="76"/>
                  </a:cubicBezTo>
                  <a:cubicBezTo>
                    <a:pt x="59" y="76"/>
                    <a:pt x="60" y="75"/>
                    <a:pt x="62" y="76"/>
                  </a:cubicBezTo>
                  <a:cubicBezTo>
                    <a:pt x="64" y="77"/>
                    <a:pt x="65" y="78"/>
                    <a:pt x="67" y="78"/>
                  </a:cubicBezTo>
                  <a:cubicBezTo>
                    <a:pt x="69" y="78"/>
                    <a:pt x="69" y="78"/>
                    <a:pt x="71" y="79"/>
                  </a:cubicBezTo>
                  <a:cubicBezTo>
                    <a:pt x="72" y="81"/>
                    <a:pt x="73" y="81"/>
                    <a:pt x="75" y="80"/>
                  </a:cubicBezTo>
                  <a:cubicBezTo>
                    <a:pt x="76" y="79"/>
                    <a:pt x="78" y="78"/>
                    <a:pt x="80" y="78"/>
                  </a:cubicBezTo>
                  <a:cubicBezTo>
                    <a:pt x="82" y="77"/>
                    <a:pt x="83" y="76"/>
                    <a:pt x="84" y="74"/>
                  </a:cubicBezTo>
                  <a:cubicBezTo>
                    <a:pt x="84" y="73"/>
                    <a:pt x="85" y="71"/>
                    <a:pt x="86" y="71"/>
                  </a:cubicBezTo>
                  <a:cubicBezTo>
                    <a:pt x="88" y="72"/>
                    <a:pt x="90" y="73"/>
                    <a:pt x="92" y="74"/>
                  </a:cubicBezTo>
                  <a:cubicBezTo>
                    <a:pt x="93" y="75"/>
                    <a:pt x="94" y="76"/>
                    <a:pt x="96" y="77"/>
                  </a:cubicBezTo>
                  <a:cubicBezTo>
                    <a:pt x="98" y="78"/>
                    <a:pt x="100" y="78"/>
                    <a:pt x="101" y="79"/>
                  </a:cubicBezTo>
                  <a:cubicBezTo>
                    <a:pt x="103" y="80"/>
                    <a:pt x="103" y="81"/>
                    <a:pt x="104" y="83"/>
                  </a:cubicBezTo>
                  <a:cubicBezTo>
                    <a:pt x="105" y="84"/>
                    <a:pt x="105" y="84"/>
                    <a:pt x="107" y="83"/>
                  </a:cubicBezTo>
                  <a:cubicBezTo>
                    <a:pt x="108" y="82"/>
                    <a:pt x="109" y="81"/>
                    <a:pt x="110" y="80"/>
                  </a:cubicBezTo>
                  <a:cubicBezTo>
                    <a:pt x="111" y="79"/>
                    <a:pt x="111" y="77"/>
                    <a:pt x="110" y="76"/>
                  </a:cubicBezTo>
                  <a:cubicBezTo>
                    <a:pt x="110" y="71"/>
                    <a:pt x="114" y="68"/>
                    <a:pt x="117" y="66"/>
                  </a:cubicBezTo>
                  <a:cubicBezTo>
                    <a:pt x="118" y="68"/>
                    <a:pt x="121" y="67"/>
                    <a:pt x="121" y="66"/>
                  </a:cubicBezTo>
                  <a:cubicBezTo>
                    <a:pt x="122" y="65"/>
                    <a:pt x="122" y="64"/>
                    <a:pt x="122" y="63"/>
                  </a:cubicBezTo>
                  <a:cubicBezTo>
                    <a:pt x="122" y="62"/>
                    <a:pt x="123" y="61"/>
                    <a:pt x="123" y="60"/>
                  </a:cubicBezTo>
                  <a:cubicBezTo>
                    <a:pt x="123" y="59"/>
                    <a:pt x="123" y="59"/>
                    <a:pt x="123" y="58"/>
                  </a:cubicBezTo>
                  <a:cubicBezTo>
                    <a:pt x="123" y="57"/>
                    <a:pt x="123" y="55"/>
                    <a:pt x="123" y="54"/>
                  </a:cubicBezTo>
                  <a:cubicBezTo>
                    <a:pt x="123" y="52"/>
                    <a:pt x="122" y="50"/>
                    <a:pt x="123" y="47"/>
                  </a:cubicBezTo>
                  <a:cubicBezTo>
                    <a:pt x="123" y="45"/>
                    <a:pt x="124" y="43"/>
                    <a:pt x="125" y="41"/>
                  </a:cubicBezTo>
                  <a:cubicBezTo>
                    <a:pt x="125" y="39"/>
                    <a:pt x="124" y="37"/>
                    <a:pt x="125" y="34"/>
                  </a:cubicBezTo>
                  <a:cubicBezTo>
                    <a:pt x="125" y="32"/>
                    <a:pt x="127" y="30"/>
                    <a:pt x="127" y="28"/>
                  </a:cubicBezTo>
                  <a:cubicBezTo>
                    <a:pt x="127" y="26"/>
                    <a:pt x="126" y="23"/>
                    <a:pt x="128" y="22"/>
                  </a:cubicBezTo>
                  <a:cubicBezTo>
                    <a:pt x="129" y="21"/>
                    <a:pt x="131" y="21"/>
                    <a:pt x="132" y="19"/>
                  </a:cubicBezTo>
                  <a:cubicBezTo>
                    <a:pt x="134" y="18"/>
                    <a:pt x="134" y="15"/>
                    <a:pt x="135" y="13"/>
                  </a:cubicBezTo>
                  <a:cubicBezTo>
                    <a:pt x="137" y="10"/>
                    <a:pt x="139" y="8"/>
                    <a:pt x="144" y="8"/>
                  </a:cubicBezTo>
                  <a:cubicBezTo>
                    <a:pt x="146" y="9"/>
                    <a:pt x="148" y="10"/>
                    <a:pt x="150" y="10"/>
                  </a:cubicBezTo>
                  <a:cubicBezTo>
                    <a:pt x="152" y="10"/>
                    <a:pt x="153" y="8"/>
                    <a:pt x="154" y="6"/>
                  </a:cubicBezTo>
                  <a:cubicBezTo>
                    <a:pt x="156" y="5"/>
                    <a:pt x="157" y="3"/>
                    <a:pt x="159" y="1"/>
                  </a:cubicBezTo>
                  <a:cubicBezTo>
                    <a:pt x="160" y="0"/>
                    <a:pt x="162" y="2"/>
                    <a:pt x="164" y="0"/>
                  </a:cubicBezTo>
                  <a:cubicBezTo>
                    <a:pt x="165" y="2"/>
                    <a:pt x="165" y="4"/>
                    <a:pt x="166" y="5"/>
                  </a:cubicBezTo>
                  <a:cubicBezTo>
                    <a:pt x="167" y="6"/>
                    <a:pt x="168" y="7"/>
                    <a:pt x="169" y="8"/>
                  </a:cubicBezTo>
                  <a:cubicBezTo>
                    <a:pt x="170" y="9"/>
                    <a:pt x="170" y="10"/>
                    <a:pt x="172" y="11"/>
                  </a:cubicBezTo>
                  <a:cubicBezTo>
                    <a:pt x="172" y="12"/>
                    <a:pt x="173" y="12"/>
                    <a:pt x="173" y="12"/>
                  </a:cubicBezTo>
                  <a:cubicBezTo>
                    <a:pt x="174" y="13"/>
                    <a:pt x="173" y="14"/>
                    <a:pt x="174" y="14"/>
                  </a:cubicBezTo>
                  <a:cubicBezTo>
                    <a:pt x="175" y="17"/>
                    <a:pt x="180" y="18"/>
                    <a:pt x="182" y="20"/>
                  </a:cubicBezTo>
                  <a:cubicBezTo>
                    <a:pt x="185" y="21"/>
                    <a:pt x="188" y="23"/>
                    <a:pt x="189" y="26"/>
                  </a:cubicBezTo>
                  <a:cubicBezTo>
                    <a:pt x="190" y="29"/>
                    <a:pt x="192" y="32"/>
                    <a:pt x="192" y="35"/>
                  </a:cubicBezTo>
                  <a:cubicBezTo>
                    <a:pt x="192" y="38"/>
                    <a:pt x="189" y="41"/>
                    <a:pt x="188" y="43"/>
                  </a:cubicBezTo>
                  <a:cubicBezTo>
                    <a:pt x="186" y="47"/>
                    <a:pt x="178" y="55"/>
                    <a:pt x="185" y="58"/>
                  </a:cubicBezTo>
                  <a:cubicBezTo>
                    <a:pt x="182" y="61"/>
                    <a:pt x="179" y="63"/>
                    <a:pt x="176" y="65"/>
                  </a:cubicBezTo>
                  <a:cubicBezTo>
                    <a:pt x="172" y="68"/>
                    <a:pt x="179" y="67"/>
                    <a:pt x="181" y="68"/>
                  </a:cubicBezTo>
                  <a:cubicBezTo>
                    <a:pt x="183" y="70"/>
                    <a:pt x="181" y="74"/>
                    <a:pt x="180" y="76"/>
                  </a:cubicBezTo>
                  <a:cubicBezTo>
                    <a:pt x="178" y="80"/>
                    <a:pt x="175" y="84"/>
                    <a:pt x="176" y="88"/>
                  </a:cubicBezTo>
                  <a:cubicBezTo>
                    <a:pt x="176" y="91"/>
                    <a:pt x="177" y="95"/>
                    <a:pt x="178" y="99"/>
                  </a:cubicBezTo>
                  <a:cubicBezTo>
                    <a:pt x="179" y="103"/>
                    <a:pt x="182" y="105"/>
                    <a:pt x="186" y="106"/>
                  </a:cubicBezTo>
                  <a:cubicBezTo>
                    <a:pt x="189" y="108"/>
                    <a:pt x="192" y="109"/>
                    <a:pt x="194" y="112"/>
                  </a:cubicBezTo>
                  <a:cubicBezTo>
                    <a:pt x="195" y="115"/>
                    <a:pt x="196" y="117"/>
                    <a:pt x="197" y="119"/>
                  </a:cubicBezTo>
                  <a:cubicBezTo>
                    <a:pt x="198" y="121"/>
                    <a:pt x="199" y="123"/>
                    <a:pt x="200" y="125"/>
                  </a:cubicBezTo>
                  <a:cubicBezTo>
                    <a:pt x="201" y="126"/>
                    <a:pt x="203" y="127"/>
                    <a:pt x="204" y="129"/>
                  </a:cubicBezTo>
                  <a:cubicBezTo>
                    <a:pt x="205" y="131"/>
                    <a:pt x="205" y="132"/>
                    <a:pt x="205" y="134"/>
                  </a:cubicBezTo>
                  <a:cubicBezTo>
                    <a:pt x="205" y="136"/>
                    <a:pt x="205" y="138"/>
                    <a:pt x="204" y="140"/>
                  </a:cubicBezTo>
                  <a:cubicBezTo>
                    <a:pt x="203" y="142"/>
                    <a:pt x="202" y="143"/>
                    <a:pt x="200" y="144"/>
                  </a:cubicBezTo>
                  <a:cubicBezTo>
                    <a:pt x="198" y="147"/>
                    <a:pt x="196" y="150"/>
                    <a:pt x="194" y="153"/>
                  </a:cubicBezTo>
                  <a:cubicBezTo>
                    <a:pt x="192" y="157"/>
                    <a:pt x="189" y="162"/>
                    <a:pt x="188" y="166"/>
                  </a:cubicBezTo>
                  <a:cubicBezTo>
                    <a:pt x="187" y="171"/>
                    <a:pt x="188" y="174"/>
                    <a:pt x="191" y="178"/>
                  </a:cubicBezTo>
                  <a:cubicBezTo>
                    <a:pt x="192" y="179"/>
                    <a:pt x="192" y="181"/>
                    <a:pt x="193" y="183"/>
                  </a:cubicBezTo>
                  <a:cubicBezTo>
                    <a:pt x="194" y="185"/>
                    <a:pt x="195" y="187"/>
                    <a:pt x="196" y="188"/>
                  </a:cubicBezTo>
                  <a:cubicBezTo>
                    <a:pt x="197" y="192"/>
                    <a:pt x="196" y="195"/>
                    <a:pt x="198" y="199"/>
                  </a:cubicBezTo>
                  <a:cubicBezTo>
                    <a:pt x="199" y="202"/>
                    <a:pt x="203" y="205"/>
                    <a:pt x="204" y="208"/>
                  </a:cubicBezTo>
                  <a:cubicBezTo>
                    <a:pt x="204" y="211"/>
                    <a:pt x="204" y="213"/>
                    <a:pt x="205" y="215"/>
                  </a:cubicBezTo>
                  <a:cubicBezTo>
                    <a:pt x="206" y="217"/>
                    <a:pt x="207" y="219"/>
                    <a:pt x="207" y="222"/>
                  </a:cubicBezTo>
                  <a:cubicBezTo>
                    <a:pt x="207" y="224"/>
                    <a:pt x="208" y="226"/>
                    <a:pt x="208" y="227"/>
                  </a:cubicBezTo>
                  <a:cubicBezTo>
                    <a:pt x="208" y="230"/>
                    <a:pt x="208" y="230"/>
                    <a:pt x="206" y="230"/>
                  </a:cubicBezTo>
                  <a:cubicBezTo>
                    <a:pt x="204" y="229"/>
                    <a:pt x="203" y="229"/>
                    <a:pt x="201" y="230"/>
                  </a:cubicBezTo>
                  <a:cubicBezTo>
                    <a:pt x="199" y="231"/>
                    <a:pt x="202" y="232"/>
                    <a:pt x="202" y="234"/>
                  </a:cubicBezTo>
                  <a:cubicBezTo>
                    <a:pt x="202" y="235"/>
                    <a:pt x="202" y="235"/>
                    <a:pt x="201" y="236"/>
                  </a:cubicBezTo>
                  <a:cubicBezTo>
                    <a:pt x="201" y="237"/>
                    <a:pt x="200" y="238"/>
                    <a:pt x="200" y="239"/>
                  </a:cubicBezTo>
                  <a:cubicBezTo>
                    <a:pt x="200" y="242"/>
                    <a:pt x="200" y="245"/>
                    <a:pt x="199" y="247"/>
                  </a:cubicBezTo>
                  <a:cubicBezTo>
                    <a:pt x="198" y="248"/>
                    <a:pt x="197" y="250"/>
                    <a:pt x="199" y="251"/>
                  </a:cubicBezTo>
                  <a:cubicBezTo>
                    <a:pt x="202" y="252"/>
                    <a:pt x="203" y="251"/>
                    <a:pt x="202" y="255"/>
                  </a:cubicBezTo>
                  <a:cubicBezTo>
                    <a:pt x="202" y="255"/>
                    <a:pt x="202" y="256"/>
                    <a:pt x="202" y="256"/>
                  </a:cubicBezTo>
                  <a:cubicBezTo>
                    <a:pt x="201" y="257"/>
                    <a:pt x="200" y="257"/>
                    <a:pt x="199" y="257"/>
                  </a:cubicBezTo>
                  <a:cubicBezTo>
                    <a:pt x="197" y="259"/>
                    <a:pt x="197" y="261"/>
                    <a:pt x="198" y="263"/>
                  </a:cubicBezTo>
                  <a:cubicBezTo>
                    <a:pt x="198" y="264"/>
                    <a:pt x="199" y="267"/>
                    <a:pt x="200" y="269"/>
                  </a:cubicBezTo>
                  <a:cubicBezTo>
                    <a:pt x="202" y="271"/>
                    <a:pt x="204" y="270"/>
                    <a:pt x="206" y="271"/>
                  </a:cubicBezTo>
                  <a:cubicBezTo>
                    <a:pt x="208" y="272"/>
                    <a:pt x="207" y="273"/>
                    <a:pt x="208" y="275"/>
                  </a:cubicBezTo>
                  <a:cubicBezTo>
                    <a:pt x="209" y="275"/>
                    <a:pt x="209" y="276"/>
                    <a:pt x="209" y="277"/>
                  </a:cubicBezTo>
                  <a:cubicBezTo>
                    <a:pt x="209" y="278"/>
                    <a:pt x="208" y="279"/>
                    <a:pt x="207" y="279"/>
                  </a:cubicBezTo>
                  <a:cubicBezTo>
                    <a:pt x="205" y="281"/>
                    <a:pt x="204" y="281"/>
                    <a:pt x="205" y="283"/>
                  </a:cubicBezTo>
                  <a:cubicBezTo>
                    <a:pt x="206" y="285"/>
                    <a:pt x="206" y="285"/>
                    <a:pt x="207" y="286"/>
                  </a:cubicBezTo>
                  <a:cubicBezTo>
                    <a:pt x="207" y="287"/>
                    <a:pt x="206" y="289"/>
                    <a:pt x="207" y="290"/>
                  </a:cubicBezTo>
                  <a:cubicBezTo>
                    <a:pt x="207" y="291"/>
                    <a:pt x="210" y="291"/>
                    <a:pt x="211" y="292"/>
                  </a:cubicBezTo>
                  <a:cubicBezTo>
                    <a:pt x="212" y="293"/>
                    <a:pt x="213" y="294"/>
                    <a:pt x="213" y="294"/>
                  </a:cubicBezTo>
                  <a:cubicBezTo>
                    <a:pt x="213" y="295"/>
                    <a:pt x="213" y="295"/>
                    <a:pt x="214" y="296"/>
                  </a:cubicBezTo>
                  <a:cubicBezTo>
                    <a:pt x="214" y="296"/>
                    <a:pt x="215" y="296"/>
                    <a:pt x="215" y="296"/>
                  </a:cubicBezTo>
                  <a:cubicBezTo>
                    <a:pt x="216" y="297"/>
                    <a:pt x="216" y="296"/>
                    <a:pt x="216" y="298"/>
                  </a:cubicBezTo>
                  <a:cubicBezTo>
                    <a:pt x="216" y="299"/>
                    <a:pt x="216" y="300"/>
                    <a:pt x="216" y="301"/>
                  </a:cubicBezTo>
                  <a:cubicBezTo>
                    <a:pt x="217" y="304"/>
                    <a:pt x="217" y="306"/>
                    <a:pt x="215" y="308"/>
                  </a:cubicBezTo>
                  <a:cubicBezTo>
                    <a:pt x="213" y="309"/>
                    <a:pt x="212" y="310"/>
                    <a:pt x="211" y="312"/>
                  </a:cubicBezTo>
                  <a:cubicBezTo>
                    <a:pt x="211" y="313"/>
                    <a:pt x="210" y="314"/>
                    <a:pt x="210" y="315"/>
                  </a:cubicBezTo>
                  <a:cubicBezTo>
                    <a:pt x="209" y="316"/>
                    <a:pt x="208" y="316"/>
                    <a:pt x="207" y="316"/>
                  </a:cubicBezTo>
                  <a:cubicBezTo>
                    <a:pt x="203" y="319"/>
                    <a:pt x="209" y="323"/>
                    <a:pt x="211" y="325"/>
                  </a:cubicBezTo>
                  <a:cubicBezTo>
                    <a:pt x="213" y="327"/>
                    <a:pt x="214" y="329"/>
                    <a:pt x="216" y="330"/>
                  </a:cubicBezTo>
                  <a:cubicBezTo>
                    <a:pt x="218" y="332"/>
                    <a:pt x="220" y="332"/>
                    <a:pt x="222" y="334"/>
                  </a:cubicBezTo>
                  <a:cubicBezTo>
                    <a:pt x="223" y="336"/>
                    <a:pt x="223" y="337"/>
                    <a:pt x="225" y="338"/>
                  </a:cubicBezTo>
                  <a:cubicBezTo>
                    <a:pt x="227" y="340"/>
                    <a:pt x="229" y="340"/>
                    <a:pt x="230" y="342"/>
                  </a:cubicBezTo>
                  <a:cubicBezTo>
                    <a:pt x="230" y="343"/>
                    <a:pt x="230" y="345"/>
                    <a:pt x="230" y="346"/>
                  </a:cubicBezTo>
                  <a:cubicBezTo>
                    <a:pt x="231" y="347"/>
                    <a:pt x="232" y="348"/>
                    <a:pt x="232" y="349"/>
                  </a:cubicBezTo>
                  <a:cubicBezTo>
                    <a:pt x="233" y="350"/>
                    <a:pt x="236" y="353"/>
                    <a:pt x="236" y="355"/>
                  </a:cubicBezTo>
                  <a:cubicBezTo>
                    <a:pt x="236" y="356"/>
                    <a:pt x="234" y="358"/>
                    <a:pt x="234" y="359"/>
                  </a:cubicBezTo>
                  <a:cubicBezTo>
                    <a:pt x="233" y="360"/>
                    <a:pt x="233" y="361"/>
                    <a:pt x="233" y="362"/>
                  </a:cubicBezTo>
                  <a:cubicBezTo>
                    <a:pt x="232" y="365"/>
                    <a:pt x="231" y="367"/>
                    <a:pt x="230" y="370"/>
                  </a:cubicBezTo>
                  <a:cubicBezTo>
                    <a:pt x="230" y="372"/>
                    <a:pt x="228" y="373"/>
                    <a:pt x="226" y="375"/>
                  </a:cubicBezTo>
                  <a:cubicBezTo>
                    <a:pt x="224" y="377"/>
                    <a:pt x="224" y="379"/>
                    <a:pt x="222" y="381"/>
                  </a:cubicBezTo>
                  <a:cubicBezTo>
                    <a:pt x="221" y="383"/>
                    <a:pt x="219" y="383"/>
                    <a:pt x="218" y="385"/>
                  </a:cubicBezTo>
                  <a:cubicBezTo>
                    <a:pt x="216" y="388"/>
                    <a:pt x="215" y="390"/>
                    <a:pt x="213" y="392"/>
                  </a:cubicBezTo>
                  <a:cubicBezTo>
                    <a:pt x="210" y="397"/>
                    <a:pt x="207" y="401"/>
                    <a:pt x="203" y="405"/>
                  </a:cubicBezTo>
                  <a:cubicBezTo>
                    <a:pt x="202" y="407"/>
                    <a:pt x="201" y="410"/>
                    <a:pt x="199" y="412"/>
                  </a:cubicBezTo>
                  <a:cubicBezTo>
                    <a:pt x="198" y="413"/>
                    <a:pt x="198" y="413"/>
                    <a:pt x="197" y="414"/>
                  </a:cubicBezTo>
                  <a:cubicBezTo>
                    <a:pt x="195" y="415"/>
                    <a:pt x="196" y="416"/>
                    <a:pt x="195" y="417"/>
                  </a:cubicBezTo>
                  <a:cubicBezTo>
                    <a:pt x="194" y="418"/>
                    <a:pt x="193" y="419"/>
                    <a:pt x="193" y="420"/>
                  </a:cubicBezTo>
                  <a:cubicBezTo>
                    <a:pt x="192" y="421"/>
                    <a:pt x="191" y="422"/>
                    <a:pt x="190" y="423"/>
                  </a:cubicBezTo>
                  <a:cubicBezTo>
                    <a:pt x="189" y="425"/>
                    <a:pt x="186" y="427"/>
                    <a:pt x="184" y="429"/>
                  </a:cubicBezTo>
                  <a:cubicBezTo>
                    <a:pt x="182" y="430"/>
                    <a:pt x="181" y="432"/>
                    <a:pt x="179" y="434"/>
                  </a:cubicBezTo>
                  <a:cubicBezTo>
                    <a:pt x="178" y="436"/>
                    <a:pt x="176" y="436"/>
                    <a:pt x="174" y="438"/>
                  </a:cubicBezTo>
                  <a:cubicBezTo>
                    <a:pt x="173" y="440"/>
                    <a:pt x="171" y="442"/>
                    <a:pt x="169" y="444"/>
                  </a:cubicBezTo>
                  <a:cubicBezTo>
                    <a:pt x="167" y="447"/>
                    <a:pt x="165" y="449"/>
                    <a:pt x="163" y="452"/>
                  </a:cubicBezTo>
                  <a:cubicBezTo>
                    <a:pt x="163" y="451"/>
                    <a:pt x="164" y="450"/>
                    <a:pt x="163" y="452"/>
                  </a:cubicBezTo>
                  <a:close/>
                  <a:moveTo>
                    <a:pt x="7" y="464"/>
                  </a:moveTo>
                  <a:cubicBezTo>
                    <a:pt x="5" y="465"/>
                    <a:pt x="5" y="464"/>
                    <a:pt x="5" y="463"/>
                  </a:cubicBezTo>
                  <a:cubicBezTo>
                    <a:pt x="4" y="463"/>
                    <a:pt x="3" y="464"/>
                    <a:pt x="2" y="464"/>
                  </a:cubicBezTo>
                  <a:cubicBezTo>
                    <a:pt x="2" y="465"/>
                    <a:pt x="0" y="464"/>
                    <a:pt x="0" y="466"/>
                  </a:cubicBezTo>
                  <a:cubicBezTo>
                    <a:pt x="0" y="467"/>
                    <a:pt x="1" y="467"/>
                    <a:pt x="2" y="467"/>
                  </a:cubicBezTo>
                  <a:cubicBezTo>
                    <a:pt x="5" y="468"/>
                    <a:pt x="4" y="468"/>
                    <a:pt x="5" y="470"/>
                  </a:cubicBezTo>
                  <a:cubicBezTo>
                    <a:pt x="5" y="470"/>
                    <a:pt x="6" y="470"/>
                    <a:pt x="7" y="470"/>
                  </a:cubicBezTo>
                  <a:cubicBezTo>
                    <a:pt x="7" y="470"/>
                    <a:pt x="8" y="470"/>
                    <a:pt x="8" y="470"/>
                  </a:cubicBezTo>
                  <a:cubicBezTo>
                    <a:pt x="9" y="470"/>
                    <a:pt x="9" y="471"/>
                    <a:pt x="10" y="470"/>
                  </a:cubicBezTo>
                  <a:cubicBezTo>
                    <a:pt x="10" y="469"/>
                    <a:pt x="11" y="470"/>
                    <a:pt x="11" y="469"/>
                  </a:cubicBezTo>
                  <a:cubicBezTo>
                    <a:pt x="11" y="469"/>
                    <a:pt x="11" y="468"/>
                    <a:pt x="10" y="467"/>
                  </a:cubicBezTo>
                  <a:cubicBezTo>
                    <a:pt x="10" y="466"/>
                    <a:pt x="9" y="466"/>
                    <a:pt x="8" y="464"/>
                  </a:cubicBezTo>
                  <a:cubicBezTo>
                    <a:pt x="8" y="463"/>
                    <a:pt x="7" y="464"/>
                    <a:pt x="7" y="464"/>
                  </a:cubicBezTo>
                  <a:close/>
                  <a:moveTo>
                    <a:pt x="9" y="463"/>
                  </a:moveTo>
                  <a:cubicBezTo>
                    <a:pt x="9" y="464"/>
                    <a:pt x="10" y="464"/>
                    <a:pt x="11" y="465"/>
                  </a:cubicBezTo>
                  <a:cubicBezTo>
                    <a:pt x="12" y="465"/>
                    <a:pt x="12" y="468"/>
                    <a:pt x="14" y="466"/>
                  </a:cubicBezTo>
                  <a:cubicBezTo>
                    <a:pt x="15" y="466"/>
                    <a:pt x="15" y="463"/>
                    <a:pt x="15" y="462"/>
                  </a:cubicBezTo>
                  <a:cubicBezTo>
                    <a:pt x="14" y="461"/>
                    <a:pt x="12" y="460"/>
                    <a:pt x="12" y="460"/>
                  </a:cubicBezTo>
                  <a:cubicBezTo>
                    <a:pt x="11" y="459"/>
                    <a:pt x="10" y="460"/>
                    <a:pt x="9" y="459"/>
                  </a:cubicBezTo>
                  <a:cubicBezTo>
                    <a:pt x="8" y="459"/>
                    <a:pt x="9" y="459"/>
                    <a:pt x="9" y="458"/>
                  </a:cubicBezTo>
                  <a:cubicBezTo>
                    <a:pt x="8" y="457"/>
                    <a:pt x="6" y="458"/>
                    <a:pt x="6" y="459"/>
                  </a:cubicBezTo>
                  <a:cubicBezTo>
                    <a:pt x="6" y="460"/>
                    <a:pt x="7" y="460"/>
                    <a:pt x="8" y="461"/>
                  </a:cubicBezTo>
                  <a:cubicBezTo>
                    <a:pt x="9" y="461"/>
                    <a:pt x="9" y="462"/>
                    <a:pt x="9" y="463"/>
                  </a:cubicBezTo>
                  <a:close/>
                  <a:moveTo>
                    <a:pt x="57" y="471"/>
                  </a:moveTo>
                  <a:cubicBezTo>
                    <a:pt x="56" y="471"/>
                    <a:pt x="56" y="472"/>
                    <a:pt x="57" y="473"/>
                  </a:cubicBezTo>
                  <a:cubicBezTo>
                    <a:pt x="58" y="473"/>
                    <a:pt x="59" y="473"/>
                    <a:pt x="59" y="473"/>
                  </a:cubicBezTo>
                  <a:cubicBezTo>
                    <a:pt x="60" y="472"/>
                    <a:pt x="61" y="472"/>
                    <a:pt x="62" y="472"/>
                  </a:cubicBezTo>
                  <a:cubicBezTo>
                    <a:pt x="62" y="472"/>
                    <a:pt x="63" y="473"/>
                    <a:pt x="63" y="473"/>
                  </a:cubicBezTo>
                  <a:cubicBezTo>
                    <a:pt x="64" y="473"/>
                    <a:pt x="65" y="468"/>
                    <a:pt x="64" y="468"/>
                  </a:cubicBezTo>
                  <a:cubicBezTo>
                    <a:pt x="64" y="466"/>
                    <a:pt x="60" y="467"/>
                    <a:pt x="58" y="467"/>
                  </a:cubicBezTo>
                  <a:cubicBezTo>
                    <a:pt x="58" y="467"/>
                    <a:pt x="58" y="467"/>
                    <a:pt x="58" y="468"/>
                  </a:cubicBezTo>
                  <a:cubicBezTo>
                    <a:pt x="59" y="469"/>
                    <a:pt x="58" y="470"/>
                    <a:pt x="57" y="471"/>
                  </a:cubicBezTo>
                  <a:close/>
                  <a:moveTo>
                    <a:pt x="100" y="263"/>
                  </a:moveTo>
                  <a:cubicBezTo>
                    <a:pt x="101" y="263"/>
                    <a:pt x="101" y="262"/>
                    <a:pt x="102" y="262"/>
                  </a:cubicBezTo>
                  <a:cubicBezTo>
                    <a:pt x="102" y="262"/>
                    <a:pt x="102" y="263"/>
                    <a:pt x="102" y="264"/>
                  </a:cubicBezTo>
                  <a:cubicBezTo>
                    <a:pt x="103" y="264"/>
                    <a:pt x="104" y="263"/>
                    <a:pt x="104" y="263"/>
                  </a:cubicBezTo>
                  <a:cubicBezTo>
                    <a:pt x="105" y="261"/>
                    <a:pt x="104" y="261"/>
                    <a:pt x="104" y="260"/>
                  </a:cubicBezTo>
                  <a:cubicBezTo>
                    <a:pt x="104" y="259"/>
                    <a:pt x="104" y="259"/>
                    <a:pt x="106" y="259"/>
                  </a:cubicBezTo>
                  <a:cubicBezTo>
                    <a:pt x="106" y="260"/>
                    <a:pt x="108" y="260"/>
                    <a:pt x="108" y="259"/>
                  </a:cubicBezTo>
                  <a:cubicBezTo>
                    <a:pt x="107" y="259"/>
                    <a:pt x="106" y="259"/>
                    <a:pt x="105" y="258"/>
                  </a:cubicBezTo>
                  <a:cubicBezTo>
                    <a:pt x="105" y="258"/>
                    <a:pt x="105" y="257"/>
                    <a:pt x="104" y="258"/>
                  </a:cubicBezTo>
                  <a:cubicBezTo>
                    <a:pt x="101" y="258"/>
                    <a:pt x="99" y="258"/>
                    <a:pt x="100" y="261"/>
                  </a:cubicBezTo>
                  <a:cubicBezTo>
                    <a:pt x="100" y="262"/>
                    <a:pt x="100" y="263"/>
                    <a:pt x="100" y="263"/>
                  </a:cubicBezTo>
                  <a:close/>
                  <a:moveTo>
                    <a:pt x="32" y="339"/>
                  </a:moveTo>
                  <a:cubicBezTo>
                    <a:pt x="30" y="341"/>
                    <a:pt x="34" y="342"/>
                    <a:pt x="35" y="344"/>
                  </a:cubicBezTo>
                  <a:cubicBezTo>
                    <a:pt x="36" y="344"/>
                    <a:pt x="38" y="340"/>
                    <a:pt x="37" y="339"/>
                  </a:cubicBezTo>
                  <a:cubicBezTo>
                    <a:pt x="36" y="338"/>
                    <a:pt x="34" y="342"/>
                    <a:pt x="34" y="339"/>
                  </a:cubicBezTo>
                  <a:cubicBezTo>
                    <a:pt x="33" y="338"/>
                    <a:pt x="32" y="338"/>
                    <a:pt x="32" y="339"/>
                  </a:cubicBezTo>
                  <a:close/>
                </a:path>
              </a:pathLst>
            </a:custGeom>
            <a:solidFill>
              <a:schemeClr val="bg1">
                <a:lumMod val="75000"/>
              </a:schemeClr>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87" name="Freeform 46">
              <a:extLst>
                <a:ext uri="{FF2B5EF4-FFF2-40B4-BE49-F238E27FC236}">
                  <a16:creationId xmlns:a16="http://schemas.microsoft.com/office/drawing/2014/main" id="{7B572C62-5E36-06FE-D6DC-9C9614D7A441}"/>
                </a:ext>
              </a:extLst>
            </p:cNvPr>
            <p:cNvSpPr>
              <a:spLocks noEditPoints="1"/>
            </p:cNvSpPr>
            <p:nvPr/>
          </p:nvSpPr>
          <p:spPr bwMode="auto">
            <a:xfrm>
              <a:off x="8075613" y="4471988"/>
              <a:ext cx="1069975" cy="1050925"/>
            </a:xfrm>
            <a:custGeom>
              <a:avLst/>
              <a:gdLst>
                <a:gd name="T0" fmla="*/ 246 w 281"/>
                <a:gd name="T1" fmla="*/ 80 h 276"/>
                <a:gd name="T2" fmla="*/ 241 w 281"/>
                <a:gd name="T3" fmla="*/ 106 h 276"/>
                <a:gd name="T4" fmla="*/ 229 w 281"/>
                <a:gd name="T5" fmla="*/ 110 h 276"/>
                <a:gd name="T6" fmla="*/ 225 w 281"/>
                <a:gd name="T7" fmla="*/ 119 h 276"/>
                <a:gd name="T8" fmla="*/ 213 w 281"/>
                <a:gd name="T9" fmla="*/ 136 h 276"/>
                <a:gd name="T10" fmla="*/ 216 w 281"/>
                <a:gd name="T11" fmla="*/ 142 h 276"/>
                <a:gd name="T12" fmla="*/ 227 w 281"/>
                <a:gd name="T13" fmla="*/ 149 h 276"/>
                <a:gd name="T14" fmla="*/ 233 w 281"/>
                <a:gd name="T15" fmla="*/ 169 h 276"/>
                <a:gd name="T16" fmla="*/ 224 w 281"/>
                <a:gd name="T17" fmla="*/ 178 h 276"/>
                <a:gd name="T18" fmla="*/ 230 w 281"/>
                <a:gd name="T19" fmla="*/ 187 h 276"/>
                <a:gd name="T20" fmla="*/ 230 w 281"/>
                <a:gd name="T21" fmla="*/ 199 h 276"/>
                <a:gd name="T22" fmla="*/ 244 w 281"/>
                <a:gd name="T23" fmla="*/ 205 h 276"/>
                <a:gd name="T24" fmla="*/ 230 w 281"/>
                <a:gd name="T25" fmla="*/ 218 h 276"/>
                <a:gd name="T26" fmla="*/ 221 w 281"/>
                <a:gd name="T27" fmla="*/ 228 h 276"/>
                <a:gd name="T28" fmla="*/ 207 w 281"/>
                <a:gd name="T29" fmla="*/ 231 h 276"/>
                <a:gd name="T30" fmla="*/ 193 w 281"/>
                <a:gd name="T31" fmla="*/ 222 h 276"/>
                <a:gd name="T32" fmla="*/ 183 w 281"/>
                <a:gd name="T33" fmla="*/ 221 h 276"/>
                <a:gd name="T34" fmla="*/ 161 w 281"/>
                <a:gd name="T35" fmla="*/ 225 h 276"/>
                <a:gd name="T36" fmla="*/ 154 w 281"/>
                <a:gd name="T37" fmla="*/ 241 h 276"/>
                <a:gd name="T38" fmla="*/ 145 w 281"/>
                <a:gd name="T39" fmla="*/ 250 h 276"/>
                <a:gd name="T40" fmla="*/ 123 w 281"/>
                <a:gd name="T41" fmla="*/ 248 h 276"/>
                <a:gd name="T42" fmla="*/ 102 w 281"/>
                <a:gd name="T43" fmla="*/ 241 h 276"/>
                <a:gd name="T44" fmla="*/ 80 w 281"/>
                <a:gd name="T45" fmla="*/ 235 h 276"/>
                <a:gd name="T46" fmla="*/ 62 w 281"/>
                <a:gd name="T47" fmla="*/ 226 h 276"/>
                <a:gd name="T48" fmla="*/ 62 w 281"/>
                <a:gd name="T49" fmla="*/ 221 h 276"/>
                <a:gd name="T50" fmla="*/ 70 w 281"/>
                <a:gd name="T51" fmla="*/ 187 h 276"/>
                <a:gd name="T52" fmla="*/ 81 w 281"/>
                <a:gd name="T53" fmla="*/ 177 h 276"/>
                <a:gd name="T54" fmla="*/ 71 w 281"/>
                <a:gd name="T55" fmla="*/ 159 h 276"/>
                <a:gd name="T56" fmla="*/ 73 w 281"/>
                <a:gd name="T57" fmla="*/ 153 h 276"/>
                <a:gd name="T58" fmla="*/ 70 w 281"/>
                <a:gd name="T59" fmla="*/ 142 h 276"/>
                <a:gd name="T60" fmla="*/ 59 w 281"/>
                <a:gd name="T61" fmla="*/ 136 h 276"/>
                <a:gd name="T62" fmla="*/ 51 w 281"/>
                <a:gd name="T63" fmla="*/ 117 h 276"/>
                <a:gd name="T64" fmla="*/ 46 w 281"/>
                <a:gd name="T65" fmla="*/ 114 h 276"/>
                <a:gd name="T66" fmla="*/ 42 w 281"/>
                <a:gd name="T67" fmla="*/ 108 h 276"/>
                <a:gd name="T68" fmla="*/ 26 w 281"/>
                <a:gd name="T69" fmla="*/ 101 h 276"/>
                <a:gd name="T70" fmla="*/ 13 w 281"/>
                <a:gd name="T71" fmla="*/ 98 h 276"/>
                <a:gd name="T72" fmla="*/ 9 w 281"/>
                <a:gd name="T73" fmla="*/ 87 h 276"/>
                <a:gd name="T74" fmla="*/ 8 w 281"/>
                <a:gd name="T75" fmla="*/ 85 h 276"/>
                <a:gd name="T76" fmla="*/ 1 w 281"/>
                <a:gd name="T77" fmla="*/ 77 h 276"/>
                <a:gd name="T78" fmla="*/ 15 w 281"/>
                <a:gd name="T79" fmla="*/ 73 h 276"/>
                <a:gd name="T80" fmla="*/ 31 w 281"/>
                <a:gd name="T81" fmla="*/ 67 h 276"/>
                <a:gd name="T82" fmla="*/ 48 w 281"/>
                <a:gd name="T83" fmla="*/ 74 h 276"/>
                <a:gd name="T84" fmla="*/ 59 w 281"/>
                <a:gd name="T85" fmla="*/ 75 h 276"/>
                <a:gd name="T86" fmla="*/ 63 w 281"/>
                <a:gd name="T87" fmla="*/ 64 h 276"/>
                <a:gd name="T88" fmla="*/ 58 w 281"/>
                <a:gd name="T89" fmla="*/ 50 h 276"/>
                <a:gd name="T90" fmla="*/ 65 w 281"/>
                <a:gd name="T91" fmla="*/ 43 h 276"/>
                <a:gd name="T92" fmla="*/ 73 w 281"/>
                <a:gd name="T93" fmla="*/ 52 h 276"/>
                <a:gd name="T94" fmla="*/ 100 w 281"/>
                <a:gd name="T95" fmla="*/ 51 h 276"/>
                <a:gd name="T96" fmla="*/ 96 w 281"/>
                <a:gd name="T97" fmla="*/ 46 h 276"/>
                <a:gd name="T98" fmla="*/ 127 w 281"/>
                <a:gd name="T99" fmla="*/ 27 h 276"/>
                <a:gd name="T100" fmla="*/ 124 w 281"/>
                <a:gd name="T101" fmla="*/ 14 h 276"/>
                <a:gd name="T102" fmla="*/ 144 w 281"/>
                <a:gd name="T103" fmla="*/ 5 h 276"/>
                <a:gd name="T104" fmla="*/ 163 w 281"/>
                <a:gd name="T105" fmla="*/ 18 h 276"/>
                <a:gd name="T106" fmla="*/ 176 w 281"/>
                <a:gd name="T107" fmla="*/ 32 h 276"/>
                <a:gd name="T108" fmla="*/ 189 w 281"/>
                <a:gd name="T109" fmla="*/ 36 h 276"/>
                <a:gd name="T110" fmla="*/ 197 w 281"/>
                <a:gd name="T111" fmla="*/ 44 h 276"/>
                <a:gd name="T112" fmla="*/ 216 w 281"/>
                <a:gd name="T113" fmla="*/ 50 h 276"/>
                <a:gd name="T114" fmla="*/ 242 w 281"/>
                <a:gd name="T115" fmla="*/ 62 h 276"/>
                <a:gd name="T116" fmla="*/ 281 w 281"/>
                <a:gd name="T117" fmla="*/ 252 h 276"/>
                <a:gd name="T118" fmla="*/ 276 w 281"/>
                <a:gd name="T119" fmla="*/ 241 h 276"/>
                <a:gd name="T120" fmla="*/ 262 w 281"/>
                <a:gd name="T121" fmla="*/ 250 h 276"/>
                <a:gd name="T122" fmla="*/ 263 w 281"/>
                <a:gd name="T123" fmla="*/ 265 h 276"/>
                <a:gd name="T124" fmla="*/ 274 w 281"/>
                <a:gd name="T125" fmla="*/ 274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1" h="276">
                  <a:moveTo>
                    <a:pt x="254" y="65"/>
                  </a:moveTo>
                  <a:cubicBezTo>
                    <a:pt x="254" y="66"/>
                    <a:pt x="253" y="67"/>
                    <a:pt x="253" y="68"/>
                  </a:cubicBezTo>
                  <a:cubicBezTo>
                    <a:pt x="252" y="70"/>
                    <a:pt x="251" y="70"/>
                    <a:pt x="250" y="72"/>
                  </a:cubicBezTo>
                  <a:cubicBezTo>
                    <a:pt x="249" y="73"/>
                    <a:pt x="247" y="74"/>
                    <a:pt x="247" y="75"/>
                  </a:cubicBezTo>
                  <a:cubicBezTo>
                    <a:pt x="246" y="76"/>
                    <a:pt x="247" y="77"/>
                    <a:pt x="247" y="78"/>
                  </a:cubicBezTo>
                  <a:cubicBezTo>
                    <a:pt x="247" y="78"/>
                    <a:pt x="246" y="79"/>
                    <a:pt x="246" y="80"/>
                  </a:cubicBezTo>
                  <a:cubicBezTo>
                    <a:pt x="245" y="81"/>
                    <a:pt x="245" y="82"/>
                    <a:pt x="245" y="84"/>
                  </a:cubicBezTo>
                  <a:cubicBezTo>
                    <a:pt x="245" y="86"/>
                    <a:pt x="241" y="90"/>
                    <a:pt x="242" y="92"/>
                  </a:cubicBezTo>
                  <a:cubicBezTo>
                    <a:pt x="244" y="93"/>
                    <a:pt x="241" y="98"/>
                    <a:pt x="241" y="99"/>
                  </a:cubicBezTo>
                  <a:cubicBezTo>
                    <a:pt x="241" y="100"/>
                    <a:pt x="241" y="102"/>
                    <a:pt x="241" y="103"/>
                  </a:cubicBezTo>
                  <a:cubicBezTo>
                    <a:pt x="241" y="103"/>
                    <a:pt x="244" y="105"/>
                    <a:pt x="243" y="106"/>
                  </a:cubicBezTo>
                  <a:cubicBezTo>
                    <a:pt x="242" y="106"/>
                    <a:pt x="242" y="106"/>
                    <a:pt x="241" y="106"/>
                  </a:cubicBezTo>
                  <a:cubicBezTo>
                    <a:pt x="240" y="107"/>
                    <a:pt x="240" y="107"/>
                    <a:pt x="240" y="108"/>
                  </a:cubicBezTo>
                  <a:cubicBezTo>
                    <a:pt x="239" y="108"/>
                    <a:pt x="239" y="109"/>
                    <a:pt x="239" y="109"/>
                  </a:cubicBezTo>
                  <a:cubicBezTo>
                    <a:pt x="238" y="110"/>
                    <a:pt x="238" y="109"/>
                    <a:pt x="238" y="110"/>
                  </a:cubicBezTo>
                  <a:cubicBezTo>
                    <a:pt x="236" y="110"/>
                    <a:pt x="235" y="109"/>
                    <a:pt x="234" y="109"/>
                  </a:cubicBezTo>
                  <a:cubicBezTo>
                    <a:pt x="234" y="108"/>
                    <a:pt x="233" y="107"/>
                    <a:pt x="231" y="108"/>
                  </a:cubicBezTo>
                  <a:cubicBezTo>
                    <a:pt x="230" y="108"/>
                    <a:pt x="230" y="110"/>
                    <a:pt x="229" y="110"/>
                  </a:cubicBezTo>
                  <a:cubicBezTo>
                    <a:pt x="229" y="111"/>
                    <a:pt x="227" y="112"/>
                    <a:pt x="229" y="112"/>
                  </a:cubicBezTo>
                  <a:cubicBezTo>
                    <a:pt x="229" y="112"/>
                    <a:pt x="230" y="112"/>
                    <a:pt x="231" y="112"/>
                  </a:cubicBezTo>
                  <a:cubicBezTo>
                    <a:pt x="232" y="113"/>
                    <a:pt x="230" y="113"/>
                    <a:pt x="230" y="114"/>
                  </a:cubicBezTo>
                  <a:cubicBezTo>
                    <a:pt x="229" y="114"/>
                    <a:pt x="230" y="115"/>
                    <a:pt x="230" y="115"/>
                  </a:cubicBezTo>
                  <a:cubicBezTo>
                    <a:pt x="229" y="116"/>
                    <a:pt x="228" y="117"/>
                    <a:pt x="227" y="118"/>
                  </a:cubicBezTo>
                  <a:cubicBezTo>
                    <a:pt x="227" y="118"/>
                    <a:pt x="226" y="119"/>
                    <a:pt x="225" y="119"/>
                  </a:cubicBezTo>
                  <a:cubicBezTo>
                    <a:pt x="225" y="120"/>
                    <a:pt x="224" y="121"/>
                    <a:pt x="224" y="122"/>
                  </a:cubicBezTo>
                  <a:cubicBezTo>
                    <a:pt x="223" y="123"/>
                    <a:pt x="220" y="123"/>
                    <a:pt x="219" y="124"/>
                  </a:cubicBezTo>
                  <a:cubicBezTo>
                    <a:pt x="219" y="124"/>
                    <a:pt x="220" y="126"/>
                    <a:pt x="220" y="126"/>
                  </a:cubicBezTo>
                  <a:cubicBezTo>
                    <a:pt x="220" y="127"/>
                    <a:pt x="220" y="128"/>
                    <a:pt x="219" y="129"/>
                  </a:cubicBezTo>
                  <a:cubicBezTo>
                    <a:pt x="219" y="131"/>
                    <a:pt x="216" y="131"/>
                    <a:pt x="214" y="133"/>
                  </a:cubicBezTo>
                  <a:cubicBezTo>
                    <a:pt x="214" y="134"/>
                    <a:pt x="214" y="135"/>
                    <a:pt x="213" y="136"/>
                  </a:cubicBezTo>
                  <a:cubicBezTo>
                    <a:pt x="213" y="136"/>
                    <a:pt x="213" y="138"/>
                    <a:pt x="212" y="138"/>
                  </a:cubicBezTo>
                  <a:cubicBezTo>
                    <a:pt x="212" y="139"/>
                    <a:pt x="213" y="139"/>
                    <a:pt x="214" y="140"/>
                  </a:cubicBezTo>
                  <a:cubicBezTo>
                    <a:pt x="214" y="141"/>
                    <a:pt x="214" y="141"/>
                    <a:pt x="213" y="142"/>
                  </a:cubicBezTo>
                  <a:cubicBezTo>
                    <a:pt x="213" y="144"/>
                    <a:pt x="211" y="143"/>
                    <a:pt x="210" y="145"/>
                  </a:cubicBezTo>
                  <a:cubicBezTo>
                    <a:pt x="209" y="148"/>
                    <a:pt x="217" y="146"/>
                    <a:pt x="217" y="143"/>
                  </a:cubicBezTo>
                  <a:cubicBezTo>
                    <a:pt x="217" y="143"/>
                    <a:pt x="216" y="142"/>
                    <a:pt x="216" y="142"/>
                  </a:cubicBezTo>
                  <a:cubicBezTo>
                    <a:pt x="216" y="141"/>
                    <a:pt x="216" y="141"/>
                    <a:pt x="216" y="140"/>
                  </a:cubicBezTo>
                  <a:cubicBezTo>
                    <a:pt x="217" y="139"/>
                    <a:pt x="219" y="138"/>
                    <a:pt x="221" y="138"/>
                  </a:cubicBezTo>
                  <a:cubicBezTo>
                    <a:pt x="222" y="138"/>
                    <a:pt x="225" y="137"/>
                    <a:pt x="226" y="138"/>
                  </a:cubicBezTo>
                  <a:cubicBezTo>
                    <a:pt x="227" y="139"/>
                    <a:pt x="226" y="140"/>
                    <a:pt x="226" y="142"/>
                  </a:cubicBezTo>
                  <a:cubicBezTo>
                    <a:pt x="228" y="143"/>
                    <a:pt x="226" y="145"/>
                    <a:pt x="226" y="146"/>
                  </a:cubicBezTo>
                  <a:cubicBezTo>
                    <a:pt x="227" y="148"/>
                    <a:pt x="229" y="147"/>
                    <a:pt x="227" y="149"/>
                  </a:cubicBezTo>
                  <a:cubicBezTo>
                    <a:pt x="229" y="150"/>
                    <a:pt x="232" y="151"/>
                    <a:pt x="231" y="153"/>
                  </a:cubicBezTo>
                  <a:cubicBezTo>
                    <a:pt x="230" y="155"/>
                    <a:pt x="227" y="154"/>
                    <a:pt x="227" y="157"/>
                  </a:cubicBezTo>
                  <a:cubicBezTo>
                    <a:pt x="226" y="159"/>
                    <a:pt x="228" y="159"/>
                    <a:pt x="230" y="161"/>
                  </a:cubicBezTo>
                  <a:cubicBezTo>
                    <a:pt x="230" y="162"/>
                    <a:pt x="230" y="163"/>
                    <a:pt x="231" y="164"/>
                  </a:cubicBezTo>
                  <a:cubicBezTo>
                    <a:pt x="231" y="165"/>
                    <a:pt x="232" y="165"/>
                    <a:pt x="233" y="166"/>
                  </a:cubicBezTo>
                  <a:cubicBezTo>
                    <a:pt x="233" y="167"/>
                    <a:pt x="234" y="167"/>
                    <a:pt x="233" y="169"/>
                  </a:cubicBezTo>
                  <a:cubicBezTo>
                    <a:pt x="233" y="169"/>
                    <a:pt x="233" y="171"/>
                    <a:pt x="233" y="171"/>
                  </a:cubicBezTo>
                  <a:cubicBezTo>
                    <a:pt x="232" y="173"/>
                    <a:pt x="233" y="172"/>
                    <a:pt x="231" y="172"/>
                  </a:cubicBezTo>
                  <a:cubicBezTo>
                    <a:pt x="230" y="173"/>
                    <a:pt x="230" y="173"/>
                    <a:pt x="229" y="174"/>
                  </a:cubicBezTo>
                  <a:cubicBezTo>
                    <a:pt x="228" y="175"/>
                    <a:pt x="228" y="175"/>
                    <a:pt x="227" y="175"/>
                  </a:cubicBezTo>
                  <a:cubicBezTo>
                    <a:pt x="227" y="175"/>
                    <a:pt x="226" y="175"/>
                    <a:pt x="226" y="175"/>
                  </a:cubicBezTo>
                  <a:cubicBezTo>
                    <a:pt x="223" y="174"/>
                    <a:pt x="223" y="176"/>
                    <a:pt x="224" y="178"/>
                  </a:cubicBezTo>
                  <a:cubicBezTo>
                    <a:pt x="225" y="178"/>
                    <a:pt x="225" y="178"/>
                    <a:pt x="225" y="178"/>
                  </a:cubicBezTo>
                  <a:cubicBezTo>
                    <a:pt x="226" y="179"/>
                    <a:pt x="226" y="179"/>
                    <a:pt x="226" y="180"/>
                  </a:cubicBezTo>
                  <a:cubicBezTo>
                    <a:pt x="226" y="181"/>
                    <a:pt x="226" y="181"/>
                    <a:pt x="227" y="182"/>
                  </a:cubicBezTo>
                  <a:cubicBezTo>
                    <a:pt x="228" y="182"/>
                    <a:pt x="230" y="182"/>
                    <a:pt x="231" y="183"/>
                  </a:cubicBezTo>
                  <a:cubicBezTo>
                    <a:pt x="231" y="183"/>
                    <a:pt x="231" y="185"/>
                    <a:pt x="231" y="186"/>
                  </a:cubicBezTo>
                  <a:cubicBezTo>
                    <a:pt x="231" y="188"/>
                    <a:pt x="231" y="186"/>
                    <a:pt x="230" y="187"/>
                  </a:cubicBezTo>
                  <a:cubicBezTo>
                    <a:pt x="230" y="188"/>
                    <a:pt x="230" y="189"/>
                    <a:pt x="229" y="190"/>
                  </a:cubicBezTo>
                  <a:cubicBezTo>
                    <a:pt x="229" y="190"/>
                    <a:pt x="227" y="191"/>
                    <a:pt x="228" y="192"/>
                  </a:cubicBezTo>
                  <a:cubicBezTo>
                    <a:pt x="228" y="193"/>
                    <a:pt x="229" y="193"/>
                    <a:pt x="229" y="193"/>
                  </a:cubicBezTo>
                  <a:cubicBezTo>
                    <a:pt x="229" y="194"/>
                    <a:pt x="229" y="194"/>
                    <a:pt x="229" y="194"/>
                  </a:cubicBezTo>
                  <a:cubicBezTo>
                    <a:pt x="229" y="196"/>
                    <a:pt x="229" y="195"/>
                    <a:pt x="229" y="197"/>
                  </a:cubicBezTo>
                  <a:cubicBezTo>
                    <a:pt x="230" y="197"/>
                    <a:pt x="230" y="198"/>
                    <a:pt x="230" y="199"/>
                  </a:cubicBezTo>
                  <a:cubicBezTo>
                    <a:pt x="231" y="200"/>
                    <a:pt x="232" y="199"/>
                    <a:pt x="232" y="199"/>
                  </a:cubicBezTo>
                  <a:cubicBezTo>
                    <a:pt x="234" y="200"/>
                    <a:pt x="236" y="202"/>
                    <a:pt x="238" y="203"/>
                  </a:cubicBezTo>
                  <a:cubicBezTo>
                    <a:pt x="240" y="203"/>
                    <a:pt x="241" y="201"/>
                    <a:pt x="242" y="201"/>
                  </a:cubicBezTo>
                  <a:cubicBezTo>
                    <a:pt x="242" y="201"/>
                    <a:pt x="243" y="201"/>
                    <a:pt x="244" y="201"/>
                  </a:cubicBezTo>
                  <a:cubicBezTo>
                    <a:pt x="244" y="201"/>
                    <a:pt x="244" y="201"/>
                    <a:pt x="244" y="202"/>
                  </a:cubicBezTo>
                  <a:cubicBezTo>
                    <a:pt x="244" y="203"/>
                    <a:pt x="245" y="204"/>
                    <a:pt x="244" y="205"/>
                  </a:cubicBezTo>
                  <a:cubicBezTo>
                    <a:pt x="243" y="206"/>
                    <a:pt x="242" y="207"/>
                    <a:pt x="241" y="208"/>
                  </a:cubicBezTo>
                  <a:cubicBezTo>
                    <a:pt x="240" y="209"/>
                    <a:pt x="241" y="210"/>
                    <a:pt x="240" y="211"/>
                  </a:cubicBezTo>
                  <a:cubicBezTo>
                    <a:pt x="240" y="213"/>
                    <a:pt x="237" y="213"/>
                    <a:pt x="236" y="214"/>
                  </a:cubicBezTo>
                  <a:cubicBezTo>
                    <a:pt x="235" y="214"/>
                    <a:pt x="234" y="215"/>
                    <a:pt x="233" y="215"/>
                  </a:cubicBezTo>
                  <a:cubicBezTo>
                    <a:pt x="233" y="216"/>
                    <a:pt x="234" y="217"/>
                    <a:pt x="232" y="218"/>
                  </a:cubicBezTo>
                  <a:cubicBezTo>
                    <a:pt x="231" y="218"/>
                    <a:pt x="231" y="217"/>
                    <a:pt x="230" y="218"/>
                  </a:cubicBezTo>
                  <a:cubicBezTo>
                    <a:pt x="229" y="219"/>
                    <a:pt x="229" y="220"/>
                    <a:pt x="228" y="221"/>
                  </a:cubicBezTo>
                  <a:cubicBezTo>
                    <a:pt x="227" y="222"/>
                    <a:pt x="227" y="221"/>
                    <a:pt x="226" y="221"/>
                  </a:cubicBezTo>
                  <a:cubicBezTo>
                    <a:pt x="225" y="222"/>
                    <a:pt x="225" y="223"/>
                    <a:pt x="224" y="224"/>
                  </a:cubicBezTo>
                  <a:cubicBezTo>
                    <a:pt x="224" y="224"/>
                    <a:pt x="222" y="224"/>
                    <a:pt x="222" y="225"/>
                  </a:cubicBezTo>
                  <a:cubicBezTo>
                    <a:pt x="223" y="226"/>
                    <a:pt x="224" y="225"/>
                    <a:pt x="224" y="226"/>
                  </a:cubicBezTo>
                  <a:cubicBezTo>
                    <a:pt x="225" y="229"/>
                    <a:pt x="222" y="227"/>
                    <a:pt x="221" y="228"/>
                  </a:cubicBezTo>
                  <a:cubicBezTo>
                    <a:pt x="220" y="228"/>
                    <a:pt x="219" y="228"/>
                    <a:pt x="219" y="230"/>
                  </a:cubicBezTo>
                  <a:cubicBezTo>
                    <a:pt x="218" y="230"/>
                    <a:pt x="217" y="230"/>
                    <a:pt x="216" y="230"/>
                  </a:cubicBezTo>
                  <a:cubicBezTo>
                    <a:pt x="215" y="230"/>
                    <a:pt x="215" y="229"/>
                    <a:pt x="215" y="230"/>
                  </a:cubicBezTo>
                  <a:cubicBezTo>
                    <a:pt x="215" y="231"/>
                    <a:pt x="217" y="233"/>
                    <a:pt x="215" y="233"/>
                  </a:cubicBezTo>
                  <a:cubicBezTo>
                    <a:pt x="214" y="233"/>
                    <a:pt x="213" y="231"/>
                    <a:pt x="212" y="230"/>
                  </a:cubicBezTo>
                  <a:cubicBezTo>
                    <a:pt x="210" y="229"/>
                    <a:pt x="210" y="233"/>
                    <a:pt x="207" y="231"/>
                  </a:cubicBezTo>
                  <a:cubicBezTo>
                    <a:pt x="206" y="231"/>
                    <a:pt x="207" y="230"/>
                    <a:pt x="206" y="229"/>
                  </a:cubicBezTo>
                  <a:cubicBezTo>
                    <a:pt x="206" y="228"/>
                    <a:pt x="205" y="228"/>
                    <a:pt x="204" y="228"/>
                  </a:cubicBezTo>
                  <a:cubicBezTo>
                    <a:pt x="202" y="227"/>
                    <a:pt x="200" y="227"/>
                    <a:pt x="199" y="226"/>
                  </a:cubicBezTo>
                  <a:cubicBezTo>
                    <a:pt x="198" y="225"/>
                    <a:pt x="199" y="223"/>
                    <a:pt x="197" y="223"/>
                  </a:cubicBezTo>
                  <a:cubicBezTo>
                    <a:pt x="197" y="223"/>
                    <a:pt x="195" y="224"/>
                    <a:pt x="195" y="224"/>
                  </a:cubicBezTo>
                  <a:cubicBezTo>
                    <a:pt x="194" y="223"/>
                    <a:pt x="193" y="223"/>
                    <a:pt x="193" y="222"/>
                  </a:cubicBezTo>
                  <a:cubicBezTo>
                    <a:pt x="194" y="222"/>
                    <a:pt x="195" y="221"/>
                    <a:pt x="195" y="219"/>
                  </a:cubicBezTo>
                  <a:cubicBezTo>
                    <a:pt x="194" y="218"/>
                    <a:pt x="192" y="216"/>
                    <a:pt x="192" y="219"/>
                  </a:cubicBezTo>
                  <a:cubicBezTo>
                    <a:pt x="192" y="219"/>
                    <a:pt x="192" y="220"/>
                    <a:pt x="192" y="220"/>
                  </a:cubicBezTo>
                  <a:cubicBezTo>
                    <a:pt x="192" y="222"/>
                    <a:pt x="191" y="221"/>
                    <a:pt x="190" y="221"/>
                  </a:cubicBezTo>
                  <a:cubicBezTo>
                    <a:pt x="188" y="222"/>
                    <a:pt x="188" y="223"/>
                    <a:pt x="186" y="223"/>
                  </a:cubicBezTo>
                  <a:cubicBezTo>
                    <a:pt x="184" y="223"/>
                    <a:pt x="184" y="222"/>
                    <a:pt x="183" y="221"/>
                  </a:cubicBezTo>
                  <a:cubicBezTo>
                    <a:pt x="182" y="220"/>
                    <a:pt x="182" y="220"/>
                    <a:pt x="181" y="220"/>
                  </a:cubicBezTo>
                  <a:cubicBezTo>
                    <a:pt x="179" y="220"/>
                    <a:pt x="177" y="220"/>
                    <a:pt x="176" y="220"/>
                  </a:cubicBezTo>
                  <a:cubicBezTo>
                    <a:pt x="174" y="219"/>
                    <a:pt x="175" y="218"/>
                    <a:pt x="174" y="217"/>
                  </a:cubicBezTo>
                  <a:cubicBezTo>
                    <a:pt x="172" y="215"/>
                    <a:pt x="169" y="220"/>
                    <a:pt x="167" y="221"/>
                  </a:cubicBezTo>
                  <a:cubicBezTo>
                    <a:pt x="166" y="222"/>
                    <a:pt x="164" y="223"/>
                    <a:pt x="163" y="224"/>
                  </a:cubicBezTo>
                  <a:cubicBezTo>
                    <a:pt x="162" y="225"/>
                    <a:pt x="162" y="225"/>
                    <a:pt x="161" y="225"/>
                  </a:cubicBezTo>
                  <a:cubicBezTo>
                    <a:pt x="158" y="225"/>
                    <a:pt x="157" y="227"/>
                    <a:pt x="155" y="229"/>
                  </a:cubicBezTo>
                  <a:cubicBezTo>
                    <a:pt x="155" y="231"/>
                    <a:pt x="154" y="232"/>
                    <a:pt x="154" y="233"/>
                  </a:cubicBezTo>
                  <a:cubicBezTo>
                    <a:pt x="154" y="234"/>
                    <a:pt x="154" y="235"/>
                    <a:pt x="154" y="235"/>
                  </a:cubicBezTo>
                  <a:cubicBezTo>
                    <a:pt x="153" y="236"/>
                    <a:pt x="153" y="236"/>
                    <a:pt x="153" y="237"/>
                  </a:cubicBezTo>
                  <a:cubicBezTo>
                    <a:pt x="153" y="238"/>
                    <a:pt x="154" y="237"/>
                    <a:pt x="154" y="238"/>
                  </a:cubicBezTo>
                  <a:cubicBezTo>
                    <a:pt x="155" y="239"/>
                    <a:pt x="154" y="240"/>
                    <a:pt x="154" y="241"/>
                  </a:cubicBezTo>
                  <a:cubicBezTo>
                    <a:pt x="154" y="241"/>
                    <a:pt x="154" y="243"/>
                    <a:pt x="154" y="244"/>
                  </a:cubicBezTo>
                  <a:cubicBezTo>
                    <a:pt x="155" y="245"/>
                    <a:pt x="156" y="246"/>
                    <a:pt x="156" y="247"/>
                  </a:cubicBezTo>
                  <a:cubicBezTo>
                    <a:pt x="155" y="247"/>
                    <a:pt x="153" y="247"/>
                    <a:pt x="152" y="247"/>
                  </a:cubicBezTo>
                  <a:cubicBezTo>
                    <a:pt x="150" y="247"/>
                    <a:pt x="150" y="248"/>
                    <a:pt x="149" y="249"/>
                  </a:cubicBezTo>
                  <a:cubicBezTo>
                    <a:pt x="148" y="249"/>
                    <a:pt x="147" y="249"/>
                    <a:pt x="146" y="249"/>
                  </a:cubicBezTo>
                  <a:cubicBezTo>
                    <a:pt x="145" y="250"/>
                    <a:pt x="146" y="250"/>
                    <a:pt x="145" y="250"/>
                  </a:cubicBezTo>
                  <a:cubicBezTo>
                    <a:pt x="144" y="251"/>
                    <a:pt x="143" y="251"/>
                    <a:pt x="142" y="250"/>
                  </a:cubicBezTo>
                  <a:cubicBezTo>
                    <a:pt x="140" y="249"/>
                    <a:pt x="139" y="248"/>
                    <a:pt x="137" y="248"/>
                  </a:cubicBezTo>
                  <a:cubicBezTo>
                    <a:pt x="136" y="249"/>
                    <a:pt x="135" y="250"/>
                    <a:pt x="134" y="250"/>
                  </a:cubicBezTo>
                  <a:cubicBezTo>
                    <a:pt x="132" y="250"/>
                    <a:pt x="133" y="248"/>
                    <a:pt x="132" y="247"/>
                  </a:cubicBezTo>
                  <a:cubicBezTo>
                    <a:pt x="131" y="247"/>
                    <a:pt x="129" y="248"/>
                    <a:pt x="128" y="246"/>
                  </a:cubicBezTo>
                  <a:cubicBezTo>
                    <a:pt x="127" y="247"/>
                    <a:pt x="124" y="249"/>
                    <a:pt x="123" y="248"/>
                  </a:cubicBezTo>
                  <a:cubicBezTo>
                    <a:pt x="120" y="248"/>
                    <a:pt x="122" y="244"/>
                    <a:pt x="122" y="243"/>
                  </a:cubicBezTo>
                  <a:cubicBezTo>
                    <a:pt x="121" y="242"/>
                    <a:pt x="121" y="242"/>
                    <a:pt x="121" y="241"/>
                  </a:cubicBezTo>
                  <a:cubicBezTo>
                    <a:pt x="119" y="241"/>
                    <a:pt x="117" y="240"/>
                    <a:pt x="116" y="240"/>
                  </a:cubicBezTo>
                  <a:cubicBezTo>
                    <a:pt x="114" y="239"/>
                    <a:pt x="113" y="239"/>
                    <a:pt x="112" y="238"/>
                  </a:cubicBezTo>
                  <a:cubicBezTo>
                    <a:pt x="109" y="237"/>
                    <a:pt x="107" y="236"/>
                    <a:pt x="107" y="240"/>
                  </a:cubicBezTo>
                  <a:cubicBezTo>
                    <a:pt x="105" y="241"/>
                    <a:pt x="104" y="241"/>
                    <a:pt x="102" y="241"/>
                  </a:cubicBezTo>
                  <a:cubicBezTo>
                    <a:pt x="101" y="241"/>
                    <a:pt x="100" y="241"/>
                    <a:pt x="100" y="241"/>
                  </a:cubicBezTo>
                  <a:cubicBezTo>
                    <a:pt x="98" y="241"/>
                    <a:pt x="97" y="240"/>
                    <a:pt x="96" y="240"/>
                  </a:cubicBezTo>
                  <a:cubicBezTo>
                    <a:pt x="94" y="241"/>
                    <a:pt x="92" y="241"/>
                    <a:pt x="91" y="240"/>
                  </a:cubicBezTo>
                  <a:cubicBezTo>
                    <a:pt x="90" y="239"/>
                    <a:pt x="90" y="237"/>
                    <a:pt x="89" y="237"/>
                  </a:cubicBezTo>
                  <a:cubicBezTo>
                    <a:pt x="87" y="237"/>
                    <a:pt x="87" y="238"/>
                    <a:pt x="86" y="239"/>
                  </a:cubicBezTo>
                  <a:cubicBezTo>
                    <a:pt x="83" y="240"/>
                    <a:pt x="81" y="237"/>
                    <a:pt x="80" y="235"/>
                  </a:cubicBezTo>
                  <a:cubicBezTo>
                    <a:pt x="78" y="233"/>
                    <a:pt x="75" y="234"/>
                    <a:pt x="72" y="233"/>
                  </a:cubicBezTo>
                  <a:cubicBezTo>
                    <a:pt x="71" y="232"/>
                    <a:pt x="70" y="231"/>
                    <a:pt x="68" y="231"/>
                  </a:cubicBezTo>
                  <a:cubicBezTo>
                    <a:pt x="67" y="231"/>
                    <a:pt x="66" y="233"/>
                    <a:pt x="65" y="231"/>
                  </a:cubicBezTo>
                  <a:cubicBezTo>
                    <a:pt x="64" y="230"/>
                    <a:pt x="66" y="229"/>
                    <a:pt x="66" y="228"/>
                  </a:cubicBezTo>
                  <a:cubicBezTo>
                    <a:pt x="67" y="226"/>
                    <a:pt x="66" y="225"/>
                    <a:pt x="65" y="225"/>
                  </a:cubicBezTo>
                  <a:cubicBezTo>
                    <a:pt x="64" y="225"/>
                    <a:pt x="63" y="226"/>
                    <a:pt x="62" y="226"/>
                  </a:cubicBezTo>
                  <a:cubicBezTo>
                    <a:pt x="61" y="225"/>
                    <a:pt x="59" y="224"/>
                    <a:pt x="59" y="223"/>
                  </a:cubicBezTo>
                  <a:cubicBezTo>
                    <a:pt x="59" y="223"/>
                    <a:pt x="59" y="223"/>
                    <a:pt x="58" y="222"/>
                  </a:cubicBezTo>
                  <a:cubicBezTo>
                    <a:pt x="58" y="222"/>
                    <a:pt x="58" y="222"/>
                    <a:pt x="58" y="222"/>
                  </a:cubicBezTo>
                  <a:cubicBezTo>
                    <a:pt x="58" y="222"/>
                    <a:pt x="58" y="222"/>
                    <a:pt x="58" y="222"/>
                  </a:cubicBezTo>
                  <a:cubicBezTo>
                    <a:pt x="59" y="221"/>
                    <a:pt x="60" y="222"/>
                    <a:pt x="61" y="222"/>
                  </a:cubicBezTo>
                  <a:cubicBezTo>
                    <a:pt x="62" y="221"/>
                    <a:pt x="62" y="221"/>
                    <a:pt x="62" y="221"/>
                  </a:cubicBezTo>
                  <a:cubicBezTo>
                    <a:pt x="64" y="219"/>
                    <a:pt x="65" y="218"/>
                    <a:pt x="65" y="215"/>
                  </a:cubicBezTo>
                  <a:cubicBezTo>
                    <a:pt x="66" y="211"/>
                    <a:pt x="68" y="207"/>
                    <a:pt x="68" y="202"/>
                  </a:cubicBezTo>
                  <a:cubicBezTo>
                    <a:pt x="69" y="200"/>
                    <a:pt x="69" y="197"/>
                    <a:pt x="69" y="195"/>
                  </a:cubicBezTo>
                  <a:cubicBezTo>
                    <a:pt x="69" y="193"/>
                    <a:pt x="69" y="190"/>
                    <a:pt x="70" y="188"/>
                  </a:cubicBezTo>
                  <a:cubicBezTo>
                    <a:pt x="72" y="187"/>
                    <a:pt x="74" y="189"/>
                    <a:pt x="73" y="186"/>
                  </a:cubicBezTo>
                  <a:cubicBezTo>
                    <a:pt x="72" y="184"/>
                    <a:pt x="71" y="185"/>
                    <a:pt x="70" y="187"/>
                  </a:cubicBezTo>
                  <a:cubicBezTo>
                    <a:pt x="69" y="186"/>
                    <a:pt x="70" y="182"/>
                    <a:pt x="70" y="181"/>
                  </a:cubicBezTo>
                  <a:cubicBezTo>
                    <a:pt x="70" y="178"/>
                    <a:pt x="70" y="177"/>
                    <a:pt x="70" y="174"/>
                  </a:cubicBezTo>
                  <a:cubicBezTo>
                    <a:pt x="71" y="172"/>
                    <a:pt x="71" y="170"/>
                    <a:pt x="71" y="168"/>
                  </a:cubicBezTo>
                  <a:cubicBezTo>
                    <a:pt x="71" y="166"/>
                    <a:pt x="71" y="163"/>
                    <a:pt x="73" y="164"/>
                  </a:cubicBezTo>
                  <a:cubicBezTo>
                    <a:pt x="76" y="165"/>
                    <a:pt x="78" y="169"/>
                    <a:pt x="79" y="171"/>
                  </a:cubicBezTo>
                  <a:cubicBezTo>
                    <a:pt x="80" y="174"/>
                    <a:pt x="80" y="175"/>
                    <a:pt x="81" y="177"/>
                  </a:cubicBezTo>
                  <a:cubicBezTo>
                    <a:pt x="82" y="178"/>
                    <a:pt x="83" y="178"/>
                    <a:pt x="83" y="179"/>
                  </a:cubicBezTo>
                  <a:cubicBezTo>
                    <a:pt x="84" y="180"/>
                    <a:pt x="84" y="181"/>
                    <a:pt x="84" y="181"/>
                  </a:cubicBezTo>
                  <a:cubicBezTo>
                    <a:pt x="86" y="180"/>
                    <a:pt x="83" y="178"/>
                    <a:pt x="82" y="177"/>
                  </a:cubicBezTo>
                  <a:cubicBezTo>
                    <a:pt x="81" y="174"/>
                    <a:pt x="80" y="172"/>
                    <a:pt x="80" y="169"/>
                  </a:cubicBezTo>
                  <a:cubicBezTo>
                    <a:pt x="80" y="167"/>
                    <a:pt x="79" y="165"/>
                    <a:pt x="77" y="164"/>
                  </a:cubicBezTo>
                  <a:cubicBezTo>
                    <a:pt x="75" y="162"/>
                    <a:pt x="73" y="161"/>
                    <a:pt x="71" y="159"/>
                  </a:cubicBezTo>
                  <a:cubicBezTo>
                    <a:pt x="69" y="158"/>
                    <a:pt x="71" y="155"/>
                    <a:pt x="69" y="153"/>
                  </a:cubicBezTo>
                  <a:cubicBezTo>
                    <a:pt x="68" y="153"/>
                    <a:pt x="65" y="150"/>
                    <a:pt x="67" y="149"/>
                  </a:cubicBezTo>
                  <a:cubicBezTo>
                    <a:pt x="68" y="149"/>
                    <a:pt x="70" y="152"/>
                    <a:pt x="71" y="153"/>
                  </a:cubicBezTo>
                  <a:cubicBezTo>
                    <a:pt x="71" y="154"/>
                    <a:pt x="72" y="159"/>
                    <a:pt x="75" y="159"/>
                  </a:cubicBezTo>
                  <a:cubicBezTo>
                    <a:pt x="75" y="157"/>
                    <a:pt x="73" y="157"/>
                    <a:pt x="73" y="156"/>
                  </a:cubicBezTo>
                  <a:cubicBezTo>
                    <a:pt x="72" y="155"/>
                    <a:pt x="72" y="154"/>
                    <a:pt x="73" y="153"/>
                  </a:cubicBezTo>
                  <a:cubicBezTo>
                    <a:pt x="73" y="153"/>
                    <a:pt x="73" y="152"/>
                    <a:pt x="73" y="151"/>
                  </a:cubicBezTo>
                  <a:cubicBezTo>
                    <a:pt x="73" y="151"/>
                    <a:pt x="72" y="151"/>
                    <a:pt x="72" y="150"/>
                  </a:cubicBezTo>
                  <a:cubicBezTo>
                    <a:pt x="72" y="150"/>
                    <a:pt x="73" y="150"/>
                    <a:pt x="73" y="150"/>
                  </a:cubicBezTo>
                  <a:cubicBezTo>
                    <a:pt x="72" y="148"/>
                    <a:pt x="70" y="146"/>
                    <a:pt x="71" y="144"/>
                  </a:cubicBezTo>
                  <a:cubicBezTo>
                    <a:pt x="71" y="143"/>
                    <a:pt x="72" y="143"/>
                    <a:pt x="72" y="143"/>
                  </a:cubicBezTo>
                  <a:cubicBezTo>
                    <a:pt x="73" y="141"/>
                    <a:pt x="71" y="142"/>
                    <a:pt x="70" y="142"/>
                  </a:cubicBezTo>
                  <a:cubicBezTo>
                    <a:pt x="70" y="142"/>
                    <a:pt x="70" y="142"/>
                    <a:pt x="70" y="142"/>
                  </a:cubicBezTo>
                  <a:cubicBezTo>
                    <a:pt x="69" y="142"/>
                    <a:pt x="69" y="142"/>
                    <a:pt x="68" y="141"/>
                  </a:cubicBezTo>
                  <a:cubicBezTo>
                    <a:pt x="67" y="141"/>
                    <a:pt x="66" y="141"/>
                    <a:pt x="65" y="140"/>
                  </a:cubicBezTo>
                  <a:cubicBezTo>
                    <a:pt x="65" y="140"/>
                    <a:pt x="65" y="139"/>
                    <a:pt x="64" y="138"/>
                  </a:cubicBezTo>
                  <a:cubicBezTo>
                    <a:pt x="64" y="138"/>
                    <a:pt x="62" y="138"/>
                    <a:pt x="61" y="137"/>
                  </a:cubicBezTo>
                  <a:cubicBezTo>
                    <a:pt x="61" y="137"/>
                    <a:pt x="59" y="137"/>
                    <a:pt x="59" y="136"/>
                  </a:cubicBezTo>
                  <a:cubicBezTo>
                    <a:pt x="58" y="135"/>
                    <a:pt x="58" y="133"/>
                    <a:pt x="57" y="132"/>
                  </a:cubicBezTo>
                  <a:cubicBezTo>
                    <a:pt x="55" y="129"/>
                    <a:pt x="52" y="127"/>
                    <a:pt x="52" y="124"/>
                  </a:cubicBezTo>
                  <a:cubicBezTo>
                    <a:pt x="53" y="124"/>
                    <a:pt x="55" y="123"/>
                    <a:pt x="55" y="121"/>
                  </a:cubicBezTo>
                  <a:cubicBezTo>
                    <a:pt x="55" y="120"/>
                    <a:pt x="54" y="119"/>
                    <a:pt x="52" y="119"/>
                  </a:cubicBezTo>
                  <a:cubicBezTo>
                    <a:pt x="52" y="119"/>
                    <a:pt x="51" y="119"/>
                    <a:pt x="50" y="118"/>
                  </a:cubicBezTo>
                  <a:cubicBezTo>
                    <a:pt x="50" y="117"/>
                    <a:pt x="51" y="118"/>
                    <a:pt x="51" y="117"/>
                  </a:cubicBezTo>
                  <a:cubicBezTo>
                    <a:pt x="51" y="115"/>
                    <a:pt x="51" y="114"/>
                    <a:pt x="53" y="114"/>
                  </a:cubicBezTo>
                  <a:cubicBezTo>
                    <a:pt x="53" y="114"/>
                    <a:pt x="57" y="114"/>
                    <a:pt x="56" y="113"/>
                  </a:cubicBezTo>
                  <a:cubicBezTo>
                    <a:pt x="55" y="112"/>
                    <a:pt x="52" y="113"/>
                    <a:pt x="51" y="113"/>
                  </a:cubicBezTo>
                  <a:cubicBezTo>
                    <a:pt x="50" y="114"/>
                    <a:pt x="50" y="115"/>
                    <a:pt x="49" y="115"/>
                  </a:cubicBezTo>
                  <a:cubicBezTo>
                    <a:pt x="48" y="115"/>
                    <a:pt x="48" y="114"/>
                    <a:pt x="47" y="114"/>
                  </a:cubicBezTo>
                  <a:cubicBezTo>
                    <a:pt x="47" y="114"/>
                    <a:pt x="46" y="114"/>
                    <a:pt x="46" y="114"/>
                  </a:cubicBezTo>
                  <a:cubicBezTo>
                    <a:pt x="45" y="114"/>
                    <a:pt x="44" y="113"/>
                    <a:pt x="43" y="113"/>
                  </a:cubicBezTo>
                  <a:cubicBezTo>
                    <a:pt x="44" y="113"/>
                    <a:pt x="45" y="113"/>
                    <a:pt x="45" y="112"/>
                  </a:cubicBezTo>
                  <a:cubicBezTo>
                    <a:pt x="45" y="112"/>
                    <a:pt x="44" y="111"/>
                    <a:pt x="44" y="111"/>
                  </a:cubicBezTo>
                  <a:cubicBezTo>
                    <a:pt x="44" y="110"/>
                    <a:pt x="46" y="110"/>
                    <a:pt x="45" y="108"/>
                  </a:cubicBezTo>
                  <a:cubicBezTo>
                    <a:pt x="45" y="107"/>
                    <a:pt x="45" y="107"/>
                    <a:pt x="43" y="107"/>
                  </a:cubicBezTo>
                  <a:cubicBezTo>
                    <a:pt x="43" y="107"/>
                    <a:pt x="42" y="108"/>
                    <a:pt x="42" y="108"/>
                  </a:cubicBezTo>
                  <a:cubicBezTo>
                    <a:pt x="40" y="108"/>
                    <a:pt x="39" y="108"/>
                    <a:pt x="38" y="107"/>
                  </a:cubicBezTo>
                  <a:cubicBezTo>
                    <a:pt x="37" y="107"/>
                    <a:pt x="34" y="105"/>
                    <a:pt x="33" y="107"/>
                  </a:cubicBezTo>
                  <a:cubicBezTo>
                    <a:pt x="33" y="107"/>
                    <a:pt x="34" y="109"/>
                    <a:pt x="33" y="108"/>
                  </a:cubicBezTo>
                  <a:cubicBezTo>
                    <a:pt x="31" y="108"/>
                    <a:pt x="32" y="105"/>
                    <a:pt x="31" y="104"/>
                  </a:cubicBezTo>
                  <a:cubicBezTo>
                    <a:pt x="30" y="102"/>
                    <a:pt x="28" y="102"/>
                    <a:pt x="26" y="102"/>
                  </a:cubicBezTo>
                  <a:cubicBezTo>
                    <a:pt x="26" y="102"/>
                    <a:pt x="26" y="101"/>
                    <a:pt x="26" y="101"/>
                  </a:cubicBezTo>
                  <a:cubicBezTo>
                    <a:pt x="25" y="100"/>
                    <a:pt x="25" y="100"/>
                    <a:pt x="24" y="100"/>
                  </a:cubicBezTo>
                  <a:cubicBezTo>
                    <a:pt x="23" y="99"/>
                    <a:pt x="22" y="99"/>
                    <a:pt x="20" y="99"/>
                  </a:cubicBezTo>
                  <a:cubicBezTo>
                    <a:pt x="19" y="99"/>
                    <a:pt x="18" y="99"/>
                    <a:pt x="17" y="98"/>
                  </a:cubicBezTo>
                  <a:cubicBezTo>
                    <a:pt x="17" y="98"/>
                    <a:pt x="17" y="97"/>
                    <a:pt x="16" y="96"/>
                  </a:cubicBezTo>
                  <a:cubicBezTo>
                    <a:pt x="15" y="96"/>
                    <a:pt x="16" y="97"/>
                    <a:pt x="15" y="98"/>
                  </a:cubicBezTo>
                  <a:cubicBezTo>
                    <a:pt x="14" y="97"/>
                    <a:pt x="14" y="97"/>
                    <a:pt x="13" y="98"/>
                  </a:cubicBezTo>
                  <a:cubicBezTo>
                    <a:pt x="13" y="98"/>
                    <a:pt x="12" y="98"/>
                    <a:pt x="12" y="99"/>
                  </a:cubicBezTo>
                  <a:cubicBezTo>
                    <a:pt x="12" y="99"/>
                    <a:pt x="11" y="99"/>
                    <a:pt x="10" y="99"/>
                  </a:cubicBezTo>
                  <a:cubicBezTo>
                    <a:pt x="8" y="99"/>
                    <a:pt x="9" y="99"/>
                    <a:pt x="9" y="97"/>
                  </a:cubicBezTo>
                  <a:cubicBezTo>
                    <a:pt x="8" y="95"/>
                    <a:pt x="7" y="94"/>
                    <a:pt x="5" y="93"/>
                  </a:cubicBezTo>
                  <a:cubicBezTo>
                    <a:pt x="4" y="92"/>
                    <a:pt x="0" y="92"/>
                    <a:pt x="3" y="91"/>
                  </a:cubicBezTo>
                  <a:cubicBezTo>
                    <a:pt x="4" y="90"/>
                    <a:pt x="13" y="90"/>
                    <a:pt x="9" y="87"/>
                  </a:cubicBezTo>
                  <a:cubicBezTo>
                    <a:pt x="9" y="87"/>
                    <a:pt x="7" y="86"/>
                    <a:pt x="7" y="86"/>
                  </a:cubicBezTo>
                  <a:cubicBezTo>
                    <a:pt x="6" y="87"/>
                    <a:pt x="6" y="88"/>
                    <a:pt x="5" y="88"/>
                  </a:cubicBezTo>
                  <a:cubicBezTo>
                    <a:pt x="4" y="88"/>
                    <a:pt x="5" y="87"/>
                    <a:pt x="4" y="87"/>
                  </a:cubicBezTo>
                  <a:cubicBezTo>
                    <a:pt x="4" y="86"/>
                    <a:pt x="3" y="85"/>
                    <a:pt x="3" y="85"/>
                  </a:cubicBezTo>
                  <a:cubicBezTo>
                    <a:pt x="4" y="84"/>
                    <a:pt x="5" y="84"/>
                    <a:pt x="6" y="84"/>
                  </a:cubicBezTo>
                  <a:cubicBezTo>
                    <a:pt x="7" y="84"/>
                    <a:pt x="8" y="85"/>
                    <a:pt x="8" y="85"/>
                  </a:cubicBezTo>
                  <a:cubicBezTo>
                    <a:pt x="9" y="83"/>
                    <a:pt x="9" y="84"/>
                    <a:pt x="7" y="83"/>
                  </a:cubicBezTo>
                  <a:cubicBezTo>
                    <a:pt x="7" y="82"/>
                    <a:pt x="10" y="81"/>
                    <a:pt x="10" y="81"/>
                  </a:cubicBezTo>
                  <a:cubicBezTo>
                    <a:pt x="10" y="80"/>
                    <a:pt x="7" y="81"/>
                    <a:pt x="7" y="82"/>
                  </a:cubicBezTo>
                  <a:cubicBezTo>
                    <a:pt x="5" y="82"/>
                    <a:pt x="4" y="83"/>
                    <a:pt x="2" y="83"/>
                  </a:cubicBezTo>
                  <a:cubicBezTo>
                    <a:pt x="0" y="83"/>
                    <a:pt x="0" y="81"/>
                    <a:pt x="0" y="80"/>
                  </a:cubicBezTo>
                  <a:cubicBezTo>
                    <a:pt x="1" y="79"/>
                    <a:pt x="1" y="78"/>
                    <a:pt x="1" y="77"/>
                  </a:cubicBezTo>
                  <a:cubicBezTo>
                    <a:pt x="2" y="76"/>
                    <a:pt x="2" y="77"/>
                    <a:pt x="3" y="77"/>
                  </a:cubicBezTo>
                  <a:cubicBezTo>
                    <a:pt x="4" y="76"/>
                    <a:pt x="6" y="75"/>
                    <a:pt x="7" y="75"/>
                  </a:cubicBezTo>
                  <a:cubicBezTo>
                    <a:pt x="8" y="74"/>
                    <a:pt x="8" y="73"/>
                    <a:pt x="9" y="73"/>
                  </a:cubicBezTo>
                  <a:cubicBezTo>
                    <a:pt x="10" y="73"/>
                    <a:pt x="10" y="74"/>
                    <a:pt x="10" y="74"/>
                  </a:cubicBezTo>
                  <a:cubicBezTo>
                    <a:pt x="11" y="74"/>
                    <a:pt x="12" y="73"/>
                    <a:pt x="13" y="73"/>
                  </a:cubicBezTo>
                  <a:cubicBezTo>
                    <a:pt x="14" y="73"/>
                    <a:pt x="14" y="73"/>
                    <a:pt x="15" y="73"/>
                  </a:cubicBezTo>
                  <a:cubicBezTo>
                    <a:pt x="15" y="73"/>
                    <a:pt x="15" y="72"/>
                    <a:pt x="16" y="72"/>
                  </a:cubicBezTo>
                  <a:cubicBezTo>
                    <a:pt x="17" y="75"/>
                    <a:pt x="18" y="71"/>
                    <a:pt x="20" y="71"/>
                  </a:cubicBezTo>
                  <a:cubicBezTo>
                    <a:pt x="22" y="71"/>
                    <a:pt x="23" y="74"/>
                    <a:pt x="24" y="72"/>
                  </a:cubicBezTo>
                  <a:cubicBezTo>
                    <a:pt x="25" y="71"/>
                    <a:pt x="23" y="68"/>
                    <a:pt x="26" y="68"/>
                  </a:cubicBezTo>
                  <a:cubicBezTo>
                    <a:pt x="27" y="68"/>
                    <a:pt x="27" y="69"/>
                    <a:pt x="28" y="69"/>
                  </a:cubicBezTo>
                  <a:cubicBezTo>
                    <a:pt x="29" y="69"/>
                    <a:pt x="30" y="68"/>
                    <a:pt x="31" y="67"/>
                  </a:cubicBezTo>
                  <a:cubicBezTo>
                    <a:pt x="31" y="69"/>
                    <a:pt x="32" y="67"/>
                    <a:pt x="32" y="67"/>
                  </a:cubicBezTo>
                  <a:cubicBezTo>
                    <a:pt x="33" y="67"/>
                    <a:pt x="33" y="68"/>
                    <a:pt x="34" y="68"/>
                  </a:cubicBezTo>
                  <a:cubicBezTo>
                    <a:pt x="35" y="69"/>
                    <a:pt x="35" y="70"/>
                    <a:pt x="37" y="71"/>
                  </a:cubicBezTo>
                  <a:cubicBezTo>
                    <a:pt x="37" y="72"/>
                    <a:pt x="39" y="75"/>
                    <a:pt x="40" y="76"/>
                  </a:cubicBezTo>
                  <a:cubicBezTo>
                    <a:pt x="41" y="78"/>
                    <a:pt x="41" y="78"/>
                    <a:pt x="43" y="77"/>
                  </a:cubicBezTo>
                  <a:cubicBezTo>
                    <a:pt x="45" y="76"/>
                    <a:pt x="46" y="75"/>
                    <a:pt x="48" y="74"/>
                  </a:cubicBezTo>
                  <a:cubicBezTo>
                    <a:pt x="49" y="73"/>
                    <a:pt x="48" y="72"/>
                    <a:pt x="49" y="73"/>
                  </a:cubicBezTo>
                  <a:cubicBezTo>
                    <a:pt x="50" y="73"/>
                    <a:pt x="50" y="75"/>
                    <a:pt x="51" y="76"/>
                  </a:cubicBezTo>
                  <a:cubicBezTo>
                    <a:pt x="52" y="76"/>
                    <a:pt x="52" y="75"/>
                    <a:pt x="52" y="74"/>
                  </a:cubicBezTo>
                  <a:cubicBezTo>
                    <a:pt x="53" y="74"/>
                    <a:pt x="54" y="74"/>
                    <a:pt x="54" y="74"/>
                  </a:cubicBezTo>
                  <a:cubicBezTo>
                    <a:pt x="55" y="74"/>
                    <a:pt x="56" y="72"/>
                    <a:pt x="57" y="72"/>
                  </a:cubicBezTo>
                  <a:cubicBezTo>
                    <a:pt x="58" y="72"/>
                    <a:pt x="58" y="74"/>
                    <a:pt x="59" y="75"/>
                  </a:cubicBezTo>
                  <a:cubicBezTo>
                    <a:pt x="60" y="75"/>
                    <a:pt x="62" y="75"/>
                    <a:pt x="63" y="74"/>
                  </a:cubicBezTo>
                  <a:cubicBezTo>
                    <a:pt x="64" y="74"/>
                    <a:pt x="65" y="75"/>
                    <a:pt x="66" y="74"/>
                  </a:cubicBezTo>
                  <a:cubicBezTo>
                    <a:pt x="66" y="73"/>
                    <a:pt x="66" y="74"/>
                    <a:pt x="65" y="73"/>
                  </a:cubicBezTo>
                  <a:cubicBezTo>
                    <a:pt x="65" y="73"/>
                    <a:pt x="65" y="72"/>
                    <a:pt x="64" y="72"/>
                  </a:cubicBezTo>
                  <a:cubicBezTo>
                    <a:pt x="63" y="71"/>
                    <a:pt x="63" y="70"/>
                    <a:pt x="63" y="68"/>
                  </a:cubicBezTo>
                  <a:cubicBezTo>
                    <a:pt x="63" y="67"/>
                    <a:pt x="64" y="65"/>
                    <a:pt x="63" y="64"/>
                  </a:cubicBezTo>
                  <a:cubicBezTo>
                    <a:pt x="63" y="62"/>
                    <a:pt x="62" y="61"/>
                    <a:pt x="63" y="60"/>
                  </a:cubicBezTo>
                  <a:cubicBezTo>
                    <a:pt x="63" y="59"/>
                    <a:pt x="62" y="59"/>
                    <a:pt x="63" y="57"/>
                  </a:cubicBezTo>
                  <a:cubicBezTo>
                    <a:pt x="63" y="57"/>
                    <a:pt x="64" y="57"/>
                    <a:pt x="64" y="57"/>
                  </a:cubicBezTo>
                  <a:cubicBezTo>
                    <a:pt x="61" y="56"/>
                    <a:pt x="61" y="55"/>
                    <a:pt x="60" y="53"/>
                  </a:cubicBezTo>
                  <a:cubicBezTo>
                    <a:pt x="60" y="52"/>
                    <a:pt x="59" y="52"/>
                    <a:pt x="59" y="52"/>
                  </a:cubicBezTo>
                  <a:cubicBezTo>
                    <a:pt x="58" y="51"/>
                    <a:pt x="59" y="51"/>
                    <a:pt x="58" y="50"/>
                  </a:cubicBezTo>
                  <a:cubicBezTo>
                    <a:pt x="58" y="50"/>
                    <a:pt x="58" y="49"/>
                    <a:pt x="57" y="49"/>
                  </a:cubicBezTo>
                  <a:cubicBezTo>
                    <a:pt x="57" y="47"/>
                    <a:pt x="58" y="47"/>
                    <a:pt x="58" y="46"/>
                  </a:cubicBezTo>
                  <a:cubicBezTo>
                    <a:pt x="58" y="44"/>
                    <a:pt x="56" y="44"/>
                    <a:pt x="56" y="43"/>
                  </a:cubicBezTo>
                  <a:cubicBezTo>
                    <a:pt x="56" y="41"/>
                    <a:pt x="59" y="42"/>
                    <a:pt x="60" y="43"/>
                  </a:cubicBezTo>
                  <a:cubicBezTo>
                    <a:pt x="61" y="43"/>
                    <a:pt x="62" y="43"/>
                    <a:pt x="62" y="44"/>
                  </a:cubicBezTo>
                  <a:cubicBezTo>
                    <a:pt x="64" y="44"/>
                    <a:pt x="64" y="44"/>
                    <a:pt x="65" y="43"/>
                  </a:cubicBezTo>
                  <a:cubicBezTo>
                    <a:pt x="67" y="42"/>
                    <a:pt x="68" y="41"/>
                    <a:pt x="69" y="43"/>
                  </a:cubicBezTo>
                  <a:cubicBezTo>
                    <a:pt x="70" y="43"/>
                    <a:pt x="70" y="44"/>
                    <a:pt x="70" y="45"/>
                  </a:cubicBezTo>
                  <a:cubicBezTo>
                    <a:pt x="70" y="46"/>
                    <a:pt x="69" y="46"/>
                    <a:pt x="69" y="47"/>
                  </a:cubicBezTo>
                  <a:cubicBezTo>
                    <a:pt x="69" y="48"/>
                    <a:pt x="72" y="53"/>
                    <a:pt x="72" y="53"/>
                  </a:cubicBezTo>
                  <a:cubicBezTo>
                    <a:pt x="73" y="53"/>
                    <a:pt x="72" y="52"/>
                    <a:pt x="72" y="52"/>
                  </a:cubicBezTo>
                  <a:cubicBezTo>
                    <a:pt x="73" y="52"/>
                    <a:pt x="73" y="52"/>
                    <a:pt x="73" y="52"/>
                  </a:cubicBezTo>
                  <a:cubicBezTo>
                    <a:pt x="75" y="51"/>
                    <a:pt x="76" y="52"/>
                    <a:pt x="77" y="52"/>
                  </a:cubicBezTo>
                  <a:cubicBezTo>
                    <a:pt x="79" y="53"/>
                    <a:pt x="81" y="53"/>
                    <a:pt x="83" y="53"/>
                  </a:cubicBezTo>
                  <a:cubicBezTo>
                    <a:pt x="84" y="53"/>
                    <a:pt x="85" y="53"/>
                    <a:pt x="86" y="53"/>
                  </a:cubicBezTo>
                  <a:cubicBezTo>
                    <a:pt x="87" y="54"/>
                    <a:pt x="89" y="55"/>
                    <a:pt x="90" y="55"/>
                  </a:cubicBezTo>
                  <a:cubicBezTo>
                    <a:pt x="92" y="55"/>
                    <a:pt x="94" y="54"/>
                    <a:pt x="95" y="53"/>
                  </a:cubicBezTo>
                  <a:cubicBezTo>
                    <a:pt x="97" y="52"/>
                    <a:pt x="98" y="51"/>
                    <a:pt x="100" y="51"/>
                  </a:cubicBezTo>
                  <a:cubicBezTo>
                    <a:pt x="102" y="51"/>
                    <a:pt x="104" y="50"/>
                    <a:pt x="104" y="48"/>
                  </a:cubicBezTo>
                  <a:cubicBezTo>
                    <a:pt x="104" y="48"/>
                    <a:pt x="102" y="49"/>
                    <a:pt x="102" y="50"/>
                  </a:cubicBezTo>
                  <a:cubicBezTo>
                    <a:pt x="101" y="50"/>
                    <a:pt x="100" y="50"/>
                    <a:pt x="99" y="50"/>
                  </a:cubicBezTo>
                  <a:cubicBezTo>
                    <a:pt x="98" y="50"/>
                    <a:pt x="96" y="49"/>
                    <a:pt x="95" y="48"/>
                  </a:cubicBezTo>
                  <a:cubicBezTo>
                    <a:pt x="95" y="48"/>
                    <a:pt x="95" y="47"/>
                    <a:pt x="95" y="47"/>
                  </a:cubicBezTo>
                  <a:cubicBezTo>
                    <a:pt x="95" y="47"/>
                    <a:pt x="96" y="46"/>
                    <a:pt x="96" y="46"/>
                  </a:cubicBezTo>
                  <a:cubicBezTo>
                    <a:pt x="97" y="44"/>
                    <a:pt x="97" y="43"/>
                    <a:pt x="99" y="42"/>
                  </a:cubicBezTo>
                  <a:cubicBezTo>
                    <a:pt x="102" y="39"/>
                    <a:pt x="106" y="38"/>
                    <a:pt x="110" y="37"/>
                  </a:cubicBezTo>
                  <a:cubicBezTo>
                    <a:pt x="114" y="36"/>
                    <a:pt x="117" y="35"/>
                    <a:pt x="120" y="32"/>
                  </a:cubicBezTo>
                  <a:cubicBezTo>
                    <a:pt x="122" y="31"/>
                    <a:pt x="122" y="29"/>
                    <a:pt x="123" y="28"/>
                  </a:cubicBezTo>
                  <a:cubicBezTo>
                    <a:pt x="125" y="26"/>
                    <a:pt x="125" y="28"/>
                    <a:pt x="127" y="28"/>
                  </a:cubicBezTo>
                  <a:cubicBezTo>
                    <a:pt x="127" y="29"/>
                    <a:pt x="127" y="28"/>
                    <a:pt x="127" y="27"/>
                  </a:cubicBezTo>
                  <a:cubicBezTo>
                    <a:pt x="126" y="26"/>
                    <a:pt x="125" y="26"/>
                    <a:pt x="124" y="25"/>
                  </a:cubicBezTo>
                  <a:cubicBezTo>
                    <a:pt x="124" y="24"/>
                    <a:pt x="124" y="24"/>
                    <a:pt x="125" y="23"/>
                  </a:cubicBezTo>
                  <a:cubicBezTo>
                    <a:pt x="125" y="22"/>
                    <a:pt x="125" y="23"/>
                    <a:pt x="125" y="22"/>
                  </a:cubicBezTo>
                  <a:cubicBezTo>
                    <a:pt x="125" y="22"/>
                    <a:pt x="124" y="21"/>
                    <a:pt x="124" y="21"/>
                  </a:cubicBezTo>
                  <a:cubicBezTo>
                    <a:pt x="124" y="20"/>
                    <a:pt x="124" y="20"/>
                    <a:pt x="124" y="19"/>
                  </a:cubicBezTo>
                  <a:cubicBezTo>
                    <a:pt x="125" y="17"/>
                    <a:pt x="125" y="16"/>
                    <a:pt x="124" y="14"/>
                  </a:cubicBezTo>
                  <a:cubicBezTo>
                    <a:pt x="124" y="12"/>
                    <a:pt x="125" y="11"/>
                    <a:pt x="125" y="8"/>
                  </a:cubicBezTo>
                  <a:cubicBezTo>
                    <a:pt x="125" y="7"/>
                    <a:pt x="125" y="7"/>
                    <a:pt x="127" y="6"/>
                  </a:cubicBezTo>
                  <a:cubicBezTo>
                    <a:pt x="128" y="5"/>
                    <a:pt x="130" y="3"/>
                    <a:pt x="132" y="3"/>
                  </a:cubicBezTo>
                  <a:cubicBezTo>
                    <a:pt x="136" y="2"/>
                    <a:pt x="139" y="1"/>
                    <a:pt x="143" y="0"/>
                  </a:cubicBezTo>
                  <a:cubicBezTo>
                    <a:pt x="143" y="1"/>
                    <a:pt x="144" y="2"/>
                    <a:pt x="144" y="3"/>
                  </a:cubicBezTo>
                  <a:cubicBezTo>
                    <a:pt x="145" y="4"/>
                    <a:pt x="144" y="4"/>
                    <a:pt x="144" y="5"/>
                  </a:cubicBezTo>
                  <a:cubicBezTo>
                    <a:pt x="144" y="9"/>
                    <a:pt x="146" y="8"/>
                    <a:pt x="147" y="9"/>
                  </a:cubicBezTo>
                  <a:cubicBezTo>
                    <a:pt x="148" y="10"/>
                    <a:pt x="148" y="11"/>
                    <a:pt x="149" y="12"/>
                  </a:cubicBezTo>
                  <a:cubicBezTo>
                    <a:pt x="150" y="12"/>
                    <a:pt x="150" y="11"/>
                    <a:pt x="151" y="11"/>
                  </a:cubicBezTo>
                  <a:cubicBezTo>
                    <a:pt x="153" y="10"/>
                    <a:pt x="155" y="9"/>
                    <a:pt x="156" y="11"/>
                  </a:cubicBezTo>
                  <a:cubicBezTo>
                    <a:pt x="157" y="13"/>
                    <a:pt x="157" y="15"/>
                    <a:pt x="158" y="17"/>
                  </a:cubicBezTo>
                  <a:cubicBezTo>
                    <a:pt x="159" y="19"/>
                    <a:pt x="161" y="18"/>
                    <a:pt x="163" y="18"/>
                  </a:cubicBezTo>
                  <a:cubicBezTo>
                    <a:pt x="166" y="19"/>
                    <a:pt x="164" y="23"/>
                    <a:pt x="166" y="25"/>
                  </a:cubicBezTo>
                  <a:cubicBezTo>
                    <a:pt x="167" y="25"/>
                    <a:pt x="172" y="24"/>
                    <a:pt x="172" y="23"/>
                  </a:cubicBezTo>
                  <a:cubicBezTo>
                    <a:pt x="173" y="24"/>
                    <a:pt x="175" y="25"/>
                    <a:pt x="176" y="26"/>
                  </a:cubicBezTo>
                  <a:cubicBezTo>
                    <a:pt x="176" y="27"/>
                    <a:pt x="176" y="26"/>
                    <a:pt x="176" y="27"/>
                  </a:cubicBezTo>
                  <a:cubicBezTo>
                    <a:pt x="176" y="28"/>
                    <a:pt x="175" y="29"/>
                    <a:pt x="175" y="30"/>
                  </a:cubicBezTo>
                  <a:cubicBezTo>
                    <a:pt x="175" y="31"/>
                    <a:pt x="176" y="30"/>
                    <a:pt x="176" y="32"/>
                  </a:cubicBezTo>
                  <a:cubicBezTo>
                    <a:pt x="175" y="33"/>
                    <a:pt x="174" y="33"/>
                    <a:pt x="175" y="34"/>
                  </a:cubicBezTo>
                  <a:cubicBezTo>
                    <a:pt x="175" y="35"/>
                    <a:pt x="177" y="35"/>
                    <a:pt x="178" y="35"/>
                  </a:cubicBezTo>
                  <a:cubicBezTo>
                    <a:pt x="180" y="36"/>
                    <a:pt x="183" y="36"/>
                    <a:pt x="184" y="34"/>
                  </a:cubicBezTo>
                  <a:cubicBezTo>
                    <a:pt x="186" y="35"/>
                    <a:pt x="186" y="26"/>
                    <a:pt x="190" y="30"/>
                  </a:cubicBezTo>
                  <a:cubicBezTo>
                    <a:pt x="189" y="30"/>
                    <a:pt x="187" y="33"/>
                    <a:pt x="187" y="34"/>
                  </a:cubicBezTo>
                  <a:cubicBezTo>
                    <a:pt x="187" y="35"/>
                    <a:pt x="189" y="35"/>
                    <a:pt x="189" y="36"/>
                  </a:cubicBezTo>
                  <a:cubicBezTo>
                    <a:pt x="189" y="37"/>
                    <a:pt x="188" y="38"/>
                    <a:pt x="189" y="39"/>
                  </a:cubicBezTo>
                  <a:cubicBezTo>
                    <a:pt x="189" y="40"/>
                    <a:pt x="189" y="39"/>
                    <a:pt x="190" y="40"/>
                  </a:cubicBezTo>
                  <a:cubicBezTo>
                    <a:pt x="191" y="40"/>
                    <a:pt x="191" y="40"/>
                    <a:pt x="192" y="40"/>
                  </a:cubicBezTo>
                  <a:cubicBezTo>
                    <a:pt x="193" y="41"/>
                    <a:pt x="194" y="42"/>
                    <a:pt x="195" y="43"/>
                  </a:cubicBezTo>
                  <a:cubicBezTo>
                    <a:pt x="195" y="43"/>
                    <a:pt x="196" y="43"/>
                    <a:pt x="196" y="43"/>
                  </a:cubicBezTo>
                  <a:cubicBezTo>
                    <a:pt x="197" y="43"/>
                    <a:pt x="197" y="44"/>
                    <a:pt x="197" y="44"/>
                  </a:cubicBezTo>
                  <a:cubicBezTo>
                    <a:pt x="198" y="45"/>
                    <a:pt x="199" y="45"/>
                    <a:pt x="200" y="46"/>
                  </a:cubicBezTo>
                  <a:cubicBezTo>
                    <a:pt x="201" y="47"/>
                    <a:pt x="200" y="49"/>
                    <a:pt x="202" y="49"/>
                  </a:cubicBezTo>
                  <a:cubicBezTo>
                    <a:pt x="202" y="48"/>
                    <a:pt x="204" y="48"/>
                    <a:pt x="205" y="48"/>
                  </a:cubicBezTo>
                  <a:cubicBezTo>
                    <a:pt x="208" y="48"/>
                    <a:pt x="209" y="50"/>
                    <a:pt x="211" y="51"/>
                  </a:cubicBezTo>
                  <a:cubicBezTo>
                    <a:pt x="211" y="51"/>
                    <a:pt x="213" y="50"/>
                    <a:pt x="214" y="50"/>
                  </a:cubicBezTo>
                  <a:cubicBezTo>
                    <a:pt x="215" y="50"/>
                    <a:pt x="215" y="50"/>
                    <a:pt x="216" y="50"/>
                  </a:cubicBezTo>
                  <a:cubicBezTo>
                    <a:pt x="219" y="50"/>
                    <a:pt x="220" y="50"/>
                    <a:pt x="222" y="52"/>
                  </a:cubicBezTo>
                  <a:cubicBezTo>
                    <a:pt x="223" y="53"/>
                    <a:pt x="223" y="54"/>
                    <a:pt x="224" y="56"/>
                  </a:cubicBezTo>
                  <a:cubicBezTo>
                    <a:pt x="225" y="57"/>
                    <a:pt x="225" y="58"/>
                    <a:pt x="227" y="59"/>
                  </a:cubicBezTo>
                  <a:cubicBezTo>
                    <a:pt x="229" y="59"/>
                    <a:pt x="231" y="60"/>
                    <a:pt x="233" y="60"/>
                  </a:cubicBezTo>
                  <a:cubicBezTo>
                    <a:pt x="234" y="60"/>
                    <a:pt x="239" y="60"/>
                    <a:pt x="239" y="59"/>
                  </a:cubicBezTo>
                  <a:cubicBezTo>
                    <a:pt x="240" y="60"/>
                    <a:pt x="241" y="61"/>
                    <a:pt x="242" y="62"/>
                  </a:cubicBezTo>
                  <a:cubicBezTo>
                    <a:pt x="244" y="63"/>
                    <a:pt x="245" y="63"/>
                    <a:pt x="247" y="63"/>
                  </a:cubicBezTo>
                  <a:cubicBezTo>
                    <a:pt x="248" y="62"/>
                    <a:pt x="249" y="63"/>
                    <a:pt x="251" y="64"/>
                  </a:cubicBezTo>
                  <a:cubicBezTo>
                    <a:pt x="251" y="64"/>
                    <a:pt x="254" y="64"/>
                    <a:pt x="254" y="65"/>
                  </a:cubicBezTo>
                  <a:cubicBezTo>
                    <a:pt x="254" y="65"/>
                    <a:pt x="254" y="64"/>
                    <a:pt x="254" y="65"/>
                  </a:cubicBezTo>
                  <a:close/>
                  <a:moveTo>
                    <a:pt x="279" y="259"/>
                  </a:moveTo>
                  <a:cubicBezTo>
                    <a:pt x="281" y="257"/>
                    <a:pt x="281" y="255"/>
                    <a:pt x="281" y="252"/>
                  </a:cubicBezTo>
                  <a:cubicBezTo>
                    <a:pt x="280" y="249"/>
                    <a:pt x="281" y="247"/>
                    <a:pt x="280" y="245"/>
                  </a:cubicBezTo>
                  <a:cubicBezTo>
                    <a:pt x="280" y="243"/>
                    <a:pt x="279" y="243"/>
                    <a:pt x="279" y="242"/>
                  </a:cubicBezTo>
                  <a:cubicBezTo>
                    <a:pt x="279" y="240"/>
                    <a:pt x="279" y="239"/>
                    <a:pt x="279" y="238"/>
                  </a:cubicBezTo>
                  <a:cubicBezTo>
                    <a:pt x="279" y="236"/>
                    <a:pt x="279" y="233"/>
                    <a:pt x="277" y="232"/>
                  </a:cubicBezTo>
                  <a:cubicBezTo>
                    <a:pt x="276" y="233"/>
                    <a:pt x="276" y="236"/>
                    <a:pt x="276" y="238"/>
                  </a:cubicBezTo>
                  <a:cubicBezTo>
                    <a:pt x="277" y="239"/>
                    <a:pt x="277" y="240"/>
                    <a:pt x="276" y="241"/>
                  </a:cubicBezTo>
                  <a:cubicBezTo>
                    <a:pt x="275" y="241"/>
                    <a:pt x="274" y="240"/>
                    <a:pt x="274" y="239"/>
                  </a:cubicBezTo>
                  <a:cubicBezTo>
                    <a:pt x="272" y="240"/>
                    <a:pt x="271" y="242"/>
                    <a:pt x="269" y="242"/>
                  </a:cubicBezTo>
                  <a:cubicBezTo>
                    <a:pt x="268" y="243"/>
                    <a:pt x="265" y="244"/>
                    <a:pt x="264" y="244"/>
                  </a:cubicBezTo>
                  <a:cubicBezTo>
                    <a:pt x="264" y="245"/>
                    <a:pt x="264" y="246"/>
                    <a:pt x="263" y="247"/>
                  </a:cubicBezTo>
                  <a:cubicBezTo>
                    <a:pt x="263" y="247"/>
                    <a:pt x="263" y="247"/>
                    <a:pt x="262" y="247"/>
                  </a:cubicBezTo>
                  <a:cubicBezTo>
                    <a:pt x="261" y="249"/>
                    <a:pt x="261" y="248"/>
                    <a:pt x="262" y="250"/>
                  </a:cubicBezTo>
                  <a:cubicBezTo>
                    <a:pt x="262" y="251"/>
                    <a:pt x="263" y="251"/>
                    <a:pt x="263" y="252"/>
                  </a:cubicBezTo>
                  <a:cubicBezTo>
                    <a:pt x="263" y="253"/>
                    <a:pt x="262" y="253"/>
                    <a:pt x="262" y="254"/>
                  </a:cubicBezTo>
                  <a:cubicBezTo>
                    <a:pt x="262" y="256"/>
                    <a:pt x="264" y="256"/>
                    <a:pt x="264" y="257"/>
                  </a:cubicBezTo>
                  <a:cubicBezTo>
                    <a:pt x="265" y="259"/>
                    <a:pt x="263" y="259"/>
                    <a:pt x="262" y="260"/>
                  </a:cubicBezTo>
                  <a:cubicBezTo>
                    <a:pt x="261" y="262"/>
                    <a:pt x="264" y="261"/>
                    <a:pt x="266" y="262"/>
                  </a:cubicBezTo>
                  <a:cubicBezTo>
                    <a:pt x="266" y="264"/>
                    <a:pt x="263" y="263"/>
                    <a:pt x="263" y="265"/>
                  </a:cubicBezTo>
                  <a:cubicBezTo>
                    <a:pt x="264" y="265"/>
                    <a:pt x="268" y="266"/>
                    <a:pt x="267" y="268"/>
                  </a:cubicBezTo>
                  <a:cubicBezTo>
                    <a:pt x="267" y="269"/>
                    <a:pt x="264" y="268"/>
                    <a:pt x="265" y="270"/>
                  </a:cubicBezTo>
                  <a:cubicBezTo>
                    <a:pt x="266" y="270"/>
                    <a:pt x="267" y="272"/>
                    <a:pt x="268" y="273"/>
                  </a:cubicBezTo>
                  <a:cubicBezTo>
                    <a:pt x="269" y="273"/>
                    <a:pt x="270" y="272"/>
                    <a:pt x="270" y="273"/>
                  </a:cubicBezTo>
                  <a:cubicBezTo>
                    <a:pt x="271" y="273"/>
                    <a:pt x="271" y="273"/>
                    <a:pt x="272" y="274"/>
                  </a:cubicBezTo>
                  <a:cubicBezTo>
                    <a:pt x="273" y="275"/>
                    <a:pt x="273" y="276"/>
                    <a:pt x="274" y="274"/>
                  </a:cubicBezTo>
                  <a:cubicBezTo>
                    <a:pt x="275" y="273"/>
                    <a:pt x="275" y="272"/>
                    <a:pt x="277" y="271"/>
                  </a:cubicBezTo>
                  <a:cubicBezTo>
                    <a:pt x="277" y="270"/>
                    <a:pt x="276" y="270"/>
                    <a:pt x="276" y="269"/>
                  </a:cubicBezTo>
                  <a:cubicBezTo>
                    <a:pt x="276" y="269"/>
                    <a:pt x="277" y="269"/>
                    <a:pt x="277" y="268"/>
                  </a:cubicBezTo>
                  <a:cubicBezTo>
                    <a:pt x="277" y="264"/>
                    <a:pt x="277" y="261"/>
                    <a:pt x="279" y="259"/>
                  </a:cubicBezTo>
                  <a:close/>
                </a:path>
              </a:pathLst>
            </a:custGeom>
            <a:solidFill>
              <a:srgbClr val="FFC000"/>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91" name="Freeform 48">
              <a:extLst>
                <a:ext uri="{FF2B5EF4-FFF2-40B4-BE49-F238E27FC236}">
                  <a16:creationId xmlns:a16="http://schemas.microsoft.com/office/drawing/2014/main" id="{DFCD2763-CB87-D8EE-6BC2-66E0C6858F6A}"/>
                </a:ext>
              </a:extLst>
            </p:cNvPr>
            <p:cNvSpPr>
              <a:spLocks noEditPoints="1"/>
            </p:cNvSpPr>
            <p:nvPr/>
          </p:nvSpPr>
          <p:spPr bwMode="auto">
            <a:xfrm>
              <a:off x="10055225" y="3336925"/>
              <a:ext cx="476250" cy="311150"/>
            </a:xfrm>
            <a:custGeom>
              <a:avLst/>
              <a:gdLst>
                <a:gd name="T0" fmla="*/ 4 w 125"/>
                <a:gd name="T1" fmla="*/ 56 h 82"/>
                <a:gd name="T2" fmla="*/ 3 w 125"/>
                <a:gd name="T3" fmla="*/ 45 h 82"/>
                <a:gd name="T4" fmla="*/ 9 w 125"/>
                <a:gd name="T5" fmla="*/ 45 h 82"/>
                <a:gd name="T6" fmla="*/ 12 w 125"/>
                <a:gd name="T7" fmla="*/ 43 h 82"/>
                <a:gd name="T8" fmla="*/ 20 w 125"/>
                <a:gd name="T9" fmla="*/ 41 h 82"/>
                <a:gd name="T10" fmla="*/ 29 w 125"/>
                <a:gd name="T11" fmla="*/ 46 h 82"/>
                <a:gd name="T12" fmla="*/ 22 w 125"/>
                <a:gd name="T13" fmla="*/ 52 h 82"/>
                <a:gd name="T14" fmla="*/ 8 w 125"/>
                <a:gd name="T15" fmla="*/ 65 h 82"/>
                <a:gd name="T16" fmla="*/ 7 w 125"/>
                <a:gd name="T17" fmla="*/ 60 h 82"/>
                <a:gd name="T18" fmla="*/ 19 w 125"/>
                <a:gd name="T19" fmla="*/ 34 h 82"/>
                <a:gd name="T20" fmla="*/ 24 w 125"/>
                <a:gd name="T21" fmla="*/ 31 h 82"/>
                <a:gd name="T22" fmla="*/ 18 w 125"/>
                <a:gd name="T23" fmla="*/ 23 h 82"/>
                <a:gd name="T24" fmla="*/ 12 w 125"/>
                <a:gd name="T25" fmla="*/ 32 h 82"/>
                <a:gd name="T26" fmla="*/ 26 w 125"/>
                <a:gd name="T27" fmla="*/ 25 h 82"/>
                <a:gd name="T28" fmla="*/ 26 w 125"/>
                <a:gd name="T29" fmla="*/ 25 h 82"/>
                <a:gd name="T30" fmla="*/ 26 w 125"/>
                <a:gd name="T31" fmla="*/ 40 h 82"/>
                <a:gd name="T32" fmla="*/ 108 w 125"/>
                <a:gd name="T33" fmla="*/ 79 h 82"/>
                <a:gd name="T34" fmla="*/ 116 w 125"/>
                <a:gd name="T35" fmla="*/ 68 h 82"/>
                <a:gd name="T36" fmla="*/ 112 w 125"/>
                <a:gd name="T37" fmla="*/ 57 h 82"/>
                <a:gd name="T38" fmla="*/ 111 w 125"/>
                <a:gd name="T39" fmla="*/ 32 h 82"/>
                <a:gd name="T40" fmla="*/ 121 w 125"/>
                <a:gd name="T41" fmla="*/ 16 h 82"/>
                <a:gd name="T42" fmla="*/ 122 w 125"/>
                <a:gd name="T43" fmla="*/ 9 h 82"/>
                <a:gd name="T44" fmla="*/ 97 w 125"/>
                <a:gd name="T45" fmla="*/ 7 h 82"/>
                <a:gd name="T46" fmla="*/ 84 w 125"/>
                <a:gd name="T47" fmla="*/ 4 h 82"/>
                <a:gd name="T48" fmla="*/ 79 w 125"/>
                <a:gd name="T49" fmla="*/ 5 h 82"/>
                <a:gd name="T50" fmla="*/ 75 w 125"/>
                <a:gd name="T51" fmla="*/ 5 h 82"/>
                <a:gd name="T52" fmla="*/ 69 w 125"/>
                <a:gd name="T53" fmla="*/ 7 h 82"/>
                <a:gd name="T54" fmla="*/ 66 w 125"/>
                <a:gd name="T55" fmla="*/ 7 h 82"/>
                <a:gd name="T56" fmla="*/ 59 w 125"/>
                <a:gd name="T57" fmla="*/ 5 h 82"/>
                <a:gd name="T58" fmla="*/ 53 w 125"/>
                <a:gd name="T59" fmla="*/ 4 h 82"/>
                <a:gd name="T60" fmla="*/ 49 w 125"/>
                <a:gd name="T61" fmla="*/ 10 h 82"/>
                <a:gd name="T62" fmla="*/ 44 w 125"/>
                <a:gd name="T63" fmla="*/ 12 h 82"/>
                <a:gd name="T64" fmla="*/ 38 w 125"/>
                <a:gd name="T65" fmla="*/ 16 h 82"/>
                <a:gd name="T66" fmla="*/ 33 w 125"/>
                <a:gd name="T67" fmla="*/ 19 h 82"/>
                <a:gd name="T68" fmla="*/ 36 w 125"/>
                <a:gd name="T69" fmla="*/ 29 h 82"/>
                <a:gd name="T70" fmla="*/ 34 w 125"/>
                <a:gd name="T71" fmla="*/ 35 h 82"/>
                <a:gd name="T72" fmla="*/ 37 w 125"/>
                <a:gd name="T73" fmla="*/ 36 h 82"/>
                <a:gd name="T74" fmla="*/ 37 w 125"/>
                <a:gd name="T75" fmla="*/ 45 h 82"/>
                <a:gd name="T76" fmla="*/ 46 w 125"/>
                <a:gd name="T77" fmla="*/ 55 h 82"/>
                <a:gd name="T78" fmla="*/ 53 w 125"/>
                <a:gd name="T79" fmla="*/ 51 h 82"/>
                <a:gd name="T80" fmla="*/ 49 w 125"/>
                <a:gd name="T81" fmla="*/ 69 h 82"/>
                <a:gd name="T82" fmla="*/ 57 w 125"/>
                <a:gd name="T83" fmla="*/ 66 h 82"/>
                <a:gd name="T84" fmla="*/ 68 w 125"/>
                <a:gd name="T85" fmla="*/ 65 h 82"/>
                <a:gd name="T86" fmla="*/ 70 w 125"/>
                <a:gd name="T87" fmla="*/ 63 h 82"/>
                <a:gd name="T88" fmla="*/ 78 w 125"/>
                <a:gd name="T89" fmla="*/ 69 h 82"/>
                <a:gd name="T90" fmla="*/ 86 w 125"/>
                <a:gd name="T91" fmla="*/ 76 h 82"/>
                <a:gd name="T92" fmla="*/ 99 w 125"/>
                <a:gd name="T93" fmla="*/ 79 h 82"/>
                <a:gd name="T94" fmla="*/ 108 w 125"/>
                <a:gd name="T95" fmla="*/ 79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5" h="82">
                  <a:moveTo>
                    <a:pt x="7" y="60"/>
                  </a:moveTo>
                  <a:cubicBezTo>
                    <a:pt x="8" y="58"/>
                    <a:pt x="7" y="59"/>
                    <a:pt x="6" y="58"/>
                  </a:cubicBezTo>
                  <a:cubicBezTo>
                    <a:pt x="5" y="58"/>
                    <a:pt x="4" y="56"/>
                    <a:pt x="4" y="56"/>
                  </a:cubicBezTo>
                  <a:cubicBezTo>
                    <a:pt x="3" y="55"/>
                    <a:pt x="1" y="55"/>
                    <a:pt x="2" y="53"/>
                  </a:cubicBezTo>
                  <a:cubicBezTo>
                    <a:pt x="3" y="51"/>
                    <a:pt x="5" y="51"/>
                    <a:pt x="3" y="49"/>
                  </a:cubicBezTo>
                  <a:cubicBezTo>
                    <a:pt x="3" y="48"/>
                    <a:pt x="0" y="45"/>
                    <a:pt x="3" y="45"/>
                  </a:cubicBezTo>
                  <a:cubicBezTo>
                    <a:pt x="5" y="45"/>
                    <a:pt x="5" y="47"/>
                    <a:pt x="6" y="48"/>
                  </a:cubicBezTo>
                  <a:cubicBezTo>
                    <a:pt x="7" y="48"/>
                    <a:pt x="6" y="45"/>
                    <a:pt x="8" y="45"/>
                  </a:cubicBezTo>
                  <a:cubicBezTo>
                    <a:pt x="9" y="44"/>
                    <a:pt x="8" y="45"/>
                    <a:pt x="9" y="45"/>
                  </a:cubicBezTo>
                  <a:cubicBezTo>
                    <a:pt x="9" y="45"/>
                    <a:pt x="9" y="46"/>
                    <a:pt x="10" y="45"/>
                  </a:cubicBezTo>
                  <a:cubicBezTo>
                    <a:pt x="10" y="45"/>
                    <a:pt x="10" y="44"/>
                    <a:pt x="10" y="43"/>
                  </a:cubicBezTo>
                  <a:cubicBezTo>
                    <a:pt x="11" y="43"/>
                    <a:pt x="11" y="43"/>
                    <a:pt x="12" y="43"/>
                  </a:cubicBezTo>
                  <a:cubicBezTo>
                    <a:pt x="14" y="43"/>
                    <a:pt x="14" y="41"/>
                    <a:pt x="16" y="41"/>
                  </a:cubicBezTo>
                  <a:cubicBezTo>
                    <a:pt x="17" y="41"/>
                    <a:pt x="17" y="42"/>
                    <a:pt x="18" y="42"/>
                  </a:cubicBezTo>
                  <a:cubicBezTo>
                    <a:pt x="19" y="42"/>
                    <a:pt x="20" y="42"/>
                    <a:pt x="20" y="41"/>
                  </a:cubicBezTo>
                  <a:cubicBezTo>
                    <a:pt x="22" y="41"/>
                    <a:pt x="23" y="42"/>
                    <a:pt x="25" y="43"/>
                  </a:cubicBezTo>
                  <a:cubicBezTo>
                    <a:pt x="25" y="44"/>
                    <a:pt x="26" y="44"/>
                    <a:pt x="27" y="45"/>
                  </a:cubicBezTo>
                  <a:cubicBezTo>
                    <a:pt x="27" y="45"/>
                    <a:pt x="29" y="45"/>
                    <a:pt x="29" y="46"/>
                  </a:cubicBezTo>
                  <a:cubicBezTo>
                    <a:pt x="31" y="48"/>
                    <a:pt x="28" y="48"/>
                    <a:pt x="27" y="47"/>
                  </a:cubicBezTo>
                  <a:cubicBezTo>
                    <a:pt x="26" y="48"/>
                    <a:pt x="26" y="49"/>
                    <a:pt x="25" y="50"/>
                  </a:cubicBezTo>
                  <a:cubicBezTo>
                    <a:pt x="24" y="51"/>
                    <a:pt x="23" y="51"/>
                    <a:pt x="22" y="52"/>
                  </a:cubicBezTo>
                  <a:cubicBezTo>
                    <a:pt x="22" y="53"/>
                    <a:pt x="17" y="58"/>
                    <a:pt x="17" y="55"/>
                  </a:cubicBezTo>
                  <a:cubicBezTo>
                    <a:pt x="15" y="55"/>
                    <a:pt x="11" y="56"/>
                    <a:pt x="10" y="58"/>
                  </a:cubicBezTo>
                  <a:cubicBezTo>
                    <a:pt x="8" y="60"/>
                    <a:pt x="9" y="63"/>
                    <a:pt x="8" y="65"/>
                  </a:cubicBezTo>
                  <a:cubicBezTo>
                    <a:pt x="6" y="67"/>
                    <a:pt x="3" y="68"/>
                    <a:pt x="4" y="65"/>
                  </a:cubicBezTo>
                  <a:cubicBezTo>
                    <a:pt x="4" y="62"/>
                    <a:pt x="7" y="62"/>
                    <a:pt x="7" y="60"/>
                  </a:cubicBezTo>
                  <a:cubicBezTo>
                    <a:pt x="8" y="58"/>
                    <a:pt x="7" y="61"/>
                    <a:pt x="7" y="60"/>
                  </a:cubicBezTo>
                  <a:close/>
                  <a:moveTo>
                    <a:pt x="14" y="39"/>
                  </a:moveTo>
                  <a:cubicBezTo>
                    <a:pt x="15" y="40"/>
                    <a:pt x="17" y="39"/>
                    <a:pt x="17" y="38"/>
                  </a:cubicBezTo>
                  <a:cubicBezTo>
                    <a:pt x="18" y="37"/>
                    <a:pt x="18" y="35"/>
                    <a:pt x="19" y="34"/>
                  </a:cubicBezTo>
                  <a:cubicBezTo>
                    <a:pt x="20" y="36"/>
                    <a:pt x="21" y="36"/>
                    <a:pt x="21" y="34"/>
                  </a:cubicBezTo>
                  <a:cubicBezTo>
                    <a:pt x="22" y="34"/>
                    <a:pt x="23" y="34"/>
                    <a:pt x="24" y="34"/>
                  </a:cubicBezTo>
                  <a:cubicBezTo>
                    <a:pt x="25" y="33"/>
                    <a:pt x="24" y="31"/>
                    <a:pt x="24" y="31"/>
                  </a:cubicBezTo>
                  <a:cubicBezTo>
                    <a:pt x="23" y="30"/>
                    <a:pt x="22" y="28"/>
                    <a:pt x="21" y="27"/>
                  </a:cubicBezTo>
                  <a:cubicBezTo>
                    <a:pt x="20" y="26"/>
                    <a:pt x="19" y="27"/>
                    <a:pt x="18" y="26"/>
                  </a:cubicBezTo>
                  <a:cubicBezTo>
                    <a:pt x="18" y="25"/>
                    <a:pt x="19" y="23"/>
                    <a:pt x="18" y="23"/>
                  </a:cubicBezTo>
                  <a:cubicBezTo>
                    <a:pt x="17" y="22"/>
                    <a:pt x="15" y="24"/>
                    <a:pt x="15" y="25"/>
                  </a:cubicBezTo>
                  <a:cubicBezTo>
                    <a:pt x="13" y="29"/>
                    <a:pt x="10" y="28"/>
                    <a:pt x="5" y="29"/>
                  </a:cubicBezTo>
                  <a:cubicBezTo>
                    <a:pt x="4" y="31"/>
                    <a:pt x="11" y="31"/>
                    <a:pt x="12" y="32"/>
                  </a:cubicBezTo>
                  <a:cubicBezTo>
                    <a:pt x="12" y="34"/>
                    <a:pt x="13" y="34"/>
                    <a:pt x="13" y="36"/>
                  </a:cubicBezTo>
                  <a:cubicBezTo>
                    <a:pt x="13" y="37"/>
                    <a:pt x="13" y="38"/>
                    <a:pt x="14" y="39"/>
                  </a:cubicBezTo>
                  <a:close/>
                  <a:moveTo>
                    <a:pt x="26" y="25"/>
                  </a:moveTo>
                  <a:cubicBezTo>
                    <a:pt x="24" y="26"/>
                    <a:pt x="28" y="30"/>
                    <a:pt x="30" y="28"/>
                  </a:cubicBezTo>
                  <a:cubicBezTo>
                    <a:pt x="33" y="26"/>
                    <a:pt x="26" y="25"/>
                    <a:pt x="26" y="25"/>
                  </a:cubicBezTo>
                  <a:cubicBezTo>
                    <a:pt x="26" y="25"/>
                    <a:pt x="26" y="25"/>
                    <a:pt x="26" y="25"/>
                  </a:cubicBezTo>
                  <a:close/>
                  <a:moveTo>
                    <a:pt x="26" y="40"/>
                  </a:moveTo>
                  <a:cubicBezTo>
                    <a:pt x="25" y="43"/>
                    <a:pt x="31" y="46"/>
                    <a:pt x="31" y="43"/>
                  </a:cubicBezTo>
                  <a:cubicBezTo>
                    <a:pt x="31" y="40"/>
                    <a:pt x="27" y="37"/>
                    <a:pt x="26" y="40"/>
                  </a:cubicBezTo>
                  <a:cubicBezTo>
                    <a:pt x="26" y="40"/>
                    <a:pt x="26" y="41"/>
                    <a:pt x="26" y="40"/>
                  </a:cubicBezTo>
                  <a:cubicBezTo>
                    <a:pt x="25" y="42"/>
                    <a:pt x="26" y="41"/>
                    <a:pt x="26" y="40"/>
                  </a:cubicBezTo>
                  <a:close/>
                  <a:moveTo>
                    <a:pt x="108" y="79"/>
                  </a:moveTo>
                  <a:cubicBezTo>
                    <a:pt x="109" y="78"/>
                    <a:pt x="109" y="77"/>
                    <a:pt x="111" y="75"/>
                  </a:cubicBezTo>
                  <a:cubicBezTo>
                    <a:pt x="112" y="74"/>
                    <a:pt x="112" y="73"/>
                    <a:pt x="113" y="72"/>
                  </a:cubicBezTo>
                  <a:cubicBezTo>
                    <a:pt x="114" y="70"/>
                    <a:pt x="119" y="71"/>
                    <a:pt x="116" y="68"/>
                  </a:cubicBezTo>
                  <a:cubicBezTo>
                    <a:pt x="116" y="67"/>
                    <a:pt x="115" y="67"/>
                    <a:pt x="115" y="66"/>
                  </a:cubicBezTo>
                  <a:cubicBezTo>
                    <a:pt x="115" y="66"/>
                    <a:pt x="115" y="64"/>
                    <a:pt x="115" y="64"/>
                  </a:cubicBezTo>
                  <a:cubicBezTo>
                    <a:pt x="114" y="61"/>
                    <a:pt x="113" y="59"/>
                    <a:pt x="112" y="57"/>
                  </a:cubicBezTo>
                  <a:cubicBezTo>
                    <a:pt x="111" y="55"/>
                    <a:pt x="112" y="53"/>
                    <a:pt x="112" y="51"/>
                  </a:cubicBezTo>
                  <a:cubicBezTo>
                    <a:pt x="112" y="49"/>
                    <a:pt x="112" y="46"/>
                    <a:pt x="111" y="44"/>
                  </a:cubicBezTo>
                  <a:cubicBezTo>
                    <a:pt x="111" y="39"/>
                    <a:pt x="108" y="36"/>
                    <a:pt x="111" y="32"/>
                  </a:cubicBezTo>
                  <a:cubicBezTo>
                    <a:pt x="114" y="29"/>
                    <a:pt x="116" y="26"/>
                    <a:pt x="117" y="22"/>
                  </a:cubicBezTo>
                  <a:cubicBezTo>
                    <a:pt x="118" y="20"/>
                    <a:pt x="118" y="19"/>
                    <a:pt x="119" y="18"/>
                  </a:cubicBezTo>
                  <a:cubicBezTo>
                    <a:pt x="119" y="16"/>
                    <a:pt x="120" y="16"/>
                    <a:pt x="121" y="16"/>
                  </a:cubicBezTo>
                  <a:cubicBezTo>
                    <a:pt x="122" y="15"/>
                    <a:pt x="122" y="15"/>
                    <a:pt x="123" y="15"/>
                  </a:cubicBezTo>
                  <a:cubicBezTo>
                    <a:pt x="123" y="14"/>
                    <a:pt x="124" y="14"/>
                    <a:pt x="124" y="13"/>
                  </a:cubicBezTo>
                  <a:cubicBezTo>
                    <a:pt x="125" y="12"/>
                    <a:pt x="123" y="10"/>
                    <a:pt x="122" y="9"/>
                  </a:cubicBezTo>
                  <a:cubicBezTo>
                    <a:pt x="119" y="13"/>
                    <a:pt x="113" y="11"/>
                    <a:pt x="110" y="10"/>
                  </a:cubicBezTo>
                  <a:cubicBezTo>
                    <a:pt x="107" y="10"/>
                    <a:pt x="105" y="10"/>
                    <a:pt x="103" y="10"/>
                  </a:cubicBezTo>
                  <a:cubicBezTo>
                    <a:pt x="100" y="10"/>
                    <a:pt x="99" y="9"/>
                    <a:pt x="97" y="7"/>
                  </a:cubicBezTo>
                  <a:cubicBezTo>
                    <a:pt x="95" y="5"/>
                    <a:pt x="95" y="6"/>
                    <a:pt x="93" y="6"/>
                  </a:cubicBezTo>
                  <a:cubicBezTo>
                    <a:pt x="91" y="6"/>
                    <a:pt x="89" y="5"/>
                    <a:pt x="87" y="4"/>
                  </a:cubicBezTo>
                  <a:cubicBezTo>
                    <a:pt x="86" y="4"/>
                    <a:pt x="85" y="5"/>
                    <a:pt x="84" y="4"/>
                  </a:cubicBezTo>
                  <a:cubicBezTo>
                    <a:pt x="84" y="4"/>
                    <a:pt x="83" y="4"/>
                    <a:pt x="83" y="4"/>
                  </a:cubicBezTo>
                  <a:cubicBezTo>
                    <a:pt x="82" y="3"/>
                    <a:pt x="81" y="4"/>
                    <a:pt x="81" y="3"/>
                  </a:cubicBezTo>
                  <a:cubicBezTo>
                    <a:pt x="80" y="4"/>
                    <a:pt x="81" y="5"/>
                    <a:pt x="79" y="5"/>
                  </a:cubicBezTo>
                  <a:cubicBezTo>
                    <a:pt x="78" y="5"/>
                    <a:pt x="78" y="4"/>
                    <a:pt x="78" y="3"/>
                  </a:cubicBezTo>
                  <a:cubicBezTo>
                    <a:pt x="78" y="2"/>
                    <a:pt x="77" y="0"/>
                    <a:pt x="76" y="2"/>
                  </a:cubicBezTo>
                  <a:cubicBezTo>
                    <a:pt x="76" y="4"/>
                    <a:pt x="78" y="5"/>
                    <a:pt x="75" y="5"/>
                  </a:cubicBezTo>
                  <a:cubicBezTo>
                    <a:pt x="73" y="5"/>
                    <a:pt x="74" y="2"/>
                    <a:pt x="73" y="2"/>
                  </a:cubicBezTo>
                  <a:cubicBezTo>
                    <a:pt x="72" y="2"/>
                    <a:pt x="73" y="6"/>
                    <a:pt x="73" y="6"/>
                  </a:cubicBezTo>
                  <a:cubicBezTo>
                    <a:pt x="72" y="6"/>
                    <a:pt x="71" y="7"/>
                    <a:pt x="69" y="7"/>
                  </a:cubicBezTo>
                  <a:cubicBezTo>
                    <a:pt x="68" y="8"/>
                    <a:pt x="68" y="7"/>
                    <a:pt x="67" y="7"/>
                  </a:cubicBezTo>
                  <a:cubicBezTo>
                    <a:pt x="67" y="7"/>
                    <a:pt x="67" y="7"/>
                    <a:pt x="66" y="7"/>
                  </a:cubicBezTo>
                  <a:cubicBezTo>
                    <a:pt x="66" y="7"/>
                    <a:pt x="66" y="7"/>
                    <a:pt x="66" y="7"/>
                  </a:cubicBezTo>
                  <a:cubicBezTo>
                    <a:pt x="65" y="7"/>
                    <a:pt x="65" y="7"/>
                    <a:pt x="64" y="7"/>
                  </a:cubicBezTo>
                  <a:cubicBezTo>
                    <a:pt x="64" y="7"/>
                    <a:pt x="63" y="7"/>
                    <a:pt x="62" y="7"/>
                  </a:cubicBezTo>
                  <a:cubicBezTo>
                    <a:pt x="60" y="7"/>
                    <a:pt x="60" y="7"/>
                    <a:pt x="59" y="5"/>
                  </a:cubicBezTo>
                  <a:cubicBezTo>
                    <a:pt x="58" y="6"/>
                    <a:pt x="59" y="7"/>
                    <a:pt x="59" y="8"/>
                  </a:cubicBezTo>
                  <a:cubicBezTo>
                    <a:pt x="58" y="10"/>
                    <a:pt x="57" y="9"/>
                    <a:pt x="57" y="8"/>
                  </a:cubicBezTo>
                  <a:cubicBezTo>
                    <a:pt x="55" y="11"/>
                    <a:pt x="54" y="5"/>
                    <a:pt x="53" y="4"/>
                  </a:cubicBezTo>
                  <a:cubicBezTo>
                    <a:pt x="52" y="5"/>
                    <a:pt x="55" y="7"/>
                    <a:pt x="54" y="8"/>
                  </a:cubicBezTo>
                  <a:cubicBezTo>
                    <a:pt x="54" y="9"/>
                    <a:pt x="52" y="10"/>
                    <a:pt x="52" y="8"/>
                  </a:cubicBezTo>
                  <a:cubicBezTo>
                    <a:pt x="50" y="8"/>
                    <a:pt x="50" y="9"/>
                    <a:pt x="49" y="10"/>
                  </a:cubicBezTo>
                  <a:cubicBezTo>
                    <a:pt x="49" y="11"/>
                    <a:pt x="48" y="11"/>
                    <a:pt x="47" y="12"/>
                  </a:cubicBezTo>
                  <a:cubicBezTo>
                    <a:pt x="46" y="13"/>
                    <a:pt x="47" y="14"/>
                    <a:pt x="45" y="13"/>
                  </a:cubicBezTo>
                  <a:cubicBezTo>
                    <a:pt x="45" y="13"/>
                    <a:pt x="45" y="11"/>
                    <a:pt x="44" y="12"/>
                  </a:cubicBezTo>
                  <a:cubicBezTo>
                    <a:pt x="43" y="13"/>
                    <a:pt x="47" y="15"/>
                    <a:pt x="45" y="16"/>
                  </a:cubicBezTo>
                  <a:cubicBezTo>
                    <a:pt x="45" y="16"/>
                    <a:pt x="43" y="16"/>
                    <a:pt x="43" y="16"/>
                  </a:cubicBezTo>
                  <a:cubicBezTo>
                    <a:pt x="41" y="16"/>
                    <a:pt x="40" y="16"/>
                    <a:pt x="38" y="16"/>
                  </a:cubicBezTo>
                  <a:cubicBezTo>
                    <a:pt x="38" y="17"/>
                    <a:pt x="38" y="18"/>
                    <a:pt x="37" y="18"/>
                  </a:cubicBezTo>
                  <a:cubicBezTo>
                    <a:pt x="37" y="19"/>
                    <a:pt x="36" y="17"/>
                    <a:pt x="35" y="17"/>
                  </a:cubicBezTo>
                  <a:cubicBezTo>
                    <a:pt x="35" y="18"/>
                    <a:pt x="34" y="18"/>
                    <a:pt x="33" y="19"/>
                  </a:cubicBezTo>
                  <a:cubicBezTo>
                    <a:pt x="33" y="20"/>
                    <a:pt x="34" y="22"/>
                    <a:pt x="34" y="23"/>
                  </a:cubicBezTo>
                  <a:cubicBezTo>
                    <a:pt x="34" y="24"/>
                    <a:pt x="34" y="24"/>
                    <a:pt x="34" y="24"/>
                  </a:cubicBezTo>
                  <a:cubicBezTo>
                    <a:pt x="34" y="25"/>
                    <a:pt x="38" y="27"/>
                    <a:pt x="36" y="29"/>
                  </a:cubicBezTo>
                  <a:cubicBezTo>
                    <a:pt x="35" y="30"/>
                    <a:pt x="32" y="28"/>
                    <a:pt x="32" y="31"/>
                  </a:cubicBezTo>
                  <a:cubicBezTo>
                    <a:pt x="33" y="32"/>
                    <a:pt x="33" y="33"/>
                    <a:pt x="33" y="34"/>
                  </a:cubicBezTo>
                  <a:cubicBezTo>
                    <a:pt x="34" y="35"/>
                    <a:pt x="32" y="35"/>
                    <a:pt x="34" y="35"/>
                  </a:cubicBezTo>
                  <a:cubicBezTo>
                    <a:pt x="36" y="36"/>
                    <a:pt x="39" y="33"/>
                    <a:pt x="40" y="36"/>
                  </a:cubicBezTo>
                  <a:cubicBezTo>
                    <a:pt x="40" y="36"/>
                    <a:pt x="39" y="37"/>
                    <a:pt x="39" y="37"/>
                  </a:cubicBezTo>
                  <a:cubicBezTo>
                    <a:pt x="38" y="37"/>
                    <a:pt x="38" y="37"/>
                    <a:pt x="37" y="36"/>
                  </a:cubicBezTo>
                  <a:cubicBezTo>
                    <a:pt x="36" y="36"/>
                    <a:pt x="35" y="37"/>
                    <a:pt x="34" y="37"/>
                  </a:cubicBezTo>
                  <a:cubicBezTo>
                    <a:pt x="33" y="38"/>
                    <a:pt x="33" y="41"/>
                    <a:pt x="34" y="42"/>
                  </a:cubicBezTo>
                  <a:cubicBezTo>
                    <a:pt x="34" y="43"/>
                    <a:pt x="36" y="44"/>
                    <a:pt x="37" y="45"/>
                  </a:cubicBezTo>
                  <a:cubicBezTo>
                    <a:pt x="37" y="46"/>
                    <a:pt x="37" y="48"/>
                    <a:pt x="37" y="49"/>
                  </a:cubicBezTo>
                  <a:cubicBezTo>
                    <a:pt x="38" y="52"/>
                    <a:pt x="41" y="52"/>
                    <a:pt x="43" y="53"/>
                  </a:cubicBezTo>
                  <a:cubicBezTo>
                    <a:pt x="44" y="54"/>
                    <a:pt x="44" y="55"/>
                    <a:pt x="46" y="55"/>
                  </a:cubicBezTo>
                  <a:cubicBezTo>
                    <a:pt x="46" y="55"/>
                    <a:pt x="48" y="54"/>
                    <a:pt x="49" y="53"/>
                  </a:cubicBezTo>
                  <a:cubicBezTo>
                    <a:pt x="49" y="53"/>
                    <a:pt x="49" y="51"/>
                    <a:pt x="50" y="50"/>
                  </a:cubicBezTo>
                  <a:cubicBezTo>
                    <a:pt x="51" y="49"/>
                    <a:pt x="52" y="50"/>
                    <a:pt x="53" y="51"/>
                  </a:cubicBezTo>
                  <a:cubicBezTo>
                    <a:pt x="54" y="53"/>
                    <a:pt x="53" y="53"/>
                    <a:pt x="53" y="55"/>
                  </a:cubicBezTo>
                  <a:cubicBezTo>
                    <a:pt x="52" y="56"/>
                    <a:pt x="52" y="57"/>
                    <a:pt x="52" y="58"/>
                  </a:cubicBezTo>
                  <a:cubicBezTo>
                    <a:pt x="52" y="62"/>
                    <a:pt x="50" y="66"/>
                    <a:pt x="49" y="69"/>
                  </a:cubicBezTo>
                  <a:cubicBezTo>
                    <a:pt x="51" y="69"/>
                    <a:pt x="52" y="68"/>
                    <a:pt x="54" y="67"/>
                  </a:cubicBezTo>
                  <a:cubicBezTo>
                    <a:pt x="55" y="66"/>
                    <a:pt x="56" y="66"/>
                    <a:pt x="56" y="66"/>
                  </a:cubicBezTo>
                  <a:cubicBezTo>
                    <a:pt x="57" y="66"/>
                    <a:pt x="57" y="66"/>
                    <a:pt x="57" y="66"/>
                  </a:cubicBezTo>
                  <a:cubicBezTo>
                    <a:pt x="59" y="65"/>
                    <a:pt x="60" y="65"/>
                    <a:pt x="61" y="64"/>
                  </a:cubicBezTo>
                  <a:cubicBezTo>
                    <a:pt x="63" y="64"/>
                    <a:pt x="64" y="62"/>
                    <a:pt x="65" y="62"/>
                  </a:cubicBezTo>
                  <a:cubicBezTo>
                    <a:pt x="66" y="63"/>
                    <a:pt x="66" y="66"/>
                    <a:pt x="68" y="65"/>
                  </a:cubicBezTo>
                  <a:cubicBezTo>
                    <a:pt x="69" y="64"/>
                    <a:pt x="68" y="63"/>
                    <a:pt x="69" y="62"/>
                  </a:cubicBezTo>
                  <a:cubicBezTo>
                    <a:pt x="69" y="62"/>
                    <a:pt x="69" y="63"/>
                    <a:pt x="69" y="63"/>
                  </a:cubicBezTo>
                  <a:cubicBezTo>
                    <a:pt x="69" y="63"/>
                    <a:pt x="70" y="63"/>
                    <a:pt x="70" y="63"/>
                  </a:cubicBezTo>
                  <a:cubicBezTo>
                    <a:pt x="71" y="64"/>
                    <a:pt x="72" y="65"/>
                    <a:pt x="73" y="66"/>
                  </a:cubicBezTo>
                  <a:cubicBezTo>
                    <a:pt x="73" y="66"/>
                    <a:pt x="76" y="69"/>
                    <a:pt x="77" y="67"/>
                  </a:cubicBezTo>
                  <a:cubicBezTo>
                    <a:pt x="77" y="68"/>
                    <a:pt x="77" y="69"/>
                    <a:pt x="78" y="69"/>
                  </a:cubicBezTo>
                  <a:cubicBezTo>
                    <a:pt x="79" y="70"/>
                    <a:pt x="79" y="70"/>
                    <a:pt x="80" y="70"/>
                  </a:cubicBezTo>
                  <a:cubicBezTo>
                    <a:pt x="83" y="70"/>
                    <a:pt x="82" y="70"/>
                    <a:pt x="83" y="73"/>
                  </a:cubicBezTo>
                  <a:cubicBezTo>
                    <a:pt x="84" y="74"/>
                    <a:pt x="85" y="75"/>
                    <a:pt x="86" y="76"/>
                  </a:cubicBezTo>
                  <a:cubicBezTo>
                    <a:pt x="87" y="78"/>
                    <a:pt x="88" y="79"/>
                    <a:pt x="90" y="80"/>
                  </a:cubicBezTo>
                  <a:cubicBezTo>
                    <a:pt x="91" y="81"/>
                    <a:pt x="92" y="82"/>
                    <a:pt x="94" y="82"/>
                  </a:cubicBezTo>
                  <a:cubicBezTo>
                    <a:pt x="96" y="81"/>
                    <a:pt x="97" y="80"/>
                    <a:pt x="99" y="79"/>
                  </a:cubicBezTo>
                  <a:cubicBezTo>
                    <a:pt x="100" y="78"/>
                    <a:pt x="101" y="79"/>
                    <a:pt x="103" y="80"/>
                  </a:cubicBezTo>
                  <a:cubicBezTo>
                    <a:pt x="104" y="81"/>
                    <a:pt x="105" y="81"/>
                    <a:pt x="107" y="82"/>
                  </a:cubicBezTo>
                  <a:cubicBezTo>
                    <a:pt x="107" y="81"/>
                    <a:pt x="108" y="80"/>
                    <a:pt x="108" y="79"/>
                  </a:cubicBezTo>
                  <a:close/>
                </a:path>
              </a:pathLst>
            </a:custGeom>
            <a:solidFill>
              <a:schemeClr val="bg1">
                <a:lumMod val="75000"/>
              </a:schemeClr>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92" name="Freeform 49">
              <a:extLst>
                <a:ext uri="{FF2B5EF4-FFF2-40B4-BE49-F238E27FC236}">
                  <a16:creationId xmlns:a16="http://schemas.microsoft.com/office/drawing/2014/main" id="{D0002EA2-C8EB-693D-1AB0-E5C8D062E3A4}"/>
                </a:ext>
              </a:extLst>
            </p:cNvPr>
            <p:cNvSpPr>
              <a:spLocks noEditPoints="1"/>
            </p:cNvSpPr>
            <p:nvPr/>
          </p:nvSpPr>
          <p:spPr bwMode="auto">
            <a:xfrm>
              <a:off x="9034463" y="3614738"/>
              <a:ext cx="527050" cy="430212"/>
            </a:xfrm>
            <a:custGeom>
              <a:avLst/>
              <a:gdLst>
                <a:gd name="T0" fmla="*/ 10 w 138"/>
                <a:gd name="T1" fmla="*/ 24 h 113"/>
                <a:gd name="T2" fmla="*/ 44 w 138"/>
                <a:gd name="T3" fmla="*/ 4 h 113"/>
                <a:gd name="T4" fmla="*/ 46 w 138"/>
                <a:gd name="T5" fmla="*/ 22 h 113"/>
                <a:gd name="T6" fmla="*/ 31 w 138"/>
                <a:gd name="T7" fmla="*/ 25 h 113"/>
                <a:gd name="T8" fmla="*/ 15 w 138"/>
                <a:gd name="T9" fmla="*/ 28 h 113"/>
                <a:gd name="T10" fmla="*/ 6 w 138"/>
                <a:gd name="T11" fmla="*/ 39 h 113"/>
                <a:gd name="T12" fmla="*/ 14 w 138"/>
                <a:gd name="T13" fmla="*/ 34 h 113"/>
                <a:gd name="T14" fmla="*/ 56 w 138"/>
                <a:gd name="T15" fmla="*/ 20 h 113"/>
                <a:gd name="T16" fmla="*/ 54 w 138"/>
                <a:gd name="T17" fmla="*/ 19 h 113"/>
                <a:gd name="T18" fmla="*/ 51 w 138"/>
                <a:gd name="T19" fmla="*/ 95 h 113"/>
                <a:gd name="T20" fmla="*/ 47 w 138"/>
                <a:gd name="T21" fmla="*/ 80 h 113"/>
                <a:gd name="T22" fmla="*/ 33 w 138"/>
                <a:gd name="T23" fmla="*/ 83 h 113"/>
                <a:gd name="T24" fmla="*/ 39 w 138"/>
                <a:gd name="T25" fmla="*/ 92 h 113"/>
                <a:gd name="T26" fmla="*/ 71 w 138"/>
                <a:gd name="T27" fmla="*/ 95 h 113"/>
                <a:gd name="T28" fmla="*/ 81 w 138"/>
                <a:gd name="T29" fmla="*/ 90 h 113"/>
                <a:gd name="T30" fmla="*/ 88 w 138"/>
                <a:gd name="T31" fmla="*/ 71 h 113"/>
                <a:gd name="T32" fmla="*/ 74 w 138"/>
                <a:gd name="T33" fmla="*/ 66 h 113"/>
                <a:gd name="T34" fmla="*/ 71 w 138"/>
                <a:gd name="T35" fmla="*/ 73 h 113"/>
                <a:gd name="T36" fmla="*/ 72 w 138"/>
                <a:gd name="T37" fmla="*/ 64 h 113"/>
                <a:gd name="T38" fmla="*/ 64 w 138"/>
                <a:gd name="T39" fmla="*/ 71 h 113"/>
                <a:gd name="T40" fmla="*/ 56 w 138"/>
                <a:gd name="T41" fmla="*/ 75 h 113"/>
                <a:gd name="T42" fmla="*/ 61 w 138"/>
                <a:gd name="T43" fmla="*/ 83 h 113"/>
                <a:gd name="T44" fmla="*/ 56 w 138"/>
                <a:gd name="T45" fmla="*/ 94 h 113"/>
                <a:gd name="T46" fmla="*/ 55 w 138"/>
                <a:gd name="T47" fmla="*/ 97 h 113"/>
                <a:gd name="T48" fmla="*/ 31 w 138"/>
                <a:gd name="T49" fmla="*/ 96 h 113"/>
                <a:gd name="T50" fmla="*/ 47 w 138"/>
                <a:gd name="T51" fmla="*/ 103 h 113"/>
                <a:gd name="T52" fmla="*/ 50 w 138"/>
                <a:gd name="T53" fmla="*/ 67 h 113"/>
                <a:gd name="T54" fmla="*/ 50 w 138"/>
                <a:gd name="T55" fmla="*/ 82 h 113"/>
                <a:gd name="T56" fmla="*/ 87 w 138"/>
                <a:gd name="T57" fmla="*/ 97 h 113"/>
                <a:gd name="T58" fmla="*/ 71 w 138"/>
                <a:gd name="T59" fmla="*/ 100 h 113"/>
                <a:gd name="T60" fmla="*/ 79 w 138"/>
                <a:gd name="T61" fmla="*/ 103 h 113"/>
                <a:gd name="T62" fmla="*/ 58 w 138"/>
                <a:gd name="T63" fmla="*/ 100 h 113"/>
                <a:gd name="T64" fmla="*/ 63 w 138"/>
                <a:gd name="T65" fmla="*/ 109 h 113"/>
                <a:gd name="T66" fmla="*/ 67 w 138"/>
                <a:gd name="T67" fmla="*/ 103 h 113"/>
                <a:gd name="T68" fmla="*/ 133 w 138"/>
                <a:gd name="T69" fmla="*/ 96 h 113"/>
                <a:gd name="T70" fmla="*/ 131 w 138"/>
                <a:gd name="T71" fmla="*/ 87 h 113"/>
                <a:gd name="T72" fmla="*/ 17 w 138"/>
                <a:gd name="T73" fmla="*/ 101 h 113"/>
                <a:gd name="T74" fmla="*/ 30 w 138"/>
                <a:gd name="T75" fmla="*/ 101 h 113"/>
                <a:gd name="T76" fmla="*/ 31 w 138"/>
                <a:gd name="T77" fmla="*/ 90 h 113"/>
                <a:gd name="T78" fmla="*/ 28 w 138"/>
                <a:gd name="T79" fmla="*/ 80 h 113"/>
                <a:gd name="T80" fmla="*/ 36 w 138"/>
                <a:gd name="T81" fmla="*/ 74 h 113"/>
                <a:gd name="T82" fmla="*/ 42 w 138"/>
                <a:gd name="T83" fmla="*/ 62 h 113"/>
                <a:gd name="T84" fmla="*/ 49 w 138"/>
                <a:gd name="T85" fmla="*/ 56 h 113"/>
                <a:gd name="T86" fmla="*/ 48 w 138"/>
                <a:gd name="T87" fmla="*/ 45 h 113"/>
                <a:gd name="T88" fmla="*/ 40 w 138"/>
                <a:gd name="T89" fmla="*/ 39 h 113"/>
                <a:gd name="T90" fmla="*/ 39 w 138"/>
                <a:gd name="T91" fmla="*/ 26 h 113"/>
                <a:gd name="T92" fmla="*/ 24 w 138"/>
                <a:gd name="T93" fmla="*/ 39 h 113"/>
                <a:gd name="T94" fmla="*/ 17 w 138"/>
                <a:gd name="T95" fmla="*/ 36 h 113"/>
                <a:gd name="T96" fmla="*/ 9 w 138"/>
                <a:gd name="T97" fmla="*/ 40 h 113"/>
                <a:gd name="T98" fmla="*/ 0 w 138"/>
                <a:gd name="T99" fmla="*/ 43 h 113"/>
                <a:gd name="T100" fmla="*/ 5 w 138"/>
                <a:gd name="T101" fmla="*/ 67 h 113"/>
                <a:gd name="T102" fmla="*/ 1 w 138"/>
                <a:gd name="T103" fmla="*/ 64 h 113"/>
                <a:gd name="T104" fmla="*/ 3 w 138"/>
                <a:gd name="T105" fmla="*/ 79 h 113"/>
                <a:gd name="T106" fmla="*/ 11 w 138"/>
                <a:gd name="T107" fmla="*/ 88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8" h="113">
                  <a:moveTo>
                    <a:pt x="6" y="39"/>
                  </a:moveTo>
                  <a:cubicBezTo>
                    <a:pt x="5" y="39"/>
                    <a:pt x="5" y="38"/>
                    <a:pt x="5" y="38"/>
                  </a:cubicBezTo>
                  <a:cubicBezTo>
                    <a:pt x="4" y="37"/>
                    <a:pt x="3" y="36"/>
                    <a:pt x="3" y="36"/>
                  </a:cubicBezTo>
                  <a:cubicBezTo>
                    <a:pt x="3" y="34"/>
                    <a:pt x="5" y="31"/>
                    <a:pt x="6" y="29"/>
                  </a:cubicBezTo>
                  <a:cubicBezTo>
                    <a:pt x="7" y="28"/>
                    <a:pt x="8" y="25"/>
                    <a:pt x="10" y="24"/>
                  </a:cubicBezTo>
                  <a:cubicBezTo>
                    <a:pt x="11" y="23"/>
                    <a:pt x="13" y="25"/>
                    <a:pt x="15" y="24"/>
                  </a:cubicBezTo>
                  <a:cubicBezTo>
                    <a:pt x="18" y="23"/>
                    <a:pt x="18" y="22"/>
                    <a:pt x="21" y="22"/>
                  </a:cubicBezTo>
                  <a:cubicBezTo>
                    <a:pt x="24" y="23"/>
                    <a:pt x="27" y="22"/>
                    <a:pt x="28" y="20"/>
                  </a:cubicBezTo>
                  <a:cubicBezTo>
                    <a:pt x="32" y="16"/>
                    <a:pt x="32" y="10"/>
                    <a:pt x="37" y="7"/>
                  </a:cubicBezTo>
                  <a:cubicBezTo>
                    <a:pt x="39" y="6"/>
                    <a:pt x="42" y="6"/>
                    <a:pt x="44" y="4"/>
                  </a:cubicBezTo>
                  <a:cubicBezTo>
                    <a:pt x="45" y="4"/>
                    <a:pt x="48" y="0"/>
                    <a:pt x="49" y="1"/>
                  </a:cubicBezTo>
                  <a:cubicBezTo>
                    <a:pt x="51" y="1"/>
                    <a:pt x="47" y="4"/>
                    <a:pt x="47" y="5"/>
                  </a:cubicBezTo>
                  <a:cubicBezTo>
                    <a:pt x="45" y="7"/>
                    <a:pt x="46" y="8"/>
                    <a:pt x="47" y="10"/>
                  </a:cubicBezTo>
                  <a:cubicBezTo>
                    <a:pt x="49" y="13"/>
                    <a:pt x="47" y="14"/>
                    <a:pt x="48" y="16"/>
                  </a:cubicBezTo>
                  <a:cubicBezTo>
                    <a:pt x="48" y="19"/>
                    <a:pt x="48" y="20"/>
                    <a:pt x="46" y="22"/>
                  </a:cubicBezTo>
                  <a:cubicBezTo>
                    <a:pt x="45" y="23"/>
                    <a:pt x="45" y="28"/>
                    <a:pt x="43" y="28"/>
                  </a:cubicBezTo>
                  <a:cubicBezTo>
                    <a:pt x="42" y="28"/>
                    <a:pt x="41" y="27"/>
                    <a:pt x="41" y="26"/>
                  </a:cubicBezTo>
                  <a:cubicBezTo>
                    <a:pt x="40" y="26"/>
                    <a:pt x="38" y="25"/>
                    <a:pt x="37" y="25"/>
                  </a:cubicBezTo>
                  <a:cubicBezTo>
                    <a:pt x="37" y="26"/>
                    <a:pt x="34" y="24"/>
                    <a:pt x="33" y="24"/>
                  </a:cubicBezTo>
                  <a:cubicBezTo>
                    <a:pt x="33" y="24"/>
                    <a:pt x="32" y="25"/>
                    <a:pt x="31" y="25"/>
                  </a:cubicBezTo>
                  <a:cubicBezTo>
                    <a:pt x="31" y="26"/>
                    <a:pt x="29" y="26"/>
                    <a:pt x="28" y="26"/>
                  </a:cubicBezTo>
                  <a:cubicBezTo>
                    <a:pt x="27" y="26"/>
                    <a:pt x="25" y="28"/>
                    <a:pt x="23" y="27"/>
                  </a:cubicBezTo>
                  <a:cubicBezTo>
                    <a:pt x="22" y="27"/>
                    <a:pt x="21" y="26"/>
                    <a:pt x="21" y="26"/>
                  </a:cubicBezTo>
                  <a:cubicBezTo>
                    <a:pt x="20" y="26"/>
                    <a:pt x="19" y="27"/>
                    <a:pt x="18" y="27"/>
                  </a:cubicBezTo>
                  <a:cubicBezTo>
                    <a:pt x="17" y="27"/>
                    <a:pt x="16" y="28"/>
                    <a:pt x="15" y="28"/>
                  </a:cubicBezTo>
                  <a:cubicBezTo>
                    <a:pt x="13" y="29"/>
                    <a:pt x="11" y="29"/>
                    <a:pt x="11" y="30"/>
                  </a:cubicBezTo>
                  <a:cubicBezTo>
                    <a:pt x="10" y="31"/>
                    <a:pt x="11" y="32"/>
                    <a:pt x="10" y="32"/>
                  </a:cubicBezTo>
                  <a:cubicBezTo>
                    <a:pt x="10" y="33"/>
                    <a:pt x="9" y="33"/>
                    <a:pt x="9" y="34"/>
                  </a:cubicBezTo>
                  <a:cubicBezTo>
                    <a:pt x="8" y="36"/>
                    <a:pt x="8" y="38"/>
                    <a:pt x="6" y="39"/>
                  </a:cubicBezTo>
                  <a:cubicBezTo>
                    <a:pt x="5" y="39"/>
                    <a:pt x="8" y="38"/>
                    <a:pt x="6" y="39"/>
                  </a:cubicBezTo>
                  <a:close/>
                  <a:moveTo>
                    <a:pt x="14" y="30"/>
                  </a:moveTo>
                  <a:cubicBezTo>
                    <a:pt x="14" y="31"/>
                    <a:pt x="12" y="31"/>
                    <a:pt x="12" y="32"/>
                  </a:cubicBezTo>
                  <a:cubicBezTo>
                    <a:pt x="11" y="32"/>
                    <a:pt x="12" y="33"/>
                    <a:pt x="11" y="34"/>
                  </a:cubicBezTo>
                  <a:cubicBezTo>
                    <a:pt x="10" y="35"/>
                    <a:pt x="8" y="37"/>
                    <a:pt x="11" y="38"/>
                  </a:cubicBezTo>
                  <a:cubicBezTo>
                    <a:pt x="13" y="39"/>
                    <a:pt x="14" y="36"/>
                    <a:pt x="14" y="34"/>
                  </a:cubicBezTo>
                  <a:cubicBezTo>
                    <a:pt x="15" y="33"/>
                    <a:pt x="15" y="33"/>
                    <a:pt x="15" y="32"/>
                  </a:cubicBezTo>
                  <a:cubicBezTo>
                    <a:pt x="16" y="31"/>
                    <a:pt x="16" y="31"/>
                    <a:pt x="16" y="29"/>
                  </a:cubicBezTo>
                  <a:cubicBezTo>
                    <a:pt x="15" y="30"/>
                    <a:pt x="15" y="30"/>
                    <a:pt x="14" y="30"/>
                  </a:cubicBezTo>
                  <a:close/>
                  <a:moveTo>
                    <a:pt x="54" y="19"/>
                  </a:moveTo>
                  <a:cubicBezTo>
                    <a:pt x="56" y="19"/>
                    <a:pt x="55" y="20"/>
                    <a:pt x="56" y="20"/>
                  </a:cubicBezTo>
                  <a:cubicBezTo>
                    <a:pt x="57" y="20"/>
                    <a:pt x="58" y="19"/>
                    <a:pt x="58" y="18"/>
                  </a:cubicBezTo>
                  <a:cubicBezTo>
                    <a:pt x="60" y="17"/>
                    <a:pt x="61" y="16"/>
                    <a:pt x="59" y="16"/>
                  </a:cubicBezTo>
                  <a:cubicBezTo>
                    <a:pt x="59" y="16"/>
                    <a:pt x="59" y="16"/>
                    <a:pt x="59" y="16"/>
                  </a:cubicBezTo>
                  <a:cubicBezTo>
                    <a:pt x="57" y="16"/>
                    <a:pt x="54" y="17"/>
                    <a:pt x="54" y="19"/>
                  </a:cubicBezTo>
                  <a:cubicBezTo>
                    <a:pt x="56" y="19"/>
                    <a:pt x="54" y="18"/>
                    <a:pt x="54" y="19"/>
                  </a:cubicBezTo>
                  <a:close/>
                  <a:moveTo>
                    <a:pt x="39" y="92"/>
                  </a:moveTo>
                  <a:cubicBezTo>
                    <a:pt x="40" y="92"/>
                    <a:pt x="40" y="93"/>
                    <a:pt x="41" y="94"/>
                  </a:cubicBezTo>
                  <a:cubicBezTo>
                    <a:pt x="41" y="94"/>
                    <a:pt x="43" y="95"/>
                    <a:pt x="44" y="95"/>
                  </a:cubicBezTo>
                  <a:cubicBezTo>
                    <a:pt x="44" y="95"/>
                    <a:pt x="45" y="96"/>
                    <a:pt x="46" y="96"/>
                  </a:cubicBezTo>
                  <a:cubicBezTo>
                    <a:pt x="47" y="96"/>
                    <a:pt x="50" y="96"/>
                    <a:pt x="51" y="95"/>
                  </a:cubicBezTo>
                  <a:cubicBezTo>
                    <a:pt x="53" y="95"/>
                    <a:pt x="53" y="93"/>
                    <a:pt x="53" y="92"/>
                  </a:cubicBezTo>
                  <a:cubicBezTo>
                    <a:pt x="54" y="89"/>
                    <a:pt x="54" y="86"/>
                    <a:pt x="52" y="84"/>
                  </a:cubicBezTo>
                  <a:cubicBezTo>
                    <a:pt x="51" y="83"/>
                    <a:pt x="51" y="83"/>
                    <a:pt x="49" y="82"/>
                  </a:cubicBezTo>
                  <a:cubicBezTo>
                    <a:pt x="48" y="82"/>
                    <a:pt x="47" y="83"/>
                    <a:pt x="46" y="82"/>
                  </a:cubicBezTo>
                  <a:cubicBezTo>
                    <a:pt x="45" y="82"/>
                    <a:pt x="47" y="81"/>
                    <a:pt x="47" y="80"/>
                  </a:cubicBezTo>
                  <a:cubicBezTo>
                    <a:pt x="47" y="79"/>
                    <a:pt x="46" y="78"/>
                    <a:pt x="45" y="77"/>
                  </a:cubicBezTo>
                  <a:cubicBezTo>
                    <a:pt x="44" y="76"/>
                    <a:pt x="42" y="77"/>
                    <a:pt x="41" y="78"/>
                  </a:cubicBezTo>
                  <a:cubicBezTo>
                    <a:pt x="40" y="78"/>
                    <a:pt x="37" y="81"/>
                    <a:pt x="36" y="80"/>
                  </a:cubicBezTo>
                  <a:cubicBezTo>
                    <a:pt x="35" y="80"/>
                    <a:pt x="35" y="79"/>
                    <a:pt x="34" y="79"/>
                  </a:cubicBezTo>
                  <a:cubicBezTo>
                    <a:pt x="31" y="79"/>
                    <a:pt x="32" y="82"/>
                    <a:pt x="33" y="83"/>
                  </a:cubicBezTo>
                  <a:cubicBezTo>
                    <a:pt x="33" y="84"/>
                    <a:pt x="34" y="85"/>
                    <a:pt x="34" y="86"/>
                  </a:cubicBezTo>
                  <a:cubicBezTo>
                    <a:pt x="35" y="86"/>
                    <a:pt x="35" y="86"/>
                    <a:pt x="35" y="87"/>
                  </a:cubicBezTo>
                  <a:cubicBezTo>
                    <a:pt x="35" y="88"/>
                    <a:pt x="35" y="89"/>
                    <a:pt x="35" y="90"/>
                  </a:cubicBezTo>
                  <a:cubicBezTo>
                    <a:pt x="37" y="90"/>
                    <a:pt x="37" y="91"/>
                    <a:pt x="37" y="92"/>
                  </a:cubicBezTo>
                  <a:cubicBezTo>
                    <a:pt x="38" y="92"/>
                    <a:pt x="38" y="92"/>
                    <a:pt x="39" y="92"/>
                  </a:cubicBezTo>
                  <a:close/>
                  <a:moveTo>
                    <a:pt x="65" y="91"/>
                  </a:moveTo>
                  <a:cubicBezTo>
                    <a:pt x="66" y="91"/>
                    <a:pt x="68" y="91"/>
                    <a:pt x="69" y="91"/>
                  </a:cubicBezTo>
                  <a:cubicBezTo>
                    <a:pt x="70" y="91"/>
                    <a:pt x="70" y="90"/>
                    <a:pt x="71" y="91"/>
                  </a:cubicBezTo>
                  <a:cubicBezTo>
                    <a:pt x="71" y="91"/>
                    <a:pt x="72" y="92"/>
                    <a:pt x="72" y="93"/>
                  </a:cubicBezTo>
                  <a:cubicBezTo>
                    <a:pt x="72" y="94"/>
                    <a:pt x="70" y="94"/>
                    <a:pt x="71" y="95"/>
                  </a:cubicBezTo>
                  <a:cubicBezTo>
                    <a:pt x="71" y="96"/>
                    <a:pt x="74" y="97"/>
                    <a:pt x="75" y="97"/>
                  </a:cubicBezTo>
                  <a:cubicBezTo>
                    <a:pt x="76" y="98"/>
                    <a:pt x="78" y="99"/>
                    <a:pt x="79" y="98"/>
                  </a:cubicBezTo>
                  <a:cubicBezTo>
                    <a:pt x="80" y="97"/>
                    <a:pt x="79" y="94"/>
                    <a:pt x="79" y="94"/>
                  </a:cubicBezTo>
                  <a:cubicBezTo>
                    <a:pt x="78" y="92"/>
                    <a:pt x="76" y="93"/>
                    <a:pt x="78" y="92"/>
                  </a:cubicBezTo>
                  <a:cubicBezTo>
                    <a:pt x="78" y="91"/>
                    <a:pt x="80" y="91"/>
                    <a:pt x="81" y="90"/>
                  </a:cubicBezTo>
                  <a:cubicBezTo>
                    <a:pt x="83" y="89"/>
                    <a:pt x="88" y="88"/>
                    <a:pt x="85" y="85"/>
                  </a:cubicBezTo>
                  <a:cubicBezTo>
                    <a:pt x="84" y="84"/>
                    <a:pt x="82" y="84"/>
                    <a:pt x="81" y="83"/>
                  </a:cubicBezTo>
                  <a:cubicBezTo>
                    <a:pt x="80" y="81"/>
                    <a:pt x="81" y="80"/>
                    <a:pt x="82" y="78"/>
                  </a:cubicBezTo>
                  <a:cubicBezTo>
                    <a:pt x="84" y="77"/>
                    <a:pt x="84" y="76"/>
                    <a:pt x="86" y="75"/>
                  </a:cubicBezTo>
                  <a:cubicBezTo>
                    <a:pt x="87" y="74"/>
                    <a:pt x="88" y="73"/>
                    <a:pt x="88" y="71"/>
                  </a:cubicBezTo>
                  <a:cubicBezTo>
                    <a:pt x="88" y="69"/>
                    <a:pt x="87" y="68"/>
                    <a:pt x="87" y="66"/>
                  </a:cubicBezTo>
                  <a:cubicBezTo>
                    <a:pt x="87" y="64"/>
                    <a:pt x="89" y="63"/>
                    <a:pt x="89" y="61"/>
                  </a:cubicBezTo>
                  <a:cubicBezTo>
                    <a:pt x="88" y="61"/>
                    <a:pt x="84" y="59"/>
                    <a:pt x="84" y="59"/>
                  </a:cubicBezTo>
                  <a:cubicBezTo>
                    <a:pt x="81" y="58"/>
                    <a:pt x="79" y="61"/>
                    <a:pt x="78" y="62"/>
                  </a:cubicBezTo>
                  <a:cubicBezTo>
                    <a:pt x="76" y="63"/>
                    <a:pt x="74" y="63"/>
                    <a:pt x="74" y="66"/>
                  </a:cubicBezTo>
                  <a:cubicBezTo>
                    <a:pt x="74" y="66"/>
                    <a:pt x="76" y="67"/>
                    <a:pt x="75" y="68"/>
                  </a:cubicBezTo>
                  <a:cubicBezTo>
                    <a:pt x="75" y="70"/>
                    <a:pt x="75" y="69"/>
                    <a:pt x="74" y="70"/>
                  </a:cubicBezTo>
                  <a:cubicBezTo>
                    <a:pt x="73" y="71"/>
                    <a:pt x="74" y="72"/>
                    <a:pt x="73" y="73"/>
                  </a:cubicBezTo>
                  <a:cubicBezTo>
                    <a:pt x="73" y="75"/>
                    <a:pt x="73" y="76"/>
                    <a:pt x="72" y="74"/>
                  </a:cubicBezTo>
                  <a:cubicBezTo>
                    <a:pt x="71" y="73"/>
                    <a:pt x="72" y="74"/>
                    <a:pt x="71" y="73"/>
                  </a:cubicBezTo>
                  <a:cubicBezTo>
                    <a:pt x="71" y="72"/>
                    <a:pt x="72" y="72"/>
                    <a:pt x="72" y="71"/>
                  </a:cubicBezTo>
                  <a:cubicBezTo>
                    <a:pt x="72" y="70"/>
                    <a:pt x="71" y="71"/>
                    <a:pt x="70" y="70"/>
                  </a:cubicBezTo>
                  <a:cubicBezTo>
                    <a:pt x="70" y="70"/>
                    <a:pt x="71" y="69"/>
                    <a:pt x="71" y="69"/>
                  </a:cubicBezTo>
                  <a:cubicBezTo>
                    <a:pt x="71" y="68"/>
                    <a:pt x="71" y="67"/>
                    <a:pt x="71" y="66"/>
                  </a:cubicBezTo>
                  <a:cubicBezTo>
                    <a:pt x="71" y="66"/>
                    <a:pt x="73" y="65"/>
                    <a:pt x="72" y="64"/>
                  </a:cubicBezTo>
                  <a:cubicBezTo>
                    <a:pt x="70" y="65"/>
                    <a:pt x="68" y="65"/>
                    <a:pt x="66" y="64"/>
                  </a:cubicBezTo>
                  <a:cubicBezTo>
                    <a:pt x="66" y="64"/>
                    <a:pt x="63" y="63"/>
                    <a:pt x="62" y="64"/>
                  </a:cubicBezTo>
                  <a:cubicBezTo>
                    <a:pt x="61" y="66"/>
                    <a:pt x="70" y="65"/>
                    <a:pt x="66" y="69"/>
                  </a:cubicBezTo>
                  <a:cubicBezTo>
                    <a:pt x="66" y="69"/>
                    <a:pt x="65" y="69"/>
                    <a:pt x="64" y="69"/>
                  </a:cubicBezTo>
                  <a:cubicBezTo>
                    <a:pt x="64" y="70"/>
                    <a:pt x="65" y="71"/>
                    <a:pt x="64" y="71"/>
                  </a:cubicBezTo>
                  <a:cubicBezTo>
                    <a:pt x="64" y="72"/>
                    <a:pt x="63" y="72"/>
                    <a:pt x="63" y="72"/>
                  </a:cubicBezTo>
                  <a:cubicBezTo>
                    <a:pt x="62" y="72"/>
                    <a:pt x="62" y="73"/>
                    <a:pt x="61" y="74"/>
                  </a:cubicBezTo>
                  <a:cubicBezTo>
                    <a:pt x="60" y="74"/>
                    <a:pt x="60" y="73"/>
                    <a:pt x="58" y="72"/>
                  </a:cubicBezTo>
                  <a:cubicBezTo>
                    <a:pt x="58" y="72"/>
                    <a:pt x="55" y="72"/>
                    <a:pt x="55" y="73"/>
                  </a:cubicBezTo>
                  <a:cubicBezTo>
                    <a:pt x="56" y="74"/>
                    <a:pt x="57" y="74"/>
                    <a:pt x="56" y="75"/>
                  </a:cubicBezTo>
                  <a:cubicBezTo>
                    <a:pt x="56" y="76"/>
                    <a:pt x="57" y="75"/>
                    <a:pt x="57" y="76"/>
                  </a:cubicBezTo>
                  <a:cubicBezTo>
                    <a:pt x="58" y="76"/>
                    <a:pt x="59" y="77"/>
                    <a:pt x="59" y="78"/>
                  </a:cubicBezTo>
                  <a:cubicBezTo>
                    <a:pt x="59" y="78"/>
                    <a:pt x="59" y="79"/>
                    <a:pt x="59" y="79"/>
                  </a:cubicBezTo>
                  <a:cubicBezTo>
                    <a:pt x="59" y="80"/>
                    <a:pt x="58" y="79"/>
                    <a:pt x="59" y="80"/>
                  </a:cubicBezTo>
                  <a:cubicBezTo>
                    <a:pt x="59" y="81"/>
                    <a:pt x="61" y="81"/>
                    <a:pt x="61" y="83"/>
                  </a:cubicBezTo>
                  <a:cubicBezTo>
                    <a:pt x="61" y="85"/>
                    <a:pt x="59" y="85"/>
                    <a:pt x="59" y="86"/>
                  </a:cubicBezTo>
                  <a:cubicBezTo>
                    <a:pt x="60" y="87"/>
                    <a:pt x="62" y="89"/>
                    <a:pt x="63" y="91"/>
                  </a:cubicBezTo>
                  <a:cubicBezTo>
                    <a:pt x="63" y="91"/>
                    <a:pt x="64" y="91"/>
                    <a:pt x="65" y="91"/>
                  </a:cubicBezTo>
                  <a:close/>
                  <a:moveTo>
                    <a:pt x="55" y="97"/>
                  </a:moveTo>
                  <a:cubicBezTo>
                    <a:pt x="55" y="97"/>
                    <a:pt x="56" y="95"/>
                    <a:pt x="56" y="94"/>
                  </a:cubicBezTo>
                  <a:cubicBezTo>
                    <a:pt x="55" y="94"/>
                    <a:pt x="53" y="98"/>
                    <a:pt x="53" y="98"/>
                  </a:cubicBezTo>
                  <a:cubicBezTo>
                    <a:pt x="51" y="100"/>
                    <a:pt x="51" y="102"/>
                    <a:pt x="51" y="104"/>
                  </a:cubicBezTo>
                  <a:cubicBezTo>
                    <a:pt x="51" y="107"/>
                    <a:pt x="51" y="107"/>
                    <a:pt x="52" y="104"/>
                  </a:cubicBezTo>
                  <a:cubicBezTo>
                    <a:pt x="53" y="102"/>
                    <a:pt x="55" y="100"/>
                    <a:pt x="55" y="98"/>
                  </a:cubicBezTo>
                  <a:cubicBezTo>
                    <a:pt x="55" y="98"/>
                    <a:pt x="55" y="97"/>
                    <a:pt x="55" y="97"/>
                  </a:cubicBezTo>
                  <a:close/>
                  <a:moveTo>
                    <a:pt x="34" y="100"/>
                  </a:moveTo>
                  <a:cubicBezTo>
                    <a:pt x="35" y="101"/>
                    <a:pt x="34" y="101"/>
                    <a:pt x="35" y="102"/>
                  </a:cubicBezTo>
                  <a:cubicBezTo>
                    <a:pt x="36" y="102"/>
                    <a:pt x="38" y="102"/>
                    <a:pt x="39" y="102"/>
                  </a:cubicBezTo>
                  <a:cubicBezTo>
                    <a:pt x="39" y="99"/>
                    <a:pt x="36" y="97"/>
                    <a:pt x="34" y="95"/>
                  </a:cubicBezTo>
                  <a:cubicBezTo>
                    <a:pt x="33" y="94"/>
                    <a:pt x="31" y="94"/>
                    <a:pt x="31" y="96"/>
                  </a:cubicBezTo>
                  <a:cubicBezTo>
                    <a:pt x="31" y="97"/>
                    <a:pt x="34" y="99"/>
                    <a:pt x="34" y="100"/>
                  </a:cubicBezTo>
                  <a:cubicBezTo>
                    <a:pt x="35" y="100"/>
                    <a:pt x="34" y="99"/>
                    <a:pt x="34" y="100"/>
                  </a:cubicBezTo>
                  <a:close/>
                  <a:moveTo>
                    <a:pt x="42" y="100"/>
                  </a:moveTo>
                  <a:cubicBezTo>
                    <a:pt x="42" y="102"/>
                    <a:pt x="44" y="102"/>
                    <a:pt x="45" y="102"/>
                  </a:cubicBezTo>
                  <a:cubicBezTo>
                    <a:pt x="45" y="103"/>
                    <a:pt x="46" y="105"/>
                    <a:pt x="47" y="103"/>
                  </a:cubicBezTo>
                  <a:cubicBezTo>
                    <a:pt x="48" y="101"/>
                    <a:pt x="42" y="99"/>
                    <a:pt x="42" y="100"/>
                  </a:cubicBezTo>
                  <a:cubicBezTo>
                    <a:pt x="42" y="102"/>
                    <a:pt x="42" y="99"/>
                    <a:pt x="42" y="100"/>
                  </a:cubicBezTo>
                  <a:close/>
                  <a:moveTo>
                    <a:pt x="48" y="68"/>
                  </a:moveTo>
                  <a:cubicBezTo>
                    <a:pt x="46" y="71"/>
                    <a:pt x="49" y="73"/>
                    <a:pt x="50" y="69"/>
                  </a:cubicBezTo>
                  <a:cubicBezTo>
                    <a:pt x="50" y="68"/>
                    <a:pt x="50" y="68"/>
                    <a:pt x="50" y="67"/>
                  </a:cubicBezTo>
                  <a:cubicBezTo>
                    <a:pt x="49" y="66"/>
                    <a:pt x="48" y="64"/>
                    <a:pt x="48" y="64"/>
                  </a:cubicBezTo>
                  <a:cubicBezTo>
                    <a:pt x="47" y="64"/>
                    <a:pt x="48" y="67"/>
                    <a:pt x="48" y="68"/>
                  </a:cubicBezTo>
                  <a:cubicBezTo>
                    <a:pt x="47" y="69"/>
                    <a:pt x="48" y="67"/>
                    <a:pt x="48" y="68"/>
                  </a:cubicBezTo>
                  <a:close/>
                  <a:moveTo>
                    <a:pt x="50" y="77"/>
                  </a:moveTo>
                  <a:cubicBezTo>
                    <a:pt x="49" y="78"/>
                    <a:pt x="47" y="83"/>
                    <a:pt x="50" y="82"/>
                  </a:cubicBezTo>
                  <a:cubicBezTo>
                    <a:pt x="53" y="81"/>
                    <a:pt x="52" y="77"/>
                    <a:pt x="50" y="77"/>
                  </a:cubicBezTo>
                  <a:cubicBezTo>
                    <a:pt x="49" y="78"/>
                    <a:pt x="50" y="77"/>
                    <a:pt x="50" y="77"/>
                  </a:cubicBezTo>
                  <a:close/>
                  <a:moveTo>
                    <a:pt x="79" y="101"/>
                  </a:moveTo>
                  <a:cubicBezTo>
                    <a:pt x="81" y="103"/>
                    <a:pt x="82" y="100"/>
                    <a:pt x="84" y="99"/>
                  </a:cubicBezTo>
                  <a:cubicBezTo>
                    <a:pt x="85" y="99"/>
                    <a:pt x="89" y="100"/>
                    <a:pt x="87" y="97"/>
                  </a:cubicBezTo>
                  <a:cubicBezTo>
                    <a:pt x="86" y="96"/>
                    <a:pt x="83" y="95"/>
                    <a:pt x="82" y="96"/>
                  </a:cubicBezTo>
                  <a:cubicBezTo>
                    <a:pt x="82" y="96"/>
                    <a:pt x="82" y="97"/>
                    <a:pt x="81" y="98"/>
                  </a:cubicBezTo>
                  <a:cubicBezTo>
                    <a:pt x="80" y="99"/>
                    <a:pt x="79" y="99"/>
                    <a:pt x="79" y="101"/>
                  </a:cubicBezTo>
                  <a:cubicBezTo>
                    <a:pt x="80" y="101"/>
                    <a:pt x="79" y="99"/>
                    <a:pt x="79" y="101"/>
                  </a:cubicBezTo>
                  <a:close/>
                  <a:moveTo>
                    <a:pt x="71" y="100"/>
                  </a:moveTo>
                  <a:cubicBezTo>
                    <a:pt x="70" y="102"/>
                    <a:pt x="74" y="104"/>
                    <a:pt x="74" y="106"/>
                  </a:cubicBezTo>
                  <a:cubicBezTo>
                    <a:pt x="75" y="108"/>
                    <a:pt x="74" y="109"/>
                    <a:pt x="74" y="110"/>
                  </a:cubicBezTo>
                  <a:cubicBezTo>
                    <a:pt x="74" y="111"/>
                    <a:pt x="75" y="113"/>
                    <a:pt x="75" y="112"/>
                  </a:cubicBezTo>
                  <a:cubicBezTo>
                    <a:pt x="76" y="112"/>
                    <a:pt x="76" y="108"/>
                    <a:pt x="76" y="107"/>
                  </a:cubicBezTo>
                  <a:cubicBezTo>
                    <a:pt x="77" y="106"/>
                    <a:pt x="79" y="104"/>
                    <a:pt x="79" y="103"/>
                  </a:cubicBezTo>
                  <a:cubicBezTo>
                    <a:pt x="79" y="101"/>
                    <a:pt x="77" y="101"/>
                    <a:pt x="76" y="101"/>
                  </a:cubicBezTo>
                  <a:cubicBezTo>
                    <a:pt x="74" y="100"/>
                    <a:pt x="74" y="99"/>
                    <a:pt x="72" y="99"/>
                  </a:cubicBezTo>
                  <a:cubicBezTo>
                    <a:pt x="72" y="99"/>
                    <a:pt x="72" y="100"/>
                    <a:pt x="71" y="100"/>
                  </a:cubicBezTo>
                  <a:close/>
                  <a:moveTo>
                    <a:pt x="61" y="99"/>
                  </a:moveTo>
                  <a:cubicBezTo>
                    <a:pt x="60" y="99"/>
                    <a:pt x="58" y="100"/>
                    <a:pt x="58" y="100"/>
                  </a:cubicBezTo>
                  <a:cubicBezTo>
                    <a:pt x="57" y="101"/>
                    <a:pt x="58" y="102"/>
                    <a:pt x="58" y="103"/>
                  </a:cubicBezTo>
                  <a:cubicBezTo>
                    <a:pt x="59" y="104"/>
                    <a:pt x="59" y="103"/>
                    <a:pt x="58" y="104"/>
                  </a:cubicBezTo>
                  <a:cubicBezTo>
                    <a:pt x="58" y="105"/>
                    <a:pt x="57" y="105"/>
                    <a:pt x="57" y="106"/>
                  </a:cubicBezTo>
                  <a:cubicBezTo>
                    <a:pt x="58" y="106"/>
                    <a:pt x="60" y="106"/>
                    <a:pt x="60" y="107"/>
                  </a:cubicBezTo>
                  <a:cubicBezTo>
                    <a:pt x="62" y="107"/>
                    <a:pt x="62" y="108"/>
                    <a:pt x="63" y="109"/>
                  </a:cubicBezTo>
                  <a:cubicBezTo>
                    <a:pt x="64" y="109"/>
                    <a:pt x="65" y="111"/>
                    <a:pt x="66" y="110"/>
                  </a:cubicBezTo>
                  <a:cubicBezTo>
                    <a:pt x="67" y="110"/>
                    <a:pt x="67" y="109"/>
                    <a:pt x="68" y="109"/>
                  </a:cubicBezTo>
                  <a:cubicBezTo>
                    <a:pt x="70" y="109"/>
                    <a:pt x="73" y="111"/>
                    <a:pt x="73" y="108"/>
                  </a:cubicBezTo>
                  <a:cubicBezTo>
                    <a:pt x="73" y="107"/>
                    <a:pt x="71" y="102"/>
                    <a:pt x="70" y="102"/>
                  </a:cubicBezTo>
                  <a:cubicBezTo>
                    <a:pt x="68" y="102"/>
                    <a:pt x="69" y="104"/>
                    <a:pt x="67" y="103"/>
                  </a:cubicBezTo>
                  <a:cubicBezTo>
                    <a:pt x="66" y="103"/>
                    <a:pt x="65" y="102"/>
                    <a:pt x="64" y="101"/>
                  </a:cubicBezTo>
                  <a:cubicBezTo>
                    <a:pt x="64" y="101"/>
                    <a:pt x="62" y="100"/>
                    <a:pt x="62" y="99"/>
                  </a:cubicBezTo>
                  <a:cubicBezTo>
                    <a:pt x="62" y="99"/>
                    <a:pt x="61" y="99"/>
                    <a:pt x="61" y="99"/>
                  </a:cubicBezTo>
                  <a:close/>
                  <a:moveTo>
                    <a:pt x="130" y="95"/>
                  </a:moveTo>
                  <a:cubicBezTo>
                    <a:pt x="131" y="95"/>
                    <a:pt x="132" y="96"/>
                    <a:pt x="133" y="96"/>
                  </a:cubicBezTo>
                  <a:cubicBezTo>
                    <a:pt x="134" y="97"/>
                    <a:pt x="135" y="98"/>
                    <a:pt x="136" y="98"/>
                  </a:cubicBezTo>
                  <a:cubicBezTo>
                    <a:pt x="137" y="97"/>
                    <a:pt x="137" y="96"/>
                    <a:pt x="137" y="95"/>
                  </a:cubicBezTo>
                  <a:cubicBezTo>
                    <a:pt x="138" y="94"/>
                    <a:pt x="138" y="94"/>
                    <a:pt x="137" y="92"/>
                  </a:cubicBezTo>
                  <a:cubicBezTo>
                    <a:pt x="137" y="91"/>
                    <a:pt x="135" y="91"/>
                    <a:pt x="134" y="90"/>
                  </a:cubicBezTo>
                  <a:cubicBezTo>
                    <a:pt x="133" y="90"/>
                    <a:pt x="131" y="87"/>
                    <a:pt x="131" y="87"/>
                  </a:cubicBezTo>
                  <a:cubicBezTo>
                    <a:pt x="130" y="87"/>
                    <a:pt x="130" y="89"/>
                    <a:pt x="129" y="89"/>
                  </a:cubicBezTo>
                  <a:cubicBezTo>
                    <a:pt x="129" y="90"/>
                    <a:pt x="130" y="91"/>
                    <a:pt x="130" y="92"/>
                  </a:cubicBezTo>
                  <a:cubicBezTo>
                    <a:pt x="130" y="92"/>
                    <a:pt x="129" y="93"/>
                    <a:pt x="129" y="94"/>
                  </a:cubicBezTo>
                  <a:cubicBezTo>
                    <a:pt x="129" y="94"/>
                    <a:pt x="129" y="94"/>
                    <a:pt x="130" y="95"/>
                  </a:cubicBezTo>
                  <a:close/>
                  <a:moveTo>
                    <a:pt x="17" y="101"/>
                  </a:moveTo>
                  <a:cubicBezTo>
                    <a:pt x="18" y="102"/>
                    <a:pt x="20" y="102"/>
                    <a:pt x="21" y="103"/>
                  </a:cubicBezTo>
                  <a:cubicBezTo>
                    <a:pt x="22" y="103"/>
                    <a:pt x="22" y="104"/>
                    <a:pt x="22" y="104"/>
                  </a:cubicBezTo>
                  <a:cubicBezTo>
                    <a:pt x="24" y="105"/>
                    <a:pt x="26" y="105"/>
                    <a:pt x="27" y="104"/>
                  </a:cubicBezTo>
                  <a:cubicBezTo>
                    <a:pt x="26" y="104"/>
                    <a:pt x="29" y="101"/>
                    <a:pt x="29" y="101"/>
                  </a:cubicBezTo>
                  <a:cubicBezTo>
                    <a:pt x="31" y="100"/>
                    <a:pt x="29" y="100"/>
                    <a:pt x="30" y="101"/>
                  </a:cubicBezTo>
                  <a:cubicBezTo>
                    <a:pt x="31" y="102"/>
                    <a:pt x="31" y="102"/>
                    <a:pt x="32" y="102"/>
                  </a:cubicBezTo>
                  <a:cubicBezTo>
                    <a:pt x="33" y="101"/>
                    <a:pt x="33" y="99"/>
                    <a:pt x="32" y="99"/>
                  </a:cubicBezTo>
                  <a:cubicBezTo>
                    <a:pt x="31" y="97"/>
                    <a:pt x="29" y="96"/>
                    <a:pt x="27" y="96"/>
                  </a:cubicBezTo>
                  <a:cubicBezTo>
                    <a:pt x="28" y="95"/>
                    <a:pt x="29" y="93"/>
                    <a:pt x="27" y="93"/>
                  </a:cubicBezTo>
                  <a:cubicBezTo>
                    <a:pt x="27" y="91"/>
                    <a:pt x="31" y="91"/>
                    <a:pt x="31" y="90"/>
                  </a:cubicBezTo>
                  <a:cubicBezTo>
                    <a:pt x="32" y="89"/>
                    <a:pt x="31" y="88"/>
                    <a:pt x="31" y="87"/>
                  </a:cubicBezTo>
                  <a:cubicBezTo>
                    <a:pt x="30" y="86"/>
                    <a:pt x="30" y="85"/>
                    <a:pt x="30" y="85"/>
                  </a:cubicBezTo>
                  <a:cubicBezTo>
                    <a:pt x="30" y="84"/>
                    <a:pt x="30" y="83"/>
                    <a:pt x="30" y="83"/>
                  </a:cubicBezTo>
                  <a:cubicBezTo>
                    <a:pt x="30" y="81"/>
                    <a:pt x="30" y="82"/>
                    <a:pt x="29" y="81"/>
                  </a:cubicBezTo>
                  <a:cubicBezTo>
                    <a:pt x="28" y="81"/>
                    <a:pt x="27" y="81"/>
                    <a:pt x="28" y="80"/>
                  </a:cubicBezTo>
                  <a:cubicBezTo>
                    <a:pt x="28" y="80"/>
                    <a:pt x="31" y="80"/>
                    <a:pt x="31" y="79"/>
                  </a:cubicBezTo>
                  <a:cubicBezTo>
                    <a:pt x="33" y="78"/>
                    <a:pt x="33" y="77"/>
                    <a:pt x="34" y="77"/>
                  </a:cubicBezTo>
                  <a:cubicBezTo>
                    <a:pt x="35" y="75"/>
                    <a:pt x="29" y="75"/>
                    <a:pt x="29" y="74"/>
                  </a:cubicBezTo>
                  <a:cubicBezTo>
                    <a:pt x="29" y="73"/>
                    <a:pt x="32" y="74"/>
                    <a:pt x="32" y="74"/>
                  </a:cubicBezTo>
                  <a:cubicBezTo>
                    <a:pt x="34" y="74"/>
                    <a:pt x="34" y="74"/>
                    <a:pt x="36" y="74"/>
                  </a:cubicBezTo>
                  <a:cubicBezTo>
                    <a:pt x="37" y="73"/>
                    <a:pt x="38" y="74"/>
                    <a:pt x="38" y="73"/>
                  </a:cubicBezTo>
                  <a:cubicBezTo>
                    <a:pt x="38" y="72"/>
                    <a:pt x="38" y="71"/>
                    <a:pt x="38" y="70"/>
                  </a:cubicBezTo>
                  <a:cubicBezTo>
                    <a:pt x="37" y="69"/>
                    <a:pt x="35" y="69"/>
                    <a:pt x="36" y="68"/>
                  </a:cubicBezTo>
                  <a:cubicBezTo>
                    <a:pt x="38" y="68"/>
                    <a:pt x="39" y="67"/>
                    <a:pt x="41" y="69"/>
                  </a:cubicBezTo>
                  <a:cubicBezTo>
                    <a:pt x="42" y="69"/>
                    <a:pt x="42" y="63"/>
                    <a:pt x="42" y="62"/>
                  </a:cubicBezTo>
                  <a:cubicBezTo>
                    <a:pt x="42" y="60"/>
                    <a:pt x="41" y="58"/>
                    <a:pt x="43" y="56"/>
                  </a:cubicBezTo>
                  <a:cubicBezTo>
                    <a:pt x="43" y="55"/>
                    <a:pt x="45" y="52"/>
                    <a:pt x="47" y="53"/>
                  </a:cubicBezTo>
                  <a:cubicBezTo>
                    <a:pt x="48" y="55"/>
                    <a:pt x="45" y="56"/>
                    <a:pt x="45" y="58"/>
                  </a:cubicBezTo>
                  <a:cubicBezTo>
                    <a:pt x="46" y="58"/>
                    <a:pt x="47" y="58"/>
                    <a:pt x="47" y="58"/>
                  </a:cubicBezTo>
                  <a:cubicBezTo>
                    <a:pt x="48" y="62"/>
                    <a:pt x="49" y="56"/>
                    <a:pt x="49" y="56"/>
                  </a:cubicBezTo>
                  <a:cubicBezTo>
                    <a:pt x="50" y="55"/>
                    <a:pt x="50" y="56"/>
                    <a:pt x="51" y="57"/>
                  </a:cubicBezTo>
                  <a:cubicBezTo>
                    <a:pt x="52" y="58"/>
                    <a:pt x="52" y="58"/>
                    <a:pt x="52" y="56"/>
                  </a:cubicBezTo>
                  <a:cubicBezTo>
                    <a:pt x="53" y="54"/>
                    <a:pt x="56" y="51"/>
                    <a:pt x="56" y="48"/>
                  </a:cubicBezTo>
                  <a:cubicBezTo>
                    <a:pt x="56" y="45"/>
                    <a:pt x="53" y="45"/>
                    <a:pt x="50" y="45"/>
                  </a:cubicBezTo>
                  <a:cubicBezTo>
                    <a:pt x="50" y="45"/>
                    <a:pt x="48" y="45"/>
                    <a:pt x="48" y="45"/>
                  </a:cubicBezTo>
                  <a:cubicBezTo>
                    <a:pt x="46" y="45"/>
                    <a:pt x="46" y="45"/>
                    <a:pt x="45" y="43"/>
                  </a:cubicBezTo>
                  <a:cubicBezTo>
                    <a:pt x="44" y="43"/>
                    <a:pt x="45" y="42"/>
                    <a:pt x="43" y="43"/>
                  </a:cubicBezTo>
                  <a:cubicBezTo>
                    <a:pt x="43" y="43"/>
                    <a:pt x="42" y="45"/>
                    <a:pt x="42" y="46"/>
                  </a:cubicBezTo>
                  <a:cubicBezTo>
                    <a:pt x="41" y="43"/>
                    <a:pt x="46" y="40"/>
                    <a:pt x="43" y="39"/>
                  </a:cubicBezTo>
                  <a:cubicBezTo>
                    <a:pt x="42" y="39"/>
                    <a:pt x="40" y="39"/>
                    <a:pt x="40" y="39"/>
                  </a:cubicBezTo>
                  <a:cubicBezTo>
                    <a:pt x="38" y="39"/>
                    <a:pt x="36" y="40"/>
                    <a:pt x="35" y="40"/>
                  </a:cubicBezTo>
                  <a:cubicBezTo>
                    <a:pt x="36" y="40"/>
                    <a:pt x="38" y="39"/>
                    <a:pt x="39" y="38"/>
                  </a:cubicBezTo>
                  <a:cubicBezTo>
                    <a:pt x="41" y="38"/>
                    <a:pt x="42" y="38"/>
                    <a:pt x="44" y="37"/>
                  </a:cubicBezTo>
                  <a:cubicBezTo>
                    <a:pt x="43" y="35"/>
                    <a:pt x="44" y="32"/>
                    <a:pt x="43" y="30"/>
                  </a:cubicBezTo>
                  <a:cubicBezTo>
                    <a:pt x="42" y="28"/>
                    <a:pt x="40" y="27"/>
                    <a:pt x="39" y="26"/>
                  </a:cubicBezTo>
                  <a:cubicBezTo>
                    <a:pt x="37" y="26"/>
                    <a:pt x="35" y="25"/>
                    <a:pt x="33" y="26"/>
                  </a:cubicBezTo>
                  <a:cubicBezTo>
                    <a:pt x="32" y="27"/>
                    <a:pt x="32" y="28"/>
                    <a:pt x="31" y="28"/>
                  </a:cubicBezTo>
                  <a:cubicBezTo>
                    <a:pt x="30" y="29"/>
                    <a:pt x="30" y="28"/>
                    <a:pt x="29" y="28"/>
                  </a:cubicBezTo>
                  <a:cubicBezTo>
                    <a:pt x="25" y="27"/>
                    <a:pt x="21" y="30"/>
                    <a:pt x="22" y="34"/>
                  </a:cubicBezTo>
                  <a:cubicBezTo>
                    <a:pt x="22" y="36"/>
                    <a:pt x="23" y="37"/>
                    <a:pt x="24" y="39"/>
                  </a:cubicBezTo>
                  <a:cubicBezTo>
                    <a:pt x="24" y="40"/>
                    <a:pt x="25" y="45"/>
                    <a:pt x="23" y="44"/>
                  </a:cubicBezTo>
                  <a:cubicBezTo>
                    <a:pt x="22" y="44"/>
                    <a:pt x="23" y="41"/>
                    <a:pt x="21" y="41"/>
                  </a:cubicBezTo>
                  <a:cubicBezTo>
                    <a:pt x="20" y="42"/>
                    <a:pt x="19" y="45"/>
                    <a:pt x="19" y="42"/>
                  </a:cubicBezTo>
                  <a:cubicBezTo>
                    <a:pt x="18" y="40"/>
                    <a:pt x="22" y="38"/>
                    <a:pt x="21" y="36"/>
                  </a:cubicBezTo>
                  <a:cubicBezTo>
                    <a:pt x="20" y="35"/>
                    <a:pt x="18" y="35"/>
                    <a:pt x="17" y="36"/>
                  </a:cubicBezTo>
                  <a:cubicBezTo>
                    <a:pt x="15" y="36"/>
                    <a:pt x="15" y="38"/>
                    <a:pt x="14" y="39"/>
                  </a:cubicBezTo>
                  <a:cubicBezTo>
                    <a:pt x="13" y="40"/>
                    <a:pt x="12" y="40"/>
                    <a:pt x="12" y="42"/>
                  </a:cubicBezTo>
                  <a:cubicBezTo>
                    <a:pt x="12" y="43"/>
                    <a:pt x="14" y="43"/>
                    <a:pt x="14" y="45"/>
                  </a:cubicBezTo>
                  <a:cubicBezTo>
                    <a:pt x="14" y="47"/>
                    <a:pt x="11" y="47"/>
                    <a:pt x="11" y="45"/>
                  </a:cubicBezTo>
                  <a:cubicBezTo>
                    <a:pt x="10" y="43"/>
                    <a:pt x="10" y="42"/>
                    <a:pt x="9" y="40"/>
                  </a:cubicBezTo>
                  <a:cubicBezTo>
                    <a:pt x="8" y="41"/>
                    <a:pt x="10" y="42"/>
                    <a:pt x="9" y="42"/>
                  </a:cubicBezTo>
                  <a:cubicBezTo>
                    <a:pt x="9" y="44"/>
                    <a:pt x="8" y="43"/>
                    <a:pt x="7" y="43"/>
                  </a:cubicBezTo>
                  <a:cubicBezTo>
                    <a:pt x="6" y="43"/>
                    <a:pt x="5" y="43"/>
                    <a:pt x="4" y="43"/>
                  </a:cubicBezTo>
                  <a:cubicBezTo>
                    <a:pt x="4" y="43"/>
                    <a:pt x="3" y="41"/>
                    <a:pt x="2" y="41"/>
                  </a:cubicBezTo>
                  <a:cubicBezTo>
                    <a:pt x="2" y="41"/>
                    <a:pt x="0" y="42"/>
                    <a:pt x="0" y="43"/>
                  </a:cubicBezTo>
                  <a:cubicBezTo>
                    <a:pt x="1" y="46"/>
                    <a:pt x="1" y="49"/>
                    <a:pt x="1" y="52"/>
                  </a:cubicBezTo>
                  <a:cubicBezTo>
                    <a:pt x="1" y="54"/>
                    <a:pt x="0" y="57"/>
                    <a:pt x="2" y="59"/>
                  </a:cubicBezTo>
                  <a:cubicBezTo>
                    <a:pt x="2" y="60"/>
                    <a:pt x="4" y="61"/>
                    <a:pt x="4" y="62"/>
                  </a:cubicBezTo>
                  <a:cubicBezTo>
                    <a:pt x="5" y="62"/>
                    <a:pt x="5" y="63"/>
                    <a:pt x="5" y="64"/>
                  </a:cubicBezTo>
                  <a:cubicBezTo>
                    <a:pt x="5" y="65"/>
                    <a:pt x="6" y="66"/>
                    <a:pt x="5" y="67"/>
                  </a:cubicBezTo>
                  <a:cubicBezTo>
                    <a:pt x="5" y="68"/>
                    <a:pt x="4" y="69"/>
                    <a:pt x="3" y="69"/>
                  </a:cubicBezTo>
                  <a:cubicBezTo>
                    <a:pt x="3" y="70"/>
                    <a:pt x="2" y="68"/>
                    <a:pt x="2" y="68"/>
                  </a:cubicBezTo>
                  <a:cubicBezTo>
                    <a:pt x="2" y="67"/>
                    <a:pt x="2" y="66"/>
                    <a:pt x="2" y="65"/>
                  </a:cubicBezTo>
                  <a:cubicBezTo>
                    <a:pt x="2" y="64"/>
                    <a:pt x="0" y="60"/>
                    <a:pt x="1" y="60"/>
                  </a:cubicBezTo>
                  <a:cubicBezTo>
                    <a:pt x="0" y="61"/>
                    <a:pt x="1" y="63"/>
                    <a:pt x="1" y="64"/>
                  </a:cubicBezTo>
                  <a:cubicBezTo>
                    <a:pt x="1" y="66"/>
                    <a:pt x="2" y="67"/>
                    <a:pt x="2" y="69"/>
                  </a:cubicBezTo>
                  <a:cubicBezTo>
                    <a:pt x="2" y="71"/>
                    <a:pt x="2" y="73"/>
                    <a:pt x="2" y="74"/>
                  </a:cubicBezTo>
                  <a:cubicBezTo>
                    <a:pt x="1" y="76"/>
                    <a:pt x="0" y="78"/>
                    <a:pt x="0" y="80"/>
                  </a:cubicBezTo>
                  <a:cubicBezTo>
                    <a:pt x="1" y="80"/>
                    <a:pt x="3" y="81"/>
                    <a:pt x="3" y="81"/>
                  </a:cubicBezTo>
                  <a:cubicBezTo>
                    <a:pt x="3" y="81"/>
                    <a:pt x="2" y="79"/>
                    <a:pt x="3" y="79"/>
                  </a:cubicBezTo>
                  <a:cubicBezTo>
                    <a:pt x="4" y="78"/>
                    <a:pt x="5" y="79"/>
                    <a:pt x="5" y="79"/>
                  </a:cubicBezTo>
                  <a:cubicBezTo>
                    <a:pt x="6" y="81"/>
                    <a:pt x="6" y="81"/>
                    <a:pt x="6" y="83"/>
                  </a:cubicBezTo>
                  <a:cubicBezTo>
                    <a:pt x="6" y="84"/>
                    <a:pt x="7" y="84"/>
                    <a:pt x="7" y="85"/>
                  </a:cubicBezTo>
                  <a:cubicBezTo>
                    <a:pt x="7" y="84"/>
                    <a:pt x="7" y="82"/>
                    <a:pt x="9" y="83"/>
                  </a:cubicBezTo>
                  <a:cubicBezTo>
                    <a:pt x="11" y="84"/>
                    <a:pt x="11" y="86"/>
                    <a:pt x="11" y="88"/>
                  </a:cubicBezTo>
                  <a:cubicBezTo>
                    <a:pt x="11" y="90"/>
                    <a:pt x="12" y="92"/>
                    <a:pt x="12" y="95"/>
                  </a:cubicBezTo>
                  <a:cubicBezTo>
                    <a:pt x="12" y="96"/>
                    <a:pt x="12" y="100"/>
                    <a:pt x="11" y="101"/>
                  </a:cubicBezTo>
                  <a:cubicBezTo>
                    <a:pt x="13" y="101"/>
                    <a:pt x="15" y="101"/>
                    <a:pt x="17" y="101"/>
                  </a:cubicBezTo>
                  <a:close/>
                </a:path>
              </a:pathLst>
            </a:custGeom>
            <a:solidFill>
              <a:srgbClr val="FFC000"/>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93" name="Freeform 50">
              <a:extLst>
                <a:ext uri="{FF2B5EF4-FFF2-40B4-BE49-F238E27FC236}">
                  <a16:creationId xmlns:a16="http://schemas.microsoft.com/office/drawing/2014/main" id="{C119115A-FBF0-86DA-9E72-59629247651E}"/>
                </a:ext>
              </a:extLst>
            </p:cNvPr>
            <p:cNvSpPr>
              <a:spLocks/>
            </p:cNvSpPr>
            <p:nvPr/>
          </p:nvSpPr>
          <p:spPr bwMode="auto">
            <a:xfrm>
              <a:off x="9324975" y="4475163"/>
              <a:ext cx="509588" cy="293687"/>
            </a:xfrm>
            <a:custGeom>
              <a:avLst/>
              <a:gdLst>
                <a:gd name="T0" fmla="*/ 49 w 134"/>
                <a:gd name="T1" fmla="*/ 74 h 77"/>
                <a:gd name="T2" fmla="*/ 54 w 134"/>
                <a:gd name="T3" fmla="*/ 72 h 77"/>
                <a:gd name="T4" fmla="*/ 59 w 134"/>
                <a:gd name="T5" fmla="*/ 63 h 77"/>
                <a:gd name="T6" fmla="*/ 72 w 134"/>
                <a:gd name="T7" fmla="*/ 67 h 77"/>
                <a:gd name="T8" fmla="*/ 82 w 134"/>
                <a:gd name="T9" fmla="*/ 70 h 77"/>
                <a:gd name="T10" fmla="*/ 94 w 134"/>
                <a:gd name="T11" fmla="*/ 71 h 77"/>
                <a:gd name="T12" fmla="*/ 100 w 134"/>
                <a:gd name="T13" fmla="*/ 68 h 77"/>
                <a:gd name="T14" fmla="*/ 117 w 134"/>
                <a:gd name="T15" fmla="*/ 63 h 77"/>
                <a:gd name="T16" fmla="*/ 124 w 134"/>
                <a:gd name="T17" fmla="*/ 53 h 77"/>
                <a:gd name="T18" fmla="*/ 131 w 134"/>
                <a:gd name="T19" fmla="*/ 48 h 77"/>
                <a:gd name="T20" fmla="*/ 132 w 134"/>
                <a:gd name="T21" fmla="*/ 43 h 77"/>
                <a:gd name="T22" fmla="*/ 127 w 134"/>
                <a:gd name="T23" fmla="*/ 35 h 77"/>
                <a:gd name="T24" fmla="*/ 120 w 134"/>
                <a:gd name="T25" fmla="*/ 32 h 77"/>
                <a:gd name="T26" fmla="*/ 112 w 134"/>
                <a:gd name="T27" fmla="*/ 30 h 77"/>
                <a:gd name="T28" fmla="*/ 113 w 134"/>
                <a:gd name="T29" fmla="*/ 23 h 77"/>
                <a:gd name="T30" fmla="*/ 101 w 134"/>
                <a:gd name="T31" fmla="*/ 21 h 77"/>
                <a:gd name="T32" fmla="*/ 97 w 134"/>
                <a:gd name="T33" fmla="*/ 24 h 77"/>
                <a:gd name="T34" fmla="*/ 89 w 134"/>
                <a:gd name="T35" fmla="*/ 28 h 77"/>
                <a:gd name="T36" fmla="*/ 86 w 134"/>
                <a:gd name="T37" fmla="*/ 22 h 77"/>
                <a:gd name="T38" fmla="*/ 87 w 134"/>
                <a:gd name="T39" fmla="*/ 14 h 77"/>
                <a:gd name="T40" fmla="*/ 75 w 134"/>
                <a:gd name="T41" fmla="*/ 10 h 77"/>
                <a:gd name="T42" fmla="*/ 64 w 134"/>
                <a:gd name="T43" fmla="*/ 5 h 77"/>
                <a:gd name="T44" fmla="*/ 56 w 134"/>
                <a:gd name="T45" fmla="*/ 6 h 77"/>
                <a:gd name="T46" fmla="*/ 44 w 134"/>
                <a:gd name="T47" fmla="*/ 1 h 77"/>
                <a:gd name="T48" fmla="*/ 39 w 134"/>
                <a:gd name="T49" fmla="*/ 8 h 77"/>
                <a:gd name="T50" fmla="*/ 28 w 134"/>
                <a:gd name="T51" fmla="*/ 14 h 77"/>
                <a:gd name="T52" fmla="*/ 22 w 134"/>
                <a:gd name="T53" fmla="*/ 17 h 77"/>
                <a:gd name="T54" fmla="*/ 11 w 134"/>
                <a:gd name="T55" fmla="*/ 20 h 77"/>
                <a:gd name="T56" fmla="*/ 5 w 134"/>
                <a:gd name="T57" fmla="*/ 27 h 77"/>
                <a:gd name="T58" fmla="*/ 4 w 134"/>
                <a:gd name="T59" fmla="*/ 28 h 77"/>
                <a:gd name="T60" fmla="*/ 10 w 134"/>
                <a:gd name="T61" fmla="*/ 43 h 77"/>
                <a:gd name="T62" fmla="*/ 15 w 134"/>
                <a:gd name="T63" fmla="*/ 52 h 77"/>
                <a:gd name="T64" fmla="*/ 21 w 134"/>
                <a:gd name="T65" fmla="*/ 57 h 77"/>
                <a:gd name="T66" fmla="*/ 26 w 134"/>
                <a:gd name="T67" fmla="*/ 60 h 77"/>
                <a:gd name="T68" fmla="*/ 35 w 134"/>
                <a:gd name="T69" fmla="*/ 71 h 77"/>
                <a:gd name="T70" fmla="*/ 41 w 134"/>
                <a:gd name="T71" fmla="*/ 7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 h="77">
                  <a:moveTo>
                    <a:pt x="41" y="74"/>
                  </a:moveTo>
                  <a:cubicBezTo>
                    <a:pt x="43" y="77"/>
                    <a:pt x="46" y="74"/>
                    <a:pt x="49" y="74"/>
                  </a:cubicBezTo>
                  <a:cubicBezTo>
                    <a:pt x="50" y="74"/>
                    <a:pt x="51" y="75"/>
                    <a:pt x="52" y="75"/>
                  </a:cubicBezTo>
                  <a:cubicBezTo>
                    <a:pt x="53" y="74"/>
                    <a:pt x="54" y="73"/>
                    <a:pt x="54" y="72"/>
                  </a:cubicBezTo>
                  <a:cubicBezTo>
                    <a:pt x="56" y="70"/>
                    <a:pt x="58" y="69"/>
                    <a:pt x="58" y="66"/>
                  </a:cubicBezTo>
                  <a:cubicBezTo>
                    <a:pt x="58" y="65"/>
                    <a:pt x="58" y="64"/>
                    <a:pt x="59" y="63"/>
                  </a:cubicBezTo>
                  <a:cubicBezTo>
                    <a:pt x="60" y="63"/>
                    <a:pt x="62" y="63"/>
                    <a:pt x="63" y="64"/>
                  </a:cubicBezTo>
                  <a:cubicBezTo>
                    <a:pt x="66" y="62"/>
                    <a:pt x="69" y="66"/>
                    <a:pt x="72" y="67"/>
                  </a:cubicBezTo>
                  <a:cubicBezTo>
                    <a:pt x="74" y="67"/>
                    <a:pt x="75" y="67"/>
                    <a:pt x="77" y="68"/>
                  </a:cubicBezTo>
                  <a:cubicBezTo>
                    <a:pt x="78" y="69"/>
                    <a:pt x="80" y="70"/>
                    <a:pt x="82" y="70"/>
                  </a:cubicBezTo>
                  <a:cubicBezTo>
                    <a:pt x="85" y="71"/>
                    <a:pt x="87" y="68"/>
                    <a:pt x="90" y="69"/>
                  </a:cubicBezTo>
                  <a:cubicBezTo>
                    <a:pt x="91" y="70"/>
                    <a:pt x="92" y="71"/>
                    <a:pt x="94" y="71"/>
                  </a:cubicBezTo>
                  <a:cubicBezTo>
                    <a:pt x="96" y="71"/>
                    <a:pt x="96" y="73"/>
                    <a:pt x="97" y="73"/>
                  </a:cubicBezTo>
                  <a:cubicBezTo>
                    <a:pt x="99" y="72"/>
                    <a:pt x="98" y="69"/>
                    <a:pt x="100" y="68"/>
                  </a:cubicBezTo>
                  <a:cubicBezTo>
                    <a:pt x="102" y="66"/>
                    <a:pt x="105" y="68"/>
                    <a:pt x="107" y="68"/>
                  </a:cubicBezTo>
                  <a:cubicBezTo>
                    <a:pt x="111" y="68"/>
                    <a:pt x="114" y="65"/>
                    <a:pt x="117" y="63"/>
                  </a:cubicBezTo>
                  <a:cubicBezTo>
                    <a:pt x="119" y="61"/>
                    <a:pt x="119" y="59"/>
                    <a:pt x="120" y="57"/>
                  </a:cubicBezTo>
                  <a:cubicBezTo>
                    <a:pt x="121" y="54"/>
                    <a:pt x="123" y="54"/>
                    <a:pt x="124" y="53"/>
                  </a:cubicBezTo>
                  <a:cubicBezTo>
                    <a:pt x="126" y="52"/>
                    <a:pt x="126" y="49"/>
                    <a:pt x="128" y="48"/>
                  </a:cubicBezTo>
                  <a:cubicBezTo>
                    <a:pt x="129" y="48"/>
                    <a:pt x="130" y="48"/>
                    <a:pt x="131" y="48"/>
                  </a:cubicBezTo>
                  <a:cubicBezTo>
                    <a:pt x="132" y="48"/>
                    <a:pt x="133" y="47"/>
                    <a:pt x="134" y="47"/>
                  </a:cubicBezTo>
                  <a:cubicBezTo>
                    <a:pt x="134" y="46"/>
                    <a:pt x="133" y="44"/>
                    <a:pt x="132" y="43"/>
                  </a:cubicBezTo>
                  <a:cubicBezTo>
                    <a:pt x="132" y="42"/>
                    <a:pt x="130" y="42"/>
                    <a:pt x="130" y="41"/>
                  </a:cubicBezTo>
                  <a:cubicBezTo>
                    <a:pt x="128" y="39"/>
                    <a:pt x="129" y="36"/>
                    <a:pt x="127" y="35"/>
                  </a:cubicBezTo>
                  <a:cubicBezTo>
                    <a:pt x="126" y="34"/>
                    <a:pt x="125" y="34"/>
                    <a:pt x="124" y="34"/>
                  </a:cubicBezTo>
                  <a:cubicBezTo>
                    <a:pt x="122" y="33"/>
                    <a:pt x="121" y="32"/>
                    <a:pt x="120" y="32"/>
                  </a:cubicBezTo>
                  <a:cubicBezTo>
                    <a:pt x="117" y="30"/>
                    <a:pt x="118" y="33"/>
                    <a:pt x="115" y="33"/>
                  </a:cubicBezTo>
                  <a:cubicBezTo>
                    <a:pt x="115" y="32"/>
                    <a:pt x="114" y="31"/>
                    <a:pt x="112" y="30"/>
                  </a:cubicBezTo>
                  <a:cubicBezTo>
                    <a:pt x="112" y="30"/>
                    <a:pt x="110" y="29"/>
                    <a:pt x="110" y="28"/>
                  </a:cubicBezTo>
                  <a:cubicBezTo>
                    <a:pt x="109" y="27"/>
                    <a:pt x="113" y="26"/>
                    <a:pt x="113" y="23"/>
                  </a:cubicBezTo>
                  <a:cubicBezTo>
                    <a:pt x="110" y="22"/>
                    <a:pt x="108" y="25"/>
                    <a:pt x="106" y="24"/>
                  </a:cubicBezTo>
                  <a:cubicBezTo>
                    <a:pt x="104" y="24"/>
                    <a:pt x="103" y="22"/>
                    <a:pt x="101" y="21"/>
                  </a:cubicBezTo>
                  <a:cubicBezTo>
                    <a:pt x="100" y="21"/>
                    <a:pt x="97" y="19"/>
                    <a:pt x="96" y="20"/>
                  </a:cubicBezTo>
                  <a:cubicBezTo>
                    <a:pt x="95" y="21"/>
                    <a:pt x="96" y="23"/>
                    <a:pt x="97" y="24"/>
                  </a:cubicBezTo>
                  <a:cubicBezTo>
                    <a:pt x="98" y="26"/>
                    <a:pt x="96" y="26"/>
                    <a:pt x="94" y="27"/>
                  </a:cubicBezTo>
                  <a:cubicBezTo>
                    <a:pt x="93" y="28"/>
                    <a:pt x="90" y="30"/>
                    <a:pt x="89" y="28"/>
                  </a:cubicBezTo>
                  <a:cubicBezTo>
                    <a:pt x="88" y="27"/>
                    <a:pt x="88" y="25"/>
                    <a:pt x="87" y="24"/>
                  </a:cubicBezTo>
                  <a:cubicBezTo>
                    <a:pt x="87" y="24"/>
                    <a:pt x="86" y="23"/>
                    <a:pt x="86" y="22"/>
                  </a:cubicBezTo>
                  <a:cubicBezTo>
                    <a:pt x="85" y="21"/>
                    <a:pt x="84" y="22"/>
                    <a:pt x="83" y="21"/>
                  </a:cubicBezTo>
                  <a:cubicBezTo>
                    <a:pt x="79" y="19"/>
                    <a:pt x="88" y="18"/>
                    <a:pt x="87" y="14"/>
                  </a:cubicBezTo>
                  <a:cubicBezTo>
                    <a:pt x="86" y="12"/>
                    <a:pt x="83" y="13"/>
                    <a:pt x="81" y="13"/>
                  </a:cubicBezTo>
                  <a:cubicBezTo>
                    <a:pt x="78" y="13"/>
                    <a:pt x="78" y="12"/>
                    <a:pt x="75" y="10"/>
                  </a:cubicBezTo>
                  <a:cubicBezTo>
                    <a:pt x="74" y="9"/>
                    <a:pt x="71" y="9"/>
                    <a:pt x="69" y="9"/>
                  </a:cubicBezTo>
                  <a:cubicBezTo>
                    <a:pt x="66" y="8"/>
                    <a:pt x="66" y="7"/>
                    <a:pt x="64" y="5"/>
                  </a:cubicBezTo>
                  <a:cubicBezTo>
                    <a:pt x="64" y="3"/>
                    <a:pt x="62" y="0"/>
                    <a:pt x="59" y="2"/>
                  </a:cubicBezTo>
                  <a:cubicBezTo>
                    <a:pt x="58" y="3"/>
                    <a:pt x="59" y="7"/>
                    <a:pt x="56" y="6"/>
                  </a:cubicBezTo>
                  <a:cubicBezTo>
                    <a:pt x="54" y="9"/>
                    <a:pt x="52" y="6"/>
                    <a:pt x="51" y="4"/>
                  </a:cubicBezTo>
                  <a:cubicBezTo>
                    <a:pt x="50" y="1"/>
                    <a:pt x="48" y="0"/>
                    <a:pt x="44" y="1"/>
                  </a:cubicBezTo>
                  <a:cubicBezTo>
                    <a:pt x="44" y="2"/>
                    <a:pt x="47" y="3"/>
                    <a:pt x="46" y="5"/>
                  </a:cubicBezTo>
                  <a:cubicBezTo>
                    <a:pt x="46" y="6"/>
                    <a:pt x="40" y="8"/>
                    <a:pt x="39" y="8"/>
                  </a:cubicBezTo>
                  <a:cubicBezTo>
                    <a:pt x="37" y="9"/>
                    <a:pt x="35" y="10"/>
                    <a:pt x="32" y="11"/>
                  </a:cubicBezTo>
                  <a:cubicBezTo>
                    <a:pt x="30" y="11"/>
                    <a:pt x="29" y="13"/>
                    <a:pt x="28" y="14"/>
                  </a:cubicBezTo>
                  <a:cubicBezTo>
                    <a:pt x="27" y="14"/>
                    <a:pt x="26" y="14"/>
                    <a:pt x="25" y="15"/>
                  </a:cubicBezTo>
                  <a:cubicBezTo>
                    <a:pt x="24" y="15"/>
                    <a:pt x="23" y="16"/>
                    <a:pt x="22" y="17"/>
                  </a:cubicBezTo>
                  <a:cubicBezTo>
                    <a:pt x="21" y="18"/>
                    <a:pt x="19" y="19"/>
                    <a:pt x="17" y="20"/>
                  </a:cubicBezTo>
                  <a:cubicBezTo>
                    <a:pt x="15" y="20"/>
                    <a:pt x="12" y="20"/>
                    <a:pt x="11" y="20"/>
                  </a:cubicBezTo>
                  <a:cubicBezTo>
                    <a:pt x="9" y="21"/>
                    <a:pt x="9" y="22"/>
                    <a:pt x="9" y="23"/>
                  </a:cubicBezTo>
                  <a:cubicBezTo>
                    <a:pt x="8" y="24"/>
                    <a:pt x="6" y="28"/>
                    <a:pt x="5" y="27"/>
                  </a:cubicBezTo>
                  <a:cubicBezTo>
                    <a:pt x="4" y="26"/>
                    <a:pt x="4" y="23"/>
                    <a:pt x="3" y="24"/>
                  </a:cubicBezTo>
                  <a:cubicBezTo>
                    <a:pt x="0" y="24"/>
                    <a:pt x="3" y="27"/>
                    <a:pt x="4" y="28"/>
                  </a:cubicBezTo>
                  <a:cubicBezTo>
                    <a:pt x="5" y="30"/>
                    <a:pt x="6" y="31"/>
                    <a:pt x="8" y="33"/>
                  </a:cubicBezTo>
                  <a:cubicBezTo>
                    <a:pt x="13" y="36"/>
                    <a:pt x="8" y="39"/>
                    <a:pt x="10" y="43"/>
                  </a:cubicBezTo>
                  <a:cubicBezTo>
                    <a:pt x="11" y="45"/>
                    <a:pt x="12" y="47"/>
                    <a:pt x="13" y="49"/>
                  </a:cubicBezTo>
                  <a:cubicBezTo>
                    <a:pt x="13" y="50"/>
                    <a:pt x="14" y="51"/>
                    <a:pt x="15" y="52"/>
                  </a:cubicBezTo>
                  <a:cubicBezTo>
                    <a:pt x="16" y="53"/>
                    <a:pt x="17" y="52"/>
                    <a:pt x="18" y="53"/>
                  </a:cubicBezTo>
                  <a:cubicBezTo>
                    <a:pt x="20" y="53"/>
                    <a:pt x="20" y="55"/>
                    <a:pt x="21" y="57"/>
                  </a:cubicBezTo>
                  <a:cubicBezTo>
                    <a:pt x="22" y="58"/>
                    <a:pt x="22" y="59"/>
                    <a:pt x="23" y="59"/>
                  </a:cubicBezTo>
                  <a:cubicBezTo>
                    <a:pt x="24" y="60"/>
                    <a:pt x="25" y="59"/>
                    <a:pt x="26" y="60"/>
                  </a:cubicBezTo>
                  <a:cubicBezTo>
                    <a:pt x="27" y="60"/>
                    <a:pt x="28" y="63"/>
                    <a:pt x="30" y="64"/>
                  </a:cubicBezTo>
                  <a:cubicBezTo>
                    <a:pt x="33" y="66"/>
                    <a:pt x="34" y="68"/>
                    <a:pt x="35" y="71"/>
                  </a:cubicBezTo>
                  <a:cubicBezTo>
                    <a:pt x="37" y="71"/>
                    <a:pt x="39" y="72"/>
                    <a:pt x="41" y="74"/>
                  </a:cubicBezTo>
                  <a:cubicBezTo>
                    <a:pt x="42" y="77"/>
                    <a:pt x="39" y="72"/>
                    <a:pt x="41" y="74"/>
                  </a:cubicBezTo>
                  <a:close/>
                </a:path>
              </a:pathLst>
            </a:custGeom>
            <a:solidFill>
              <a:schemeClr val="bg1">
                <a:lumMod val="75000"/>
              </a:schemeClr>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97" name="Freeform 51">
              <a:extLst>
                <a:ext uri="{FF2B5EF4-FFF2-40B4-BE49-F238E27FC236}">
                  <a16:creationId xmlns:a16="http://schemas.microsoft.com/office/drawing/2014/main" id="{0B11D03F-5D4D-1C67-E717-9110869146BB}"/>
                </a:ext>
              </a:extLst>
            </p:cNvPr>
            <p:cNvSpPr>
              <a:spLocks/>
            </p:cNvSpPr>
            <p:nvPr/>
          </p:nvSpPr>
          <p:spPr bwMode="auto">
            <a:xfrm>
              <a:off x="10833100" y="6064250"/>
              <a:ext cx="182563" cy="103187"/>
            </a:xfrm>
            <a:custGeom>
              <a:avLst/>
              <a:gdLst>
                <a:gd name="T0" fmla="*/ 28 w 48"/>
                <a:gd name="T1" fmla="*/ 17 h 27"/>
                <a:gd name="T2" fmla="*/ 27 w 48"/>
                <a:gd name="T3" fmla="*/ 20 h 27"/>
                <a:gd name="T4" fmla="*/ 25 w 48"/>
                <a:gd name="T5" fmla="*/ 22 h 27"/>
                <a:gd name="T6" fmla="*/ 18 w 48"/>
                <a:gd name="T7" fmla="*/ 23 h 27"/>
                <a:gd name="T8" fmla="*/ 16 w 48"/>
                <a:gd name="T9" fmla="*/ 26 h 27"/>
                <a:gd name="T10" fmla="*/ 15 w 48"/>
                <a:gd name="T11" fmla="*/ 27 h 27"/>
                <a:gd name="T12" fmla="*/ 12 w 48"/>
                <a:gd name="T13" fmla="*/ 24 h 27"/>
                <a:gd name="T14" fmla="*/ 9 w 48"/>
                <a:gd name="T15" fmla="*/ 25 h 27"/>
                <a:gd name="T16" fmla="*/ 6 w 48"/>
                <a:gd name="T17" fmla="*/ 23 h 27"/>
                <a:gd name="T18" fmla="*/ 4 w 48"/>
                <a:gd name="T19" fmla="*/ 22 h 27"/>
                <a:gd name="T20" fmla="*/ 2 w 48"/>
                <a:gd name="T21" fmla="*/ 19 h 27"/>
                <a:gd name="T22" fmla="*/ 0 w 48"/>
                <a:gd name="T23" fmla="*/ 15 h 27"/>
                <a:gd name="T24" fmla="*/ 4 w 48"/>
                <a:gd name="T25" fmla="*/ 15 h 27"/>
                <a:gd name="T26" fmla="*/ 8 w 48"/>
                <a:gd name="T27" fmla="*/ 13 h 27"/>
                <a:gd name="T28" fmla="*/ 11 w 48"/>
                <a:gd name="T29" fmla="*/ 13 h 27"/>
                <a:gd name="T30" fmla="*/ 13 w 48"/>
                <a:gd name="T31" fmla="*/ 11 h 27"/>
                <a:gd name="T32" fmla="*/ 16 w 48"/>
                <a:gd name="T33" fmla="*/ 7 h 27"/>
                <a:gd name="T34" fmla="*/ 23 w 48"/>
                <a:gd name="T35" fmla="*/ 9 h 27"/>
                <a:gd name="T36" fmla="*/ 30 w 48"/>
                <a:gd name="T37" fmla="*/ 6 h 27"/>
                <a:gd name="T38" fmla="*/ 38 w 48"/>
                <a:gd name="T39" fmla="*/ 3 h 27"/>
                <a:gd name="T40" fmla="*/ 45 w 48"/>
                <a:gd name="T41" fmla="*/ 0 h 27"/>
                <a:gd name="T42" fmla="*/ 43 w 48"/>
                <a:gd name="T43" fmla="*/ 3 h 27"/>
                <a:gd name="T44" fmla="*/ 36 w 48"/>
                <a:gd name="T45" fmla="*/ 8 h 27"/>
                <a:gd name="T46" fmla="*/ 34 w 48"/>
                <a:gd name="T47" fmla="*/ 14 h 27"/>
                <a:gd name="T48" fmla="*/ 35 w 48"/>
                <a:gd name="T49" fmla="*/ 18 h 27"/>
                <a:gd name="T50" fmla="*/ 28 w 48"/>
                <a:gd name="T51" fmla="*/ 17 h 27"/>
                <a:gd name="T52" fmla="*/ 28 w 48"/>
                <a:gd name="T53" fmla="*/ 1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27">
                  <a:moveTo>
                    <a:pt x="28" y="17"/>
                  </a:moveTo>
                  <a:cubicBezTo>
                    <a:pt x="27" y="18"/>
                    <a:pt x="28" y="19"/>
                    <a:pt x="27" y="20"/>
                  </a:cubicBezTo>
                  <a:cubicBezTo>
                    <a:pt x="27" y="21"/>
                    <a:pt x="27" y="21"/>
                    <a:pt x="25" y="22"/>
                  </a:cubicBezTo>
                  <a:cubicBezTo>
                    <a:pt x="23" y="23"/>
                    <a:pt x="21" y="23"/>
                    <a:pt x="18" y="23"/>
                  </a:cubicBezTo>
                  <a:cubicBezTo>
                    <a:pt x="17" y="24"/>
                    <a:pt x="16" y="24"/>
                    <a:pt x="16" y="26"/>
                  </a:cubicBezTo>
                  <a:cubicBezTo>
                    <a:pt x="15" y="26"/>
                    <a:pt x="16" y="27"/>
                    <a:pt x="15" y="27"/>
                  </a:cubicBezTo>
                  <a:cubicBezTo>
                    <a:pt x="13" y="27"/>
                    <a:pt x="13" y="24"/>
                    <a:pt x="12" y="24"/>
                  </a:cubicBezTo>
                  <a:cubicBezTo>
                    <a:pt x="11" y="24"/>
                    <a:pt x="10" y="25"/>
                    <a:pt x="9" y="25"/>
                  </a:cubicBezTo>
                  <a:cubicBezTo>
                    <a:pt x="8" y="24"/>
                    <a:pt x="7" y="24"/>
                    <a:pt x="6" y="23"/>
                  </a:cubicBezTo>
                  <a:cubicBezTo>
                    <a:pt x="5" y="23"/>
                    <a:pt x="4" y="23"/>
                    <a:pt x="4" y="22"/>
                  </a:cubicBezTo>
                  <a:cubicBezTo>
                    <a:pt x="3" y="21"/>
                    <a:pt x="3" y="20"/>
                    <a:pt x="2" y="19"/>
                  </a:cubicBezTo>
                  <a:cubicBezTo>
                    <a:pt x="2" y="18"/>
                    <a:pt x="0" y="16"/>
                    <a:pt x="0" y="15"/>
                  </a:cubicBezTo>
                  <a:cubicBezTo>
                    <a:pt x="1" y="13"/>
                    <a:pt x="3" y="16"/>
                    <a:pt x="4" y="15"/>
                  </a:cubicBezTo>
                  <a:cubicBezTo>
                    <a:pt x="6" y="14"/>
                    <a:pt x="5" y="11"/>
                    <a:pt x="8" y="13"/>
                  </a:cubicBezTo>
                  <a:cubicBezTo>
                    <a:pt x="9" y="13"/>
                    <a:pt x="10" y="14"/>
                    <a:pt x="11" y="13"/>
                  </a:cubicBezTo>
                  <a:cubicBezTo>
                    <a:pt x="12" y="13"/>
                    <a:pt x="13" y="12"/>
                    <a:pt x="13" y="11"/>
                  </a:cubicBezTo>
                  <a:cubicBezTo>
                    <a:pt x="14" y="8"/>
                    <a:pt x="13" y="7"/>
                    <a:pt x="16" y="7"/>
                  </a:cubicBezTo>
                  <a:cubicBezTo>
                    <a:pt x="18" y="8"/>
                    <a:pt x="21" y="8"/>
                    <a:pt x="23" y="9"/>
                  </a:cubicBezTo>
                  <a:cubicBezTo>
                    <a:pt x="26" y="9"/>
                    <a:pt x="28" y="7"/>
                    <a:pt x="30" y="6"/>
                  </a:cubicBezTo>
                  <a:cubicBezTo>
                    <a:pt x="33" y="5"/>
                    <a:pt x="35" y="5"/>
                    <a:pt x="38" y="3"/>
                  </a:cubicBezTo>
                  <a:cubicBezTo>
                    <a:pt x="40" y="3"/>
                    <a:pt x="43" y="0"/>
                    <a:pt x="45" y="0"/>
                  </a:cubicBezTo>
                  <a:cubicBezTo>
                    <a:pt x="48" y="0"/>
                    <a:pt x="44" y="3"/>
                    <a:pt x="43" y="3"/>
                  </a:cubicBezTo>
                  <a:cubicBezTo>
                    <a:pt x="40" y="4"/>
                    <a:pt x="39" y="6"/>
                    <a:pt x="36" y="8"/>
                  </a:cubicBezTo>
                  <a:cubicBezTo>
                    <a:pt x="34" y="9"/>
                    <a:pt x="32" y="11"/>
                    <a:pt x="34" y="14"/>
                  </a:cubicBezTo>
                  <a:cubicBezTo>
                    <a:pt x="35" y="15"/>
                    <a:pt x="38" y="17"/>
                    <a:pt x="35" y="18"/>
                  </a:cubicBezTo>
                  <a:cubicBezTo>
                    <a:pt x="33" y="19"/>
                    <a:pt x="31" y="17"/>
                    <a:pt x="28" y="17"/>
                  </a:cubicBezTo>
                  <a:cubicBezTo>
                    <a:pt x="27" y="18"/>
                    <a:pt x="30" y="17"/>
                    <a:pt x="28" y="17"/>
                  </a:cubicBezTo>
                  <a:close/>
                </a:path>
              </a:pathLst>
            </a:custGeom>
            <a:solidFill>
              <a:schemeClr val="bg1">
                <a:lumMod val="75000"/>
              </a:schemeClr>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98" name="Freeform 52">
              <a:extLst>
                <a:ext uri="{FF2B5EF4-FFF2-40B4-BE49-F238E27FC236}">
                  <a16:creationId xmlns:a16="http://schemas.microsoft.com/office/drawing/2014/main" id="{BA713531-A420-B3D1-C488-3749C7A43DC6}"/>
                </a:ext>
              </a:extLst>
            </p:cNvPr>
            <p:cNvSpPr>
              <a:spLocks noEditPoints="1"/>
            </p:cNvSpPr>
            <p:nvPr/>
          </p:nvSpPr>
          <p:spPr bwMode="auto">
            <a:xfrm>
              <a:off x="9439275" y="4983163"/>
              <a:ext cx="441325" cy="425450"/>
            </a:xfrm>
            <a:custGeom>
              <a:avLst/>
              <a:gdLst>
                <a:gd name="T0" fmla="*/ 93 w 116"/>
                <a:gd name="T1" fmla="*/ 109 h 112"/>
                <a:gd name="T2" fmla="*/ 69 w 116"/>
                <a:gd name="T3" fmla="*/ 91 h 112"/>
                <a:gd name="T4" fmla="*/ 45 w 116"/>
                <a:gd name="T5" fmla="*/ 80 h 112"/>
                <a:gd name="T6" fmla="*/ 33 w 116"/>
                <a:gd name="T7" fmla="*/ 65 h 112"/>
                <a:gd name="T8" fmla="*/ 34 w 116"/>
                <a:gd name="T9" fmla="*/ 61 h 112"/>
                <a:gd name="T10" fmla="*/ 24 w 116"/>
                <a:gd name="T11" fmla="*/ 49 h 112"/>
                <a:gd name="T12" fmla="*/ 17 w 116"/>
                <a:gd name="T13" fmla="*/ 35 h 112"/>
                <a:gd name="T14" fmla="*/ 12 w 116"/>
                <a:gd name="T15" fmla="*/ 44 h 112"/>
                <a:gd name="T16" fmla="*/ 4 w 116"/>
                <a:gd name="T17" fmla="*/ 45 h 112"/>
                <a:gd name="T18" fmla="*/ 3 w 116"/>
                <a:gd name="T19" fmla="*/ 39 h 112"/>
                <a:gd name="T20" fmla="*/ 8 w 116"/>
                <a:gd name="T21" fmla="*/ 30 h 112"/>
                <a:gd name="T22" fmla="*/ 27 w 116"/>
                <a:gd name="T23" fmla="*/ 30 h 112"/>
                <a:gd name="T24" fmla="*/ 36 w 116"/>
                <a:gd name="T25" fmla="*/ 25 h 112"/>
                <a:gd name="T26" fmla="*/ 43 w 116"/>
                <a:gd name="T27" fmla="*/ 15 h 112"/>
                <a:gd name="T28" fmla="*/ 47 w 116"/>
                <a:gd name="T29" fmla="*/ 9 h 112"/>
                <a:gd name="T30" fmla="*/ 54 w 116"/>
                <a:gd name="T31" fmla="*/ 5 h 112"/>
                <a:gd name="T32" fmla="*/ 66 w 116"/>
                <a:gd name="T33" fmla="*/ 7 h 112"/>
                <a:gd name="T34" fmla="*/ 75 w 116"/>
                <a:gd name="T35" fmla="*/ 17 h 112"/>
                <a:gd name="T36" fmla="*/ 97 w 116"/>
                <a:gd name="T37" fmla="*/ 22 h 112"/>
                <a:gd name="T38" fmla="*/ 105 w 116"/>
                <a:gd name="T39" fmla="*/ 23 h 112"/>
                <a:gd name="T40" fmla="*/ 109 w 116"/>
                <a:gd name="T41" fmla="*/ 31 h 112"/>
                <a:gd name="T42" fmla="*/ 113 w 116"/>
                <a:gd name="T43" fmla="*/ 37 h 112"/>
                <a:gd name="T44" fmla="*/ 108 w 116"/>
                <a:gd name="T45" fmla="*/ 48 h 112"/>
                <a:gd name="T46" fmla="*/ 92 w 116"/>
                <a:gd name="T47" fmla="*/ 40 h 112"/>
                <a:gd name="T48" fmla="*/ 82 w 116"/>
                <a:gd name="T49" fmla="*/ 41 h 112"/>
                <a:gd name="T50" fmla="*/ 73 w 116"/>
                <a:gd name="T51" fmla="*/ 39 h 112"/>
                <a:gd name="T52" fmla="*/ 61 w 116"/>
                <a:gd name="T53" fmla="*/ 39 h 112"/>
                <a:gd name="T54" fmla="*/ 52 w 116"/>
                <a:gd name="T55" fmla="*/ 41 h 112"/>
                <a:gd name="T56" fmla="*/ 45 w 116"/>
                <a:gd name="T57" fmla="*/ 53 h 112"/>
                <a:gd name="T58" fmla="*/ 49 w 116"/>
                <a:gd name="T59" fmla="*/ 57 h 112"/>
                <a:gd name="T60" fmla="*/ 53 w 116"/>
                <a:gd name="T61" fmla="*/ 66 h 112"/>
                <a:gd name="T62" fmla="*/ 72 w 116"/>
                <a:gd name="T63" fmla="*/ 86 h 112"/>
                <a:gd name="T64" fmla="*/ 84 w 116"/>
                <a:gd name="T65" fmla="*/ 102 h 112"/>
                <a:gd name="T66" fmla="*/ 96 w 116"/>
                <a:gd name="T67" fmla="*/ 112 h 112"/>
                <a:gd name="T68" fmla="*/ 21 w 116"/>
                <a:gd name="T69" fmla="*/ 43 h 112"/>
                <a:gd name="T70" fmla="*/ 22 w 116"/>
                <a:gd name="T71" fmla="*/ 41 h 112"/>
                <a:gd name="T72" fmla="*/ 15 w 116"/>
                <a:gd name="T73" fmla="*/ 42 h 112"/>
                <a:gd name="T74" fmla="*/ 17 w 116"/>
                <a:gd name="T75" fmla="*/ 51 h 112"/>
                <a:gd name="T76" fmla="*/ 19 w 116"/>
                <a:gd name="T77" fmla="*/ 53 h 112"/>
                <a:gd name="T78" fmla="*/ 19 w 116"/>
                <a:gd name="T79" fmla="*/ 47 h 112"/>
                <a:gd name="T80" fmla="*/ 26 w 116"/>
                <a:gd name="T81" fmla="*/ 57 h 112"/>
                <a:gd name="T82" fmla="*/ 31 w 116"/>
                <a:gd name="T83" fmla="*/ 60 h 112"/>
                <a:gd name="T84" fmla="*/ 26 w 116"/>
                <a:gd name="T85" fmla="*/ 67 h 112"/>
                <a:gd name="T86" fmla="*/ 29 w 116"/>
                <a:gd name="T87" fmla="*/ 70 h 112"/>
                <a:gd name="T88" fmla="*/ 55 w 116"/>
                <a:gd name="T89" fmla="*/ 88 h 112"/>
                <a:gd name="T90" fmla="*/ 65 w 116"/>
                <a:gd name="T91" fmla="*/ 91 h 112"/>
                <a:gd name="T92" fmla="*/ 61 w 116"/>
                <a:gd name="T93" fmla="*/ 101 h 112"/>
                <a:gd name="T94" fmla="*/ 67 w 116"/>
                <a:gd name="T95" fmla="*/ 99 h 112"/>
                <a:gd name="T96" fmla="*/ 73 w 116"/>
                <a:gd name="T97" fmla="*/ 100 h 112"/>
                <a:gd name="T98" fmla="*/ 72 w 116"/>
                <a:gd name="T99" fmla="*/ 98 h 112"/>
                <a:gd name="T100" fmla="*/ 52 w 116"/>
                <a:gd name="T101" fmla="*/ 96 h 112"/>
                <a:gd name="T102" fmla="*/ 52 w 116"/>
                <a:gd name="T103"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6" h="112">
                  <a:moveTo>
                    <a:pt x="96" y="112"/>
                  </a:moveTo>
                  <a:cubicBezTo>
                    <a:pt x="96" y="112"/>
                    <a:pt x="96" y="112"/>
                    <a:pt x="96" y="112"/>
                  </a:cubicBezTo>
                  <a:cubicBezTo>
                    <a:pt x="95" y="111"/>
                    <a:pt x="94" y="110"/>
                    <a:pt x="93" y="109"/>
                  </a:cubicBezTo>
                  <a:cubicBezTo>
                    <a:pt x="91" y="108"/>
                    <a:pt x="89" y="108"/>
                    <a:pt x="88" y="107"/>
                  </a:cubicBezTo>
                  <a:cubicBezTo>
                    <a:pt x="84" y="105"/>
                    <a:pt x="82" y="102"/>
                    <a:pt x="79" y="100"/>
                  </a:cubicBezTo>
                  <a:cubicBezTo>
                    <a:pt x="75" y="97"/>
                    <a:pt x="73" y="94"/>
                    <a:pt x="69" y="91"/>
                  </a:cubicBezTo>
                  <a:cubicBezTo>
                    <a:pt x="66" y="88"/>
                    <a:pt x="63" y="87"/>
                    <a:pt x="59" y="86"/>
                  </a:cubicBezTo>
                  <a:cubicBezTo>
                    <a:pt x="56" y="84"/>
                    <a:pt x="52" y="86"/>
                    <a:pt x="49" y="84"/>
                  </a:cubicBezTo>
                  <a:cubicBezTo>
                    <a:pt x="47" y="83"/>
                    <a:pt x="47" y="81"/>
                    <a:pt x="45" y="80"/>
                  </a:cubicBezTo>
                  <a:cubicBezTo>
                    <a:pt x="44" y="78"/>
                    <a:pt x="42" y="77"/>
                    <a:pt x="41" y="76"/>
                  </a:cubicBezTo>
                  <a:cubicBezTo>
                    <a:pt x="38" y="73"/>
                    <a:pt x="35" y="71"/>
                    <a:pt x="33" y="67"/>
                  </a:cubicBezTo>
                  <a:cubicBezTo>
                    <a:pt x="32" y="66"/>
                    <a:pt x="32" y="66"/>
                    <a:pt x="33" y="65"/>
                  </a:cubicBezTo>
                  <a:cubicBezTo>
                    <a:pt x="33" y="65"/>
                    <a:pt x="34" y="65"/>
                    <a:pt x="34" y="65"/>
                  </a:cubicBezTo>
                  <a:cubicBezTo>
                    <a:pt x="35" y="64"/>
                    <a:pt x="36" y="64"/>
                    <a:pt x="37" y="64"/>
                  </a:cubicBezTo>
                  <a:cubicBezTo>
                    <a:pt x="37" y="63"/>
                    <a:pt x="35" y="62"/>
                    <a:pt x="34" y="61"/>
                  </a:cubicBezTo>
                  <a:cubicBezTo>
                    <a:pt x="32" y="59"/>
                    <a:pt x="31" y="58"/>
                    <a:pt x="29" y="56"/>
                  </a:cubicBezTo>
                  <a:cubicBezTo>
                    <a:pt x="28" y="54"/>
                    <a:pt x="27" y="53"/>
                    <a:pt x="26" y="52"/>
                  </a:cubicBezTo>
                  <a:cubicBezTo>
                    <a:pt x="25" y="52"/>
                    <a:pt x="23" y="51"/>
                    <a:pt x="24" y="49"/>
                  </a:cubicBezTo>
                  <a:cubicBezTo>
                    <a:pt x="24" y="52"/>
                    <a:pt x="29" y="49"/>
                    <a:pt x="27" y="46"/>
                  </a:cubicBezTo>
                  <a:cubicBezTo>
                    <a:pt x="28" y="43"/>
                    <a:pt x="26" y="41"/>
                    <a:pt x="24" y="40"/>
                  </a:cubicBezTo>
                  <a:cubicBezTo>
                    <a:pt x="22" y="38"/>
                    <a:pt x="20" y="35"/>
                    <a:pt x="17" y="35"/>
                  </a:cubicBezTo>
                  <a:cubicBezTo>
                    <a:pt x="15" y="35"/>
                    <a:pt x="15" y="35"/>
                    <a:pt x="14" y="37"/>
                  </a:cubicBezTo>
                  <a:cubicBezTo>
                    <a:pt x="14" y="39"/>
                    <a:pt x="14" y="39"/>
                    <a:pt x="13" y="40"/>
                  </a:cubicBezTo>
                  <a:cubicBezTo>
                    <a:pt x="12" y="41"/>
                    <a:pt x="12" y="42"/>
                    <a:pt x="12" y="44"/>
                  </a:cubicBezTo>
                  <a:cubicBezTo>
                    <a:pt x="11" y="45"/>
                    <a:pt x="12" y="45"/>
                    <a:pt x="11" y="43"/>
                  </a:cubicBezTo>
                  <a:cubicBezTo>
                    <a:pt x="9" y="45"/>
                    <a:pt x="10" y="48"/>
                    <a:pt x="9" y="49"/>
                  </a:cubicBezTo>
                  <a:cubicBezTo>
                    <a:pt x="6" y="52"/>
                    <a:pt x="4" y="47"/>
                    <a:pt x="4" y="45"/>
                  </a:cubicBezTo>
                  <a:cubicBezTo>
                    <a:pt x="3" y="44"/>
                    <a:pt x="2" y="43"/>
                    <a:pt x="3" y="42"/>
                  </a:cubicBezTo>
                  <a:cubicBezTo>
                    <a:pt x="3" y="41"/>
                    <a:pt x="4" y="42"/>
                    <a:pt x="4" y="41"/>
                  </a:cubicBezTo>
                  <a:cubicBezTo>
                    <a:pt x="4" y="40"/>
                    <a:pt x="3" y="40"/>
                    <a:pt x="3" y="39"/>
                  </a:cubicBezTo>
                  <a:cubicBezTo>
                    <a:pt x="2" y="38"/>
                    <a:pt x="2" y="37"/>
                    <a:pt x="2" y="36"/>
                  </a:cubicBezTo>
                  <a:cubicBezTo>
                    <a:pt x="1" y="34"/>
                    <a:pt x="0" y="32"/>
                    <a:pt x="1" y="31"/>
                  </a:cubicBezTo>
                  <a:cubicBezTo>
                    <a:pt x="2" y="32"/>
                    <a:pt x="10" y="34"/>
                    <a:pt x="8" y="30"/>
                  </a:cubicBezTo>
                  <a:cubicBezTo>
                    <a:pt x="11" y="30"/>
                    <a:pt x="13" y="32"/>
                    <a:pt x="16" y="31"/>
                  </a:cubicBezTo>
                  <a:cubicBezTo>
                    <a:pt x="18" y="30"/>
                    <a:pt x="19" y="28"/>
                    <a:pt x="19" y="26"/>
                  </a:cubicBezTo>
                  <a:cubicBezTo>
                    <a:pt x="21" y="26"/>
                    <a:pt x="26" y="33"/>
                    <a:pt x="27" y="30"/>
                  </a:cubicBezTo>
                  <a:cubicBezTo>
                    <a:pt x="29" y="31"/>
                    <a:pt x="35" y="35"/>
                    <a:pt x="36" y="31"/>
                  </a:cubicBezTo>
                  <a:cubicBezTo>
                    <a:pt x="36" y="30"/>
                    <a:pt x="34" y="29"/>
                    <a:pt x="35" y="28"/>
                  </a:cubicBezTo>
                  <a:cubicBezTo>
                    <a:pt x="35" y="27"/>
                    <a:pt x="37" y="27"/>
                    <a:pt x="36" y="25"/>
                  </a:cubicBezTo>
                  <a:cubicBezTo>
                    <a:pt x="33" y="25"/>
                    <a:pt x="36" y="24"/>
                    <a:pt x="37" y="23"/>
                  </a:cubicBezTo>
                  <a:cubicBezTo>
                    <a:pt x="39" y="22"/>
                    <a:pt x="41" y="23"/>
                    <a:pt x="42" y="20"/>
                  </a:cubicBezTo>
                  <a:cubicBezTo>
                    <a:pt x="42" y="19"/>
                    <a:pt x="43" y="17"/>
                    <a:pt x="43" y="15"/>
                  </a:cubicBezTo>
                  <a:cubicBezTo>
                    <a:pt x="42" y="14"/>
                    <a:pt x="40" y="13"/>
                    <a:pt x="41" y="12"/>
                  </a:cubicBezTo>
                  <a:cubicBezTo>
                    <a:pt x="42" y="11"/>
                    <a:pt x="43" y="11"/>
                    <a:pt x="44" y="11"/>
                  </a:cubicBezTo>
                  <a:cubicBezTo>
                    <a:pt x="45" y="10"/>
                    <a:pt x="46" y="10"/>
                    <a:pt x="47" y="9"/>
                  </a:cubicBezTo>
                  <a:cubicBezTo>
                    <a:pt x="49" y="8"/>
                    <a:pt x="49" y="8"/>
                    <a:pt x="50" y="7"/>
                  </a:cubicBezTo>
                  <a:cubicBezTo>
                    <a:pt x="51" y="6"/>
                    <a:pt x="51" y="6"/>
                    <a:pt x="52" y="6"/>
                  </a:cubicBezTo>
                  <a:cubicBezTo>
                    <a:pt x="53" y="6"/>
                    <a:pt x="53" y="7"/>
                    <a:pt x="54" y="5"/>
                  </a:cubicBezTo>
                  <a:cubicBezTo>
                    <a:pt x="54" y="5"/>
                    <a:pt x="54" y="4"/>
                    <a:pt x="54" y="3"/>
                  </a:cubicBezTo>
                  <a:cubicBezTo>
                    <a:pt x="55" y="0"/>
                    <a:pt x="56" y="3"/>
                    <a:pt x="58" y="2"/>
                  </a:cubicBezTo>
                  <a:cubicBezTo>
                    <a:pt x="61" y="4"/>
                    <a:pt x="64" y="5"/>
                    <a:pt x="66" y="7"/>
                  </a:cubicBezTo>
                  <a:cubicBezTo>
                    <a:pt x="67" y="8"/>
                    <a:pt x="68" y="11"/>
                    <a:pt x="70" y="12"/>
                  </a:cubicBezTo>
                  <a:cubicBezTo>
                    <a:pt x="71" y="13"/>
                    <a:pt x="72" y="13"/>
                    <a:pt x="73" y="14"/>
                  </a:cubicBezTo>
                  <a:cubicBezTo>
                    <a:pt x="74" y="14"/>
                    <a:pt x="74" y="16"/>
                    <a:pt x="75" y="17"/>
                  </a:cubicBezTo>
                  <a:cubicBezTo>
                    <a:pt x="77" y="18"/>
                    <a:pt x="79" y="19"/>
                    <a:pt x="81" y="21"/>
                  </a:cubicBezTo>
                  <a:cubicBezTo>
                    <a:pt x="84" y="22"/>
                    <a:pt x="86" y="22"/>
                    <a:pt x="89" y="22"/>
                  </a:cubicBezTo>
                  <a:cubicBezTo>
                    <a:pt x="92" y="22"/>
                    <a:pt x="94" y="23"/>
                    <a:pt x="97" y="22"/>
                  </a:cubicBezTo>
                  <a:cubicBezTo>
                    <a:pt x="99" y="20"/>
                    <a:pt x="100" y="20"/>
                    <a:pt x="103" y="19"/>
                  </a:cubicBezTo>
                  <a:cubicBezTo>
                    <a:pt x="105" y="19"/>
                    <a:pt x="107" y="16"/>
                    <a:pt x="108" y="16"/>
                  </a:cubicBezTo>
                  <a:cubicBezTo>
                    <a:pt x="107" y="19"/>
                    <a:pt x="105" y="20"/>
                    <a:pt x="105" y="23"/>
                  </a:cubicBezTo>
                  <a:cubicBezTo>
                    <a:pt x="105" y="24"/>
                    <a:pt x="106" y="25"/>
                    <a:pt x="106" y="26"/>
                  </a:cubicBezTo>
                  <a:cubicBezTo>
                    <a:pt x="106" y="28"/>
                    <a:pt x="105" y="29"/>
                    <a:pt x="105" y="30"/>
                  </a:cubicBezTo>
                  <a:cubicBezTo>
                    <a:pt x="106" y="30"/>
                    <a:pt x="108" y="29"/>
                    <a:pt x="109" y="31"/>
                  </a:cubicBezTo>
                  <a:cubicBezTo>
                    <a:pt x="109" y="31"/>
                    <a:pt x="108" y="32"/>
                    <a:pt x="108" y="33"/>
                  </a:cubicBezTo>
                  <a:cubicBezTo>
                    <a:pt x="107" y="34"/>
                    <a:pt x="107" y="34"/>
                    <a:pt x="107" y="35"/>
                  </a:cubicBezTo>
                  <a:cubicBezTo>
                    <a:pt x="109" y="36"/>
                    <a:pt x="111" y="36"/>
                    <a:pt x="113" y="37"/>
                  </a:cubicBezTo>
                  <a:cubicBezTo>
                    <a:pt x="116" y="38"/>
                    <a:pt x="114" y="40"/>
                    <a:pt x="112" y="40"/>
                  </a:cubicBezTo>
                  <a:cubicBezTo>
                    <a:pt x="110" y="40"/>
                    <a:pt x="110" y="41"/>
                    <a:pt x="110" y="43"/>
                  </a:cubicBezTo>
                  <a:cubicBezTo>
                    <a:pt x="109" y="45"/>
                    <a:pt x="110" y="46"/>
                    <a:pt x="108" y="48"/>
                  </a:cubicBezTo>
                  <a:cubicBezTo>
                    <a:pt x="104" y="50"/>
                    <a:pt x="104" y="45"/>
                    <a:pt x="102" y="43"/>
                  </a:cubicBezTo>
                  <a:cubicBezTo>
                    <a:pt x="100" y="41"/>
                    <a:pt x="100" y="42"/>
                    <a:pt x="98" y="42"/>
                  </a:cubicBezTo>
                  <a:cubicBezTo>
                    <a:pt x="95" y="43"/>
                    <a:pt x="94" y="41"/>
                    <a:pt x="92" y="40"/>
                  </a:cubicBezTo>
                  <a:cubicBezTo>
                    <a:pt x="92" y="41"/>
                    <a:pt x="90" y="41"/>
                    <a:pt x="89" y="41"/>
                  </a:cubicBezTo>
                  <a:cubicBezTo>
                    <a:pt x="88" y="40"/>
                    <a:pt x="87" y="41"/>
                    <a:pt x="86" y="41"/>
                  </a:cubicBezTo>
                  <a:cubicBezTo>
                    <a:pt x="84" y="42"/>
                    <a:pt x="84" y="42"/>
                    <a:pt x="82" y="41"/>
                  </a:cubicBezTo>
                  <a:cubicBezTo>
                    <a:pt x="81" y="40"/>
                    <a:pt x="81" y="39"/>
                    <a:pt x="79" y="40"/>
                  </a:cubicBezTo>
                  <a:cubicBezTo>
                    <a:pt x="78" y="40"/>
                    <a:pt x="77" y="42"/>
                    <a:pt x="76" y="40"/>
                  </a:cubicBezTo>
                  <a:cubicBezTo>
                    <a:pt x="75" y="40"/>
                    <a:pt x="74" y="39"/>
                    <a:pt x="73" y="39"/>
                  </a:cubicBezTo>
                  <a:cubicBezTo>
                    <a:pt x="72" y="39"/>
                    <a:pt x="72" y="40"/>
                    <a:pt x="70" y="39"/>
                  </a:cubicBezTo>
                  <a:cubicBezTo>
                    <a:pt x="69" y="38"/>
                    <a:pt x="68" y="36"/>
                    <a:pt x="66" y="37"/>
                  </a:cubicBezTo>
                  <a:cubicBezTo>
                    <a:pt x="64" y="38"/>
                    <a:pt x="64" y="39"/>
                    <a:pt x="61" y="39"/>
                  </a:cubicBezTo>
                  <a:cubicBezTo>
                    <a:pt x="59" y="38"/>
                    <a:pt x="58" y="38"/>
                    <a:pt x="56" y="41"/>
                  </a:cubicBezTo>
                  <a:cubicBezTo>
                    <a:pt x="55" y="42"/>
                    <a:pt x="55" y="44"/>
                    <a:pt x="53" y="43"/>
                  </a:cubicBezTo>
                  <a:cubicBezTo>
                    <a:pt x="53" y="43"/>
                    <a:pt x="52" y="42"/>
                    <a:pt x="52" y="41"/>
                  </a:cubicBezTo>
                  <a:cubicBezTo>
                    <a:pt x="51" y="40"/>
                    <a:pt x="50" y="40"/>
                    <a:pt x="49" y="39"/>
                  </a:cubicBezTo>
                  <a:cubicBezTo>
                    <a:pt x="42" y="37"/>
                    <a:pt x="45" y="45"/>
                    <a:pt x="44" y="49"/>
                  </a:cubicBezTo>
                  <a:cubicBezTo>
                    <a:pt x="43" y="51"/>
                    <a:pt x="43" y="52"/>
                    <a:pt x="45" y="53"/>
                  </a:cubicBezTo>
                  <a:cubicBezTo>
                    <a:pt x="46" y="53"/>
                    <a:pt x="47" y="53"/>
                    <a:pt x="48" y="54"/>
                  </a:cubicBezTo>
                  <a:cubicBezTo>
                    <a:pt x="49" y="55"/>
                    <a:pt x="49" y="56"/>
                    <a:pt x="49" y="57"/>
                  </a:cubicBezTo>
                  <a:cubicBezTo>
                    <a:pt x="49" y="57"/>
                    <a:pt x="49" y="57"/>
                    <a:pt x="49" y="57"/>
                  </a:cubicBezTo>
                  <a:cubicBezTo>
                    <a:pt x="49" y="57"/>
                    <a:pt x="50" y="57"/>
                    <a:pt x="50" y="57"/>
                  </a:cubicBezTo>
                  <a:cubicBezTo>
                    <a:pt x="50" y="58"/>
                    <a:pt x="51" y="58"/>
                    <a:pt x="51" y="59"/>
                  </a:cubicBezTo>
                  <a:cubicBezTo>
                    <a:pt x="52" y="61"/>
                    <a:pt x="52" y="64"/>
                    <a:pt x="53" y="66"/>
                  </a:cubicBezTo>
                  <a:cubicBezTo>
                    <a:pt x="55" y="71"/>
                    <a:pt x="60" y="75"/>
                    <a:pt x="64" y="79"/>
                  </a:cubicBezTo>
                  <a:cubicBezTo>
                    <a:pt x="65" y="81"/>
                    <a:pt x="67" y="83"/>
                    <a:pt x="70" y="85"/>
                  </a:cubicBezTo>
                  <a:cubicBezTo>
                    <a:pt x="70" y="85"/>
                    <a:pt x="72" y="86"/>
                    <a:pt x="72" y="86"/>
                  </a:cubicBezTo>
                  <a:cubicBezTo>
                    <a:pt x="74" y="87"/>
                    <a:pt x="73" y="89"/>
                    <a:pt x="74" y="90"/>
                  </a:cubicBezTo>
                  <a:cubicBezTo>
                    <a:pt x="75" y="93"/>
                    <a:pt x="78" y="94"/>
                    <a:pt x="79" y="96"/>
                  </a:cubicBezTo>
                  <a:cubicBezTo>
                    <a:pt x="81" y="98"/>
                    <a:pt x="82" y="101"/>
                    <a:pt x="84" y="102"/>
                  </a:cubicBezTo>
                  <a:cubicBezTo>
                    <a:pt x="85" y="103"/>
                    <a:pt x="86" y="103"/>
                    <a:pt x="87" y="104"/>
                  </a:cubicBezTo>
                  <a:cubicBezTo>
                    <a:pt x="88" y="105"/>
                    <a:pt x="89" y="106"/>
                    <a:pt x="90" y="106"/>
                  </a:cubicBezTo>
                  <a:cubicBezTo>
                    <a:pt x="92" y="108"/>
                    <a:pt x="97" y="109"/>
                    <a:pt x="96" y="112"/>
                  </a:cubicBezTo>
                  <a:close/>
                  <a:moveTo>
                    <a:pt x="22" y="41"/>
                  </a:moveTo>
                  <a:cubicBezTo>
                    <a:pt x="22" y="39"/>
                    <a:pt x="20" y="40"/>
                    <a:pt x="20" y="41"/>
                  </a:cubicBezTo>
                  <a:cubicBezTo>
                    <a:pt x="18" y="43"/>
                    <a:pt x="19" y="42"/>
                    <a:pt x="21" y="43"/>
                  </a:cubicBezTo>
                  <a:cubicBezTo>
                    <a:pt x="22" y="44"/>
                    <a:pt x="23" y="46"/>
                    <a:pt x="24" y="45"/>
                  </a:cubicBezTo>
                  <a:cubicBezTo>
                    <a:pt x="26" y="44"/>
                    <a:pt x="23" y="43"/>
                    <a:pt x="23" y="42"/>
                  </a:cubicBezTo>
                  <a:cubicBezTo>
                    <a:pt x="22" y="42"/>
                    <a:pt x="23" y="41"/>
                    <a:pt x="22" y="41"/>
                  </a:cubicBezTo>
                  <a:close/>
                  <a:moveTo>
                    <a:pt x="19" y="47"/>
                  </a:moveTo>
                  <a:cubicBezTo>
                    <a:pt x="19" y="46"/>
                    <a:pt x="18" y="44"/>
                    <a:pt x="17" y="43"/>
                  </a:cubicBezTo>
                  <a:cubicBezTo>
                    <a:pt x="17" y="41"/>
                    <a:pt x="15" y="40"/>
                    <a:pt x="15" y="42"/>
                  </a:cubicBezTo>
                  <a:cubicBezTo>
                    <a:pt x="16" y="43"/>
                    <a:pt x="17" y="44"/>
                    <a:pt x="17" y="45"/>
                  </a:cubicBezTo>
                  <a:cubicBezTo>
                    <a:pt x="17" y="46"/>
                    <a:pt x="17" y="46"/>
                    <a:pt x="17" y="47"/>
                  </a:cubicBezTo>
                  <a:cubicBezTo>
                    <a:pt x="16" y="49"/>
                    <a:pt x="17" y="50"/>
                    <a:pt x="17" y="51"/>
                  </a:cubicBezTo>
                  <a:cubicBezTo>
                    <a:pt x="17" y="53"/>
                    <a:pt x="17" y="56"/>
                    <a:pt x="18" y="57"/>
                  </a:cubicBezTo>
                  <a:cubicBezTo>
                    <a:pt x="20" y="60"/>
                    <a:pt x="19" y="57"/>
                    <a:pt x="19" y="56"/>
                  </a:cubicBezTo>
                  <a:cubicBezTo>
                    <a:pt x="19" y="54"/>
                    <a:pt x="19" y="54"/>
                    <a:pt x="19" y="53"/>
                  </a:cubicBezTo>
                  <a:cubicBezTo>
                    <a:pt x="19" y="52"/>
                    <a:pt x="19" y="51"/>
                    <a:pt x="19" y="51"/>
                  </a:cubicBezTo>
                  <a:cubicBezTo>
                    <a:pt x="19" y="50"/>
                    <a:pt x="19" y="49"/>
                    <a:pt x="18" y="48"/>
                  </a:cubicBezTo>
                  <a:cubicBezTo>
                    <a:pt x="18" y="48"/>
                    <a:pt x="19" y="47"/>
                    <a:pt x="19" y="47"/>
                  </a:cubicBezTo>
                  <a:close/>
                  <a:moveTo>
                    <a:pt x="26" y="55"/>
                  </a:moveTo>
                  <a:cubicBezTo>
                    <a:pt x="26" y="55"/>
                    <a:pt x="25" y="54"/>
                    <a:pt x="24" y="53"/>
                  </a:cubicBezTo>
                  <a:cubicBezTo>
                    <a:pt x="23" y="54"/>
                    <a:pt x="25" y="56"/>
                    <a:pt x="26" y="57"/>
                  </a:cubicBezTo>
                  <a:cubicBezTo>
                    <a:pt x="27" y="58"/>
                    <a:pt x="28" y="59"/>
                    <a:pt x="28" y="60"/>
                  </a:cubicBezTo>
                  <a:cubicBezTo>
                    <a:pt x="29" y="60"/>
                    <a:pt x="29" y="62"/>
                    <a:pt x="30" y="63"/>
                  </a:cubicBezTo>
                  <a:cubicBezTo>
                    <a:pt x="32" y="64"/>
                    <a:pt x="31" y="61"/>
                    <a:pt x="31" y="60"/>
                  </a:cubicBezTo>
                  <a:cubicBezTo>
                    <a:pt x="30" y="58"/>
                    <a:pt x="28" y="57"/>
                    <a:pt x="26" y="55"/>
                  </a:cubicBezTo>
                  <a:cubicBezTo>
                    <a:pt x="26" y="55"/>
                    <a:pt x="27" y="55"/>
                    <a:pt x="26" y="55"/>
                  </a:cubicBezTo>
                  <a:close/>
                  <a:moveTo>
                    <a:pt x="26" y="67"/>
                  </a:moveTo>
                  <a:cubicBezTo>
                    <a:pt x="26" y="69"/>
                    <a:pt x="33" y="78"/>
                    <a:pt x="35" y="78"/>
                  </a:cubicBezTo>
                  <a:cubicBezTo>
                    <a:pt x="37" y="77"/>
                    <a:pt x="33" y="73"/>
                    <a:pt x="32" y="73"/>
                  </a:cubicBezTo>
                  <a:cubicBezTo>
                    <a:pt x="31" y="72"/>
                    <a:pt x="30" y="71"/>
                    <a:pt x="29" y="70"/>
                  </a:cubicBezTo>
                  <a:cubicBezTo>
                    <a:pt x="28" y="69"/>
                    <a:pt x="28" y="68"/>
                    <a:pt x="26" y="67"/>
                  </a:cubicBezTo>
                  <a:cubicBezTo>
                    <a:pt x="26" y="68"/>
                    <a:pt x="27" y="67"/>
                    <a:pt x="26" y="67"/>
                  </a:cubicBezTo>
                  <a:close/>
                  <a:moveTo>
                    <a:pt x="55" y="88"/>
                  </a:moveTo>
                  <a:cubicBezTo>
                    <a:pt x="53" y="87"/>
                    <a:pt x="54" y="89"/>
                    <a:pt x="54" y="89"/>
                  </a:cubicBezTo>
                  <a:cubicBezTo>
                    <a:pt x="55" y="90"/>
                    <a:pt x="56" y="90"/>
                    <a:pt x="57" y="90"/>
                  </a:cubicBezTo>
                  <a:cubicBezTo>
                    <a:pt x="59" y="91"/>
                    <a:pt x="63" y="91"/>
                    <a:pt x="65" y="91"/>
                  </a:cubicBezTo>
                  <a:cubicBezTo>
                    <a:pt x="66" y="89"/>
                    <a:pt x="59" y="89"/>
                    <a:pt x="57" y="89"/>
                  </a:cubicBezTo>
                  <a:cubicBezTo>
                    <a:pt x="56" y="89"/>
                    <a:pt x="56" y="88"/>
                    <a:pt x="55" y="88"/>
                  </a:cubicBezTo>
                  <a:close/>
                  <a:moveTo>
                    <a:pt x="61" y="101"/>
                  </a:moveTo>
                  <a:cubicBezTo>
                    <a:pt x="64" y="101"/>
                    <a:pt x="66" y="101"/>
                    <a:pt x="69" y="101"/>
                  </a:cubicBezTo>
                  <a:cubicBezTo>
                    <a:pt x="69" y="101"/>
                    <a:pt x="71" y="101"/>
                    <a:pt x="71" y="100"/>
                  </a:cubicBezTo>
                  <a:cubicBezTo>
                    <a:pt x="70" y="99"/>
                    <a:pt x="68" y="100"/>
                    <a:pt x="67" y="99"/>
                  </a:cubicBezTo>
                  <a:cubicBezTo>
                    <a:pt x="66" y="100"/>
                    <a:pt x="61" y="99"/>
                    <a:pt x="61" y="101"/>
                  </a:cubicBezTo>
                  <a:cubicBezTo>
                    <a:pt x="62" y="101"/>
                    <a:pt x="61" y="99"/>
                    <a:pt x="61" y="101"/>
                  </a:cubicBezTo>
                  <a:close/>
                  <a:moveTo>
                    <a:pt x="73" y="100"/>
                  </a:moveTo>
                  <a:cubicBezTo>
                    <a:pt x="76" y="100"/>
                    <a:pt x="78" y="104"/>
                    <a:pt x="80" y="104"/>
                  </a:cubicBezTo>
                  <a:cubicBezTo>
                    <a:pt x="82" y="102"/>
                    <a:pt x="77" y="100"/>
                    <a:pt x="76" y="99"/>
                  </a:cubicBezTo>
                  <a:cubicBezTo>
                    <a:pt x="75" y="99"/>
                    <a:pt x="73" y="98"/>
                    <a:pt x="72" y="98"/>
                  </a:cubicBezTo>
                  <a:cubicBezTo>
                    <a:pt x="71" y="98"/>
                    <a:pt x="72" y="100"/>
                    <a:pt x="73" y="100"/>
                  </a:cubicBezTo>
                  <a:cubicBezTo>
                    <a:pt x="74" y="100"/>
                    <a:pt x="72" y="100"/>
                    <a:pt x="73" y="100"/>
                  </a:cubicBezTo>
                  <a:close/>
                  <a:moveTo>
                    <a:pt x="52" y="96"/>
                  </a:moveTo>
                  <a:cubicBezTo>
                    <a:pt x="51" y="96"/>
                    <a:pt x="47" y="97"/>
                    <a:pt x="50" y="98"/>
                  </a:cubicBezTo>
                  <a:cubicBezTo>
                    <a:pt x="51" y="99"/>
                    <a:pt x="54" y="98"/>
                    <a:pt x="53" y="96"/>
                  </a:cubicBezTo>
                  <a:cubicBezTo>
                    <a:pt x="53" y="96"/>
                    <a:pt x="52" y="96"/>
                    <a:pt x="52" y="96"/>
                  </a:cubicBezTo>
                  <a:cubicBezTo>
                    <a:pt x="52" y="96"/>
                    <a:pt x="52" y="96"/>
                    <a:pt x="52" y="96"/>
                  </a:cubicBezTo>
                  <a:close/>
                </a:path>
              </a:pathLst>
            </a:custGeom>
            <a:solidFill>
              <a:schemeClr val="accent1"/>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099" name="Freeform 53">
              <a:extLst>
                <a:ext uri="{FF2B5EF4-FFF2-40B4-BE49-F238E27FC236}">
                  <a16:creationId xmlns:a16="http://schemas.microsoft.com/office/drawing/2014/main" id="{BBFED0D4-4CC5-0931-F1BE-521C037C699A}"/>
                </a:ext>
              </a:extLst>
            </p:cNvPr>
            <p:cNvSpPr>
              <a:spLocks/>
            </p:cNvSpPr>
            <p:nvPr/>
          </p:nvSpPr>
          <p:spPr bwMode="auto">
            <a:xfrm>
              <a:off x="10093325" y="5233988"/>
              <a:ext cx="476250" cy="301625"/>
            </a:xfrm>
            <a:custGeom>
              <a:avLst/>
              <a:gdLst>
                <a:gd name="T0" fmla="*/ 112 w 125"/>
                <a:gd name="T1" fmla="*/ 10 h 79"/>
                <a:gd name="T2" fmla="*/ 106 w 125"/>
                <a:gd name="T3" fmla="*/ 7 h 79"/>
                <a:gd name="T4" fmla="*/ 100 w 125"/>
                <a:gd name="T5" fmla="*/ 5 h 79"/>
                <a:gd name="T6" fmla="*/ 83 w 125"/>
                <a:gd name="T7" fmla="*/ 4 h 79"/>
                <a:gd name="T8" fmla="*/ 70 w 125"/>
                <a:gd name="T9" fmla="*/ 10 h 79"/>
                <a:gd name="T10" fmla="*/ 58 w 125"/>
                <a:gd name="T11" fmla="*/ 14 h 79"/>
                <a:gd name="T12" fmla="*/ 44 w 125"/>
                <a:gd name="T13" fmla="*/ 12 h 79"/>
                <a:gd name="T14" fmla="*/ 30 w 125"/>
                <a:gd name="T15" fmla="*/ 11 h 79"/>
                <a:gd name="T16" fmla="*/ 11 w 125"/>
                <a:gd name="T17" fmla="*/ 6 h 79"/>
                <a:gd name="T18" fmla="*/ 11 w 125"/>
                <a:gd name="T19" fmla="*/ 2 h 79"/>
                <a:gd name="T20" fmla="*/ 6 w 125"/>
                <a:gd name="T21" fmla="*/ 4 h 79"/>
                <a:gd name="T22" fmla="*/ 3 w 125"/>
                <a:gd name="T23" fmla="*/ 16 h 79"/>
                <a:gd name="T24" fmla="*/ 8 w 125"/>
                <a:gd name="T25" fmla="*/ 23 h 79"/>
                <a:gd name="T26" fmla="*/ 13 w 125"/>
                <a:gd name="T27" fmla="*/ 28 h 79"/>
                <a:gd name="T28" fmla="*/ 9 w 125"/>
                <a:gd name="T29" fmla="*/ 34 h 79"/>
                <a:gd name="T30" fmla="*/ 3 w 125"/>
                <a:gd name="T31" fmla="*/ 38 h 79"/>
                <a:gd name="T32" fmla="*/ 2 w 125"/>
                <a:gd name="T33" fmla="*/ 45 h 79"/>
                <a:gd name="T34" fmla="*/ 0 w 125"/>
                <a:gd name="T35" fmla="*/ 51 h 79"/>
                <a:gd name="T36" fmla="*/ 11 w 125"/>
                <a:gd name="T37" fmla="*/ 62 h 79"/>
                <a:gd name="T38" fmla="*/ 11 w 125"/>
                <a:gd name="T39" fmla="*/ 77 h 79"/>
                <a:gd name="T40" fmla="*/ 22 w 125"/>
                <a:gd name="T41" fmla="*/ 74 h 79"/>
                <a:gd name="T42" fmla="*/ 34 w 125"/>
                <a:gd name="T43" fmla="*/ 72 h 79"/>
                <a:gd name="T44" fmla="*/ 38 w 125"/>
                <a:gd name="T45" fmla="*/ 71 h 79"/>
                <a:gd name="T46" fmla="*/ 41 w 125"/>
                <a:gd name="T47" fmla="*/ 71 h 79"/>
                <a:gd name="T48" fmla="*/ 44 w 125"/>
                <a:gd name="T49" fmla="*/ 73 h 79"/>
                <a:gd name="T50" fmla="*/ 57 w 125"/>
                <a:gd name="T51" fmla="*/ 79 h 79"/>
                <a:gd name="T52" fmla="*/ 69 w 125"/>
                <a:gd name="T53" fmla="*/ 76 h 79"/>
                <a:gd name="T54" fmla="*/ 73 w 125"/>
                <a:gd name="T55" fmla="*/ 68 h 79"/>
                <a:gd name="T56" fmla="*/ 81 w 125"/>
                <a:gd name="T57" fmla="*/ 64 h 79"/>
                <a:gd name="T58" fmla="*/ 93 w 125"/>
                <a:gd name="T59" fmla="*/ 57 h 79"/>
                <a:gd name="T60" fmla="*/ 97 w 125"/>
                <a:gd name="T61" fmla="*/ 57 h 79"/>
                <a:gd name="T62" fmla="*/ 104 w 125"/>
                <a:gd name="T63" fmla="*/ 61 h 79"/>
                <a:gd name="T64" fmla="*/ 106 w 125"/>
                <a:gd name="T65" fmla="*/ 61 h 79"/>
                <a:gd name="T66" fmla="*/ 108 w 125"/>
                <a:gd name="T67" fmla="*/ 54 h 79"/>
                <a:gd name="T68" fmla="*/ 101 w 125"/>
                <a:gd name="T69" fmla="*/ 48 h 79"/>
                <a:gd name="T70" fmla="*/ 105 w 125"/>
                <a:gd name="T71" fmla="*/ 42 h 79"/>
                <a:gd name="T72" fmla="*/ 109 w 125"/>
                <a:gd name="T73" fmla="*/ 32 h 79"/>
                <a:gd name="T74" fmla="*/ 119 w 125"/>
                <a:gd name="T75" fmla="*/ 22 h 79"/>
                <a:gd name="T76" fmla="*/ 116 w 125"/>
                <a:gd name="T77"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5" h="79">
                  <a:moveTo>
                    <a:pt x="116" y="12"/>
                  </a:moveTo>
                  <a:cubicBezTo>
                    <a:pt x="114" y="12"/>
                    <a:pt x="113" y="12"/>
                    <a:pt x="112" y="10"/>
                  </a:cubicBezTo>
                  <a:cubicBezTo>
                    <a:pt x="110" y="8"/>
                    <a:pt x="111" y="6"/>
                    <a:pt x="108" y="6"/>
                  </a:cubicBezTo>
                  <a:cubicBezTo>
                    <a:pt x="107" y="6"/>
                    <a:pt x="107" y="7"/>
                    <a:pt x="106" y="7"/>
                  </a:cubicBezTo>
                  <a:cubicBezTo>
                    <a:pt x="105" y="6"/>
                    <a:pt x="104" y="5"/>
                    <a:pt x="104" y="5"/>
                  </a:cubicBezTo>
                  <a:cubicBezTo>
                    <a:pt x="103" y="5"/>
                    <a:pt x="101" y="5"/>
                    <a:pt x="100" y="5"/>
                  </a:cubicBezTo>
                  <a:cubicBezTo>
                    <a:pt x="99" y="5"/>
                    <a:pt x="98" y="4"/>
                    <a:pt x="97" y="3"/>
                  </a:cubicBezTo>
                  <a:cubicBezTo>
                    <a:pt x="93" y="0"/>
                    <a:pt x="88" y="2"/>
                    <a:pt x="83" y="4"/>
                  </a:cubicBezTo>
                  <a:cubicBezTo>
                    <a:pt x="81" y="4"/>
                    <a:pt x="78" y="5"/>
                    <a:pt x="76" y="6"/>
                  </a:cubicBezTo>
                  <a:cubicBezTo>
                    <a:pt x="75" y="7"/>
                    <a:pt x="72" y="9"/>
                    <a:pt x="70" y="10"/>
                  </a:cubicBezTo>
                  <a:cubicBezTo>
                    <a:pt x="69" y="12"/>
                    <a:pt x="68" y="13"/>
                    <a:pt x="66" y="14"/>
                  </a:cubicBezTo>
                  <a:cubicBezTo>
                    <a:pt x="63" y="14"/>
                    <a:pt x="61" y="15"/>
                    <a:pt x="58" y="14"/>
                  </a:cubicBezTo>
                  <a:cubicBezTo>
                    <a:pt x="55" y="13"/>
                    <a:pt x="54" y="12"/>
                    <a:pt x="51" y="13"/>
                  </a:cubicBezTo>
                  <a:cubicBezTo>
                    <a:pt x="48" y="13"/>
                    <a:pt x="47" y="12"/>
                    <a:pt x="44" y="12"/>
                  </a:cubicBezTo>
                  <a:cubicBezTo>
                    <a:pt x="42" y="11"/>
                    <a:pt x="40" y="12"/>
                    <a:pt x="38" y="12"/>
                  </a:cubicBezTo>
                  <a:cubicBezTo>
                    <a:pt x="35" y="12"/>
                    <a:pt x="32" y="11"/>
                    <a:pt x="30" y="11"/>
                  </a:cubicBezTo>
                  <a:cubicBezTo>
                    <a:pt x="25" y="10"/>
                    <a:pt x="21" y="8"/>
                    <a:pt x="17" y="9"/>
                  </a:cubicBezTo>
                  <a:cubicBezTo>
                    <a:pt x="15" y="10"/>
                    <a:pt x="8" y="10"/>
                    <a:pt x="11" y="6"/>
                  </a:cubicBezTo>
                  <a:cubicBezTo>
                    <a:pt x="12" y="5"/>
                    <a:pt x="16" y="5"/>
                    <a:pt x="14" y="3"/>
                  </a:cubicBezTo>
                  <a:cubicBezTo>
                    <a:pt x="13" y="2"/>
                    <a:pt x="12" y="2"/>
                    <a:pt x="11" y="2"/>
                  </a:cubicBezTo>
                  <a:cubicBezTo>
                    <a:pt x="9" y="1"/>
                    <a:pt x="9" y="0"/>
                    <a:pt x="7" y="0"/>
                  </a:cubicBezTo>
                  <a:cubicBezTo>
                    <a:pt x="6" y="1"/>
                    <a:pt x="6" y="2"/>
                    <a:pt x="6" y="4"/>
                  </a:cubicBezTo>
                  <a:cubicBezTo>
                    <a:pt x="5" y="5"/>
                    <a:pt x="3" y="5"/>
                    <a:pt x="3" y="6"/>
                  </a:cubicBezTo>
                  <a:cubicBezTo>
                    <a:pt x="0" y="9"/>
                    <a:pt x="2" y="13"/>
                    <a:pt x="3" y="16"/>
                  </a:cubicBezTo>
                  <a:cubicBezTo>
                    <a:pt x="4" y="17"/>
                    <a:pt x="4" y="19"/>
                    <a:pt x="4" y="20"/>
                  </a:cubicBezTo>
                  <a:cubicBezTo>
                    <a:pt x="5" y="21"/>
                    <a:pt x="7" y="22"/>
                    <a:pt x="8" y="23"/>
                  </a:cubicBezTo>
                  <a:cubicBezTo>
                    <a:pt x="9" y="24"/>
                    <a:pt x="10" y="24"/>
                    <a:pt x="11" y="26"/>
                  </a:cubicBezTo>
                  <a:cubicBezTo>
                    <a:pt x="11" y="27"/>
                    <a:pt x="13" y="27"/>
                    <a:pt x="13" y="28"/>
                  </a:cubicBezTo>
                  <a:cubicBezTo>
                    <a:pt x="14" y="30"/>
                    <a:pt x="13" y="31"/>
                    <a:pt x="12" y="32"/>
                  </a:cubicBezTo>
                  <a:cubicBezTo>
                    <a:pt x="10" y="33"/>
                    <a:pt x="10" y="33"/>
                    <a:pt x="9" y="34"/>
                  </a:cubicBezTo>
                  <a:cubicBezTo>
                    <a:pt x="8" y="36"/>
                    <a:pt x="8" y="36"/>
                    <a:pt x="6" y="36"/>
                  </a:cubicBezTo>
                  <a:cubicBezTo>
                    <a:pt x="5" y="36"/>
                    <a:pt x="3" y="36"/>
                    <a:pt x="3" y="38"/>
                  </a:cubicBezTo>
                  <a:cubicBezTo>
                    <a:pt x="2" y="39"/>
                    <a:pt x="3" y="40"/>
                    <a:pt x="3" y="41"/>
                  </a:cubicBezTo>
                  <a:cubicBezTo>
                    <a:pt x="2" y="42"/>
                    <a:pt x="2" y="43"/>
                    <a:pt x="2" y="45"/>
                  </a:cubicBezTo>
                  <a:cubicBezTo>
                    <a:pt x="3" y="46"/>
                    <a:pt x="4" y="46"/>
                    <a:pt x="4" y="48"/>
                  </a:cubicBezTo>
                  <a:cubicBezTo>
                    <a:pt x="4" y="50"/>
                    <a:pt x="2" y="51"/>
                    <a:pt x="0" y="51"/>
                  </a:cubicBezTo>
                  <a:cubicBezTo>
                    <a:pt x="3" y="53"/>
                    <a:pt x="4" y="55"/>
                    <a:pt x="6" y="57"/>
                  </a:cubicBezTo>
                  <a:cubicBezTo>
                    <a:pt x="10" y="58"/>
                    <a:pt x="10" y="58"/>
                    <a:pt x="11" y="62"/>
                  </a:cubicBezTo>
                  <a:cubicBezTo>
                    <a:pt x="11" y="64"/>
                    <a:pt x="14" y="66"/>
                    <a:pt x="13" y="69"/>
                  </a:cubicBezTo>
                  <a:cubicBezTo>
                    <a:pt x="12" y="72"/>
                    <a:pt x="12" y="74"/>
                    <a:pt x="11" y="77"/>
                  </a:cubicBezTo>
                  <a:cubicBezTo>
                    <a:pt x="13" y="77"/>
                    <a:pt x="15" y="77"/>
                    <a:pt x="17" y="76"/>
                  </a:cubicBezTo>
                  <a:cubicBezTo>
                    <a:pt x="19" y="75"/>
                    <a:pt x="20" y="74"/>
                    <a:pt x="22" y="74"/>
                  </a:cubicBezTo>
                  <a:cubicBezTo>
                    <a:pt x="24" y="74"/>
                    <a:pt x="26" y="76"/>
                    <a:pt x="28" y="75"/>
                  </a:cubicBezTo>
                  <a:cubicBezTo>
                    <a:pt x="30" y="74"/>
                    <a:pt x="32" y="72"/>
                    <a:pt x="34" y="72"/>
                  </a:cubicBezTo>
                  <a:cubicBezTo>
                    <a:pt x="35" y="72"/>
                    <a:pt x="36" y="72"/>
                    <a:pt x="37" y="71"/>
                  </a:cubicBezTo>
                  <a:cubicBezTo>
                    <a:pt x="38" y="71"/>
                    <a:pt x="37" y="70"/>
                    <a:pt x="38" y="71"/>
                  </a:cubicBezTo>
                  <a:cubicBezTo>
                    <a:pt x="39" y="71"/>
                    <a:pt x="39" y="71"/>
                    <a:pt x="39" y="71"/>
                  </a:cubicBezTo>
                  <a:cubicBezTo>
                    <a:pt x="40" y="72"/>
                    <a:pt x="41" y="71"/>
                    <a:pt x="41" y="71"/>
                  </a:cubicBezTo>
                  <a:cubicBezTo>
                    <a:pt x="42" y="71"/>
                    <a:pt x="42" y="70"/>
                    <a:pt x="43" y="71"/>
                  </a:cubicBezTo>
                  <a:cubicBezTo>
                    <a:pt x="44" y="71"/>
                    <a:pt x="44" y="72"/>
                    <a:pt x="44" y="73"/>
                  </a:cubicBezTo>
                  <a:cubicBezTo>
                    <a:pt x="45" y="75"/>
                    <a:pt x="46" y="75"/>
                    <a:pt x="49" y="76"/>
                  </a:cubicBezTo>
                  <a:cubicBezTo>
                    <a:pt x="51" y="73"/>
                    <a:pt x="55" y="78"/>
                    <a:pt x="57" y="79"/>
                  </a:cubicBezTo>
                  <a:cubicBezTo>
                    <a:pt x="59" y="79"/>
                    <a:pt x="61" y="78"/>
                    <a:pt x="63" y="78"/>
                  </a:cubicBezTo>
                  <a:cubicBezTo>
                    <a:pt x="65" y="77"/>
                    <a:pt x="67" y="76"/>
                    <a:pt x="69" y="76"/>
                  </a:cubicBezTo>
                  <a:cubicBezTo>
                    <a:pt x="73" y="77"/>
                    <a:pt x="77" y="75"/>
                    <a:pt x="76" y="71"/>
                  </a:cubicBezTo>
                  <a:cubicBezTo>
                    <a:pt x="75" y="70"/>
                    <a:pt x="73" y="69"/>
                    <a:pt x="73" y="68"/>
                  </a:cubicBezTo>
                  <a:cubicBezTo>
                    <a:pt x="73" y="65"/>
                    <a:pt x="77" y="66"/>
                    <a:pt x="78" y="67"/>
                  </a:cubicBezTo>
                  <a:cubicBezTo>
                    <a:pt x="78" y="64"/>
                    <a:pt x="80" y="65"/>
                    <a:pt x="81" y="64"/>
                  </a:cubicBezTo>
                  <a:cubicBezTo>
                    <a:pt x="83" y="64"/>
                    <a:pt x="83" y="63"/>
                    <a:pt x="84" y="62"/>
                  </a:cubicBezTo>
                  <a:cubicBezTo>
                    <a:pt x="86" y="58"/>
                    <a:pt x="92" y="62"/>
                    <a:pt x="93" y="57"/>
                  </a:cubicBezTo>
                  <a:cubicBezTo>
                    <a:pt x="94" y="57"/>
                    <a:pt x="94" y="58"/>
                    <a:pt x="95" y="58"/>
                  </a:cubicBezTo>
                  <a:cubicBezTo>
                    <a:pt x="96" y="58"/>
                    <a:pt x="97" y="57"/>
                    <a:pt x="97" y="57"/>
                  </a:cubicBezTo>
                  <a:cubicBezTo>
                    <a:pt x="99" y="57"/>
                    <a:pt x="100" y="60"/>
                    <a:pt x="101" y="61"/>
                  </a:cubicBezTo>
                  <a:cubicBezTo>
                    <a:pt x="102" y="61"/>
                    <a:pt x="102" y="62"/>
                    <a:pt x="104" y="61"/>
                  </a:cubicBezTo>
                  <a:cubicBezTo>
                    <a:pt x="104" y="61"/>
                    <a:pt x="104" y="61"/>
                    <a:pt x="105" y="60"/>
                  </a:cubicBezTo>
                  <a:cubicBezTo>
                    <a:pt x="105" y="60"/>
                    <a:pt x="106" y="60"/>
                    <a:pt x="106" y="61"/>
                  </a:cubicBezTo>
                  <a:cubicBezTo>
                    <a:pt x="108" y="60"/>
                    <a:pt x="109" y="59"/>
                    <a:pt x="111" y="59"/>
                  </a:cubicBezTo>
                  <a:cubicBezTo>
                    <a:pt x="110" y="57"/>
                    <a:pt x="109" y="56"/>
                    <a:pt x="108" y="54"/>
                  </a:cubicBezTo>
                  <a:cubicBezTo>
                    <a:pt x="107" y="52"/>
                    <a:pt x="106" y="50"/>
                    <a:pt x="105" y="49"/>
                  </a:cubicBezTo>
                  <a:cubicBezTo>
                    <a:pt x="104" y="48"/>
                    <a:pt x="102" y="49"/>
                    <a:pt x="101" y="48"/>
                  </a:cubicBezTo>
                  <a:cubicBezTo>
                    <a:pt x="99" y="47"/>
                    <a:pt x="101" y="45"/>
                    <a:pt x="103" y="45"/>
                  </a:cubicBezTo>
                  <a:cubicBezTo>
                    <a:pt x="103" y="44"/>
                    <a:pt x="105" y="43"/>
                    <a:pt x="105" y="42"/>
                  </a:cubicBezTo>
                  <a:cubicBezTo>
                    <a:pt x="106" y="41"/>
                    <a:pt x="108" y="40"/>
                    <a:pt x="108" y="39"/>
                  </a:cubicBezTo>
                  <a:cubicBezTo>
                    <a:pt x="109" y="37"/>
                    <a:pt x="109" y="34"/>
                    <a:pt x="109" y="32"/>
                  </a:cubicBezTo>
                  <a:cubicBezTo>
                    <a:pt x="110" y="30"/>
                    <a:pt x="110" y="28"/>
                    <a:pt x="111" y="26"/>
                  </a:cubicBezTo>
                  <a:cubicBezTo>
                    <a:pt x="113" y="23"/>
                    <a:pt x="115" y="22"/>
                    <a:pt x="119" y="22"/>
                  </a:cubicBezTo>
                  <a:cubicBezTo>
                    <a:pt x="125" y="22"/>
                    <a:pt x="122" y="16"/>
                    <a:pt x="122" y="13"/>
                  </a:cubicBezTo>
                  <a:cubicBezTo>
                    <a:pt x="120" y="13"/>
                    <a:pt x="118" y="13"/>
                    <a:pt x="116" y="12"/>
                  </a:cubicBezTo>
                  <a:close/>
                </a:path>
              </a:pathLst>
            </a:custGeom>
            <a:solidFill>
              <a:srgbClr val="FFC000"/>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100" name="Freeform 55">
              <a:extLst>
                <a:ext uri="{FF2B5EF4-FFF2-40B4-BE49-F238E27FC236}">
                  <a16:creationId xmlns:a16="http://schemas.microsoft.com/office/drawing/2014/main" id="{CAFEB074-4E46-02BE-4FFA-EC8637A29B89}"/>
                </a:ext>
              </a:extLst>
            </p:cNvPr>
            <p:cNvSpPr>
              <a:spLocks/>
            </p:cNvSpPr>
            <p:nvPr/>
          </p:nvSpPr>
          <p:spPr bwMode="auto">
            <a:xfrm>
              <a:off x="8620125" y="4422775"/>
              <a:ext cx="285750" cy="236537"/>
            </a:xfrm>
            <a:custGeom>
              <a:avLst/>
              <a:gdLst>
                <a:gd name="T0" fmla="*/ 17 w 75"/>
                <a:gd name="T1" fmla="*/ 8 h 62"/>
                <a:gd name="T2" fmla="*/ 23 w 75"/>
                <a:gd name="T3" fmla="*/ 7 h 62"/>
                <a:gd name="T4" fmla="*/ 32 w 75"/>
                <a:gd name="T5" fmla="*/ 7 h 62"/>
                <a:gd name="T6" fmla="*/ 35 w 75"/>
                <a:gd name="T7" fmla="*/ 6 h 62"/>
                <a:gd name="T8" fmla="*/ 37 w 75"/>
                <a:gd name="T9" fmla="*/ 4 h 62"/>
                <a:gd name="T10" fmla="*/ 41 w 75"/>
                <a:gd name="T11" fmla="*/ 3 h 62"/>
                <a:gd name="T12" fmla="*/ 46 w 75"/>
                <a:gd name="T13" fmla="*/ 3 h 62"/>
                <a:gd name="T14" fmla="*/ 50 w 75"/>
                <a:gd name="T15" fmla="*/ 4 h 62"/>
                <a:gd name="T16" fmla="*/ 56 w 75"/>
                <a:gd name="T17" fmla="*/ 8 h 62"/>
                <a:gd name="T18" fmla="*/ 59 w 75"/>
                <a:gd name="T19" fmla="*/ 8 h 62"/>
                <a:gd name="T20" fmla="*/ 63 w 75"/>
                <a:gd name="T21" fmla="*/ 16 h 62"/>
                <a:gd name="T22" fmla="*/ 61 w 75"/>
                <a:gd name="T23" fmla="*/ 21 h 62"/>
                <a:gd name="T24" fmla="*/ 70 w 75"/>
                <a:gd name="T25" fmla="*/ 25 h 62"/>
                <a:gd name="T26" fmla="*/ 75 w 75"/>
                <a:gd name="T27" fmla="*/ 35 h 62"/>
                <a:gd name="T28" fmla="*/ 70 w 75"/>
                <a:gd name="T29" fmla="*/ 42 h 62"/>
                <a:gd name="T30" fmla="*/ 63 w 75"/>
                <a:gd name="T31" fmla="*/ 50 h 62"/>
                <a:gd name="T32" fmla="*/ 64 w 75"/>
                <a:gd name="T33" fmla="*/ 61 h 62"/>
                <a:gd name="T34" fmla="*/ 57 w 75"/>
                <a:gd name="T35" fmla="*/ 59 h 62"/>
                <a:gd name="T36" fmla="*/ 54 w 75"/>
                <a:gd name="T37" fmla="*/ 56 h 62"/>
                <a:gd name="T38" fmla="*/ 49 w 75"/>
                <a:gd name="T39" fmla="*/ 53 h 62"/>
                <a:gd name="T40" fmla="*/ 46 w 75"/>
                <a:gd name="T41" fmla="*/ 53 h 62"/>
                <a:gd name="T42" fmla="*/ 44 w 75"/>
                <a:gd name="T43" fmla="*/ 47 h 62"/>
                <a:gd name="T44" fmla="*/ 41 w 75"/>
                <a:gd name="T45" fmla="*/ 47 h 62"/>
                <a:gd name="T46" fmla="*/ 32 w 75"/>
                <a:gd name="T47" fmla="*/ 48 h 62"/>
                <a:gd name="T48" fmla="*/ 32 w 75"/>
                <a:gd name="T49" fmla="*/ 43 h 62"/>
                <a:gd name="T50" fmla="*/ 33 w 75"/>
                <a:gd name="T51" fmla="*/ 39 h 62"/>
                <a:gd name="T52" fmla="*/ 24 w 75"/>
                <a:gd name="T53" fmla="*/ 38 h 62"/>
                <a:gd name="T54" fmla="*/ 15 w 75"/>
                <a:gd name="T55" fmla="*/ 30 h 62"/>
                <a:gd name="T56" fmla="*/ 9 w 75"/>
                <a:gd name="T57" fmla="*/ 24 h 62"/>
                <a:gd name="T58" fmla="*/ 4 w 75"/>
                <a:gd name="T59" fmla="*/ 23 h 62"/>
                <a:gd name="T60" fmla="*/ 1 w 75"/>
                <a:gd name="T61" fmla="*/ 16 h 62"/>
                <a:gd name="T62" fmla="*/ 5 w 75"/>
                <a:gd name="T63" fmla="*/ 11 h 62"/>
                <a:gd name="T64" fmla="*/ 16 w 75"/>
                <a:gd name="T65"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 h="62">
                  <a:moveTo>
                    <a:pt x="16" y="4"/>
                  </a:moveTo>
                  <a:cubicBezTo>
                    <a:pt x="16" y="5"/>
                    <a:pt x="16" y="7"/>
                    <a:pt x="17" y="8"/>
                  </a:cubicBezTo>
                  <a:cubicBezTo>
                    <a:pt x="18" y="9"/>
                    <a:pt x="19" y="8"/>
                    <a:pt x="20" y="8"/>
                  </a:cubicBezTo>
                  <a:cubicBezTo>
                    <a:pt x="21" y="7"/>
                    <a:pt x="21" y="7"/>
                    <a:pt x="23" y="7"/>
                  </a:cubicBezTo>
                  <a:cubicBezTo>
                    <a:pt x="24" y="7"/>
                    <a:pt x="24" y="8"/>
                    <a:pt x="25" y="9"/>
                  </a:cubicBezTo>
                  <a:cubicBezTo>
                    <a:pt x="27" y="10"/>
                    <a:pt x="30" y="9"/>
                    <a:pt x="32" y="7"/>
                  </a:cubicBezTo>
                  <a:cubicBezTo>
                    <a:pt x="32" y="7"/>
                    <a:pt x="33" y="5"/>
                    <a:pt x="34" y="5"/>
                  </a:cubicBezTo>
                  <a:cubicBezTo>
                    <a:pt x="35" y="5"/>
                    <a:pt x="34" y="6"/>
                    <a:pt x="35" y="6"/>
                  </a:cubicBezTo>
                  <a:cubicBezTo>
                    <a:pt x="35" y="6"/>
                    <a:pt x="36" y="5"/>
                    <a:pt x="36" y="5"/>
                  </a:cubicBezTo>
                  <a:cubicBezTo>
                    <a:pt x="36" y="4"/>
                    <a:pt x="37" y="4"/>
                    <a:pt x="37" y="4"/>
                  </a:cubicBezTo>
                  <a:cubicBezTo>
                    <a:pt x="37" y="3"/>
                    <a:pt x="37" y="0"/>
                    <a:pt x="39" y="1"/>
                  </a:cubicBezTo>
                  <a:cubicBezTo>
                    <a:pt x="40" y="1"/>
                    <a:pt x="39" y="3"/>
                    <a:pt x="41" y="3"/>
                  </a:cubicBezTo>
                  <a:cubicBezTo>
                    <a:pt x="42" y="3"/>
                    <a:pt x="43" y="1"/>
                    <a:pt x="45" y="0"/>
                  </a:cubicBezTo>
                  <a:cubicBezTo>
                    <a:pt x="46" y="1"/>
                    <a:pt x="44" y="3"/>
                    <a:pt x="46" y="3"/>
                  </a:cubicBezTo>
                  <a:cubicBezTo>
                    <a:pt x="48" y="4"/>
                    <a:pt x="48" y="2"/>
                    <a:pt x="49" y="1"/>
                  </a:cubicBezTo>
                  <a:cubicBezTo>
                    <a:pt x="50" y="2"/>
                    <a:pt x="49" y="3"/>
                    <a:pt x="50" y="4"/>
                  </a:cubicBezTo>
                  <a:cubicBezTo>
                    <a:pt x="50" y="5"/>
                    <a:pt x="51" y="5"/>
                    <a:pt x="52" y="6"/>
                  </a:cubicBezTo>
                  <a:cubicBezTo>
                    <a:pt x="53" y="7"/>
                    <a:pt x="53" y="8"/>
                    <a:pt x="56" y="8"/>
                  </a:cubicBezTo>
                  <a:cubicBezTo>
                    <a:pt x="57" y="8"/>
                    <a:pt x="57" y="7"/>
                    <a:pt x="58" y="7"/>
                  </a:cubicBezTo>
                  <a:cubicBezTo>
                    <a:pt x="59" y="7"/>
                    <a:pt x="59" y="8"/>
                    <a:pt x="59" y="8"/>
                  </a:cubicBezTo>
                  <a:cubicBezTo>
                    <a:pt x="61" y="9"/>
                    <a:pt x="63" y="9"/>
                    <a:pt x="64" y="11"/>
                  </a:cubicBezTo>
                  <a:cubicBezTo>
                    <a:pt x="66" y="12"/>
                    <a:pt x="64" y="14"/>
                    <a:pt x="63" y="16"/>
                  </a:cubicBezTo>
                  <a:cubicBezTo>
                    <a:pt x="63" y="17"/>
                    <a:pt x="63" y="18"/>
                    <a:pt x="63" y="19"/>
                  </a:cubicBezTo>
                  <a:cubicBezTo>
                    <a:pt x="62" y="19"/>
                    <a:pt x="61" y="20"/>
                    <a:pt x="61" y="21"/>
                  </a:cubicBezTo>
                  <a:cubicBezTo>
                    <a:pt x="62" y="23"/>
                    <a:pt x="64" y="24"/>
                    <a:pt x="65" y="24"/>
                  </a:cubicBezTo>
                  <a:cubicBezTo>
                    <a:pt x="68" y="24"/>
                    <a:pt x="68" y="24"/>
                    <a:pt x="70" y="25"/>
                  </a:cubicBezTo>
                  <a:cubicBezTo>
                    <a:pt x="72" y="27"/>
                    <a:pt x="71" y="28"/>
                    <a:pt x="72" y="30"/>
                  </a:cubicBezTo>
                  <a:cubicBezTo>
                    <a:pt x="73" y="32"/>
                    <a:pt x="75" y="33"/>
                    <a:pt x="75" y="35"/>
                  </a:cubicBezTo>
                  <a:cubicBezTo>
                    <a:pt x="75" y="37"/>
                    <a:pt x="74" y="37"/>
                    <a:pt x="73" y="38"/>
                  </a:cubicBezTo>
                  <a:cubicBezTo>
                    <a:pt x="72" y="39"/>
                    <a:pt x="72" y="41"/>
                    <a:pt x="70" y="42"/>
                  </a:cubicBezTo>
                  <a:cubicBezTo>
                    <a:pt x="68" y="43"/>
                    <a:pt x="67" y="42"/>
                    <a:pt x="66" y="45"/>
                  </a:cubicBezTo>
                  <a:cubicBezTo>
                    <a:pt x="65" y="46"/>
                    <a:pt x="63" y="48"/>
                    <a:pt x="63" y="50"/>
                  </a:cubicBezTo>
                  <a:cubicBezTo>
                    <a:pt x="63" y="52"/>
                    <a:pt x="64" y="53"/>
                    <a:pt x="65" y="55"/>
                  </a:cubicBezTo>
                  <a:cubicBezTo>
                    <a:pt x="66" y="57"/>
                    <a:pt x="66" y="59"/>
                    <a:pt x="64" y="61"/>
                  </a:cubicBezTo>
                  <a:cubicBezTo>
                    <a:pt x="63" y="61"/>
                    <a:pt x="59" y="60"/>
                    <a:pt x="59" y="62"/>
                  </a:cubicBezTo>
                  <a:cubicBezTo>
                    <a:pt x="57" y="62"/>
                    <a:pt x="58" y="60"/>
                    <a:pt x="57" y="59"/>
                  </a:cubicBezTo>
                  <a:cubicBezTo>
                    <a:pt x="56" y="58"/>
                    <a:pt x="55" y="58"/>
                    <a:pt x="54" y="58"/>
                  </a:cubicBezTo>
                  <a:cubicBezTo>
                    <a:pt x="54" y="57"/>
                    <a:pt x="54" y="57"/>
                    <a:pt x="54" y="56"/>
                  </a:cubicBezTo>
                  <a:cubicBezTo>
                    <a:pt x="53" y="56"/>
                    <a:pt x="52" y="56"/>
                    <a:pt x="52" y="56"/>
                  </a:cubicBezTo>
                  <a:cubicBezTo>
                    <a:pt x="51" y="55"/>
                    <a:pt x="50" y="54"/>
                    <a:pt x="49" y="53"/>
                  </a:cubicBezTo>
                  <a:cubicBezTo>
                    <a:pt x="48" y="53"/>
                    <a:pt x="48" y="53"/>
                    <a:pt x="47" y="53"/>
                  </a:cubicBezTo>
                  <a:cubicBezTo>
                    <a:pt x="47" y="52"/>
                    <a:pt x="46" y="53"/>
                    <a:pt x="46" y="53"/>
                  </a:cubicBezTo>
                  <a:cubicBezTo>
                    <a:pt x="44" y="52"/>
                    <a:pt x="46" y="50"/>
                    <a:pt x="46" y="49"/>
                  </a:cubicBezTo>
                  <a:cubicBezTo>
                    <a:pt x="46" y="48"/>
                    <a:pt x="44" y="48"/>
                    <a:pt x="44" y="47"/>
                  </a:cubicBezTo>
                  <a:cubicBezTo>
                    <a:pt x="44" y="47"/>
                    <a:pt x="46" y="43"/>
                    <a:pt x="47" y="43"/>
                  </a:cubicBezTo>
                  <a:cubicBezTo>
                    <a:pt x="43" y="39"/>
                    <a:pt x="43" y="48"/>
                    <a:pt x="41" y="47"/>
                  </a:cubicBezTo>
                  <a:cubicBezTo>
                    <a:pt x="40" y="49"/>
                    <a:pt x="37" y="49"/>
                    <a:pt x="36" y="48"/>
                  </a:cubicBezTo>
                  <a:cubicBezTo>
                    <a:pt x="35" y="48"/>
                    <a:pt x="32" y="48"/>
                    <a:pt x="32" y="48"/>
                  </a:cubicBezTo>
                  <a:cubicBezTo>
                    <a:pt x="31" y="46"/>
                    <a:pt x="32" y="46"/>
                    <a:pt x="33" y="45"/>
                  </a:cubicBezTo>
                  <a:cubicBezTo>
                    <a:pt x="33" y="44"/>
                    <a:pt x="32" y="44"/>
                    <a:pt x="32" y="43"/>
                  </a:cubicBezTo>
                  <a:cubicBezTo>
                    <a:pt x="32" y="42"/>
                    <a:pt x="32" y="42"/>
                    <a:pt x="33" y="40"/>
                  </a:cubicBezTo>
                  <a:cubicBezTo>
                    <a:pt x="33" y="39"/>
                    <a:pt x="33" y="40"/>
                    <a:pt x="33" y="39"/>
                  </a:cubicBezTo>
                  <a:cubicBezTo>
                    <a:pt x="32" y="38"/>
                    <a:pt x="30" y="37"/>
                    <a:pt x="29" y="36"/>
                  </a:cubicBezTo>
                  <a:cubicBezTo>
                    <a:pt x="29" y="37"/>
                    <a:pt x="24" y="38"/>
                    <a:pt x="24" y="38"/>
                  </a:cubicBezTo>
                  <a:cubicBezTo>
                    <a:pt x="21" y="37"/>
                    <a:pt x="23" y="33"/>
                    <a:pt x="21" y="32"/>
                  </a:cubicBezTo>
                  <a:cubicBezTo>
                    <a:pt x="19" y="31"/>
                    <a:pt x="16" y="32"/>
                    <a:pt x="15" y="30"/>
                  </a:cubicBezTo>
                  <a:cubicBezTo>
                    <a:pt x="14" y="29"/>
                    <a:pt x="14" y="26"/>
                    <a:pt x="13" y="24"/>
                  </a:cubicBezTo>
                  <a:cubicBezTo>
                    <a:pt x="12" y="22"/>
                    <a:pt x="11" y="23"/>
                    <a:pt x="9" y="24"/>
                  </a:cubicBezTo>
                  <a:cubicBezTo>
                    <a:pt x="8" y="24"/>
                    <a:pt x="8" y="25"/>
                    <a:pt x="6" y="25"/>
                  </a:cubicBezTo>
                  <a:cubicBezTo>
                    <a:pt x="5" y="25"/>
                    <a:pt x="5" y="23"/>
                    <a:pt x="4" y="23"/>
                  </a:cubicBezTo>
                  <a:cubicBezTo>
                    <a:pt x="3" y="21"/>
                    <a:pt x="1" y="22"/>
                    <a:pt x="1" y="19"/>
                  </a:cubicBezTo>
                  <a:cubicBezTo>
                    <a:pt x="1" y="18"/>
                    <a:pt x="2" y="17"/>
                    <a:pt x="1" y="16"/>
                  </a:cubicBezTo>
                  <a:cubicBezTo>
                    <a:pt x="1" y="15"/>
                    <a:pt x="0" y="15"/>
                    <a:pt x="0" y="13"/>
                  </a:cubicBezTo>
                  <a:cubicBezTo>
                    <a:pt x="1" y="12"/>
                    <a:pt x="3" y="12"/>
                    <a:pt x="5" y="11"/>
                  </a:cubicBezTo>
                  <a:cubicBezTo>
                    <a:pt x="6" y="9"/>
                    <a:pt x="8" y="8"/>
                    <a:pt x="9" y="7"/>
                  </a:cubicBezTo>
                  <a:cubicBezTo>
                    <a:pt x="10" y="7"/>
                    <a:pt x="15" y="3"/>
                    <a:pt x="16" y="4"/>
                  </a:cubicBezTo>
                </a:path>
              </a:pathLst>
            </a:custGeom>
            <a:solidFill>
              <a:schemeClr val="accent1"/>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101" name="Freeform 57">
              <a:extLst>
                <a:ext uri="{FF2B5EF4-FFF2-40B4-BE49-F238E27FC236}">
                  <a16:creationId xmlns:a16="http://schemas.microsoft.com/office/drawing/2014/main" id="{2E8F2C89-3C38-A8A4-E610-2A4F42BD6A16}"/>
                </a:ext>
              </a:extLst>
            </p:cNvPr>
            <p:cNvSpPr>
              <a:spLocks/>
            </p:cNvSpPr>
            <p:nvPr/>
          </p:nvSpPr>
          <p:spPr bwMode="auto">
            <a:xfrm>
              <a:off x="9142413" y="4711700"/>
              <a:ext cx="563563" cy="293687"/>
            </a:xfrm>
            <a:custGeom>
              <a:avLst/>
              <a:gdLst>
                <a:gd name="T0" fmla="*/ 99 w 148"/>
                <a:gd name="T1" fmla="*/ 76 h 77"/>
                <a:gd name="T2" fmla="*/ 114 w 148"/>
                <a:gd name="T3" fmla="*/ 70 h 77"/>
                <a:gd name="T4" fmla="*/ 126 w 148"/>
                <a:gd name="T5" fmla="*/ 67 h 77"/>
                <a:gd name="T6" fmla="*/ 127 w 148"/>
                <a:gd name="T7" fmla="*/ 63 h 77"/>
                <a:gd name="T8" fmla="*/ 136 w 148"/>
                <a:gd name="T9" fmla="*/ 58 h 77"/>
                <a:gd name="T10" fmla="*/ 136 w 148"/>
                <a:gd name="T11" fmla="*/ 51 h 77"/>
                <a:gd name="T12" fmla="*/ 138 w 148"/>
                <a:gd name="T13" fmla="*/ 47 h 77"/>
                <a:gd name="T14" fmla="*/ 135 w 148"/>
                <a:gd name="T15" fmla="*/ 39 h 77"/>
                <a:gd name="T16" fmla="*/ 145 w 148"/>
                <a:gd name="T17" fmla="*/ 39 h 77"/>
                <a:gd name="T18" fmla="*/ 145 w 148"/>
                <a:gd name="T19" fmla="*/ 23 h 77"/>
                <a:gd name="T20" fmla="*/ 145 w 148"/>
                <a:gd name="T21" fmla="*/ 11 h 77"/>
                <a:gd name="T22" fmla="*/ 142 w 148"/>
                <a:gd name="T23" fmla="*/ 9 h 77"/>
                <a:gd name="T24" fmla="*/ 130 w 148"/>
                <a:gd name="T25" fmla="*/ 8 h 77"/>
                <a:gd name="T26" fmla="*/ 120 w 148"/>
                <a:gd name="T27" fmla="*/ 5 h 77"/>
                <a:gd name="T28" fmla="*/ 107 w 148"/>
                <a:gd name="T29" fmla="*/ 2 h 77"/>
                <a:gd name="T30" fmla="*/ 104 w 148"/>
                <a:gd name="T31" fmla="*/ 8 h 77"/>
                <a:gd name="T32" fmla="*/ 97 w 148"/>
                <a:gd name="T33" fmla="*/ 12 h 77"/>
                <a:gd name="T34" fmla="*/ 83 w 148"/>
                <a:gd name="T35" fmla="*/ 9 h 77"/>
                <a:gd name="T36" fmla="*/ 78 w 148"/>
                <a:gd name="T37" fmla="*/ 14 h 77"/>
                <a:gd name="T38" fmla="*/ 68 w 148"/>
                <a:gd name="T39" fmla="*/ 23 h 77"/>
                <a:gd name="T40" fmla="*/ 65 w 148"/>
                <a:gd name="T41" fmla="*/ 30 h 77"/>
                <a:gd name="T42" fmla="*/ 67 w 148"/>
                <a:gd name="T43" fmla="*/ 39 h 77"/>
                <a:gd name="T44" fmla="*/ 65 w 148"/>
                <a:gd name="T45" fmla="*/ 44 h 77"/>
                <a:gd name="T46" fmla="*/ 55 w 148"/>
                <a:gd name="T47" fmla="*/ 39 h 77"/>
                <a:gd name="T48" fmla="*/ 47 w 148"/>
                <a:gd name="T49" fmla="*/ 42 h 77"/>
                <a:gd name="T50" fmla="*/ 33 w 148"/>
                <a:gd name="T51" fmla="*/ 47 h 77"/>
                <a:gd name="T52" fmla="*/ 22 w 148"/>
                <a:gd name="T53" fmla="*/ 43 h 77"/>
                <a:gd name="T54" fmla="*/ 18 w 148"/>
                <a:gd name="T55" fmla="*/ 47 h 77"/>
                <a:gd name="T56" fmla="*/ 12 w 148"/>
                <a:gd name="T57" fmla="*/ 48 h 77"/>
                <a:gd name="T58" fmla="*/ 0 w 148"/>
                <a:gd name="T59" fmla="*/ 43 h 77"/>
                <a:gd name="T60" fmla="*/ 0 w 148"/>
                <a:gd name="T61" fmla="*/ 51 h 77"/>
                <a:gd name="T62" fmla="*/ 3 w 148"/>
                <a:gd name="T63" fmla="*/ 58 h 77"/>
                <a:gd name="T64" fmla="*/ 9 w 148"/>
                <a:gd name="T65" fmla="*/ 62 h 77"/>
                <a:gd name="T66" fmla="*/ 19 w 148"/>
                <a:gd name="T67" fmla="*/ 63 h 77"/>
                <a:gd name="T68" fmla="*/ 30 w 148"/>
                <a:gd name="T69" fmla="*/ 65 h 77"/>
                <a:gd name="T70" fmla="*/ 39 w 148"/>
                <a:gd name="T71" fmla="*/ 60 h 77"/>
                <a:gd name="T72" fmla="*/ 52 w 148"/>
                <a:gd name="T73" fmla="*/ 57 h 77"/>
                <a:gd name="T74" fmla="*/ 53 w 148"/>
                <a:gd name="T75" fmla="*/ 63 h 77"/>
                <a:gd name="T76" fmla="*/ 60 w 148"/>
                <a:gd name="T77" fmla="*/ 69 h 77"/>
                <a:gd name="T78" fmla="*/ 67 w 148"/>
                <a:gd name="T79" fmla="*/ 71 h 77"/>
                <a:gd name="T80" fmla="*/ 81 w 148"/>
                <a:gd name="T81" fmla="*/ 73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8" h="77">
                  <a:moveTo>
                    <a:pt x="88" y="74"/>
                  </a:moveTo>
                  <a:cubicBezTo>
                    <a:pt x="91" y="74"/>
                    <a:pt x="95" y="77"/>
                    <a:pt x="99" y="76"/>
                  </a:cubicBezTo>
                  <a:cubicBezTo>
                    <a:pt x="103" y="75"/>
                    <a:pt x="104" y="70"/>
                    <a:pt x="108" y="69"/>
                  </a:cubicBezTo>
                  <a:cubicBezTo>
                    <a:pt x="110" y="69"/>
                    <a:pt x="112" y="70"/>
                    <a:pt x="114" y="70"/>
                  </a:cubicBezTo>
                  <a:cubicBezTo>
                    <a:pt x="117" y="70"/>
                    <a:pt x="118" y="68"/>
                    <a:pt x="120" y="68"/>
                  </a:cubicBezTo>
                  <a:cubicBezTo>
                    <a:pt x="122" y="67"/>
                    <a:pt x="125" y="68"/>
                    <a:pt x="126" y="67"/>
                  </a:cubicBezTo>
                  <a:cubicBezTo>
                    <a:pt x="126" y="66"/>
                    <a:pt x="125" y="65"/>
                    <a:pt x="126" y="65"/>
                  </a:cubicBezTo>
                  <a:cubicBezTo>
                    <a:pt x="126" y="64"/>
                    <a:pt x="127" y="64"/>
                    <a:pt x="127" y="63"/>
                  </a:cubicBezTo>
                  <a:cubicBezTo>
                    <a:pt x="129" y="62"/>
                    <a:pt x="130" y="61"/>
                    <a:pt x="132" y="60"/>
                  </a:cubicBezTo>
                  <a:cubicBezTo>
                    <a:pt x="133" y="59"/>
                    <a:pt x="135" y="59"/>
                    <a:pt x="136" y="58"/>
                  </a:cubicBezTo>
                  <a:cubicBezTo>
                    <a:pt x="137" y="56"/>
                    <a:pt x="134" y="55"/>
                    <a:pt x="134" y="54"/>
                  </a:cubicBezTo>
                  <a:cubicBezTo>
                    <a:pt x="134" y="52"/>
                    <a:pt x="136" y="52"/>
                    <a:pt x="136" y="51"/>
                  </a:cubicBezTo>
                  <a:cubicBezTo>
                    <a:pt x="136" y="49"/>
                    <a:pt x="134" y="49"/>
                    <a:pt x="136" y="48"/>
                  </a:cubicBezTo>
                  <a:cubicBezTo>
                    <a:pt x="136" y="48"/>
                    <a:pt x="137" y="48"/>
                    <a:pt x="138" y="47"/>
                  </a:cubicBezTo>
                  <a:cubicBezTo>
                    <a:pt x="138" y="47"/>
                    <a:pt x="140" y="45"/>
                    <a:pt x="140" y="45"/>
                  </a:cubicBezTo>
                  <a:cubicBezTo>
                    <a:pt x="142" y="41"/>
                    <a:pt x="135" y="41"/>
                    <a:pt x="135" y="39"/>
                  </a:cubicBezTo>
                  <a:cubicBezTo>
                    <a:pt x="137" y="38"/>
                    <a:pt x="138" y="37"/>
                    <a:pt x="140" y="38"/>
                  </a:cubicBezTo>
                  <a:cubicBezTo>
                    <a:pt x="141" y="38"/>
                    <a:pt x="143" y="39"/>
                    <a:pt x="145" y="39"/>
                  </a:cubicBezTo>
                  <a:cubicBezTo>
                    <a:pt x="148" y="39"/>
                    <a:pt x="147" y="36"/>
                    <a:pt x="147" y="34"/>
                  </a:cubicBezTo>
                  <a:cubicBezTo>
                    <a:pt x="148" y="30"/>
                    <a:pt x="147" y="26"/>
                    <a:pt x="145" y="23"/>
                  </a:cubicBezTo>
                  <a:cubicBezTo>
                    <a:pt x="145" y="21"/>
                    <a:pt x="143" y="20"/>
                    <a:pt x="143" y="18"/>
                  </a:cubicBezTo>
                  <a:cubicBezTo>
                    <a:pt x="143" y="16"/>
                    <a:pt x="145" y="14"/>
                    <a:pt x="145" y="11"/>
                  </a:cubicBezTo>
                  <a:cubicBezTo>
                    <a:pt x="145" y="11"/>
                    <a:pt x="145" y="11"/>
                    <a:pt x="145" y="11"/>
                  </a:cubicBezTo>
                  <a:cubicBezTo>
                    <a:pt x="144" y="11"/>
                    <a:pt x="144" y="9"/>
                    <a:pt x="142" y="9"/>
                  </a:cubicBezTo>
                  <a:cubicBezTo>
                    <a:pt x="140" y="9"/>
                    <a:pt x="139" y="8"/>
                    <a:pt x="138" y="7"/>
                  </a:cubicBezTo>
                  <a:cubicBezTo>
                    <a:pt x="135" y="6"/>
                    <a:pt x="133" y="9"/>
                    <a:pt x="130" y="8"/>
                  </a:cubicBezTo>
                  <a:cubicBezTo>
                    <a:pt x="128" y="8"/>
                    <a:pt x="127" y="7"/>
                    <a:pt x="125" y="6"/>
                  </a:cubicBezTo>
                  <a:cubicBezTo>
                    <a:pt x="124" y="5"/>
                    <a:pt x="122" y="5"/>
                    <a:pt x="120" y="5"/>
                  </a:cubicBezTo>
                  <a:cubicBezTo>
                    <a:pt x="117" y="4"/>
                    <a:pt x="114" y="0"/>
                    <a:pt x="111" y="2"/>
                  </a:cubicBezTo>
                  <a:cubicBezTo>
                    <a:pt x="110" y="1"/>
                    <a:pt x="108" y="1"/>
                    <a:pt x="107" y="2"/>
                  </a:cubicBezTo>
                  <a:cubicBezTo>
                    <a:pt x="106" y="2"/>
                    <a:pt x="106" y="4"/>
                    <a:pt x="106" y="5"/>
                  </a:cubicBezTo>
                  <a:cubicBezTo>
                    <a:pt x="105" y="7"/>
                    <a:pt x="105" y="7"/>
                    <a:pt x="104" y="8"/>
                  </a:cubicBezTo>
                  <a:cubicBezTo>
                    <a:pt x="103" y="9"/>
                    <a:pt x="102" y="11"/>
                    <a:pt x="101" y="12"/>
                  </a:cubicBezTo>
                  <a:cubicBezTo>
                    <a:pt x="99" y="13"/>
                    <a:pt x="99" y="12"/>
                    <a:pt x="97" y="12"/>
                  </a:cubicBezTo>
                  <a:cubicBezTo>
                    <a:pt x="96" y="12"/>
                    <a:pt x="94" y="13"/>
                    <a:pt x="92" y="13"/>
                  </a:cubicBezTo>
                  <a:cubicBezTo>
                    <a:pt x="89" y="14"/>
                    <a:pt x="87" y="10"/>
                    <a:pt x="83" y="9"/>
                  </a:cubicBezTo>
                  <a:cubicBezTo>
                    <a:pt x="84" y="11"/>
                    <a:pt x="84" y="14"/>
                    <a:pt x="82" y="14"/>
                  </a:cubicBezTo>
                  <a:cubicBezTo>
                    <a:pt x="80" y="14"/>
                    <a:pt x="79" y="13"/>
                    <a:pt x="78" y="14"/>
                  </a:cubicBezTo>
                  <a:cubicBezTo>
                    <a:pt x="76" y="15"/>
                    <a:pt x="76" y="16"/>
                    <a:pt x="76" y="18"/>
                  </a:cubicBezTo>
                  <a:cubicBezTo>
                    <a:pt x="74" y="22"/>
                    <a:pt x="72" y="22"/>
                    <a:pt x="68" y="23"/>
                  </a:cubicBezTo>
                  <a:cubicBezTo>
                    <a:pt x="67" y="24"/>
                    <a:pt x="63" y="25"/>
                    <a:pt x="63" y="28"/>
                  </a:cubicBezTo>
                  <a:cubicBezTo>
                    <a:pt x="63" y="29"/>
                    <a:pt x="64" y="30"/>
                    <a:pt x="65" y="30"/>
                  </a:cubicBezTo>
                  <a:cubicBezTo>
                    <a:pt x="66" y="32"/>
                    <a:pt x="67" y="33"/>
                    <a:pt x="67" y="35"/>
                  </a:cubicBezTo>
                  <a:cubicBezTo>
                    <a:pt x="67" y="36"/>
                    <a:pt x="66" y="37"/>
                    <a:pt x="67" y="39"/>
                  </a:cubicBezTo>
                  <a:cubicBezTo>
                    <a:pt x="68" y="40"/>
                    <a:pt x="69" y="40"/>
                    <a:pt x="69" y="42"/>
                  </a:cubicBezTo>
                  <a:cubicBezTo>
                    <a:pt x="69" y="44"/>
                    <a:pt x="67" y="46"/>
                    <a:pt x="65" y="44"/>
                  </a:cubicBezTo>
                  <a:cubicBezTo>
                    <a:pt x="64" y="42"/>
                    <a:pt x="64" y="40"/>
                    <a:pt x="61" y="40"/>
                  </a:cubicBezTo>
                  <a:cubicBezTo>
                    <a:pt x="60" y="43"/>
                    <a:pt x="57" y="40"/>
                    <a:pt x="55" y="39"/>
                  </a:cubicBezTo>
                  <a:cubicBezTo>
                    <a:pt x="53" y="39"/>
                    <a:pt x="53" y="40"/>
                    <a:pt x="52" y="41"/>
                  </a:cubicBezTo>
                  <a:cubicBezTo>
                    <a:pt x="50" y="42"/>
                    <a:pt x="48" y="42"/>
                    <a:pt x="47" y="42"/>
                  </a:cubicBezTo>
                  <a:cubicBezTo>
                    <a:pt x="44" y="42"/>
                    <a:pt x="40" y="43"/>
                    <a:pt x="38" y="45"/>
                  </a:cubicBezTo>
                  <a:cubicBezTo>
                    <a:pt x="36" y="46"/>
                    <a:pt x="35" y="47"/>
                    <a:pt x="33" y="47"/>
                  </a:cubicBezTo>
                  <a:cubicBezTo>
                    <a:pt x="31" y="47"/>
                    <a:pt x="29" y="47"/>
                    <a:pt x="28" y="47"/>
                  </a:cubicBezTo>
                  <a:cubicBezTo>
                    <a:pt x="26" y="44"/>
                    <a:pt x="25" y="43"/>
                    <a:pt x="22" y="43"/>
                  </a:cubicBezTo>
                  <a:cubicBezTo>
                    <a:pt x="21" y="43"/>
                    <a:pt x="18" y="43"/>
                    <a:pt x="17" y="43"/>
                  </a:cubicBezTo>
                  <a:cubicBezTo>
                    <a:pt x="16" y="44"/>
                    <a:pt x="18" y="46"/>
                    <a:pt x="18" y="47"/>
                  </a:cubicBezTo>
                  <a:cubicBezTo>
                    <a:pt x="17" y="48"/>
                    <a:pt x="16" y="50"/>
                    <a:pt x="15" y="50"/>
                  </a:cubicBezTo>
                  <a:cubicBezTo>
                    <a:pt x="13" y="51"/>
                    <a:pt x="13" y="49"/>
                    <a:pt x="12" y="48"/>
                  </a:cubicBezTo>
                  <a:cubicBezTo>
                    <a:pt x="11" y="47"/>
                    <a:pt x="10" y="45"/>
                    <a:pt x="8" y="45"/>
                  </a:cubicBezTo>
                  <a:cubicBezTo>
                    <a:pt x="6" y="43"/>
                    <a:pt x="3" y="44"/>
                    <a:pt x="0" y="43"/>
                  </a:cubicBezTo>
                  <a:cubicBezTo>
                    <a:pt x="1" y="45"/>
                    <a:pt x="2" y="45"/>
                    <a:pt x="2" y="47"/>
                  </a:cubicBezTo>
                  <a:cubicBezTo>
                    <a:pt x="2" y="49"/>
                    <a:pt x="1" y="50"/>
                    <a:pt x="0" y="51"/>
                  </a:cubicBezTo>
                  <a:cubicBezTo>
                    <a:pt x="1" y="52"/>
                    <a:pt x="1" y="54"/>
                    <a:pt x="2" y="55"/>
                  </a:cubicBezTo>
                  <a:cubicBezTo>
                    <a:pt x="3" y="57"/>
                    <a:pt x="2" y="57"/>
                    <a:pt x="3" y="58"/>
                  </a:cubicBezTo>
                  <a:cubicBezTo>
                    <a:pt x="5" y="58"/>
                    <a:pt x="6" y="58"/>
                    <a:pt x="7" y="60"/>
                  </a:cubicBezTo>
                  <a:cubicBezTo>
                    <a:pt x="8" y="61"/>
                    <a:pt x="8" y="61"/>
                    <a:pt x="9" y="62"/>
                  </a:cubicBezTo>
                  <a:cubicBezTo>
                    <a:pt x="12" y="64"/>
                    <a:pt x="14" y="62"/>
                    <a:pt x="15" y="61"/>
                  </a:cubicBezTo>
                  <a:cubicBezTo>
                    <a:pt x="17" y="58"/>
                    <a:pt x="19" y="60"/>
                    <a:pt x="19" y="63"/>
                  </a:cubicBezTo>
                  <a:cubicBezTo>
                    <a:pt x="21" y="62"/>
                    <a:pt x="22" y="62"/>
                    <a:pt x="24" y="64"/>
                  </a:cubicBezTo>
                  <a:cubicBezTo>
                    <a:pt x="26" y="65"/>
                    <a:pt x="28" y="67"/>
                    <a:pt x="30" y="65"/>
                  </a:cubicBezTo>
                  <a:cubicBezTo>
                    <a:pt x="30" y="63"/>
                    <a:pt x="31" y="61"/>
                    <a:pt x="32" y="60"/>
                  </a:cubicBezTo>
                  <a:cubicBezTo>
                    <a:pt x="34" y="59"/>
                    <a:pt x="37" y="60"/>
                    <a:pt x="39" y="60"/>
                  </a:cubicBezTo>
                  <a:cubicBezTo>
                    <a:pt x="41" y="59"/>
                    <a:pt x="43" y="60"/>
                    <a:pt x="45" y="59"/>
                  </a:cubicBezTo>
                  <a:cubicBezTo>
                    <a:pt x="48" y="59"/>
                    <a:pt x="49" y="57"/>
                    <a:pt x="52" y="57"/>
                  </a:cubicBezTo>
                  <a:cubicBezTo>
                    <a:pt x="52" y="58"/>
                    <a:pt x="51" y="59"/>
                    <a:pt x="51" y="60"/>
                  </a:cubicBezTo>
                  <a:cubicBezTo>
                    <a:pt x="51" y="62"/>
                    <a:pt x="52" y="62"/>
                    <a:pt x="53" y="63"/>
                  </a:cubicBezTo>
                  <a:cubicBezTo>
                    <a:pt x="55" y="65"/>
                    <a:pt x="54" y="66"/>
                    <a:pt x="56" y="67"/>
                  </a:cubicBezTo>
                  <a:cubicBezTo>
                    <a:pt x="57" y="68"/>
                    <a:pt x="59" y="69"/>
                    <a:pt x="60" y="69"/>
                  </a:cubicBezTo>
                  <a:cubicBezTo>
                    <a:pt x="62" y="69"/>
                    <a:pt x="64" y="69"/>
                    <a:pt x="65" y="69"/>
                  </a:cubicBezTo>
                  <a:cubicBezTo>
                    <a:pt x="66" y="70"/>
                    <a:pt x="66" y="70"/>
                    <a:pt x="67" y="71"/>
                  </a:cubicBezTo>
                  <a:cubicBezTo>
                    <a:pt x="68" y="71"/>
                    <a:pt x="69" y="71"/>
                    <a:pt x="70" y="71"/>
                  </a:cubicBezTo>
                  <a:cubicBezTo>
                    <a:pt x="73" y="71"/>
                    <a:pt x="77" y="72"/>
                    <a:pt x="81" y="73"/>
                  </a:cubicBezTo>
                  <a:cubicBezTo>
                    <a:pt x="83" y="73"/>
                    <a:pt x="86" y="73"/>
                    <a:pt x="88" y="74"/>
                  </a:cubicBezTo>
                  <a:close/>
                </a:path>
              </a:pathLst>
            </a:custGeom>
            <a:solidFill>
              <a:srgbClr val="FFC000"/>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102" name="Freeform 58">
              <a:extLst>
                <a:ext uri="{FF2B5EF4-FFF2-40B4-BE49-F238E27FC236}">
                  <a16:creationId xmlns:a16="http://schemas.microsoft.com/office/drawing/2014/main" id="{2ACAEB68-A8CF-0566-236E-7BF6D453B947}"/>
                </a:ext>
              </a:extLst>
            </p:cNvPr>
            <p:cNvSpPr>
              <a:spLocks/>
            </p:cNvSpPr>
            <p:nvPr/>
          </p:nvSpPr>
          <p:spPr bwMode="auto">
            <a:xfrm>
              <a:off x="9134475" y="4906963"/>
              <a:ext cx="14288" cy="25400"/>
            </a:xfrm>
            <a:custGeom>
              <a:avLst/>
              <a:gdLst>
                <a:gd name="T0" fmla="*/ 4 w 4"/>
                <a:gd name="T1" fmla="*/ 5 h 7"/>
                <a:gd name="T2" fmla="*/ 2 w 4"/>
                <a:gd name="T3" fmla="*/ 0 h 7"/>
                <a:gd name="T4" fmla="*/ 1 w 4"/>
                <a:gd name="T5" fmla="*/ 6 h 7"/>
                <a:gd name="T6" fmla="*/ 4 w 4"/>
                <a:gd name="T7" fmla="*/ 7 h 7"/>
                <a:gd name="T8" fmla="*/ 4 w 4"/>
                <a:gd name="T9" fmla="*/ 5 h 7"/>
              </a:gdLst>
              <a:ahLst/>
              <a:cxnLst>
                <a:cxn ang="0">
                  <a:pos x="T0" y="T1"/>
                </a:cxn>
                <a:cxn ang="0">
                  <a:pos x="T2" y="T3"/>
                </a:cxn>
                <a:cxn ang="0">
                  <a:pos x="T4" y="T5"/>
                </a:cxn>
                <a:cxn ang="0">
                  <a:pos x="T6" y="T7"/>
                </a:cxn>
                <a:cxn ang="0">
                  <a:pos x="T8" y="T9"/>
                </a:cxn>
              </a:cxnLst>
              <a:rect l="0" t="0" r="r" b="b"/>
              <a:pathLst>
                <a:path w="4" h="7">
                  <a:moveTo>
                    <a:pt x="4" y="5"/>
                  </a:moveTo>
                  <a:cubicBezTo>
                    <a:pt x="4" y="3"/>
                    <a:pt x="3" y="1"/>
                    <a:pt x="2" y="0"/>
                  </a:cubicBezTo>
                  <a:cubicBezTo>
                    <a:pt x="0" y="2"/>
                    <a:pt x="2" y="4"/>
                    <a:pt x="1" y="6"/>
                  </a:cubicBezTo>
                  <a:cubicBezTo>
                    <a:pt x="2" y="7"/>
                    <a:pt x="3" y="7"/>
                    <a:pt x="4" y="7"/>
                  </a:cubicBezTo>
                  <a:cubicBezTo>
                    <a:pt x="4" y="6"/>
                    <a:pt x="4" y="5"/>
                    <a:pt x="4" y="5"/>
                  </a:cubicBezTo>
                  <a:close/>
                </a:path>
              </a:pathLst>
            </a:custGeom>
            <a:solidFill>
              <a:schemeClr val="accent3"/>
            </a:solidFill>
            <a:ln w="7938"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Arial"/>
                <a:ea typeface="+mn-ea"/>
                <a:cs typeface="Arial"/>
                <a:sym typeface="Arial"/>
              </a:endParaRPr>
            </a:p>
          </p:txBody>
        </p:sp>
      </p:grpSp>
      <p:sp>
        <p:nvSpPr>
          <p:cNvPr id="4" name="TextBox 3">
            <a:extLst>
              <a:ext uri="{FF2B5EF4-FFF2-40B4-BE49-F238E27FC236}">
                <a16:creationId xmlns:a16="http://schemas.microsoft.com/office/drawing/2014/main" id="{5061305F-0332-7FC9-9F36-C29DD3FF9CFF}"/>
              </a:ext>
            </a:extLst>
          </p:cNvPr>
          <p:cNvSpPr txBox="1"/>
          <p:nvPr/>
        </p:nvSpPr>
        <p:spPr>
          <a:xfrm>
            <a:off x="151685" y="0"/>
            <a:ext cx="7719237" cy="584775"/>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3200" b="1" i="0" u="none" strike="noStrike" kern="1200" cap="none" spc="0" normalizeH="0" baseline="0" noProof="0">
                <a:ln>
                  <a:noFill/>
                </a:ln>
                <a:solidFill>
                  <a:srgbClr val="FFC000"/>
                </a:solidFill>
                <a:effectLst/>
                <a:uLnTx/>
                <a:uFillTx/>
                <a:latin typeface="EC Square Sans Pro"/>
                <a:ea typeface="+mn-ea"/>
                <a:cs typeface="+mn-cs"/>
              </a:rPr>
              <a:t>STEP </a:t>
            </a:r>
            <a:r>
              <a:rPr kumimoji="0" lang="en-IE" sz="2400" b="1" i="0" u="none" strike="noStrike" kern="1200" cap="none" spc="0" normalizeH="0" baseline="0" noProof="0">
                <a:ln>
                  <a:noFill/>
                </a:ln>
                <a:solidFill>
                  <a:srgbClr val="082B7A"/>
                </a:solidFill>
                <a:effectLst/>
                <a:uLnTx/>
                <a:uFillTx/>
                <a:latin typeface="EC Square Sans Pro"/>
                <a:ea typeface="+mn-ea"/>
                <a:cs typeface="+mn-cs"/>
              </a:rPr>
              <a:t>Funding under Cohesion Policy (31.12.25)</a:t>
            </a:r>
            <a:endParaRPr kumimoji="0" lang="en-IE" sz="2400" b="0" i="0" u="none" strike="noStrike" kern="1200" cap="none" spc="0" normalizeH="0" baseline="0" noProof="0">
              <a:ln>
                <a:noFill/>
              </a:ln>
              <a:solidFill>
                <a:srgbClr val="082B7A"/>
              </a:solidFill>
              <a:effectLst/>
              <a:uLnTx/>
              <a:uFillTx/>
              <a:latin typeface="EC Square Sans Pro"/>
              <a:ea typeface="+mn-ea"/>
              <a:cs typeface="+mn-cs"/>
            </a:endParaRPr>
          </a:p>
        </p:txBody>
      </p:sp>
      <p:sp>
        <p:nvSpPr>
          <p:cNvPr id="8" name="Rectangle: Rounded Corners 7">
            <a:extLst>
              <a:ext uri="{FF2B5EF4-FFF2-40B4-BE49-F238E27FC236}">
                <a16:creationId xmlns:a16="http://schemas.microsoft.com/office/drawing/2014/main" id="{D2EA701A-198C-0361-2773-C12B96BB6DEA}"/>
              </a:ext>
            </a:extLst>
          </p:cNvPr>
          <p:cNvSpPr/>
          <p:nvPr/>
        </p:nvSpPr>
        <p:spPr>
          <a:xfrm>
            <a:off x="8217054" y="898419"/>
            <a:ext cx="3838602" cy="531026"/>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Arial"/>
              <a:ea typeface="+mn-ea"/>
              <a:cs typeface="+mn-cs"/>
            </a:endParaRPr>
          </a:p>
        </p:txBody>
      </p:sp>
      <p:sp>
        <p:nvSpPr>
          <p:cNvPr id="39" name="Oval 150">
            <a:extLst>
              <a:ext uri="{FF2B5EF4-FFF2-40B4-BE49-F238E27FC236}">
                <a16:creationId xmlns:a16="http://schemas.microsoft.com/office/drawing/2014/main" id="{83EAD24D-FD51-3D95-CFFD-469CF135246B}"/>
              </a:ext>
            </a:extLst>
          </p:cNvPr>
          <p:cNvSpPr/>
          <p:nvPr/>
        </p:nvSpPr>
        <p:spPr>
          <a:xfrm>
            <a:off x="9432303" y="1455427"/>
            <a:ext cx="2212805" cy="399022"/>
          </a:xfrm>
          <a:prstGeom prst="roundRect">
            <a:avLst/>
          </a:prstGeom>
          <a:noFill/>
          <a:ln>
            <a:noFill/>
          </a:ln>
        </p:spPr>
        <p:style>
          <a:lnRef idx="3">
            <a:schemeClr val="lt1"/>
          </a:lnRef>
          <a:fillRef idx="1">
            <a:schemeClr val="accent2"/>
          </a:fillRef>
          <a:effectRef idx="1">
            <a:schemeClr val="accent2"/>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rPr>
              <a:t>Hungary – </a:t>
            </a:r>
            <a:r>
              <a:rPr kumimoji="0" lang="en-IE" sz="1600" b="1"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rPr>
              <a:t>EUR 545m</a:t>
            </a:r>
            <a:endParaRPr kumimoji="0" lang="en-IE" sz="1600" b="0"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endParaRPr>
          </a:p>
        </p:txBody>
      </p:sp>
      <p:sp>
        <p:nvSpPr>
          <p:cNvPr id="49" name="Rectangle: Rounded Corners 48">
            <a:extLst>
              <a:ext uri="{FF2B5EF4-FFF2-40B4-BE49-F238E27FC236}">
                <a16:creationId xmlns:a16="http://schemas.microsoft.com/office/drawing/2014/main" id="{BDB8B0C8-2424-539C-D4A4-8FA23CBF0EE3}"/>
              </a:ext>
            </a:extLst>
          </p:cNvPr>
          <p:cNvSpPr/>
          <p:nvPr/>
        </p:nvSpPr>
        <p:spPr>
          <a:xfrm>
            <a:off x="9186378" y="1803369"/>
            <a:ext cx="2704656" cy="320342"/>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IE" sz="14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1 national ERDF and 1 national ERDF/ESF+</a:t>
            </a:r>
            <a:r>
              <a:rPr kumimoji="0" lang="en-IE" sz="1400" b="0"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mn-cs"/>
                <a:sym typeface="Arial"/>
              </a:rPr>
              <a:t> programme</a:t>
            </a:r>
          </a:p>
        </p:txBody>
      </p:sp>
      <p:pic>
        <p:nvPicPr>
          <p:cNvPr id="41" name="Picture 40">
            <a:extLst>
              <a:ext uri="{FF2B5EF4-FFF2-40B4-BE49-F238E27FC236}">
                <a16:creationId xmlns:a16="http://schemas.microsoft.com/office/drawing/2014/main" id="{95D8813C-A7D6-CF35-0B5D-A67B405DA498}"/>
              </a:ext>
            </a:extLst>
          </p:cNvPr>
          <p:cNvPicPr>
            <a:picLocks noChangeAspect="1"/>
          </p:cNvPicPr>
          <p:nvPr/>
        </p:nvPicPr>
        <p:blipFill>
          <a:blip r:embed="rId15"/>
          <a:stretch>
            <a:fillRect/>
          </a:stretch>
        </p:blipFill>
        <p:spPr>
          <a:xfrm>
            <a:off x="124119" y="4716496"/>
            <a:ext cx="860432" cy="584776"/>
          </a:xfrm>
          <a:prstGeom prst="rect">
            <a:avLst/>
          </a:prstGeom>
        </p:spPr>
      </p:pic>
      <p:pic>
        <p:nvPicPr>
          <p:cNvPr id="46" name="Picture 45">
            <a:extLst>
              <a:ext uri="{FF2B5EF4-FFF2-40B4-BE49-F238E27FC236}">
                <a16:creationId xmlns:a16="http://schemas.microsoft.com/office/drawing/2014/main" id="{3CEB9AA2-F43C-6142-0C1A-76242BC8D030}"/>
              </a:ext>
            </a:extLst>
          </p:cNvPr>
          <p:cNvPicPr>
            <a:picLocks noChangeAspect="1"/>
          </p:cNvPicPr>
          <p:nvPr/>
        </p:nvPicPr>
        <p:blipFill>
          <a:blip r:embed="rId16"/>
          <a:stretch>
            <a:fillRect/>
          </a:stretch>
        </p:blipFill>
        <p:spPr>
          <a:xfrm>
            <a:off x="8359132" y="1693445"/>
            <a:ext cx="720591" cy="430266"/>
          </a:xfrm>
          <a:prstGeom prst="rect">
            <a:avLst/>
          </a:prstGeom>
        </p:spPr>
      </p:pic>
      <p:pic>
        <p:nvPicPr>
          <p:cNvPr id="22" name="Picture 21">
            <a:extLst>
              <a:ext uri="{FF2B5EF4-FFF2-40B4-BE49-F238E27FC236}">
                <a16:creationId xmlns:a16="http://schemas.microsoft.com/office/drawing/2014/main" id="{A0D358B0-FF1C-AA4E-091E-F299650CAD95}"/>
              </a:ext>
            </a:extLst>
          </p:cNvPr>
          <p:cNvPicPr>
            <a:picLocks noChangeAspect="1"/>
          </p:cNvPicPr>
          <p:nvPr/>
        </p:nvPicPr>
        <p:blipFill>
          <a:blip r:embed="rId17"/>
          <a:stretch>
            <a:fillRect/>
          </a:stretch>
        </p:blipFill>
        <p:spPr>
          <a:xfrm>
            <a:off x="172453" y="5429925"/>
            <a:ext cx="654145" cy="650551"/>
          </a:xfrm>
          <a:prstGeom prst="rect">
            <a:avLst/>
          </a:prstGeom>
        </p:spPr>
      </p:pic>
      <p:pic>
        <p:nvPicPr>
          <p:cNvPr id="36" name="Picture 35">
            <a:extLst>
              <a:ext uri="{FF2B5EF4-FFF2-40B4-BE49-F238E27FC236}">
                <a16:creationId xmlns:a16="http://schemas.microsoft.com/office/drawing/2014/main" id="{47ADC901-1348-536D-0266-5B606A97B79A}"/>
              </a:ext>
            </a:extLst>
          </p:cNvPr>
          <p:cNvPicPr>
            <a:picLocks noChangeAspect="1"/>
          </p:cNvPicPr>
          <p:nvPr/>
        </p:nvPicPr>
        <p:blipFill>
          <a:blip r:embed="rId18"/>
          <a:stretch>
            <a:fillRect/>
          </a:stretch>
        </p:blipFill>
        <p:spPr>
          <a:xfrm>
            <a:off x="8459986" y="4300111"/>
            <a:ext cx="518884" cy="520747"/>
          </a:xfrm>
          <a:prstGeom prst="rect">
            <a:avLst/>
          </a:prstGeom>
        </p:spPr>
      </p:pic>
      <p:pic>
        <p:nvPicPr>
          <p:cNvPr id="48" name="Picture 47">
            <a:extLst>
              <a:ext uri="{FF2B5EF4-FFF2-40B4-BE49-F238E27FC236}">
                <a16:creationId xmlns:a16="http://schemas.microsoft.com/office/drawing/2014/main" id="{495FAC77-E552-0B46-AAE4-10C932372240}"/>
              </a:ext>
            </a:extLst>
          </p:cNvPr>
          <p:cNvPicPr>
            <a:picLocks noChangeAspect="1"/>
          </p:cNvPicPr>
          <p:nvPr/>
        </p:nvPicPr>
        <p:blipFill>
          <a:blip r:embed="rId19"/>
          <a:stretch>
            <a:fillRect/>
          </a:stretch>
        </p:blipFill>
        <p:spPr>
          <a:xfrm>
            <a:off x="8421684" y="5048104"/>
            <a:ext cx="802210" cy="531026"/>
          </a:xfrm>
          <a:prstGeom prst="rect">
            <a:avLst/>
          </a:prstGeom>
        </p:spPr>
      </p:pic>
      <p:pic>
        <p:nvPicPr>
          <p:cNvPr id="51" name="Picture 50">
            <a:extLst>
              <a:ext uri="{FF2B5EF4-FFF2-40B4-BE49-F238E27FC236}">
                <a16:creationId xmlns:a16="http://schemas.microsoft.com/office/drawing/2014/main" id="{16FA5802-48CF-5F41-D108-E910DD444927}"/>
              </a:ext>
            </a:extLst>
          </p:cNvPr>
          <p:cNvPicPr>
            <a:picLocks noChangeAspect="1"/>
          </p:cNvPicPr>
          <p:nvPr/>
        </p:nvPicPr>
        <p:blipFill>
          <a:blip r:embed="rId20"/>
          <a:stretch>
            <a:fillRect/>
          </a:stretch>
        </p:blipFill>
        <p:spPr>
          <a:xfrm>
            <a:off x="4306461" y="6039744"/>
            <a:ext cx="600524" cy="734487"/>
          </a:xfrm>
          <a:prstGeom prst="rect">
            <a:avLst/>
          </a:prstGeom>
        </p:spPr>
      </p:pic>
      <p:sp>
        <p:nvSpPr>
          <p:cNvPr id="35" name="Rectangle: Rounded Corners 34">
            <a:extLst>
              <a:ext uri="{FF2B5EF4-FFF2-40B4-BE49-F238E27FC236}">
                <a16:creationId xmlns:a16="http://schemas.microsoft.com/office/drawing/2014/main" id="{51EEF39F-5599-F20D-4581-C1F35FE41DD4}"/>
              </a:ext>
            </a:extLst>
          </p:cNvPr>
          <p:cNvSpPr/>
          <p:nvPr/>
        </p:nvSpPr>
        <p:spPr>
          <a:xfrm>
            <a:off x="151685" y="1141409"/>
            <a:ext cx="3708068" cy="552036"/>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1400" b="0" i="0" u="none" strike="noStrike" kern="0" cap="none" spc="0" normalizeH="0" baseline="0" noProof="0">
              <a:ln>
                <a:noFill/>
              </a:ln>
              <a:solidFill>
                <a:prstClr val="white"/>
              </a:solidFill>
              <a:effectLst/>
              <a:uLnTx/>
              <a:uFillTx/>
              <a:latin typeface="Arial"/>
              <a:ea typeface="+mn-ea"/>
              <a:cs typeface="+mn-cs"/>
              <a:sym typeface="Arial"/>
            </a:endParaRPr>
          </a:p>
        </p:txBody>
      </p:sp>
      <p:pic>
        <p:nvPicPr>
          <p:cNvPr id="90" name="Picture 89">
            <a:extLst>
              <a:ext uri="{FF2B5EF4-FFF2-40B4-BE49-F238E27FC236}">
                <a16:creationId xmlns:a16="http://schemas.microsoft.com/office/drawing/2014/main" id="{8D1DC956-BA9C-7450-5351-FD5C1E82D683}"/>
              </a:ext>
            </a:extLst>
          </p:cNvPr>
          <p:cNvPicPr>
            <a:picLocks noChangeAspect="1"/>
          </p:cNvPicPr>
          <p:nvPr/>
        </p:nvPicPr>
        <p:blipFill>
          <a:blip r:embed="rId21"/>
          <a:stretch>
            <a:fillRect/>
          </a:stretch>
        </p:blipFill>
        <p:spPr>
          <a:xfrm>
            <a:off x="239484" y="1249636"/>
            <a:ext cx="551043" cy="354635"/>
          </a:xfrm>
          <a:prstGeom prst="rect">
            <a:avLst/>
          </a:prstGeom>
        </p:spPr>
      </p:pic>
      <p:sp>
        <p:nvSpPr>
          <p:cNvPr id="91" name="Oval 150">
            <a:extLst>
              <a:ext uri="{FF2B5EF4-FFF2-40B4-BE49-F238E27FC236}">
                <a16:creationId xmlns:a16="http://schemas.microsoft.com/office/drawing/2014/main" id="{13DC188B-2699-934B-1914-978DED3CC5FD}"/>
              </a:ext>
            </a:extLst>
          </p:cNvPr>
          <p:cNvSpPr/>
          <p:nvPr/>
        </p:nvSpPr>
        <p:spPr>
          <a:xfrm>
            <a:off x="919928" y="1056519"/>
            <a:ext cx="2246018" cy="399022"/>
          </a:xfrm>
          <a:prstGeom prst="roundRect">
            <a:avLst/>
          </a:prstGeom>
          <a:noFill/>
          <a:ln>
            <a:noFill/>
          </a:ln>
        </p:spPr>
        <p:style>
          <a:lnRef idx="3">
            <a:schemeClr val="lt1"/>
          </a:lnRef>
          <a:fillRef idx="1">
            <a:schemeClr val="accent2"/>
          </a:fillRef>
          <a:effectRef idx="1">
            <a:schemeClr val="accent2"/>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a:ln>
                  <a:noFill/>
                </a:ln>
                <a:solidFill>
                  <a:srgbClr val="082B7A"/>
                </a:solidFill>
                <a:effectLst/>
                <a:uLnTx/>
                <a:uFillTx/>
                <a:latin typeface="EC Square Sans Cond Pro"/>
                <a:ea typeface="+mn-ea"/>
                <a:cs typeface="+mn-cs"/>
                <a:sym typeface="Arial"/>
              </a:rPr>
              <a:t>Bulgaria – </a:t>
            </a:r>
            <a:r>
              <a:rPr kumimoji="0" lang="en-IE" sz="1600" b="1" i="1" u="none" strike="noStrike" kern="1200" cap="none" spc="0" normalizeH="0" baseline="0" noProof="0">
                <a:ln>
                  <a:noFill/>
                </a:ln>
                <a:solidFill>
                  <a:srgbClr val="FF0000"/>
                </a:solidFill>
                <a:effectLst/>
                <a:uLnTx/>
                <a:uFillTx/>
                <a:latin typeface="EC Square Sans Cond Pro"/>
                <a:ea typeface="+mn-ea"/>
                <a:cs typeface="+mn-cs"/>
                <a:sym typeface="Arial"/>
              </a:rPr>
              <a:t>EUR 161m</a:t>
            </a:r>
            <a:endParaRPr kumimoji="0" lang="en-IE" sz="1600" b="0"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endParaRPr>
          </a:p>
        </p:txBody>
      </p:sp>
      <p:sp>
        <p:nvSpPr>
          <p:cNvPr id="92" name="TextBox 91">
            <a:extLst>
              <a:ext uri="{FF2B5EF4-FFF2-40B4-BE49-F238E27FC236}">
                <a16:creationId xmlns:a16="http://schemas.microsoft.com/office/drawing/2014/main" id="{01059644-B3B7-CE34-3EDF-3FFC99427319}"/>
              </a:ext>
            </a:extLst>
          </p:cNvPr>
          <p:cNvSpPr txBox="1"/>
          <p:nvPr/>
        </p:nvSpPr>
        <p:spPr>
          <a:xfrm>
            <a:off x="919928" y="1367206"/>
            <a:ext cx="2349733"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IE" sz="14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Arial"/>
                <a:sym typeface="Arial"/>
              </a:rPr>
              <a:t>2 national ERDF </a:t>
            </a:r>
            <a:r>
              <a:rPr kumimoji="0" lang="en-IE" sz="1400" b="0"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Arial"/>
                <a:sym typeface="Arial"/>
              </a:rPr>
              <a:t>programmes</a:t>
            </a:r>
          </a:p>
        </p:txBody>
      </p:sp>
      <p:sp>
        <p:nvSpPr>
          <p:cNvPr id="93" name="Rectangle: Rounded Corners 92">
            <a:extLst>
              <a:ext uri="{FF2B5EF4-FFF2-40B4-BE49-F238E27FC236}">
                <a16:creationId xmlns:a16="http://schemas.microsoft.com/office/drawing/2014/main" id="{EF053A36-867E-BB1D-99A0-589AE3AAEEB8}"/>
              </a:ext>
            </a:extLst>
          </p:cNvPr>
          <p:cNvSpPr/>
          <p:nvPr/>
        </p:nvSpPr>
        <p:spPr>
          <a:xfrm>
            <a:off x="102563" y="3122985"/>
            <a:ext cx="3708068" cy="595326"/>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1400" b="0" i="0" u="none" strike="noStrike" kern="0" cap="none" spc="0" normalizeH="0" baseline="0" noProof="0">
              <a:ln>
                <a:noFill/>
              </a:ln>
              <a:solidFill>
                <a:prstClr val="white"/>
              </a:solidFill>
              <a:effectLst/>
              <a:uLnTx/>
              <a:uFillTx/>
              <a:latin typeface="Arial"/>
              <a:ea typeface="+mn-ea"/>
              <a:cs typeface="+mn-cs"/>
              <a:sym typeface="Arial"/>
            </a:endParaRPr>
          </a:p>
        </p:txBody>
      </p:sp>
      <p:pic>
        <p:nvPicPr>
          <p:cNvPr id="127" name="Picture 126">
            <a:extLst>
              <a:ext uri="{FF2B5EF4-FFF2-40B4-BE49-F238E27FC236}">
                <a16:creationId xmlns:a16="http://schemas.microsoft.com/office/drawing/2014/main" id="{68F26A85-D8A8-22AC-0A06-8B88D096C82B}"/>
              </a:ext>
            </a:extLst>
          </p:cNvPr>
          <p:cNvPicPr>
            <a:picLocks noChangeAspect="1"/>
          </p:cNvPicPr>
          <p:nvPr/>
        </p:nvPicPr>
        <p:blipFill>
          <a:blip r:embed="rId22"/>
          <a:stretch>
            <a:fillRect/>
          </a:stretch>
        </p:blipFill>
        <p:spPr>
          <a:xfrm>
            <a:off x="239484" y="3152982"/>
            <a:ext cx="354651" cy="552036"/>
          </a:xfrm>
          <a:prstGeom prst="rect">
            <a:avLst/>
          </a:prstGeom>
        </p:spPr>
      </p:pic>
      <p:sp>
        <p:nvSpPr>
          <p:cNvPr id="1024" name="Oval 150">
            <a:extLst>
              <a:ext uri="{FF2B5EF4-FFF2-40B4-BE49-F238E27FC236}">
                <a16:creationId xmlns:a16="http://schemas.microsoft.com/office/drawing/2014/main" id="{945A8EE5-FB0B-E32D-1FF1-C1D86BB6DD87}"/>
              </a:ext>
            </a:extLst>
          </p:cNvPr>
          <p:cNvSpPr/>
          <p:nvPr/>
        </p:nvSpPr>
        <p:spPr>
          <a:xfrm>
            <a:off x="899316" y="3076701"/>
            <a:ext cx="2212805" cy="399022"/>
          </a:xfrm>
          <a:prstGeom prst="roundRect">
            <a:avLst/>
          </a:prstGeom>
          <a:noFill/>
          <a:ln>
            <a:noFill/>
          </a:ln>
        </p:spPr>
        <p:style>
          <a:lnRef idx="3">
            <a:schemeClr val="lt1"/>
          </a:lnRef>
          <a:fillRef idx="1">
            <a:schemeClr val="accent2"/>
          </a:fillRef>
          <a:effectRef idx="1">
            <a:schemeClr val="accent2"/>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a:ln>
                  <a:noFill/>
                </a:ln>
                <a:solidFill>
                  <a:srgbClr val="082B7A"/>
                </a:solidFill>
                <a:effectLst/>
                <a:uLnTx/>
                <a:uFillTx/>
                <a:latin typeface="EC Square Sans Cond Pro"/>
                <a:ea typeface="+mn-ea"/>
                <a:cs typeface="+mn-cs"/>
                <a:sym typeface="Arial"/>
              </a:rPr>
              <a:t>Ireland</a:t>
            </a:r>
            <a:r>
              <a:rPr kumimoji="0" lang="en-IE" sz="1600" b="1" i="0" u="none" strike="noStrike" kern="1200" cap="none" spc="0" normalizeH="0" baseline="0" noProof="0">
                <a:ln>
                  <a:noFill/>
                </a:ln>
                <a:solidFill>
                  <a:srgbClr val="FF0000"/>
                </a:solidFill>
                <a:effectLst/>
                <a:uLnTx/>
                <a:uFillTx/>
                <a:latin typeface="EC Square Sans Cond Pro"/>
                <a:ea typeface="+mn-ea"/>
                <a:cs typeface="+mn-cs"/>
                <a:sym typeface="Arial"/>
              </a:rPr>
              <a:t> – </a:t>
            </a:r>
            <a:r>
              <a:rPr kumimoji="0" lang="en-IE" sz="1600" b="1" i="1" u="none" strike="noStrike" kern="1200" cap="none" spc="0" normalizeH="0" baseline="0" noProof="0">
                <a:ln>
                  <a:noFill/>
                </a:ln>
                <a:solidFill>
                  <a:srgbClr val="FF0000"/>
                </a:solidFill>
                <a:effectLst/>
                <a:uLnTx/>
                <a:uFillTx/>
                <a:latin typeface="EC Square Sans Cond Pro"/>
                <a:ea typeface="+mn-ea"/>
                <a:cs typeface="+mn-cs"/>
                <a:sym typeface="Arial"/>
              </a:rPr>
              <a:t>EUR 2</a:t>
            </a:r>
            <a:r>
              <a:rPr kumimoji="0" lang="en-IE" sz="1600" b="1" i="1" u="none" strike="noStrike" kern="0" cap="none" spc="0" normalizeH="0" baseline="0" noProof="0">
                <a:ln>
                  <a:noFill/>
                </a:ln>
                <a:solidFill>
                  <a:srgbClr val="FF0000"/>
                </a:solidFill>
                <a:effectLst/>
                <a:uLnTx/>
                <a:uFillTx/>
                <a:latin typeface="EC Square Sans Cond Pro"/>
                <a:ea typeface="+mn-ea"/>
                <a:cs typeface="+mn-cs"/>
                <a:sym typeface="Arial"/>
              </a:rPr>
              <a:t>m</a:t>
            </a:r>
            <a:endParaRPr kumimoji="0" lang="en-IE" sz="1600" b="0" i="1" u="none" strike="noStrike" kern="1200" cap="none" spc="0" normalizeH="0" baseline="0" noProof="0">
              <a:ln>
                <a:noFill/>
              </a:ln>
              <a:solidFill>
                <a:srgbClr val="FF0000"/>
              </a:solidFill>
              <a:effectLst/>
              <a:uLnTx/>
              <a:uFillTx/>
              <a:latin typeface="EC Square Sans Cond Pro" panose="020B0506040000020004" pitchFamily="34" charset="0"/>
              <a:ea typeface="+mn-ea"/>
              <a:cs typeface="+mn-cs"/>
              <a:sym typeface="Arial"/>
            </a:endParaRPr>
          </a:p>
        </p:txBody>
      </p:sp>
      <p:sp>
        <p:nvSpPr>
          <p:cNvPr id="1025" name="TextBox 1024">
            <a:extLst>
              <a:ext uri="{FF2B5EF4-FFF2-40B4-BE49-F238E27FC236}">
                <a16:creationId xmlns:a16="http://schemas.microsoft.com/office/drawing/2014/main" id="{8D46FAEF-3AFE-7DF8-D749-51807B5F1357}"/>
              </a:ext>
            </a:extLst>
          </p:cNvPr>
          <p:cNvSpPr txBox="1"/>
          <p:nvPr/>
        </p:nvSpPr>
        <p:spPr>
          <a:xfrm>
            <a:off x="869140" y="3408222"/>
            <a:ext cx="2349733"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IE" sz="1400" b="1"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Arial"/>
                <a:sym typeface="Arial"/>
              </a:rPr>
              <a:t>1 regional ERDF </a:t>
            </a:r>
            <a:r>
              <a:rPr kumimoji="0" lang="en-IE" sz="1400" b="0" i="0" u="none" strike="noStrike" kern="1200" cap="none" spc="0" normalizeH="0" baseline="0" noProof="0">
                <a:ln>
                  <a:noFill/>
                </a:ln>
                <a:solidFill>
                  <a:srgbClr val="082B7A"/>
                </a:solidFill>
                <a:effectLst/>
                <a:uLnTx/>
                <a:uFillTx/>
                <a:latin typeface="EC Square Sans Cond Pro" panose="020B0506040000020004" pitchFamily="34" charset="0"/>
                <a:ea typeface="+mn-ea"/>
                <a:cs typeface="Arial"/>
                <a:sym typeface="Arial"/>
              </a:rPr>
              <a:t>programme</a:t>
            </a:r>
          </a:p>
        </p:txBody>
      </p:sp>
    </p:spTree>
    <p:extLst>
      <p:ext uri="{BB962C8B-B14F-4D97-AF65-F5344CB8AC3E}">
        <p14:creationId xmlns:p14="http://schemas.microsoft.com/office/powerpoint/2010/main" val="3945338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62BFFC-615E-B15B-71F2-687644061504}"/>
              </a:ext>
            </a:extLst>
          </p:cNvPr>
          <p:cNvSpPr>
            <a:spLocks noGrp="1"/>
          </p:cNvSpPr>
          <p:nvPr>
            <p:ph type="sldNum" sz="quarter" idx="12"/>
          </p:nvPr>
        </p:nvSpPr>
        <p:spPr/>
        <p:txBody>
          <a:bodyPr/>
          <a:lstStyle/>
          <a:p>
            <a:fld id="{F46C79FD-C571-418B-AB0F-5EE936C85276}" type="slidenum">
              <a:rPr lang="en-GB" smtClean="0"/>
              <a:pPr/>
              <a:t>6</a:t>
            </a:fld>
            <a:endParaRPr lang="en-GB"/>
          </a:p>
        </p:txBody>
      </p:sp>
      <p:sp>
        <p:nvSpPr>
          <p:cNvPr id="4" name="Title 3">
            <a:extLst>
              <a:ext uri="{FF2B5EF4-FFF2-40B4-BE49-F238E27FC236}">
                <a16:creationId xmlns:a16="http://schemas.microsoft.com/office/drawing/2014/main" id="{1F3600D3-5E75-F430-CA8E-B5CA16F689A2}"/>
              </a:ext>
            </a:extLst>
          </p:cNvPr>
          <p:cNvSpPr>
            <a:spLocks noGrp="1"/>
          </p:cNvSpPr>
          <p:nvPr>
            <p:ph type="ctrTitle"/>
          </p:nvPr>
        </p:nvSpPr>
        <p:spPr>
          <a:xfrm>
            <a:off x="1071350" y="3429000"/>
            <a:ext cx="5040313" cy="1175387"/>
          </a:xfrm>
        </p:spPr>
        <p:txBody>
          <a:bodyPr/>
          <a:lstStyle/>
          <a:p>
            <a:r>
              <a:rPr lang="en-US" sz="5400">
                <a:latin typeface="EC Square Sans Pro"/>
              </a:rPr>
              <a:t>STEP Scope</a:t>
            </a:r>
            <a:endParaRPr lang="en-US" sz="5400"/>
          </a:p>
        </p:txBody>
      </p:sp>
      <p:sp>
        <p:nvSpPr>
          <p:cNvPr id="5" name="Subtitle 4">
            <a:extLst>
              <a:ext uri="{FF2B5EF4-FFF2-40B4-BE49-F238E27FC236}">
                <a16:creationId xmlns:a16="http://schemas.microsoft.com/office/drawing/2014/main" id="{619C5FBE-7C33-8CD9-E230-F4D60F903A83}"/>
              </a:ext>
            </a:extLst>
          </p:cNvPr>
          <p:cNvSpPr>
            <a:spLocks noGrp="1"/>
          </p:cNvSpPr>
          <p:nvPr>
            <p:ph type="subTitle" idx="1"/>
          </p:nvPr>
        </p:nvSpPr>
        <p:spPr>
          <a:xfrm>
            <a:off x="1071351" y="4899135"/>
            <a:ext cx="6492327" cy="1175387"/>
          </a:xfrm>
        </p:spPr>
        <p:txBody>
          <a:bodyPr vert="horz" lIns="91440" tIns="45720" rIns="91440" bIns="45720" rtlCol="0" anchor="t">
            <a:noAutofit/>
          </a:bodyPr>
          <a:lstStyle/>
          <a:p>
            <a:r>
              <a:rPr lang="en-US">
                <a:latin typeface="EC Square Sans Pro"/>
              </a:rPr>
              <a:t>Objectives, conditions, and scope</a:t>
            </a:r>
            <a:endParaRPr lang="en-US"/>
          </a:p>
        </p:txBody>
      </p:sp>
    </p:spTree>
    <p:extLst>
      <p:ext uri="{BB962C8B-B14F-4D97-AF65-F5344CB8AC3E}">
        <p14:creationId xmlns:p14="http://schemas.microsoft.com/office/powerpoint/2010/main" val="287221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3F5B6C2-06C9-EDFE-F4D6-7BE121B3182C}"/>
              </a:ext>
            </a:extLst>
          </p:cNvPr>
          <p:cNvSpPr/>
          <p:nvPr/>
        </p:nvSpPr>
        <p:spPr>
          <a:xfrm>
            <a:off x="9854119" y="5943600"/>
            <a:ext cx="2188724" cy="8073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graphicFrame>
        <p:nvGraphicFramePr>
          <p:cNvPr id="8" name="Table 41">
            <a:extLst>
              <a:ext uri="{FF2B5EF4-FFF2-40B4-BE49-F238E27FC236}">
                <a16:creationId xmlns:a16="http://schemas.microsoft.com/office/drawing/2014/main" id="{6BCB87AA-4837-FE3F-9594-41824DC34B94}"/>
              </a:ext>
            </a:extLst>
          </p:cNvPr>
          <p:cNvGraphicFramePr>
            <a:graphicFrameLocks/>
          </p:cNvGraphicFramePr>
          <p:nvPr/>
        </p:nvGraphicFramePr>
        <p:xfrm>
          <a:off x="6497900" y="2217091"/>
          <a:ext cx="5220000" cy="4127616"/>
        </p:xfrm>
        <a:graphic>
          <a:graphicData uri="http://schemas.openxmlformats.org/drawingml/2006/table">
            <a:tbl>
              <a:tblPr firstRow="1" bandRow="1">
                <a:tableStyleId>{5C22544A-7EE6-4342-B048-85BDC9FD1C3A}</a:tableStyleId>
              </a:tblPr>
              <a:tblGrid>
                <a:gridCol w="2610000">
                  <a:extLst>
                    <a:ext uri="{9D8B030D-6E8A-4147-A177-3AD203B41FA5}">
                      <a16:colId xmlns:a16="http://schemas.microsoft.com/office/drawing/2014/main" val="1365864720"/>
                    </a:ext>
                  </a:extLst>
                </a:gridCol>
                <a:gridCol w="2610000">
                  <a:extLst>
                    <a:ext uri="{9D8B030D-6E8A-4147-A177-3AD203B41FA5}">
                      <a16:colId xmlns:a16="http://schemas.microsoft.com/office/drawing/2014/main" val="1544111877"/>
                    </a:ext>
                  </a:extLst>
                </a:gridCol>
              </a:tblGrid>
              <a:tr h="103190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accent4"/>
                          </a:solidFill>
                          <a:effectLst/>
                          <a:uLnTx/>
                          <a:uFillTx/>
                          <a:latin typeface="EC Square Sans Pro"/>
                          <a:ea typeface="+mn-ea"/>
                          <a:cs typeface="+mn-cs"/>
                        </a:rPr>
                        <a:t>Digital and deep</a:t>
                      </a:r>
                      <a:endParaRPr kumimoji="0" lang="en-BE" sz="1400" b="1" i="0" u="none" strike="noStrike" kern="1200" cap="none" spc="0" normalizeH="0" baseline="0" noProof="0">
                        <a:ln>
                          <a:noFill/>
                        </a:ln>
                        <a:solidFill>
                          <a:schemeClr val="accent4"/>
                        </a:solidFill>
                        <a:effectLst/>
                        <a:uLnTx/>
                        <a:uFillTx/>
                        <a:latin typeface="EC Square Sans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accent4"/>
                          </a:solidFill>
                          <a:effectLst/>
                          <a:uLnTx/>
                          <a:uFillTx/>
                          <a:latin typeface="EC Square Sans Pro"/>
                          <a:ea typeface="+mn-ea"/>
                          <a:cs typeface="+mn-cs"/>
                        </a:rPr>
                        <a:t>tech innovation </a:t>
                      </a:r>
                      <a:endParaRPr kumimoji="0" lang="en-GB" sz="1400" b="1" i="0" u="none" strike="noStrike" kern="1200" cap="none" spc="-30" normalizeH="0" baseline="0" noProof="0">
                        <a:ln>
                          <a:noFill/>
                        </a:ln>
                        <a:solidFill>
                          <a:schemeClr val="accent4"/>
                        </a:solidFill>
                        <a:effectLst/>
                        <a:uLnTx/>
                        <a:uFillTx/>
                        <a:latin typeface="EC Square Sans Pro"/>
                        <a:ea typeface="+mn-ea"/>
                        <a:cs typeface="+mn-cs"/>
                      </a:endParaRP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BFB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accent4"/>
                          </a:solidFill>
                          <a:effectLst/>
                          <a:uLnTx/>
                          <a:uFillTx/>
                          <a:latin typeface="EC Square Sans Pro"/>
                          <a:ea typeface="+mn-lt"/>
                          <a:cs typeface="Arial"/>
                        </a:rPr>
                        <a:t>Artificial intelligence, </a:t>
                      </a:r>
                      <a:br>
                        <a:rPr kumimoji="0" lang="en-US" sz="1400" b="0" i="0" u="none" strike="noStrike" kern="1200" cap="none" spc="0" normalizeH="0" baseline="0" noProof="0">
                          <a:ln>
                            <a:noFill/>
                          </a:ln>
                          <a:solidFill>
                            <a:srgbClr val="082B7A"/>
                          </a:solidFill>
                          <a:effectLst/>
                          <a:uLnTx/>
                          <a:uFillTx/>
                          <a:latin typeface="EC Square Sans Pro"/>
                          <a:ea typeface="+mn-lt"/>
                          <a:cs typeface="Arial"/>
                        </a:rPr>
                      </a:br>
                      <a:r>
                        <a:rPr kumimoji="0" lang="en-US" sz="1400" b="0" i="0" u="none" strike="noStrike" kern="1200" cap="none" spc="0" normalizeH="0" baseline="0" noProof="0">
                          <a:ln>
                            <a:noFill/>
                          </a:ln>
                          <a:solidFill>
                            <a:schemeClr val="accent4"/>
                          </a:solidFill>
                          <a:effectLst/>
                          <a:uLnTx/>
                          <a:uFillTx/>
                          <a:latin typeface="EC Square Sans Pro"/>
                          <a:ea typeface="+mn-lt"/>
                          <a:cs typeface="Arial"/>
                        </a:rPr>
                        <a:t>quantum technologies, </a:t>
                      </a:r>
                      <a:br>
                        <a:rPr kumimoji="0" lang="en-US" sz="1400" b="0" i="0" u="none" strike="noStrike" kern="1200" cap="none" spc="0" normalizeH="0" baseline="0" noProof="0">
                          <a:ln>
                            <a:noFill/>
                          </a:ln>
                          <a:solidFill>
                            <a:srgbClr val="082B7A"/>
                          </a:solidFill>
                          <a:effectLst/>
                          <a:uLnTx/>
                          <a:uFillTx/>
                          <a:latin typeface="EC Square Sans Pro"/>
                          <a:ea typeface="+mn-lt"/>
                          <a:cs typeface="Arial"/>
                        </a:rPr>
                      </a:br>
                      <a:r>
                        <a:rPr kumimoji="0" lang="en-US" sz="1400" b="0" i="0" u="none" strike="noStrike" kern="1200" cap="none" spc="0" normalizeH="0" baseline="0" noProof="0">
                          <a:ln>
                            <a:noFill/>
                          </a:ln>
                          <a:solidFill>
                            <a:schemeClr val="accent4"/>
                          </a:solidFill>
                          <a:effectLst/>
                          <a:uLnTx/>
                          <a:uFillTx/>
                          <a:latin typeface="EC Square Sans Pro"/>
                          <a:ea typeface="+mn-lt"/>
                          <a:cs typeface="Arial"/>
                        </a:rPr>
                        <a:t>advanced connectivity </a:t>
                      </a:r>
                      <a:endParaRPr kumimoji="0" lang="en-GB" sz="1400" b="1" i="0" u="none" strike="noStrike" kern="1200" cap="none" spc="0" normalizeH="0" baseline="0" noProof="0">
                        <a:ln>
                          <a:noFill/>
                        </a:ln>
                        <a:solidFill>
                          <a:schemeClr val="accent4"/>
                        </a:solidFill>
                        <a:effectLst/>
                        <a:uLnTx/>
                        <a:uFillTx/>
                        <a:latin typeface="EC Square Sans Pro"/>
                        <a:ea typeface="+mn-lt"/>
                        <a:cs typeface="Arial"/>
                      </a:endParaRP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BFBFB"/>
                    </a:solidFill>
                  </a:tcPr>
                </a:tc>
                <a:extLst>
                  <a:ext uri="{0D108BD9-81ED-4DB2-BD59-A6C34878D82A}">
                    <a16:rowId xmlns:a16="http://schemas.microsoft.com/office/drawing/2014/main" val="613740254"/>
                  </a:ext>
                </a:extLst>
              </a:tr>
              <a:tr h="103190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accent4"/>
                          </a:solidFill>
                          <a:effectLst/>
                          <a:uLnTx/>
                          <a:uFillTx/>
                          <a:latin typeface="EC Square Sans Pro"/>
                          <a:ea typeface="+mn-ea"/>
                          <a:cs typeface="+mn-cs"/>
                        </a:rPr>
                        <a:t>Clean and resource</a:t>
                      </a:r>
                      <a:endParaRPr kumimoji="0" lang="en-BE" sz="1400" b="1" i="0" u="none" strike="noStrike" kern="1200" cap="none" spc="0" normalizeH="0" baseline="0" noProof="0">
                        <a:ln>
                          <a:noFill/>
                        </a:ln>
                        <a:solidFill>
                          <a:schemeClr val="accent4"/>
                        </a:solidFill>
                        <a:effectLst/>
                        <a:uLnTx/>
                        <a:uFillTx/>
                        <a:latin typeface="EC Square Sans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accent4"/>
                          </a:solidFill>
                          <a:effectLst/>
                          <a:uLnTx/>
                          <a:uFillTx/>
                          <a:latin typeface="EC Square Sans Pro"/>
                          <a:ea typeface="+mn-ea"/>
                          <a:cs typeface="+mn-cs"/>
                        </a:rPr>
                        <a:t>efficient tech </a:t>
                      </a:r>
                      <a:endParaRPr kumimoji="0" lang="en-GB" sz="1400" b="1" i="0" u="none" strike="noStrike" kern="1200" cap="none" spc="-30" normalizeH="0" baseline="0" noProof="0">
                        <a:ln>
                          <a:noFill/>
                        </a:ln>
                        <a:solidFill>
                          <a:schemeClr val="accent4"/>
                        </a:solidFill>
                        <a:effectLst/>
                        <a:uLnTx/>
                        <a:uFillTx/>
                        <a:latin typeface="EC Square Sans Pro"/>
                        <a:ea typeface="+mn-ea"/>
                        <a:cs typeface="+mn-cs"/>
                      </a:endParaRP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BFB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accent4"/>
                          </a:solidFill>
                          <a:effectLst/>
                          <a:uLnTx/>
                          <a:uFillTx/>
                          <a:latin typeface="EC Square Sans Pro"/>
                          <a:ea typeface="+mn-lt"/>
                          <a:cs typeface="Arial"/>
                        </a:rPr>
                        <a:t>Carbon capture and </a:t>
                      </a:r>
                      <a:br>
                        <a:rPr kumimoji="0" lang="en-US" sz="1400" b="0" i="0" u="none" strike="noStrike" kern="1200" cap="none" spc="0" normalizeH="0" baseline="0" noProof="0">
                          <a:ln>
                            <a:noFill/>
                          </a:ln>
                          <a:solidFill>
                            <a:srgbClr val="082B7A"/>
                          </a:solidFill>
                          <a:effectLst/>
                          <a:uLnTx/>
                          <a:uFillTx/>
                          <a:latin typeface="EC Square Sans Pro"/>
                          <a:ea typeface="+mn-lt"/>
                          <a:cs typeface="Arial"/>
                        </a:rPr>
                      </a:br>
                      <a:r>
                        <a:rPr kumimoji="0" lang="en-US" sz="1400" b="0" i="0" u="none" strike="noStrike" kern="1200" cap="none" spc="0" normalizeH="0" baseline="0" noProof="0">
                          <a:ln>
                            <a:noFill/>
                          </a:ln>
                          <a:solidFill>
                            <a:schemeClr val="accent4"/>
                          </a:solidFill>
                          <a:effectLst/>
                          <a:uLnTx/>
                          <a:uFillTx/>
                          <a:latin typeface="EC Square Sans Pro"/>
                          <a:ea typeface="+mn-lt"/>
                          <a:cs typeface="Arial"/>
                        </a:rPr>
                        <a:t>storage technologies, </a:t>
                      </a:r>
                      <a:br>
                        <a:rPr kumimoji="0" lang="en-US" sz="1400" b="0" i="0" u="none" strike="noStrike" kern="1200" cap="none" spc="0" normalizeH="0" baseline="0" noProof="0">
                          <a:ln>
                            <a:noFill/>
                          </a:ln>
                          <a:solidFill>
                            <a:srgbClr val="082B7A"/>
                          </a:solidFill>
                          <a:effectLst/>
                          <a:uLnTx/>
                          <a:uFillTx/>
                          <a:latin typeface="EC Square Sans Pro"/>
                          <a:ea typeface="+mn-lt"/>
                          <a:cs typeface="Arial"/>
                        </a:rPr>
                      </a:br>
                      <a:r>
                        <a:rPr kumimoji="0" lang="en-US" sz="1400" b="0" i="0" u="none" strike="noStrike" kern="1200" cap="none" spc="0" normalizeH="0" baseline="0" noProof="0">
                          <a:ln>
                            <a:noFill/>
                          </a:ln>
                          <a:solidFill>
                            <a:schemeClr val="accent4"/>
                          </a:solidFill>
                          <a:effectLst/>
                          <a:uLnTx/>
                          <a:uFillTx/>
                          <a:latin typeface="EC Square Sans Pro"/>
                          <a:ea typeface="+mn-lt"/>
                          <a:cs typeface="Arial"/>
                        </a:rPr>
                        <a:t>heat pumps</a:t>
                      </a: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BFBFB"/>
                    </a:solidFill>
                  </a:tcPr>
                </a:tc>
                <a:extLst>
                  <a:ext uri="{0D108BD9-81ED-4DB2-BD59-A6C34878D82A}">
                    <a16:rowId xmlns:a16="http://schemas.microsoft.com/office/drawing/2014/main" val="1997526260"/>
                  </a:ext>
                </a:extLst>
              </a:tr>
              <a:tr h="103190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accent4"/>
                          </a:solidFill>
                          <a:effectLst/>
                          <a:uLnTx/>
                          <a:uFillTx/>
                          <a:latin typeface="EC Square Sans Pro"/>
                          <a:ea typeface="+mn-ea"/>
                          <a:cs typeface="+mn-cs"/>
                        </a:rPr>
                        <a:t>Bio tech </a:t>
                      </a:r>
                      <a:endParaRPr kumimoji="0" lang="en-GB" sz="1400" b="1" i="0" u="none" strike="noStrike" kern="1200" cap="none" spc="-30" normalizeH="0" baseline="0" noProof="0">
                        <a:ln>
                          <a:noFill/>
                        </a:ln>
                        <a:solidFill>
                          <a:schemeClr val="accent4"/>
                        </a:solidFill>
                        <a:effectLst/>
                        <a:uLnTx/>
                        <a:uFillTx/>
                        <a:latin typeface="EC Square Sans Pro"/>
                        <a:ea typeface="+mn-ea"/>
                        <a:cs typeface="+mn-cs"/>
                      </a:endParaRP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BFB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strike="noStrike" baseline="0" noProof="0">
                          <a:solidFill>
                            <a:schemeClr val="accent4"/>
                          </a:solidFill>
                          <a:latin typeface="EC Square Sans Pro"/>
                          <a:cs typeface="Arial"/>
                        </a:rPr>
                        <a:t>Molecular biotechnology, pharmaceuticals, </a:t>
                      </a:r>
                      <a:br>
                        <a:rPr lang="en-US" sz="1400" b="0" strike="noStrike" baseline="0" noProof="0">
                          <a:solidFill>
                            <a:srgbClr val="082B7A"/>
                          </a:solidFill>
                          <a:latin typeface="EC Square Sans Pro"/>
                          <a:cs typeface="Arial"/>
                        </a:rPr>
                      </a:br>
                      <a:r>
                        <a:rPr lang="en-US" sz="1400" b="0" strike="noStrike" baseline="0" noProof="0">
                          <a:solidFill>
                            <a:schemeClr val="accent4"/>
                          </a:solidFill>
                          <a:latin typeface="EC Square Sans Pro"/>
                          <a:cs typeface="Arial"/>
                        </a:rPr>
                        <a:t>crop biotechnology</a:t>
                      </a: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BFBFB"/>
                    </a:solidFill>
                  </a:tcPr>
                </a:tc>
                <a:extLst>
                  <a:ext uri="{0D108BD9-81ED-4DB2-BD59-A6C34878D82A}">
                    <a16:rowId xmlns:a16="http://schemas.microsoft.com/office/drawing/2014/main" val="2527367130"/>
                  </a:ext>
                </a:extLst>
              </a:tr>
              <a:tr h="103190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30" normalizeH="0" baseline="0" noProof="0">
                          <a:ln>
                            <a:noFill/>
                          </a:ln>
                          <a:solidFill>
                            <a:schemeClr val="accent4"/>
                          </a:solidFill>
                          <a:effectLst/>
                          <a:uLnTx/>
                          <a:uFillTx/>
                          <a:latin typeface="EC Square Sans Pro"/>
                          <a:ea typeface="+mn-ea"/>
                          <a:cs typeface="+mn-cs"/>
                        </a:rPr>
                        <a:t>Defence</a:t>
                      </a:r>
                      <a:endParaRPr kumimoji="0" lang="en-GB" sz="1400" b="1" i="1" u="none" strike="noStrike" kern="1200" cap="none" spc="-30" normalizeH="0" baseline="0" noProof="0">
                        <a:ln>
                          <a:noFill/>
                        </a:ln>
                        <a:solidFill>
                          <a:schemeClr val="accent4"/>
                        </a:solidFill>
                        <a:effectLst/>
                        <a:uLnTx/>
                        <a:uFillTx/>
                        <a:latin typeface="EC Square Sans Pro"/>
                        <a:ea typeface="+mn-ea"/>
                        <a:cs typeface="+mn-cs"/>
                      </a:endParaRP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BFB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strike="noStrike" baseline="0" noProof="0">
                          <a:solidFill>
                            <a:schemeClr val="accent4"/>
                          </a:solidFill>
                          <a:latin typeface="EC Square Sans Pro"/>
                          <a:cs typeface="Arial"/>
                        </a:rPr>
                        <a:t>All defence technologies, </a:t>
                      </a:r>
                    </a:p>
                    <a:p>
                      <a:pPr marL="0" marR="0" lvl="0" indent="0" algn="ctr" rtl="0" eaLnBrk="1" fontAlgn="auto" latinLnBrk="0" hangingPunct="1">
                        <a:lnSpc>
                          <a:spcPct val="100000"/>
                        </a:lnSpc>
                        <a:spcBef>
                          <a:spcPts val="0"/>
                        </a:spcBef>
                        <a:spcAft>
                          <a:spcPts val="0"/>
                        </a:spcAft>
                        <a:buClrTx/>
                        <a:buSzTx/>
                        <a:buFontTx/>
                        <a:buNone/>
                      </a:pPr>
                      <a:r>
                        <a:rPr lang="en-GB" sz="1400" b="0" strike="noStrike" baseline="0" noProof="0">
                          <a:solidFill>
                            <a:schemeClr val="accent4"/>
                          </a:solidFill>
                          <a:latin typeface="EC Square Sans Pro"/>
                          <a:cs typeface="Arial"/>
                        </a:rPr>
                        <a:t>including dual-use</a:t>
                      </a: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BFBFB"/>
                    </a:solidFill>
                  </a:tcPr>
                </a:tc>
                <a:extLst>
                  <a:ext uri="{0D108BD9-81ED-4DB2-BD59-A6C34878D82A}">
                    <a16:rowId xmlns:a16="http://schemas.microsoft.com/office/drawing/2014/main" val="2918021102"/>
                  </a:ext>
                </a:extLst>
              </a:tr>
            </a:tbl>
          </a:graphicData>
        </a:graphic>
      </p:graphicFrame>
      <p:sp>
        <p:nvSpPr>
          <p:cNvPr id="10" name="Rounded Rectangle 59">
            <a:extLst>
              <a:ext uri="{FF2B5EF4-FFF2-40B4-BE49-F238E27FC236}">
                <a16:creationId xmlns:a16="http://schemas.microsoft.com/office/drawing/2014/main" id="{F73E1F65-9A6B-CCC2-7176-5776F59BBCB3}"/>
              </a:ext>
            </a:extLst>
          </p:cNvPr>
          <p:cNvSpPr/>
          <p:nvPr/>
        </p:nvSpPr>
        <p:spPr>
          <a:xfrm>
            <a:off x="9236752" y="1427557"/>
            <a:ext cx="2188359" cy="838961"/>
          </a:xfrm>
          <a:prstGeom prst="roundRect">
            <a:avLst/>
          </a:prstGeom>
          <a:no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accent4"/>
                </a:solidFill>
                <a:effectLst/>
                <a:uLnTx/>
                <a:uFillTx/>
                <a:latin typeface="EC Square Sans Pro"/>
                <a:ea typeface="+mn-lt"/>
                <a:cs typeface="Arial"/>
              </a:rPr>
              <a:t>(indicative &amp; non-exhaustive)</a:t>
            </a:r>
            <a:endParaRPr lang="en-US" sz="2600" b="1" spc="-30">
              <a:solidFill>
                <a:schemeClr val="accent4"/>
              </a:solidFill>
              <a:latin typeface="EC Square Sans Pro" panose="020B0506040000020004" pitchFamily="34" charset="0"/>
            </a:endParaRPr>
          </a:p>
          <a:p>
            <a:pPr algn="ctr"/>
            <a:r>
              <a:rPr lang="en-US" sz="2600" b="1" spc="-30">
                <a:solidFill>
                  <a:srgbClr val="0D47C9"/>
                </a:solidFill>
                <a:latin typeface="EC Square Sans Pro" panose="020B0506040000020004" pitchFamily="34" charset="0"/>
              </a:rPr>
              <a:t>EXAMPLES</a:t>
            </a:r>
          </a:p>
        </p:txBody>
      </p:sp>
      <p:sp>
        <p:nvSpPr>
          <p:cNvPr id="14" name="Rounded Rectangle 59">
            <a:extLst>
              <a:ext uri="{FF2B5EF4-FFF2-40B4-BE49-F238E27FC236}">
                <a16:creationId xmlns:a16="http://schemas.microsoft.com/office/drawing/2014/main" id="{8311018D-476A-AF94-C0C9-2B6B169BDC3C}"/>
              </a:ext>
            </a:extLst>
          </p:cNvPr>
          <p:cNvSpPr/>
          <p:nvPr/>
        </p:nvSpPr>
        <p:spPr>
          <a:xfrm>
            <a:off x="6866676" y="1380370"/>
            <a:ext cx="1948873" cy="718568"/>
          </a:xfrm>
          <a:prstGeom prst="roundRect">
            <a:avLst/>
          </a:prstGeom>
          <a:noFill/>
        </p:spPr>
        <p:txBody>
          <a:bodyPr wrap="square">
            <a:noAutofit/>
          </a:bodyPr>
          <a:lstStyle/>
          <a:p>
            <a:pPr algn="ctr"/>
            <a:r>
              <a:rPr lang="en-US" sz="2000" b="1">
                <a:solidFill>
                  <a:schemeClr val="accent1"/>
                </a:solidFill>
                <a:latin typeface="EC Square Sans Pro" panose="020B0506040000020004" pitchFamily="34" charset="0"/>
              </a:rPr>
              <a:t>STEP</a:t>
            </a:r>
            <a:endParaRPr lang="en-US" sz="2600" b="1">
              <a:solidFill>
                <a:schemeClr val="accent1"/>
              </a:solidFill>
              <a:latin typeface="EC Square Sans Pro" panose="020B0506040000020004" pitchFamily="34" charset="0"/>
            </a:endParaRPr>
          </a:p>
          <a:p>
            <a:pPr algn="ctr"/>
            <a:r>
              <a:rPr lang="en-US" sz="2600" b="1">
                <a:solidFill>
                  <a:srgbClr val="0D47C9"/>
                </a:solidFill>
                <a:latin typeface="EC Square Sans Pro" panose="020B0506040000020004" pitchFamily="34" charset="0"/>
              </a:rPr>
              <a:t>SECTORS</a:t>
            </a:r>
            <a:endParaRPr lang="en-GB" sz="2600" b="1" spc="-30">
              <a:solidFill>
                <a:srgbClr val="0D47C9"/>
              </a:solidFill>
              <a:latin typeface="EC Square Sans Pro" panose="020B0506040000020004" pitchFamily="34" charset="0"/>
            </a:endParaRPr>
          </a:p>
        </p:txBody>
      </p:sp>
      <p:sp>
        <p:nvSpPr>
          <p:cNvPr id="45" name="Rectangle: Rounded Corners 44">
            <a:extLst>
              <a:ext uri="{FF2B5EF4-FFF2-40B4-BE49-F238E27FC236}">
                <a16:creationId xmlns:a16="http://schemas.microsoft.com/office/drawing/2014/main" id="{F0B3543F-ABC3-A97A-DC2C-20B4910DB30E}"/>
              </a:ext>
            </a:extLst>
          </p:cNvPr>
          <p:cNvSpPr/>
          <p:nvPr/>
        </p:nvSpPr>
        <p:spPr>
          <a:xfrm flipH="1">
            <a:off x="6765628" y="2329601"/>
            <a:ext cx="2154040" cy="3871174"/>
          </a:xfrm>
          <a:prstGeom prst="roundRect">
            <a:avLst>
              <a:gd name="adj" fmla="val 1926"/>
            </a:avLst>
          </a:prstGeom>
          <a:noFill/>
          <a:ln w="190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7" name="TextBox 46">
            <a:extLst>
              <a:ext uri="{FF2B5EF4-FFF2-40B4-BE49-F238E27FC236}">
                <a16:creationId xmlns:a16="http://schemas.microsoft.com/office/drawing/2014/main" id="{7D009DDF-3869-6443-4A08-2F04AE17F11C}"/>
              </a:ext>
            </a:extLst>
          </p:cNvPr>
          <p:cNvSpPr txBox="1"/>
          <p:nvPr/>
        </p:nvSpPr>
        <p:spPr>
          <a:xfrm>
            <a:off x="8093276" y="2221879"/>
            <a:ext cx="542987" cy="215444"/>
          </a:xfrm>
          <a:prstGeom prst="rect">
            <a:avLst/>
          </a:prstGeom>
          <a:solidFill>
            <a:srgbClr val="FBFBFB"/>
          </a:solidFill>
        </p:spPr>
        <p:txBody>
          <a:bodyPr wrap="square" lIns="0" tIns="0" rIns="0" bIns="0">
            <a:spAutoFit/>
          </a:bodyPr>
          <a:lstStyle/>
          <a:p>
            <a:pPr algn="ctr"/>
            <a:r>
              <a:rPr lang="en-US" sz="1400" b="1" spc="-30">
                <a:solidFill>
                  <a:schemeClr val="accent3"/>
                </a:solidFill>
                <a:latin typeface="EC Square Sans Pro" panose="020B0506040000020004" pitchFamily="34" charset="0"/>
              </a:rPr>
              <a:t>CRMA</a:t>
            </a:r>
            <a:endParaRPr lang="en-IE" sz="1400">
              <a:solidFill>
                <a:schemeClr val="accent3"/>
              </a:solidFill>
            </a:endParaRPr>
          </a:p>
        </p:txBody>
      </p:sp>
      <p:sp>
        <p:nvSpPr>
          <p:cNvPr id="48" name="Rounded Rectangle 59">
            <a:extLst>
              <a:ext uri="{FF2B5EF4-FFF2-40B4-BE49-F238E27FC236}">
                <a16:creationId xmlns:a16="http://schemas.microsoft.com/office/drawing/2014/main" id="{6FC16357-C6A5-2DB6-2C83-2B22962CDF7D}"/>
              </a:ext>
            </a:extLst>
          </p:cNvPr>
          <p:cNvSpPr/>
          <p:nvPr/>
        </p:nvSpPr>
        <p:spPr>
          <a:xfrm>
            <a:off x="6866677" y="3438326"/>
            <a:ext cx="1948873" cy="635740"/>
          </a:xfrm>
          <a:prstGeom prst="roundRect">
            <a:avLst>
              <a:gd name="adj" fmla="val 7014"/>
            </a:avLst>
          </a:prstGeom>
          <a:noFill/>
          <a:ln w="19050">
            <a:solidFill>
              <a:schemeClr val="accent6"/>
            </a:solidFill>
          </a:ln>
        </p:spPr>
        <p:txBody>
          <a:bodyPr wrap="square">
            <a:noAutofit/>
          </a:bodyPr>
          <a:lstStyle/>
          <a:p>
            <a:pPr algn="ctr"/>
            <a:endParaRPr lang="en-GB" sz="1400" b="1" spc="-30">
              <a:solidFill>
                <a:schemeClr val="bg1"/>
              </a:solidFill>
              <a:latin typeface="EC Square Sans Pro" panose="020B0506040000020004" pitchFamily="34" charset="0"/>
            </a:endParaRPr>
          </a:p>
        </p:txBody>
      </p:sp>
      <p:sp>
        <p:nvSpPr>
          <p:cNvPr id="49" name="TextBox 48">
            <a:extLst>
              <a:ext uri="{FF2B5EF4-FFF2-40B4-BE49-F238E27FC236}">
                <a16:creationId xmlns:a16="http://schemas.microsoft.com/office/drawing/2014/main" id="{93FE6348-0F54-D33A-4FFD-B46A4435D246}"/>
              </a:ext>
            </a:extLst>
          </p:cNvPr>
          <p:cNvSpPr txBox="1"/>
          <p:nvPr/>
        </p:nvSpPr>
        <p:spPr>
          <a:xfrm>
            <a:off x="8093277" y="3321431"/>
            <a:ext cx="578054" cy="215444"/>
          </a:xfrm>
          <a:prstGeom prst="rect">
            <a:avLst/>
          </a:prstGeom>
          <a:solidFill>
            <a:srgbClr val="FBFBFB"/>
          </a:solidFill>
        </p:spPr>
        <p:txBody>
          <a:bodyPr wrap="square" lIns="0" tIns="0" rIns="0" bIns="0">
            <a:spAutoFit/>
          </a:bodyPr>
          <a:lstStyle/>
          <a:p>
            <a:pPr algn="ctr"/>
            <a:r>
              <a:rPr lang="en-US" sz="1400" b="1">
                <a:solidFill>
                  <a:schemeClr val="accent6"/>
                </a:solidFill>
                <a:latin typeface="EC Square Sans Pro" panose="020B0506040000020004" pitchFamily="34" charset="0"/>
              </a:rPr>
              <a:t>NZIA</a:t>
            </a:r>
            <a:endParaRPr lang="en-IE" sz="1400">
              <a:solidFill>
                <a:schemeClr val="accent6"/>
              </a:solidFill>
            </a:endParaRPr>
          </a:p>
        </p:txBody>
      </p:sp>
      <p:sp>
        <p:nvSpPr>
          <p:cNvPr id="50" name="TextBox 49">
            <a:extLst>
              <a:ext uri="{FF2B5EF4-FFF2-40B4-BE49-F238E27FC236}">
                <a16:creationId xmlns:a16="http://schemas.microsoft.com/office/drawing/2014/main" id="{1BF87B8D-77BF-4417-7E40-B8A15B265A9D}"/>
              </a:ext>
            </a:extLst>
          </p:cNvPr>
          <p:cNvSpPr txBox="1"/>
          <p:nvPr/>
        </p:nvSpPr>
        <p:spPr>
          <a:xfrm>
            <a:off x="442256" y="6343817"/>
            <a:ext cx="2454267" cy="369332"/>
          </a:xfrm>
          <a:prstGeom prst="rect">
            <a:avLst/>
          </a:prstGeom>
          <a:noFill/>
        </p:spPr>
        <p:txBody>
          <a:bodyPr wrap="square" lIns="0" tIns="0" rIns="0" bIns="0" anchor="t">
            <a:spAutoFit/>
          </a:bodyPr>
          <a:lstStyle/>
          <a:p>
            <a:r>
              <a:rPr lang="en-US" sz="800" b="1">
                <a:solidFill>
                  <a:schemeClr val="accent6"/>
                </a:solidFill>
                <a:latin typeface="EC Square Sans Pro"/>
              </a:rPr>
              <a:t>NZIA</a:t>
            </a:r>
            <a:r>
              <a:rPr lang="en-BE" sz="800" b="1">
                <a:solidFill>
                  <a:schemeClr val="accent6"/>
                </a:solidFill>
                <a:latin typeface="EC Square Sans Pro"/>
              </a:rPr>
              <a:t>: </a:t>
            </a:r>
            <a:r>
              <a:rPr lang="en-BE" sz="800" b="1">
                <a:solidFill>
                  <a:schemeClr val="accent4"/>
                </a:solidFill>
                <a:latin typeface="EC Square Sans Pro"/>
              </a:rPr>
              <a:t>Net-Zero industry Act</a:t>
            </a:r>
            <a:endParaRPr lang="en-US" sz="800" b="1">
              <a:solidFill>
                <a:schemeClr val="accent4"/>
              </a:solidFill>
              <a:latin typeface="EC Square Sans Pro"/>
            </a:endParaRPr>
          </a:p>
          <a:p>
            <a:r>
              <a:rPr lang="en-US" sz="800" b="1" spc="-30">
                <a:solidFill>
                  <a:schemeClr val="accent3"/>
                </a:solidFill>
                <a:latin typeface="EC Square Sans Pro"/>
              </a:rPr>
              <a:t>CRMA</a:t>
            </a:r>
            <a:r>
              <a:rPr lang="en-BE" sz="800" b="1" spc="-30">
                <a:solidFill>
                  <a:schemeClr val="accent3"/>
                </a:solidFill>
                <a:latin typeface="EC Square Sans Pro"/>
              </a:rPr>
              <a:t>: </a:t>
            </a:r>
            <a:r>
              <a:rPr lang="en-BE" sz="800" b="1" spc="-30">
                <a:solidFill>
                  <a:schemeClr val="accent4"/>
                </a:solidFill>
                <a:latin typeface="EC Square Sans Pro"/>
              </a:rPr>
              <a:t>Critical Raw Materials Act</a:t>
            </a:r>
          </a:p>
          <a:p>
            <a:endParaRPr lang="fr-BE" sz="800" b="1" i="1" spc="-30">
              <a:solidFill>
                <a:schemeClr val="accent4"/>
              </a:solidFill>
              <a:latin typeface="EC Square Sans Pro"/>
            </a:endParaRPr>
          </a:p>
        </p:txBody>
      </p:sp>
      <p:sp>
        <p:nvSpPr>
          <p:cNvPr id="3" name="Title 2">
            <a:extLst>
              <a:ext uri="{FF2B5EF4-FFF2-40B4-BE49-F238E27FC236}">
                <a16:creationId xmlns:a16="http://schemas.microsoft.com/office/drawing/2014/main" id="{6456D3E3-0686-A7CB-4E5E-9C603B49FC39}"/>
              </a:ext>
            </a:extLst>
          </p:cNvPr>
          <p:cNvSpPr>
            <a:spLocks noGrp="1"/>
          </p:cNvSpPr>
          <p:nvPr>
            <p:ph type="title"/>
          </p:nvPr>
        </p:nvSpPr>
        <p:spPr/>
        <p:txBody>
          <a:bodyPr/>
          <a:lstStyle/>
          <a:p>
            <a:r>
              <a:rPr lang="en-IE"/>
              <a:t>Scope</a:t>
            </a:r>
            <a:endParaRPr lang="en-US"/>
          </a:p>
        </p:txBody>
      </p:sp>
      <p:grpSp>
        <p:nvGrpSpPr>
          <p:cNvPr id="23" name="Group 22">
            <a:extLst>
              <a:ext uri="{FF2B5EF4-FFF2-40B4-BE49-F238E27FC236}">
                <a16:creationId xmlns:a16="http://schemas.microsoft.com/office/drawing/2014/main" id="{1855555E-DD92-BD85-C9CF-ABF01BFF5B31}"/>
              </a:ext>
            </a:extLst>
          </p:cNvPr>
          <p:cNvGrpSpPr/>
          <p:nvPr/>
        </p:nvGrpSpPr>
        <p:grpSpPr>
          <a:xfrm>
            <a:off x="6860021" y="2545368"/>
            <a:ext cx="2372139" cy="2352471"/>
            <a:chOff x="838200" y="2866078"/>
            <a:chExt cx="2372139" cy="2352471"/>
          </a:xfrm>
        </p:grpSpPr>
        <p:sp>
          <p:nvSpPr>
            <p:cNvPr id="28" name="Rounded Rectangle 59">
              <a:extLst>
                <a:ext uri="{FF2B5EF4-FFF2-40B4-BE49-F238E27FC236}">
                  <a16:creationId xmlns:a16="http://schemas.microsoft.com/office/drawing/2014/main" id="{27E4E891-3501-09A5-4852-0AE7DB4F6E68}"/>
                </a:ext>
              </a:extLst>
            </p:cNvPr>
            <p:cNvSpPr/>
            <p:nvPr/>
          </p:nvSpPr>
          <p:spPr>
            <a:xfrm>
              <a:off x="838200" y="2866078"/>
              <a:ext cx="2372139" cy="238363"/>
            </a:xfrm>
            <a:prstGeom prst="roundRect">
              <a:avLst/>
            </a:prstGeom>
            <a:noFill/>
          </p:spPr>
          <p:txBody>
            <a:bodyPr wrap="square" lIns="0" tIns="0" rIns="0" bIns="0">
              <a:spAutoFit/>
            </a:bodyPr>
            <a:lstStyle/>
            <a:p>
              <a:pPr algn="ctr"/>
              <a:endParaRPr lang="en-GB" sz="1400" b="1" spc="-30">
                <a:solidFill>
                  <a:schemeClr val="bg1"/>
                </a:solidFill>
                <a:latin typeface="EC Square Sans Pro" panose="020B0506040000020004" pitchFamily="34" charset="0"/>
              </a:endParaRPr>
            </a:p>
          </p:txBody>
        </p:sp>
        <p:sp>
          <p:nvSpPr>
            <p:cNvPr id="29" name="Rectangle: Rounded Corners 28">
              <a:extLst>
                <a:ext uri="{FF2B5EF4-FFF2-40B4-BE49-F238E27FC236}">
                  <a16:creationId xmlns:a16="http://schemas.microsoft.com/office/drawing/2014/main" id="{9E0BD66E-5CFA-9DF5-FF68-F84695CADA4E}"/>
                </a:ext>
              </a:extLst>
            </p:cNvPr>
            <p:cNvSpPr/>
            <p:nvPr/>
          </p:nvSpPr>
          <p:spPr>
            <a:xfrm>
              <a:off x="838200" y="4427216"/>
              <a:ext cx="2309356" cy="79133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GB" sz="1300" b="1">
                <a:solidFill>
                  <a:schemeClr val="bg1"/>
                </a:solidFill>
                <a:latin typeface="EC Square Sans Pro"/>
                <a:ea typeface="+mn-lt"/>
                <a:cs typeface="+mn-lt"/>
              </a:endParaRPr>
            </a:p>
          </p:txBody>
        </p:sp>
      </p:grpSp>
      <p:graphicFrame>
        <p:nvGraphicFramePr>
          <p:cNvPr id="9" name="Table 8">
            <a:extLst>
              <a:ext uri="{FF2B5EF4-FFF2-40B4-BE49-F238E27FC236}">
                <a16:creationId xmlns:a16="http://schemas.microsoft.com/office/drawing/2014/main" id="{A0ED33B5-E899-8B15-5FAB-5DD50984B560}"/>
              </a:ext>
            </a:extLst>
          </p:cNvPr>
          <p:cNvGraphicFramePr>
            <a:graphicFrameLocks/>
          </p:cNvGraphicFramePr>
          <p:nvPr/>
        </p:nvGraphicFramePr>
        <p:xfrm>
          <a:off x="438000" y="2221256"/>
          <a:ext cx="5220000" cy="3550894"/>
        </p:xfrm>
        <a:graphic>
          <a:graphicData uri="http://schemas.openxmlformats.org/drawingml/2006/table">
            <a:tbl>
              <a:tblPr firstRow="1" bandRow="1">
                <a:tableStyleId>{5C22544A-7EE6-4342-B048-85BDC9FD1C3A}</a:tableStyleId>
              </a:tblPr>
              <a:tblGrid>
                <a:gridCol w="2610000">
                  <a:extLst>
                    <a:ext uri="{9D8B030D-6E8A-4147-A177-3AD203B41FA5}">
                      <a16:colId xmlns:a16="http://schemas.microsoft.com/office/drawing/2014/main" val="1365864720"/>
                    </a:ext>
                  </a:extLst>
                </a:gridCol>
                <a:gridCol w="2610000">
                  <a:extLst>
                    <a:ext uri="{9D8B030D-6E8A-4147-A177-3AD203B41FA5}">
                      <a16:colId xmlns:a16="http://schemas.microsoft.com/office/drawing/2014/main" val="1544111877"/>
                    </a:ext>
                  </a:extLst>
                </a:gridCol>
              </a:tblGrid>
              <a:tr h="19450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accent4"/>
                          </a:solidFill>
                          <a:effectLst/>
                          <a:uLnTx/>
                          <a:uFillTx/>
                          <a:latin typeface="EC Square Sans Pro"/>
                          <a:ea typeface="+mn-lt"/>
                          <a:cs typeface="Arial"/>
                        </a:rPr>
                        <a:t>Supporting the </a:t>
                      </a:r>
                      <a:r>
                        <a:rPr kumimoji="0" lang="en-US" sz="1400" b="1" i="0" u="none" strike="noStrike" kern="1200" cap="none" spc="0" normalizeH="0" baseline="0" noProof="0">
                          <a:ln>
                            <a:noFill/>
                          </a:ln>
                          <a:solidFill>
                            <a:schemeClr val="accent4"/>
                          </a:solidFill>
                          <a:effectLst/>
                          <a:uLnTx/>
                          <a:uFillTx/>
                          <a:latin typeface="EC Square Sans Pro"/>
                          <a:ea typeface="+mn-lt"/>
                          <a:cs typeface="Arial"/>
                        </a:rPr>
                        <a:t>development</a:t>
                      </a:r>
                      <a:endParaRPr kumimoji="0" lang="en-BE" sz="1400" b="1" i="0" u="none" strike="noStrike" kern="1200" cap="none" spc="0" normalizeH="0" baseline="0" noProof="0">
                        <a:ln>
                          <a:noFill/>
                        </a:ln>
                        <a:solidFill>
                          <a:schemeClr val="accent4"/>
                        </a:solidFill>
                        <a:effectLst/>
                        <a:uLnTx/>
                        <a:uFillTx/>
                        <a:latin typeface="EC Square Sans Pro"/>
                        <a:ea typeface="+mn-lt"/>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accent4"/>
                          </a:solidFill>
                          <a:effectLst/>
                          <a:uLnTx/>
                          <a:uFillTx/>
                          <a:latin typeface="EC Square Sans Pro"/>
                          <a:ea typeface="+mn-lt"/>
                          <a:cs typeface="Arial"/>
                        </a:rPr>
                        <a:t>or manufacturing</a:t>
                      </a:r>
                      <a:r>
                        <a:rPr kumimoji="0" lang="en-BE" sz="1400" b="1" i="0" u="none" strike="noStrike" kern="1200" cap="none" spc="0" normalizeH="0" baseline="0" noProof="0">
                          <a:ln>
                            <a:noFill/>
                          </a:ln>
                          <a:solidFill>
                            <a:schemeClr val="accent4"/>
                          </a:solidFill>
                          <a:effectLst/>
                          <a:uLnTx/>
                          <a:uFillTx/>
                          <a:latin typeface="EC Square Sans Pro"/>
                          <a:ea typeface="+mn-lt"/>
                          <a:cs typeface="Arial"/>
                        </a:rPr>
                        <a:t> </a:t>
                      </a:r>
                      <a:r>
                        <a:rPr kumimoji="0" lang="en-US" sz="1400" b="0" i="0" u="none" strike="noStrike" kern="1200" cap="none" spc="0" normalizeH="0" baseline="0" noProof="0">
                          <a:ln>
                            <a:noFill/>
                          </a:ln>
                          <a:solidFill>
                            <a:schemeClr val="accent4"/>
                          </a:solidFill>
                          <a:effectLst/>
                          <a:uLnTx/>
                          <a:uFillTx/>
                          <a:latin typeface="EC Square Sans Pro"/>
                          <a:ea typeface="+mn-lt"/>
                          <a:cs typeface="Arial"/>
                        </a:rPr>
                        <a:t>of </a:t>
                      </a:r>
                      <a:br>
                        <a:rPr kumimoji="0" lang="en-US" sz="1400" b="0" i="0" u="none" strike="noStrike" kern="1200" cap="none" spc="0" normalizeH="0" baseline="0" noProof="0">
                          <a:ln>
                            <a:noFill/>
                          </a:ln>
                          <a:solidFill>
                            <a:srgbClr val="082B7A"/>
                          </a:solidFill>
                          <a:effectLst/>
                          <a:uLnTx/>
                          <a:uFillTx/>
                          <a:latin typeface="EC Square Sans Pro"/>
                          <a:ea typeface="+mn-lt"/>
                          <a:cs typeface="Arial"/>
                        </a:rPr>
                      </a:br>
                      <a:r>
                        <a:rPr kumimoji="0" lang="en-US" sz="1400" b="0" i="0" u="none" strike="noStrike" kern="1200" cap="none" spc="0" normalizeH="0" baseline="0" noProof="0">
                          <a:ln>
                            <a:noFill/>
                          </a:ln>
                          <a:solidFill>
                            <a:schemeClr val="accent4"/>
                          </a:solidFill>
                          <a:effectLst/>
                          <a:uLnTx/>
                          <a:uFillTx/>
                          <a:latin typeface="EC Square Sans Pro"/>
                          <a:ea typeface="+mn-lt"/>
                          <a:cs typeface="Arial"/>
                        </a:rPr>
                        <a:t>critical technologies or safeguarding and strengthening their respective </a:t>
                      </a:r>
                      <a:r>
                        <a:rPr kumimoji="0" lang="en-US" sz="1400" b="1" i="0" u="none" strike="noStrike" kern="1200" cap="none" spc="0" normalizeH="0" baseline="0" noProof="0">
                          <a:ln>
                            <a:noFill/>
                          </a:ln>
                          <a:solidFill>
                            <a:schemeClr val="accent4"/>
                          </a:solidFill>
                          <a:effectLst/>
                          <a:uLnTx/>
                          <a:uFillTx/>
                          <a:latin typeface="EC Square Sans Pro"/>
                          <a:ea typeface="+mn-lt"/>
                          <a:cs typeface="Arial"/>
                        </a:rPr>
                        <a:t>value chains</a:t>
                      </a:r>
                      <a:endParaRPr kumimoji="0" lang="en-GB" sz="1400" b="1" i="0" u="none" strike="noStrike" kern="1200" cap="none" spc="-30" normalizeH="0" baseline="30000" noProof="0">
                        <a:ln>
                          <a:noFill/>
                        </a:ln>
                        <a:solidFill>
                          <a:schemeClr val="accent4"/>
                        </a:solidFill>
                        <a:effectLst/>
                        <a:uLnTx/>
                        <a:uFillTx/>
                        <a:latin typeface="EC Square Sans Pro" panose="020B0506040000020004" pitchFamily="34" charset="0"/>
                        <a:ea typeface="+mn-ea"/>
                        <a:cs typeface="+mn-cs"/>
                      </a:endParaRPr>
                    </a:p>
                  </a:txBody>
                  <a:tcPr anchor="ctr">
                    <a:lnL w="12700" cmpd="sng">
                      <a:noFill/>
                    </a:lnL>
                    <a:lnR w="12700" cap="flat" cmpd="sng" algn="ctr">
                      <a:solidFill>
                        <a:schemeClr val="accent2"/>
                      </a:solidFill>
                      <a:prstDash val="solid"/>
                      <a:round/>
                      <a:headEnd type="none" w="med" len="med"/>
                      <a:tailEnd type="none" w="med" len="med"/>
                    </a:lnR>
                    <a:lnT w="12700" cmpd="sng">
                      <a:noFill/>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rgbClr val="FBFB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accent4"/>
                          </a:solidFill>
                          <a:effectLst/>
                          <a:uLnTx/>
                          <a:uFillTx/>
                          <a:latin typeface="EC Square Sans Pro"/>
                          <a:ea typeface="+mn-lt"/>
                          <a:cs typeface="Arial"/>
                        </a:rPr>
                        <a:t>Bring an </a:t>
                      </a:r>
                      <a:r>
                        <a:rPr kumimoji="0" lang="en-US" sz="1400" b="1" i="0" u="none" strike="noStrike" kern="1200" cap="none" spc="0" normalizeH="0" baseline="0" noProof="0">
                          <a:ln>
                            <a:noFill/>
                          </a:ln>
                          <a:solidFill>
                            <a:schemeClr val="accent4"/>
                          </a:solidFill>
                          <a:effectLst/>
                          <a:uLnTx/>
                          <a:uFillTx/>
                          <a:latin typeface="EC Square Sans Pro"/>
                          <a:ea typeface="+mn-lt"/>
                          <a:cs typeface="Arial"/>
                        </a:rPr>
                        <a:t>innovative</a:t>
                      </a:r>
                      <a:r>
                        <a:rPr kumimoji="0" lang="en-US" sz="1400" b="0" i="0" u="none" strike="noStrike" kern="1200" cap="none" spc="0" normalizeH="0" baseline="0" noProof="0">
                          <a:ln>
                            <a:noFill/>
                          </a:ln>
                          <a:solidFill>
                            <a:schemeClr val="accent4"/>
                          </a:solidFill>
                          <a:effectLst/>
                          <a:uLnTx/>
                          <a:uFillTx/>
                          <a:latin typeface="EC Square Sans Pro"/>
                          <a:ea typeface="+mn-lt"/>
                          <a:cs typeface="Arial"/>
                        </a:rPr>
                        <a:t>, </a:t>
                      </a:r>
                      <a:br>
                        <a:rPr kumimoji="0" lang="en-US" sz="1400" b="0" i="0" u="none" strike="noStrike" kern="1200" cap="none" spc="0" normalizeH="0" baseline="0" noProof="0">
                          <a:ln>
                            <a:noFill/>
                          </a:ln>
                          <a:solidFill>
                            <a:srgbClr val="082B7A"/>
                          </a:solidFill>
                          <a:effectLst/>
                          <a:uLnTx/>
                          <a:uFillTx/>
                          <a:latin typeface="EC Square Sans Pro"/>
                          <a:ea typeface="+mn-lt"/>
                          <a:cs typeface="Arial"/>
                        </a:rPr>
                      </a:br>
                      <a:r>
                        <a:rPr kumimoji="0" lang="en-US" sz="1400" b="0" i="0" u="none" strike="noStrike" kern="1200" cap="none" spc="0" normalizeH="0" baseline="0" noProof="0">
                          <a:ln>
                            <a:noFill/>
                          </a:ln>
                          <a:solidFill>
                            <a:schemeClr val="accent4"/>
                          </a:solidFill>
                          <a:effectLst/>
                          <a:uLnTx/>
                          <a:uFillTx/>
                          <a:latin typeface="EC Square Sans Pro"/>
                          <a:ea typeface="+mn-lt"/>
                          <a:cs typeface="Arial"/>
                        </a:rPr>
                        <a:t>cutting-edge element with significant economic potential</a:t>
                      </a:r>
                      <a:endParaRPr kumimoji="0" lang="en-BE" sz="1400" b="0" i="0" u="none" strike="noStrike" kern="1200" cap="none" spc="0" normalizeH="0" baseline="0" noProof="0">
                        <a:ln>
                          <a:noFill/>
                        </a:ln>
                        <a:solidFill>
                          <a:schemeClr val="accent4"/>
                        </a:solidFill>
                        <a:effectLst/>
                        <a:uLnTx/>
                        <a:uFillTx/>
                        <a:latin typeface="EC Square Sans Pro"/>
                        <a:ea typeface="+mn-lt"/>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accent4"/>
                          </a:solidFill>
                          <a:effectLst/>
                          <a:uLnTx/>
                          <a:uFillTx/>
                          <a:latin typeface="EC Square Sans Pro"/>
                          <a:ea typeface="+mn-lt"/>
                          <a:cs typeface="Arial"/>
                        </a:rPr>
                        <a:t>to the Single Market</a:t>
                      </a:r>
                      <a:endParaRPr kumimoji="0" lang="en-GB" sz="1400" b="1" i="0" u="none" strike="noStrike" kern="1200" cap="none" spc="-30" normalizeH="0" baseline="0" noProof="0">
                        <a:ln>
                          <a:noFill/>
                        </a:ln>
                        <a:solidFill>
                          <a:schemeClr val="accent4"/>
                        </a:solidFill>
                        <a:effectLst/>
                        <a:uLnTx/>
                        <a:uFillTx/>
                        <a:latin typeface="EC Square Sans Pro" panose="020B0506040000020004" pitchFamily="34" charset="0"/>
                        <a:ea typeface="+mn-ea"/>
                        <a:cs typeface="+mn-cs"/>
                      </a:endParaRPr>
                    </a:p>
                  </a:txBody>
                  <a:tcPr anchor="ctr">
                    <a:lnL w="12700" cap="flat" cmpd="sng" algn="ctr">
                      <a:solidFill>
                        <a:schemeClr val="accent2"/>
                      </a:solidFill>
                      <a:prstDash val="solid"/>
                      <a:round/>
                      <a:headEnd type="none" w="med" len="med"/>
                      <a:tailEnd type="none" w="med" len="med"/>
                    </a:lnL>
                    <a:lnR w="12700" cmpd="sng">
                      <a:noFill/>
                    </a:lnR>
                    <a:lnT w="12700" cmpd="sng">
                      <a:noFill/>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rgbClr val="FBFBFB"/>
                    </a:solidFill>
                  </a:tcPr>
                </a:tc>
                <a:extLst>
                  <a:ext uri="{0D108BD9-81ED-4DB2-BD59-A6C34878D82A}">
                    <a16:rowId xmlns:a16="http://schemas.microsoft.com/office/drawing/2014/main" val="613740254"/>
                  </a:ext>
                </a:extLst>
              </a:tr>
              <a:tr h="160580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accent4"/>
                          </a:solidFill>
                          <a:effectLst/>
                          <a:uLnTx/>
                          <a:uFillTx/>
                          <a:latin typeface="EC Square Sans Pro"/>
                          <a:ea typeface="+mn-lt"/>
                          <a:cs typeface="Arial"/>
                        </a:rPr>
                        <a:t>Addressing shortages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accent4"/>
                          </a:solidFill>
                          <a:effectLst/>
                          <a:uLnTx/>
                          <a:uFillTx/>
                          <a:latin typeface="EC Square Sans Pro"/>
                          <a:ea typeface="+mn-lt"/>
                          <a:cs typeface="Arial"/>
                        </a:rPr>
                        <a:t>of </a:t>
                      </a:r>
                      <a:r>
                        <a:rPr kumimoji="0" lang="en-GB" sz="1400" b="1" i="0" u="none" strike="noStrike" kern="1200" cap="none" spc="0" normalizeH="0" baseline="0" noProof="0">
                          <a:ln>
                            <a:noFill/>
                          </a:ln>
                          <a:solidFill>
                            <a:schemeClr val="accent4"/>
                          </a:solidFill>
                          <a:effectLst/>
                          <a:uLnTx/>
                          <a:uFillTx/>
                          <a:latin typeface="EC Square Sans Pro"/>
                          <a:ea typeface="+mn-lt"/>
                          <a:cs typeface="Arial"/>
                        </a:rPr>
                        <a:t>labour</a:t>
                      </a:r>
                      <a:r>
                        <a:rPr kumimoji="0" lang="en-US" sz="1400" b="1" i="0" u="none" strike="noStrike" kern="1200" cap="none" spc="0" normalizeH="0" baseline="0" noProof="0">
                          <a:ln>
                            <a:noFill/>
                          </a:ln>
                          <a:solidFill>
                            <a:schemeClr val="accent4"/>
                          </a:solidFill>
                          <a:effectLst/>
                          <a:uLnTx/>
                          <a:uFillTx/>
                          <a:latin typeface="EC Square Sans Pro"/>
                          <a:ea typeface="+mn-lt"/>
                          <a:cs typeface="Arial"/>
                        </a:rPr>
                        <a:t> and skills </a:t>
                      </a:r>
                      <a:endParaRPr kumimoji="0" lang="en-GB" sz="1400" b="1" i="0" u="none" strike="noStrike" kern="1200" cap="none" spc="0" normalizeH="0" baseline="0" noProof="0">
                        <a:ln>
                          <a:noFill/>
                        </a:ln>
                        <a:solidFill>
                          <a:schemeClr val="accent4"/>
                        </a:solidFill>
                        <a:effectLst/>
                        <a:uLnTx/>
                        <a:uFillTx/>
                        <a:latin typeface="EC Square Sans Pro"/>
                        <a:ea typeface="+mn-lt"/>
                        <a:cs typeface="Arial"/>
                      </a:endParaRPr>
                    </a:p>
                  </a:txBody>
                  <a:tcPr anchor="ctr">
                    <a:lnL w="12700" cmpd="sng">
                      <a:noFill/>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BFB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accent4"/>
                          </a:solidFill>
                          <a:effectLst/>
                          <a:uLnTx/>
                          <a:uFillTx/>
                          <a:latin typeface="EC Square Sans Pro"/>
                          <a:ea typeface="+mn-lt"/>
                          <a:cs typeface="Arial"/>
                        </a:rPr>
                        <a:t>Contribute to</a:t>
                      </a:r>
                      <a:endParaRPr kumimoji="0" lang="en-BE" sz="1400" b="0" i="0" u="none" strike="noStrike" kern="1200" cap="none" spc="0" normalizeH="0" baseline="0" noProof="0">
                        <a:ln>
                          <a:noFill/>
                        </a:ln>
                        <a:solidFill>
                          <a:schemeClr val="accent4"/>
                        </a:solidFill>
                        <a:effectLst/>
                        <a:uLnTx/>
                        <a:uFillTx/>
                        <a:latin typeface="EC Square Sans Pro"/>
                        <a:ea typeface="+mn-lt"/>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accent4"/>
                          </a:solidFill>
                          <a:effectLst/>
                          <a:uLnTx/>
                          <a:uFillTx/>
                          <a:latin typeface="EC Square Sans Pro"/>
                          <a:ea typeface="+mn-lt"/>
                          <a:cs typeface="Arial"/>
                        </a:rPr>
                        <a:t>reduce or prevent strategic dependencies </a:t>
                      </a:r>
                      <a:br>
                        <a:rPr kumimoji="0" lang="en-US" sz="1400" b="1" i="0" u="none" strike="noStrike" kern="1200" cap="none" spc="0" normalizeH="0" baseline="0" noProof="0">
                          <a:ln>
                            <a:noFill/>
                          </a:ln>
                          <a:solidFill>
                            <a:srgbClr val="082B7A"/>
                          </a:solidFill>
                          <a:effectLst/>
                          <a:uLnTx/>
                          <a:uFillTx/>
                          <a:latin typeface="EC Square Sans Pro"/>
                          <a:ea typeface="+mn-lt"/>
                          <a:cs typeface="Arial"/>
                        </a:rPr>
                      </a:br>
                      <a:r>
                        <a:rPr kumimoji="0" lang="en-US" sz="1400" b="0" i="0" u="none" strike="noStrike" kern="1200" cap="none" spc="0" normalizeH="0" baseline="0" noProof="0">
                          <a:ln>
                            <a:noFill/>
                          </a:ln>
                          <a:solidFill>
                            <a:schemeClr val="accent4"/>
                          </a:solidFill>
                          <a:effectLst/>
                          <a:uLnTx/>
                          <a:uFillTx/>
                          <a:latin typeface="EC Square Sans Pro"/>
                          <a:ea typeface="+mn-lt"/>
                          <a:cs typeface="Arial"/>
                        </a:rPr>
                        <a:t>of the Union</a:t>
                      </a:r>
                      <a:endParaRPr kumimoji="0" lang="en-GB" sz="1400" b="0" i="0" u="none" strike="noStrike" kern="1200" cap="none" spc="0" normalizeH="0" baseline="0" noProof="0">
                        <a:ln>
                          <a:noFill/>
                        </a:ln>
                        <a:solidFill>
                          <a:schemeClr val="accent4"/>
                        </a:solidFill>
                        <a:effectLst/>
                        <a:uLnTx/>
                        <a:uFillTx/>
                        <a:latin typeface="EC Square Sans Pro"/>
                        <a:ea typeface="+mn-lt"/>
                        <a:cs typeface="Arial"/>
                      </a:endParaRPr>
                    </a:p>
                  </a:txBody>
                  <a:tcPr anchor="ctr">
                    <a:lnL w="12700" cap="flat" cmpd="sng" algn="ctr">
                      <a:solidFill>
                        <a:schemeClr val="accent2"/>
                      </a:solidFill>
                      <a:prstDash val="solid"/>
                      <a:round/>
                      <a:headEnd type="none" w="med" len="med"/>
                      <a:tailEnd type="none" w="med" len="med"/>
                    </a:lnL>
                    <a:lnR w="12700" cmpd="sng">
                      <a:noFill/>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BFBFB"/>
                    </a:solidFill>
                  </a:tcPr>
                </a:tc>
                <a:extLst>
                  <a:ext uri="{0D108BD9-81ED-4DB2-BD59-A6C34878D82A}">
                    <a16:rowId xmlns:a16="http://schemas.microsoft.com/office/drawing/2014/main" val="1997526260"/>
                  </a:ext>
                </a:extLst>
              </a:tr>
            </a:tbl>
          </a:graphicData>
        </a:graphic>
      </p:graphicFrame>
      <p:sp>
        <p:nvSpPr>
          <p:cNvPr id="31" name="Rounded Rectangle 59">
            <a:extLst>
              <a:ext uri="{FF2B5EF4-FFF2-40B4-BE49-F238E27FC236}">
                <a16:creationId xmlns:a16="http://schemas.microsoft.com/office/drawing/2014/main" id="{E5A5703A-29BF-E153-5659-4114FCFD1E3A}"/>
              </a:ext>
            </a:extLst>
          </p:cNvPr>
          <p:cNvSpPr/>
          <p:nvPr/>
        </p:nvSpPr>
        <p:spPr>
          <a:xfrm>
            <a:off x="533046" y="1427423"/>
            <a:ext cx="2360216" cy="800219"/>
          </a:xfrm>
          <a:prstGeom prst="rect">
            <a:avLst/>
          </a:prstGeom>
          <a:noFill/>
        </p:spPr>
        <p:txBody>
          <a:bodyPr wrap="square">
            <a:spAutoFit/>
          </a:bodyPr>
          <a:lstStyle/>
          <a:p>
            <a:pPr algn="ctr"/>
            <a:r>
              <a:rPr lang="en-US" sz="2000" b="1">
                <a:solidFill>
                  <a:schemeClr val="accent1"/>
                </a:solidFill>
                <a:latin typeface="EC Square Sans Pro" panose="020B0506040000020004" pitchFamily="34" charset="0"/>
              </a:rPr>
              <a:t>STEP</a:t>
            </a:r>
            <a:endParaRPr lang="en-US" sz="2600" b="1">
              <a:solidFill>
                <a:schemeClr val="accent1"/>
              </a:solidFill>
              <a:latin typeface="EC Square Sans Pro" panose="020B0506040000020004" pitchFamily="34" charset="0"/>
            </a:endParaRPr>
          </a:p>
          <a:p>
            <a:pPr algn="ctr"/>
            <a:r>
              <a:rPr lang="en-US" sz="2600" b="1">
                <a:solidFill>
                  <a:schemeClr val="accent2"/>
                </a:solidFill>
                <a:latin typeface="EC Square Sans Pro" panose="020B0506040000020004" pitchFamily="34" charset="0"/>
              </a:rPr>
              <a:t>OBJECTIVES</a:t>
            </a:r>
            <a:endParaRPr lang="en-GB" sz="2600" b="1" spc="-30">
              <a:solidFill>
                <a:schemeClr val="accent2"/>
              </a:solidFill>
              <a:latin typeface="EC Square Sans Pro" panose="020B0506040000020004" pitchFamily="34" charset="0"/>
            </a:endParaRPr>
          </a:p>
        </p:txBody>
      </p:sp>
      <p:sp>
        <p:nvSpPr>
          <p:cNvPr id="35" name="Rounded Rectangle 59">
            <a:extLst>
              <a:ext uri="{FF2B5EF4-FFF2-40B4-BE49-F238E27FC236}">
                <a16:creationId xmlns:a16="http://schemas.microsoft.com/office/drawing/2014/main" id="{18BA1732-7141-DE45-162F-2FDE5732833A}"/>
              </a:ext>
            </a:extLst>
          </p:cNvPr>
          <p:cNvSpPr/>
          <p:nvPr/>
        </p:nvSpPr>
        <p:spPr>
          <a:xfrm>
            <a:off x="3183974" y="1416872"/>
            <a:ext cx="2360216" cy="800219"/>
          </a:xfrm>
          <a:prstGeom prst="rect">
            <a:avLst/>
          </a:prstGeom>
          <a:noFill/>
        </p:spPr>
        <p:txBody>
          <a:bodyPr wrap="square">
            <a:spAutoFit/>
          </a:bodyPr>
          <a:lstStyle/>
          <a:p>
            <a:pPr algn="ctr"/>
            <a:r>
              <a:rPr lang="en-US" sz="2000" b="1">
                <a:solidFill>
                  <a:schemeClr val="accent1"/>
                </a:solidFill>
                <a:latin typeface="EC Square Sans Pro" panose="020B0506040000020004" pitchFamily="34" charset="0"/>
              </a:rPr>
              <a:t>STEP</a:t>
            </a:r>
            <a:endParaRPr lang="en-US" sz="2600" b="1">
              <a:solidFill>
                <a:schemeClr val="accent1"/>
              </a:solidFill>
              <a:latin typeface="EC Square Sans Pro" panose="020B0506040000020004" pitchFamily="34" charset="0"/>
            </a:endParaRPr>
          </a:p>
          <a:p>
            <a:pPr algn="ctr"/>
            <a:r>
              <a:rPr lang="en-US" sz="2600" b="1">
                <a:solidFill>
                  <a:schemeClr val="accent2"/>
                </a:solidFill>
                <a:latin typeface="EC Square Sans Pro" panose="020B0506040000020004" pitchFamily="34" charset="0"/>
              </a:rPr>
              <a:t>CONDITIONS</a:t>
            </a:r>
            <a:endParaRPr lang="en-GB" sz="2600" b="1" spc="-30">
              <a:solidFill>
                <a:schemeClr val="accent2"/>
              </a:solidFill>
              <a:latin typeface="EC Square Sans Pro" panose="020B0506040000020004" pitchFamily="34" charset="0"/>
            </a:endParaRPr>
          </a:p>
        </p:txBody>
      </p:sp>
      <p:sp>
        <p:nvSpPr>
          <p:cNvPr id="5" name="Freeform 7">
            <a:extLst>
              <a:ext uri="{FF2B5EF4-FFF2-40B4-BE49-F238E27FC236}">
                <a16:creationId xmlns:a16="http://schemas.microsoft.com/office/drawing/2014/main" id="{F7F31119-2763-F797-0958-78B28E586A18}"/>
              </a:ext>
            </a:extLst>
          </p:cNvPr>
          <p:cNvSpPr>
            <a:spLocks/>
          </p:cNvSpPr>
          <p:nvPr/>
        </p:nvSpPr>
        <p:spPr bwMode="auto">
          <a:xfrm>
            <a:off x="9131361" y="4737781"/>
            <a:ext cx="264818" cy="157862"/>
          </a:xfrm>
          <a:custGeom>
            <a:avLst/>
            <a:gdLst>
              <a:gd name="T0" fmla="*/ 1165 w 1171"/>
              <a:gd name="T1" fmla="*/ 331 h 684"/>
              <a:gd name="T2" fmla="*/ 852 w 1171"/>
              <a:gd name="T3" fmla="*/ 10 h 684"/>
              <a:gd name="T4" fmla="*/ 824 w 1171"/>
              <a:gd name="T5" fmla="*/ 21 h 684"/>
              <a:gd name="T6" fmla="*/ 824 w 1171"/>
              <a:gd name="T7" fmla="*/ 170 h 684"/>
              <a:gd name="T8" fmla="*/ 808 w 1171"/>
              <a:gd name="T9" fmla="*/ 186 h 684"/>
              <a:gd name="T10" fmla="*/ 16 w 1171"/>
              <a:gd name="T11" fmla="*/ 186 h 684"/>
              <a:gd name="T12" fmla="*/ 0 w 1171"/>
              <a:gd name="T13" fmla="*/ 202 h 684"/>
              <a:gd name="T14" fmla="*/ 0 w 1171"/>
              <a:gd name="T15" fmla="*/ 482 h 684"/>
              <a:gd name="T16" fmla="*/ 16 w 1171"/>
              <a:gd name="T17" fmla="*/ 498 h 684"/>
              <a:gd name="T18" fmla="*/ 808 w 1171"/>
              <a:gd name="T19" fmla="*/ 498 h 684"/>
              <a:gd name="T20" fmla="*/ 824 w 1171"/>
              <a:gd name="T21" fmla="*/ 514 h 684"/>
              <a:gd name="T22" fmla="*/ 824 w 1171"/>
              <a:gd name="T23" fmla="*/ 662 h 684"/>
              <a:gd name="T24" fmla="*/ 852 w 1171"/>
              <a:gd name="T25" fmla="*/ 673 h 684"/>
              <a:gd name="T26" fmla="*/ 1165 w 1171"/>
              <a:gd name="T27" fmla="*/ 353 h 684"/>
              <a:gd name="T28" fmla="*/ 1165 w 1171"/>
              <a:gd name="T29" fmla="*/ 331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1" h="684">
                <a:moveTo>
                  <a:pt x="1165" y="331"/>
                </a:moveTo>
                <a:cubicBezTo>
                  <a:pt x="852" y="10"/>
                  <a:pt x="852" y="10"/>
                  <a:pt x="852" y="10"/>
                </a:cubicBezTo>
                <a:cubicBezTo>
                  <a:pt x="841" y="0"/>
                  <a:pt x="824" y="7"/>
                  <a:pt x="824" y="21"/>
                </a:cubicBezTo>
                <a:cubicBezTo>
                  <a:pt x="824" y="170"/>
                  <a:pt x="824" y="170"/>
                  <a:pt x="824" y="170"/>
                </a:cubicBezTo>
                <a:cubicBezTo>
                  <a:pt x="824" y="179"/>
                  <a:pt x="817" y="186"/>
                  <a:pt x="808" y="186"/>
                </a:cubicBezTo>
                <a:cubicBezTo>
                  <a:pt x="16" y="186"/>
                  <a:pt x="16" y="186"/>
                  <a:pt x="16" y="186"/>
                </a:cubicBezTo>
                <a:cubicBezTo>
                  <a:pt x="7" y="186"/>
                  <a:pt x="0" y="193"/>
                  <a:pt x="0" y="202"/>
                </a:cubicBezTo>
                <a:cubicBezTo>
                  <a:pt x="0" y="482"/>
                  <a:pt x="0" y="482"/>
                  <a:pt x="0" y="482"/>
                </a:cubicBezTo>
                <a:cubicBezTo>
                  <a:pt x="0" y="490"/>
                  <a:pt x="7" y="498"/>
                  <a:pt x="16" y="498"/>
                </a:cubicBezTo>
                <a:cubicBezTo>
                  <a:pt x="808" y="498"/>
                  <a:pt x="808" y="498"/>
                  <a:pt x="808" y="498"/>
                </a:cubicBezTo>
                <a:cubicBezTo>
                  <a:pt x="817" y="498"/>
                  <a:pt x="824" y="505"/>
                  <a:pt x="824" y="514"/>
                </a:cubicBezTo>
                <a:cubicBezTo>
                  <a:pt x="824" y="662"/>
                  <a:pt x="824" y="662"/>
                  <a:pt x="824" y="662"/>
                </a:cubicBezTo>
                <a:cubicBezTo>
                  <a:pt x="824" y="677"/>
                  <a:pt x="841" y="684"/>
                  <a:pt x="852" y="673"/>
                </a:cubicBezTo>
                <a:cubicBezTo>
                  <a:pt x="1165" y="353"/>
                  <a:pt x="1165" y="353"/>
                  <a:pt x="1165" y="353"/>
                </a:cubicBezTo>
                <a:cubicBezTo>
                  <a:pt x="1171" y="347"/>
                  <a:pt x="1171" y="337"/>
                  <a:pt x="1165" y="331"/>
                </a:cubicBezTo>
                <a:close/>
              </a:path>
            </a:pathLst>
          </a:custGeom>
          <a:solidFill>
            <a:schemeClr val="accent1"/>
          </a:solidFill>
          <a:ln w="12700">
            <a:noFill/>
          </a:ln>
        </p:spPr>
        <p:txBody>
          <a:bodyPr vert="horz" wrap="square" lIns="91440" tIns="45720" rIns="91440" bIns="45720" numCol="1" anchor="t" anchorCtr="0" compatLnSpc="1">
            <a:prstTxWarp prst="textNoShape">
              <a:avLst/>
            </a:prstTxWarp>
          </a:bodyPr>
          <a:lstStyle/>
          <a:p>
            <a:endParaRPr lang="en-IE"/>
          </a:p>
        </p:txBody>
      </p:sp>
      <p:sp>
        <p:nvSpPr>
          <p:cNvPr id="6" name="Freeform 7">
            <a:extLst>
              <a:ext uri="{FF2B5EF4-FFF2-40B4-BE49-F238E27FC236}">
                <a16:creationId xmlns:a16="http://schemas.microsoft.com/office/drawing/2014/main" id="{6487FB3D-4EA4-EF39-69FD-41598923D2DD}"/>
              </a:ext>
            </a:extLst>
          </p:cNvPr>
          <p:cNvSpPr>
            <a:spLocks/>
          </p:cNvSpPr>
          <p:nvPr/>
        </p:nvSpPr>
        <p:spPr bwMode="auto">
          <a:xfrm>
            <a:off x="9131361" y="3665595"/>
            <a:ext cx="264818" cy="157862"/>
          </a:xfrm>
          <a:custGeom>
            <a:avLst/>
            <a:gdLst>
              <a:gd name="T0" fmla="*/ 1165 w 1171"/>
              <a:gd name="T1" fmla="*/ 331 h 684"/>
              <a:gd name="T2" fmla="*/ 852 w 1171"/>
              <a:gd name="T3" fmla="*/ 10 h 684"/>
              <a:gd name="T4" fmla="*/ 824 w 1171"/>
              <a:gd name="T5" fmla="*/ 21 h 684"/>
              <a:gd name="T6" fmla="*/ 824 w 1171"/>
              <a:gd name="T7" fmla="*/ 170 h 684"/>
              <a:gd name="T8" fmla="*/ 808 w 1171"/>
              <a:gd name="T9" fmla="*/ 186 h 684"/>
              <a:gd name="T10" fmla="*/ 16 w 1171"/>
              <a:gd name="T11" fmla="*/ 186 h 684"/>
              <a:gd name="T12" fmla="*/ 0 w 1171"/>
              <a:gd name="T13" fmla="*/ 202 h 684"/>
              <a:gd name="T14" fmla="*/ 0 w 1171"/>
              <a:gd name="T15" fmla="*/ 482 h 684"/>
              <a:gd name="T16" fmla="*/ 16 w 1171"/>
              <a:gd name="T17" fmla="*/ 498 h 684"/>
              <a:gd name="T18" fmla="*/ 808 w 1171"/>
              <a:gd name="T19" fmla="*/ 498 h 684"/>
              <a:gd name="T20" fmla="*/ 824 w 1171"/>
              <a:gd name="T21" fmla="*/ 514 h 684"/>
              <a:gd name="T22" fmla="*/ 824 w 1171"/>
              <a:gd name="T23" fmla="*/ 662 h 684"/>
              <a:gd name="T24" fmla="*/ 852 w 1171"/>
              <a:gd name="T25" fmla="*/ 673 h 684"/>
              <a:gd name="T26" fmla="*/ 1165 w 1171"/>
              <a:gd name="T27" fmla="*/ 353 h 684"/>
              <a:gd name="T28" fmla="*/ 1165 w 1171"/>
              <a:gd name="T29" fmla="*/ 331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1" h="684">
                <a:moveTo>
                  <a:pt x="1165" y="331"/>
                </a:moveTo>
                <a:cubicBezTo>
                  <a:pt x="852" y="10"/>
                  <a:pt x="852" y="10"/>
                  <a:pt x="852" y="10"/>
                </a:cubicBezTo>
                <a:cubicBezTo>
                  <a:pt x="841" y="0"/>
                  <a:pt x="824" y="7"/>
                  <a:pt x="824" y="21"/>
                </a:cubicBezTo>
                <a:cubicBezTo>
                  <a:pt x="824" y="170"/>
                  <a:pt x="824" y="170"/>
                  <a:pt x="824" y="170"/>
                </a:cubicBezTo>
                <a:cubicBezTo>
                  <a:pt x="824" y="179"/>
                  <a:pt x="817" y="186"/>
                  <a:pt x="808" y="186"/>
                </a:cubicBezTo>
                <a:cubicBezTo>
                  <a:pt x="16" y="186"/>
                  <a:pt x="16" y="186"/>
                  <a:pt x="16" y="186"/>
                </a:cubicBezTo>
                <a:cubicBezTo>
                  <a:pt x="7" y="186"/>
                  <a:pt x="0" y="193"/>
                  <a:pt x="0" y="202"/>
                </a:cubicBezTo>
                <a:cubicBezTo>
                  <a:pt x="0" y="482"/>
                  <a:pt x="0" y="482"/>
                  <a:pt x="0" y="482"/>
                </a:cubicBezTo>
                <a:cubicBezTo>
                  <a:pt x="0" y="490"/>
                  <a:pt x="7" y="498"/>
                  <a:pt x="16" y="498"/>
                </a:cubicBezTo>
                <a:cubicBezTo>
                  <a:pt x="808" y="498"/>
                  <a:pt x="808" y="498"/>
                  <a:pt x="808" y="498"/>
                </a:cubicBezTo>
                <a:cubicBezTo>
                  <a:pt x="817" y="498"/>
                  <a:pt x="824" y="505"/>
                  <a:pt x="824" y="514"/>
                </a:cubicBezTo>
                <a:cubicBezTo>
                  <a:pt x="824" y="662"/>
                  <a:pt x="824" y="662"/>
                  <a:pt x="824" y="662"/>
                </a:cubicBezTo>
                <a:cubicBezTo>
                  <a:pt x="824" y="677"/>
                  <a:pt x="841" y="684"/>
                  <a:pt x="852" y="673"/>
                </a:cubicBezTo>
                <a:cubicBezTo>
                  <a:pt x="1165" y="353"/>
                  <a:pt x="1165" y="353"/>
                  <a:pt x="1165" y="353"/>
                </a:cubicBezTo>
                <a:cubicBezTo>
                  <a:pt x="1171" y="347"/>
                  <a:pt x="1171" y="337"/>
                  <a:pt x="1165" y="331"/>
                </a:cubicBezTo>
                <a:close/>
              </a:path>
            </a:pathLst>
          </a:custGeom>
          <a:solidFill>
            <a:schemeClr val="accent1"/>
          </a:solidFill>
          <a:ln w="12700">
            <a:noFill/>
          </a:ln>
        </p:spPr>
        <p:txBody>
          <a:bodyPr vert="horz" wrap="square" lIns="91440" tIns="45720" rIns="91440" bIns="45720" numCol="1" anchor="t" anchorCtr="0" compatLnSpc="1">
            <a:prstTxWarp prst="textNoShape">
              <a:avLst/>
            </a:prstTxWarp>
          </a:bodyPr>
          <a:lstStyle/>
          <a:p>
            <a:endParaRPr lang="en-IE"/>
          </a:p>
        </p:txBody>
      </p:sp>
      <p:sp>
        <p:nvSpPr>
          <p:cNvPr id="7" name="Freeform 7">
            <a:extLst>
              <a:ext uri="{FF2B5EF4-FFF2-40B4-BE49-F238E27FC236}">
                <a16:creationId xmlns:a16="http://schemas.microsoft.com/office/drawing/2014/main" id="{9044868F-59F9-86F2-F066-F5302118BC3B}"/>
              </a:ext>
            </a:extLst>
          </p:cNvPr>
          <p:cNvSpPr>
            <a:spLocks/>
          </p:cNvSpPr>
          <p:nvPr/>
        </p:nvSpPr>
        <p:spPr bwMode="auto">
          <a:xfrm>
            <a:off x="9131361" y="2650823"/>
            <a:ext cx="264818" cy="157862"/>
          </a:xfrm>
          <a:custGeom>
            <a:avLst/>
            <a:gdLst>
              <a:gd name="T0" fmla="*/ 1165 w 1171"/>
              <a:gd name="T1" fmla="*/ 331 h 684"/>
              <a:gd name="T2" fmla="*/ 852 w 1171"/>
              <a:gd name="T3" fmla="*/ 10 h 684"/>
              <a:gd name="T4" fmla="*/ 824 w 1171"/>
              <a:gd name="T5" fmla="*/ 21 h 684"/>
              <a:gd name="T6" fmla="*/ 824 w 1171"/>
              <a:gd name="T7" fmla="*/ 170 h 684"/>
              <a:gd name="T8" fmla="*/ 808 w 1171"/>
              <a:gd name="T9" fmla="*/ 186 h 684"/>
              <a:gd name="T10" fmla="*/ 16 w 1171"/>
              <a:gd name="T11" fmla="*/ 186 h 684"/>
              <a:gd name="T12" fmla="*/ 0 w 1171"/>
              <a:gd name="T13" fmla="*/ 202 h 684"/>
              <a:gd name="T14" fmla="*/ 0 w 1171"/>
              <a:gd name="T15" fmla="*/ 482 h 684"/>
              <a:gd name="T16" fmla="*/ 16 w 1171"/>
              <a:gd name="T17" fmla="*/ 498 h 684"/>
              <a:gd name="T18" fmla="*/ 808 w 1171"/>
              <a:gd name="T19" fmla="*/ 498 h 684"/>
              <a:gd name="T20" fmla="*/ 824 w 1171"/>
              <a:gd name="T21" fmla="*/ 514 h 684"/>
              <a:gd name="T22" fmla="*/ 824 w 1171"/>
              <a:gd name="T23" fmla="*/ 662 h 684"/>
              <a:gd name="T24" fmla="*/ 852 w 1171"/>
              <a:gd name="T25" fmla="*/ 673 h 684"/>
              <a:gd name="T26" fmla="*/ 1165 w 1171"/>
              <a:gd name="T27" fmla="*/ 353 h 684"/>
              <a:gd name="T28" fmla="*/ 1165 w 1171"/>
              <a:gd name="T29" fmla="*/ 331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1" h="684">
                <a:moveTo>
                  <a:pt x="1165" y="331"/>
                </a:moveTo>
                <a:cubicBezTo>
                  <a:pt x="852" y="10"/>
                  <a:pt x="852" y="10"/>
                  <a:pt x="852" y="10"/>
                </a:cubicBezTo>
                <a:cubicBezTo>
                  <a:pt x="841" y="0"/>
                  <a:pt x="824" y="7"/>
                  <a:pt x="824" y="21"/>
                </a:cubicBezTo>
                <a:cubicBezTo>
                  <a:pt x="824" y="170"/>
                  <a:pt x="824" y="170"/>
                  <a:pt x="824" y="170"/>
                </a:cubicBezTo>
                <a:cubicBezTo>
                  <a:pt x="824" y="179"/>
                  <a:pt x="817" y="186"/>
                  <a:pt x="808" y="186"/>
                </a:cubicBezTo>
                <a:cubicBezTo>
                  <a:pt x="16" y="186"/>
                  <a:pt x="16" y="186"/>
                  <a:pt x="16" y="186"/>
                </a:cubicBezTo>
                <a:cubicBezTo>
                  <a:pt x="7" y="186"/>
                  <a:pt x="0" y="193"/>
                  <a:pt x="0" y="202"/>
                </a:cubicBezTo>
                <a:cubicBezTo>
                  <a:pt x="0" y="482"/>
                  <a:pt x="0" y="482"/>
                  <a:pt x="0" y="482"/>
                </a:cubicBezTo>
                <a:cubicBezTo>
                  <a:pt x="0" y="490"/>
                  <a:pt x="7" y="498"/>
                  <a:pt x="16" y="498"/>
                </a:cubicBezTo>
                <a:cubicBezTo>
                  <a:pt x="808" y="498"/>
                  <a:pt x="808" y="498"/>
                  <a:pt x="808" y="498"/>
                </a:cubicBezTo>
                <a:cubicBezTo>
                  <a:pt x="817" y="498"/>
                  <a:pt x="824" y="505"/>
                  <a:pt x="824" y="514"/>
                </a:cubicBezTo>
                <a:cubicBezTo>
                  <a:pt x="824" y="662"/>
                  <a:pt x="824" y="662"/>
                  <a:pt x="824" y="662"/>
                </a:cubicBezTo>
                <a:cubicBezTo>
                  <a:pt x="824" y="677"/>
                  <a:pt x="841" y="684"/>
                  <a:pt x="852" y="673"/>
                </a:cubicBezTo>
                <a:cubicBezTo>
                  <a:pt x="1165" y="353"/>
                  <a:pt x="1165" y="353"/>
                  <a:pt x="1165" y="353"/>
                </a:cubicBezTo>
                <a:cubicBezTo>
                  <a:pt x="1171" y="347"/>
                  <a:pt x="1171" y="337"/>
                  <a:pt x="1165" y="331"/>
                </a:cubicBezTo>
                <a:close/>
              </a:path>
            </a:pathLst>
          </a:custGeom>
          <a:solidFill>
            <a:schemeClr val="accent1"/>
          </a:solidFill>
          <a:ln w="12700">
            <a:noFill/>
          </a:ln>
        </p:spPr>
        <p:txBody>
          <a:bodyPr vert="horz" wrap="square" lIns="91440" tIns="45720" rIns="91440" bIns="45720" numCol="1" anchor="t" anchorCtr="0" compatLnSpc="1">
            <a:prstTxWarp prst="textNoShape">
              <a:avLst/>
            </a:prstTxWarp>
          </a:bodyPr>
          <a:lstStyle/>
          <a:p>
            <a:endParaRPr lang="en-IE"/>
          </a:p>
        </p:txBody>
      </p:sp>
      <p:sp>
        <p:nvSpPr>
          <p:cNvPr id="13" name="Rectangle 12">
            <a:extLst>
              <a:ext uri="{FF2B5EF4-FFF2-40B4-BE49-F238E27FC236}">
                <a16:creationId xmlns:a16="http://schemas.microsoft.com/office/drawing/2014/main" id="{4138081D-26A2-C659-4777-CE7FF447A9EA}"/>
              </a:ext>
            </a:extLst>
          </p:cNvPr>
          <p:cNvSpPr/>
          <p:nvPr/>
        </p:nvSpPr>
        <p:spPr>
          <a:xfrm>
            <a:off x="3875349" y="3906451"/>
            <a:ext cx="950652" cy="446965"/>
          </a:xfrm>
          <a:prstGeom prst="rect">
            <a:avLst/>
          </a:prstGeom>
          <a:solidFill>
            <a:srgbClr val="FBF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grpSp>
        <p:nvGrpSpPr>
          <p:cNvPr id="44" name="Group 43">
            <a:extLst>
              <a:ext uri="{FF2B5EF4-FFF2-40B4-BE49-F238E27FC236}">
                <a16:creationId xmlns:a16="http://schemas.microsoft.com/office/drawing/2014/main" id="{AD53EE22-E6A4-34E0-8709-D7F8B3FA3DE4}"/>
              </a:ext>
            </a:extLst>
          </p:cNvPr>
          <p:cNvGrpSpPr/>
          <p:nvPr/>
        </p:nvGrpSpPr>
        <p:grpSpPr>
          <a:xfrm>
            <a:off x="3909372" y="4030036"/>
            <a:ext cx="882491" cy="238366"/>
            <a:chOff x="10043178" y="3800172"/>
            <a:chExt cx="882491" cy="238366"/>
          </a:xfrm>
        </p:grpSpPr>
        <p:sp>
          <p:nvSpPr>
            <p:cNvPr id="37" name="Freeform 7">
              <a:extLst>
                <a:ext uri="{FF2B5EF4-FFF2-40B4-BE49-F238E27FC236}">
                  <a16:creationId xmlns:a16="http://schemas.microsoft.com/office/drawing/2014/main" id="{254BE545-A30D-18D2-4D5A-83431716514C}"/>
                </a:ext>
              </a:extLst>
            </p:cNvPr>
            <p:cNvSpPr>
              <a:spLocks/>
            </p:cNvSpPr>
            <p:nvPr/>
          </p:nvSpPr>
          <p:spPr bwMode="auto">
            <a:xfrm rot="5400000">
              <a:off x="10735440" y="3848308"/>
              <a:ext cx="238365" cy="142093"/>
            </a:xfrm>
            <a:custGeom>
              <a:avLst/>
              <a:gdLst>
                <a:gd name="T0" fmla="*/ 1165 w 1171"/>
                <a:gd name="T1" fmla="*/ 331 h 684"/>
                <a:gd name="T2" fmla="*/ 852 w 1171"/>
                <a:gd name="T3" fmla="*/ 10 h 684"/>
                <a:gd name="T4" fmla="*/ 824 w 1171"/>
                <a:gd name="T5" fmla="*/ 21 h 684"/>
                <a:gd name="T6" fmla="*/ 824 w 1171"/>
                <a:gd name="T7" fmla="*/ 170 h 684"/>
                <a:gd name="T8" fmla="*/ 808 w 1171"/>
                <a:gd name="T9" fmla="*/ 186 h 684"/>
                <a:gd name="T10" fmla="*/ 16 w 1171"/>
                <a:gd name="T11" fmla="*/ 186 h 684"/>
                <a:gd name="T12" fmla="*/ 0 w 1171"/>
                <a:gd name="T13" fmla="*/ 202 h 684"/>
                <a:gd name="T14" fmla="*/ 0 w 1171"/>
                <a:gd name="T15" fmla="*/ 482 h 684"/>
                <a:gd name="T16" fmla="*/ 16 w 1171"/>
                <a:gd name="T17" fmla="*/ 498 h 684"/>
                <a:gd name="T18" fmla="*/ 808 w 1171"/>
                <a:gd name="T19" fmla="*/ 498 h 684"/>
                <a:gd name="T20" fmla="*/ 824 w 1171"/>
                <a:gd name="T21" fmla="*/ 514 h 684"/>
                <a:gd name="T22" fmla="*/ 824 w 1171"/>
                <a:gd name="T23" fmla="*/ 662 h 684"/>
                <a:gd name="T24" fmla="*/ 852 w 1171"/>
                <a:gd name="T25" fmla="*/ 673 h 684"/>
                <a:gd name="T26" fmla="*/ 1165 w 1171"/>
                <a:gd name="T27" fmla="*/ 353 h 684"/>
                <a:gd name="T28" fmla="*/ 1165 w 1171"/>
                <a:gd name="T29" fmla="*/ 331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1" h="684">
                  <a:moveTo>
                    <a:pt x="1165" y="331"/>
                  </a:moveTo>
                  <a:cubicBezTo>
                    <a:pt x="852" y="10"/>
                    <a:pt x="852" y="10"/>
                    <a:pt x="852" y="10"/>
                  </a:cubicBezTo>
                  <a:cubicBezTo>
                    <a:pt x="841" y="0"/>
                    <a:pt x="824" y="7"/>
                    <a:pt x="824" y="21"/>
                  </a:cubicBezTo>
                  <a:cubicBezTo>
                    <a:pt x="824" y="170"/>
                    <a:pt x="824" y="170"/>
                    <a:pt x="824" y="170"/>
                  </a:cubicBezTo>
                  <a:cubicBezTo>
                    <a:pt x="824" y="179"/>
                    <a:pt x="817" y="186"/>
                    <a:pt x="808" y="186"/>
                  </a:cubicBezTo>
                  <a:cubicBezTo>
                    <a:pt x="16" y="186"/>
                    <a:pt x="16" y="186"/>
                    <a:pt x="16" y="186"/>
                  </a:cubicBezTo>
                  <a:cubicBezTo>
                    <a:pt x="7" y="186"/>
                    <a:pt x="0" y="193"/>
                    <a:pt x="0" y="202"/>
                  </a:cubicBezTo>
                  <a:cubicBezTo>
                    <a:pt x="0" y="482"/>
                    <a:pt x="0" y="482"/>
                    <a:pt x="0" y="482"/>
                  </a:cubicBezTo>
                  <a:cubicBezTo>
                    <a:pt x="0" y="490"/>
                    <a:pt x="7" y="498"/>
                    <a:pt x="16" y="498"/>
                  </a:cubicBezTo>
                  <a:cubicBezTo>
                    <a:pt x="808" y="498"/>
                    <a:pt x="808" y="498"/>
                    <a:pt x="808" y="498"/>
                  </a:cubicBezTo>
                  <a:cubicBezTo>
                    <a:pt x="817" y="498"/>
                    <a:pt x="824" y="505"/>
                    <a:pt x="824" y="514"/>
                  </a:cubicBezTo>
                  <a:cubicBezTo>
                    <a:pt x="824" y="662"/>
                    <a:pt x="824" y="662"/>
                    <a:pt x="824" y="662"/>
                  </a:cubicBezTo>
                  <a:cubicBezTo>
                    <a:pt x="824" y="677"/>
                    <a:pt x="841" y="684"/>
                    <a:pt x="852" y="673"/>
                  </a:cubicBezTo>
                  <a:cubicBezTo>
                    <a:pt x="1165" y="353"/>
                    <a:pt x="1165" y="353"/>
                    <a:pt x="1165" y="353"/>
                  </a:cubicBezTo>
                  <a:cubicBezTo>
                    <a:pt x="1171" y="347"/>
                    <a:pt x="1171" y="337"/>
                    <a:pt x="1165" y="331"/>
                  </a:cubicBez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IE"/>
            </a:p>
          </p:txBody>
        </p:sp>
        <p:grpSp>
          <p:nvGrpSpPr>
            <p:cNvPr id="43" name="Group 42">
              <a:extLst>
                <a:ext uri="{FF2B5EF4-FFF2-40B4-BE49-F238E27FC236}">
                  <a16:creationId xmlns:a16="http://schemas.microsoft.com/office/drawing/2014/main" id="{DEE525C3-9D24-6134-99DE-A512E0893488}"/>
                </a:ext>
              </a:extLst>
            </p:cNvPr>
            <p:cNvGrpSpPr/>
            <p:nvPr/>
          </p:nvGrpSpPr>
          <p:grpSpPr>
            <a:xfrm>
              <a:off x="10043178" y="3800173"/>
              <a:ext cx="689346" cy="238365"/>
              <a:chOff x="10043178" y="3800173"/>
              <a:chExt cx="689346" cy="238365"/>
            </a:xfrm>
          </p:grpSpPr>
          <p:sp>
            <p:nvSpPr>
              <p:cNvPr id="36" name="Rectangle: Rounded Corners 35">
                <a:extLst>
                  <a:ext uri="{FF2B5EF4-FFF2-40B4-BE49-F238E27FC236}">
                    <a16:creationId xmlns:a16="http://schemas.microsoft.com/office/drawing/2014/main" id="{93260B34-83A4-5D42-1A87-DC41D3040626}"/>
                  </a:ext>
                </a:extLst>
              </p:cNvPr>
              <p:cNvSpPr/>
              <p:nvPr/>
            </p:nvSpPr>
            <p:spPr>
              <a:xfrm>
                <a:off x="10225008" y="3800173"/>
                <a:ext cx="507516" cy="238365"/>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BE" sz="900" b="1">
                    <a:solidFill>
                      <a:schemeClr val="accent2"/>
                    </a:solidFill>
                    <a:latin typeface="EC Square Sans Pro" panose="020B0506040000020004" pitchFamily="34" charset="0"/>
                  </a:rPr>
                  <a:t>OR</a:t>
                </a:r>
                <a:endParaRPr lang="en-IE" sz="900" b="1">
                  <a:solidFill>
                    <a:schemeClr val="accent2"/>
                  </a:solidFill>
                  <a:latin typeface="EC Square Sans Pro" panose="020B0506040000020004" pitchFamily="34" charset="0"/>
                </a:endParaRPr>
              </a:p>
            </p:txBody>
          </p:sp>
          <p:sp>
            <p:nvSpPr>
              <p:cNvPr id="40" name="Freeform 7">
                <a:extLst>
                  <a:ext uri="{FF2B5EF4-FFF2-40B4-BE49-F238E27FC236}">
                    <a16:creationId xmlns:a16="http://schemas.microsoft.com/office/drawing/2014/main" id="{EA38C83E-8D0A-7A99-D6DF-4D6F8B65796C}"/>
                  </a:ext>
                </a:extLst>
              </p:cNvPr>
              <p:cNvSpPr>
                <a:spLocks/>
              </p:cNvSpPr>
              <p:nvPr/>
            </p:nvSpPr>
            <p:spPr bwMode="auto">
              <a:xfrm rot="16200000">
                <a:off x="9995042" y="3848309"/>
                <a:ext cx="238365" cy="142093"/>
              </a:xfrm>
              <a:custGeom>
                <a:avLst/>
                <a:gdLst>
                  <a:gd name="T0" fmla="*/ 1165 w 1171"/>
                  <a:gd name="T1" fmla="*/ 331 h 684"/>
                  <a:gd name="T2" fmla="*/ 852 w 1171"/>
                  <a:gd name="T3" fmla="*/ 10 h 684"/>
                  <a:gd name="T4" fmla="*/ 824 w 1171"/>
                  <a:gd name="T5" fmla="*/ 21 h 684"/>
                  <a:gd name="T6" fmla="*/ 824 w 1171"/>
                  <a:gd name="T7" fmla="*/ 170 h 684"/>
                  <a:gd name="T8" fmla="*/ 808 w 1171"/>
                  <a:gd name="T9" fmla="*/ 186 h 684"/>
                  <a:gd name="T10" fmla="*/ 16 w 1171"/>
                  <a:gd name="T11" fmla="*/ 186 h 684"/>
                  <a:gd name="T12" fmla="*/ 0 w 1171"/>
                  <a:gd name="T13" fmla="*/ 202 h 684"/>
                  <a:gd name="T14" fmla="*/ 0 w 1171"/>
                  <a:gd name="T15" fmla="*/ 482 h 684"/>
                  <a:gd name="T16" fmla="*/ 16 w 1171"/>
                  <a:gd name="T17" fmla="*/ 498 h 684"/>
                  <a:gd name="T18" fmla="*/ 808 w 1171"/>
                  <a:gd name="T19" fmla="*/ 498 h 684"/>
                  <a:gd name="T20" fmla="*/ 824 w 1171"/>
                  <a:gd name="T21" fmla="*/ 514 h 684"/>
                  <a:gd name="T22" fmla="*/ 824 w 1171"/>
                  <a:gd name="T23" fmla="*/ 662 h 684"/>
                  <a:gd name="T24" fmla="*/ 852 w 1171"/>
                  <a:gd name="T25" fmla="*/ 673 h 684"/>
                  <a:gd name="T26" fmla="*/ 1165 w 1171"/>
                  <a:gd name="T27" fmla="*/ 353 h 684"/>
                  <a:gd name="T28" fmla="*/ 1165 w 1171"/>
                  <a:gd name="T29" fmla="*/ 331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1" h="684">
                    <a:moveTo>
                      <a:pt x="1165" y="331"/>
                    </a:moveTo>
                    <a:cubicBezTo>
                      <a:pt x="852" y="10"/>
                      <a:pt x="852" y="10"/>
                      <a:pt x="852" y="10"/>
                    </a:cubicBezTo>
                    <a:cubicBezTo>
                      <a:pt x="841" y="0"/>
                      <a:pt x="824" y="7"/>
                      <a:pt x="824" y="21"/>
                    </a:cubicBezTo>
                    <a:cubicBezTo>
                      <a:pt x="824" y="170"/>
                      <a:pt x="824" y="170"/>
                      <a:pt x="824" y="170"/>
                    </a:cubicBezTo>
                    <a:cubicBezTo>
                      <a:pt x="824" y="179"/>
                      <a:pt x="817" y="186"/>
                      <a:pt x="808" y="186"/>
                    </a:cubicBezTo>
                    <a:cubicBezTo>
                      <a:pt x="16" y="186"/>
                      <a:pt x="16" y="186"/>
                      <a:pt x="16" y="186"/>
                    </a:cubicBezTo>
                    <a:cubicBezTo>
                      <a:pt x="7" y="186"/>
                      <a:pt x="0" y="193"/>
                      <a:pt x="0" y="202"/>
                    </a:cubicBezTo>
                    <a:cubicBezTo>
                      <a:pt x="0" y="482"/>
                      <a:pt x="0" y="482"/>
                      <a:pt x="0" y="482"/>
                    </a:cubicBezTo>
                    <a:cubicBezTo>
                      <a:pt x="0" y="490"/>
                      <a:pt x="7" y="498"/>
                      <a:pt x="16" y="498"/>
                    </a:cubicBezTo>
                    <a:cubicBezTo>
                      <a:pt x="808" y="498"/>
                      <a:pt x="808" y="498"/>
                      <a:pt x="808" y="498"/>
                    </a:cubicBezTo>
                    <a:cubicBezTo>
                      <a:pt x="817" y="498"/>
                      <a:pt x="824" y="505"/>
                      <a:pt x="824" y="514"/>
                    </a:cubicBezTo>
                    <a:cubicBezTo>
                      <a:pt x="824" y="662"/>
                      <a:pt x="824" y="662"/>
                      <a:pt x="824" y="662"/>
                    </a:cubicBezTo>
                    <a:cubicBezTo>
                      <a:pt x="824" y="677"/>
                      <a:pt x="841" y="684"/>
                      <a:pt x="852" y="673"/>
                    </a:cubicBezTo>
                    <a:cubicBezTo>
                      <a:pt x="1165" y="353"/>
                      <a:pt x="1165" y="353"/>
                      <a:pt x="1165" y="353"/>
                    </a:cubicBezTo>
                    <a:cubicBezTo>
                      <a:pt x="1171" y="347"/>
                      <a:pt x="1171" y="337"/>
                      <a:pt x="1165" y="331"/>
                    </a:cubicBez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IE"/>
              </a:p>
            </p:txBody>
          </p:sp>
        </p:grpSp>
      </p:grpSp>
      <p:sp>
        <p:nvSpPr>
          <p:cNvPr id="4" name="TextBox 3">
            <a:extLst>
              <a:ext uri="{FF2B5EF4-FFF2-40B4-BE49-F238E27FC236}">
                <a16:creationId xmlns:a16="http://schemas.microsoft.com/office/drawing/2014/main" id="{63D8F250-C6E7-70AA-93F6-350D537FF7BE}"/>
              </a:ext>
            </a:extLst>
          </p:cNvPr>
          <p:cNvSpPr txBox="1"/>
          <p:nvPr/>
        </p:nvSpPr>
        <p:spPr>
          <a:xfrm>
            <a:off x="970722" y="195757"/>
            <a:ext cx="4135792" cy="584775"/>
          </a:xfrm>
          <a:prstGeom prst="rect">
            <a:avLst/>
          </a:prstGeom>
          <a:noFill/>
        </p:spPr>
        <p:txBody>
          <a:bodyPr wrap="square">
            <a:spAutoFit/>
          </a:bodyPr>
          <a:lstStyle/>
          <a:p>
            <a:r>
              <a:rPr lang="en-IE" sz="3200" b="1">
                <a:solidFill>
                  <a:srgbClr val="FFC000"/>
                </a:solidFill>
                <a:latin typeface="EC Square Sans Pro"/>
              </a:rPr>
              <a:t>STEP</a:t>
            </a:r>
            <a:endParaRPr lang="en-IE" sz="3200">
              <a:solidFill>
                <a:srgbClr val="FFC000"/>
              </a:solidFill>
            </a:endParaRPr>
          </a:p>
        </p:txBody>
      </p:sp>
      <p:sp>
        <p:nvSpPr>
          <p:cNvPr id="17" name="TextBox 16">
            <a:extLst>
              <a:ext uri="{FF2B5EF4-FFF2-40B4-BE49-F238E27FC236}">
                <a16:creationId xmlns:a16="http://schemas.microsoft.com/office/drawing/2014/main" id="{A72039E0-CAFB-D072-0B60-93D4611A84E0}"/>
              </a:ext>
            </a:extLst>
          </p:cNvPr>
          <p:cNvSpPr txBox="1"/>
          <p:nvPr/>
        </p:nvSpPr>
        <p:spPr>
          <a:xfrm>
            <a:off x="442256" y="6002949"/>
            <a:ext cx="5215993" cy="184666"/>
          </a:xfrm>
          <a:prstGeom prst="rect">
            <a:avLst/>
          </a:prstGeom>
          <a:noFill/>
        </p:spPr>
        <p:txBody>
          <a:bodyPr wrap="square" lIns="0" tIns="0" rIns="0" bIns="0" anchor="t">
            <a:spAutoFit/>
          </a:bodyPr>
          <a:lstStyle/>
          <a:p>
            <a:r>
              <a:rPr lang="en-IE" sz="1200" b="1">
                <a:solidFill>
                  <a:schemeClr val="accent4"/>
                </a:solidFill>
                <a:latin typeface="EC Square Sans Pro"/>
              </a:rPr>
              <a:t>*STEP Guidance notes </a:t>
            </a:r>
            <a:r>
              <a:rPr lang="en-IE" sz="1200" b="1">
                <a:solidFill>
                  <a:schemeClr val="accent4"/>
                </a:solidFill>
                <a:latin typeface="EC Square Sans Pro"/>
                <a:hlinkClick r:id="rId3">
                  <a:extLst>
                    <a:ext uri="{A12FA001-AC4F-418D-AE19-62706E023703}">
                      <ahyp:hlinkClr xmlns:ahyp="http://schemas.microsoft.com/office/drawing/2018/hyperlinkcolor" val="tx"/>
                    </a:ext>
                  </a:extLst>
                </a:hlinkClick>
              </a:rPr>
              <a:t>published</a:t>
            </a:r>
            <a:r>
              <a:rPr lang="en-IE" sz="1200" b="1">
                <a:solidFill>
                  <a:schemeClr val="accent4"/>
                </a:solidFill>
                <a:latin typeface="EC Square Sans Pro"/>
              </a:rPr>
              <a:t> on 13 May 2024 and 23 December 2025</a:t>
            </a:r>
          </a:p>
        </p:txBody>
      </p:sp>
      <p:sp>
        <p:nvSpPr>
          <p:cNvPr id="18" name="Freeform 7">
            <a:extLst>
              <a:ext uri="{FF2B5EF4-FFF2-40B4-BE49-F238E27FC236}">
                <a16:creationId xmlns:a16="http://schemas.microsoft.com/office/drawing/2014/main" id="{D0A29E0F-C37A-980D-9212-4AFF0FEF5DF9}"/>
              </a:ext>
            </a:extLst>
          </p:cNvPr>
          <p:cNvSpPr>
            <a:spLocks/>
          </p:cNvSpPr>
          <p:nvPr/>
        </p:nvSpPr>
        <p:spPr bwMode="auto">
          <a:xfrm>
            <a:off x="9131361" y="5743746"/>
            <a:ext cx="264818" cy="157862"/>
          </a:xfrm>
          <a:custGeom>
            <a:avLst/>
            <a:gdLst>
              <a:gd name="T0" fmla="*/ 1165 w 1171"/>
              <a:gd name="T1" fmla="*/ 331 h 684"/>
              <a:gd name="T2" fmla="*/ 852 w 1171"/>
              <a:gd name="T3" fmla="*/ 10 h 684"/>
              <a:gd name="T4" fmla="*/ 824 w 1171"/>
              <a:gd name="T5" fmla="*/ 21 h 684"/>
              <a:gd name="T6" fmla="*/ 824 w 1171"/>
              <a:gd name="T7" fmla="*/ 170 h 684"/>
              <a:gd name="T8" fmla="*/ 808 w 1171"/>
              <a:gd name="T9" fmla="*/ 186 h 684"/>
              <a:gd name="T10" fmla="*/ 16 w 1171"/>
              <a:gd name="T11" fmla="*/ 186 h 684"/>
              <a:gd name="T12" fmla="*/ 0 w 1171"/>
              <a:gd name="T13" fmla="*/ 202 h 684"/>
              <a:gd name="T14" fmla="*/ 0 w 1171"/>
              <a:gd name="T15" fmla="*/ 482 h 684"/>
              <a:gd name="T16" fmla="*/ 16 w 1171"/>
              <a:gd name="T17" fmla="*/ 498 h 684"/>
              <a:gd name="T18" fmla="*/ 808 w 1171"/>
              <a:gd name="T19" fmla="*/ 498 h 684"/>
              <a:gd name="T20" fmla="*/ 824 w 1171"/>
              <a:gd name="T21" fmla="*/ 514 h 684"/>
              <a:gd name="T22" fmla="*/ 824 w 1171"/>
              <a:gd name="T23" fmla="*/ 662 h 684"/>
              <a:gd name="T24" fmla="*/ 852 w 1171"/>
              <a:gd name="T25" fmla="*/ 673 h 684"/>
              <a:gd name="T26" fmla="*/ 1165 w 1171"/>
              <a:gd name="T27" fmla="*/ 353 h 684"/>
              <a:gd name="T28" fmla="*/ 1165 w 1171"/>
              <a:gd name="T29" fmla="*/ 331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1" h="684">
                <a:moveTo>
                  <a:pt x="1165" y="331"/>
                </a:moveTo>
                <a:cubicBezTo>
                  <a:pt x="852" y="10"/>
                  <a:pt x="852" y="10"/>
                  <a:pt x="852" y="10"/>
                </a:cubicBezTo>
                <a:cubicBezTo>
                  <a:pt x="841" y="0"/>
                  <a:pt x="824" y="7"/>
                  <a:pt x="824" y="21"/>
                </a:cubicBezTo>
                <a:cubicBezTo>
                  <a:pt x="824" y="170"/>
                  <a:pt x="824" y="170"/>
                  <a:pt x="824" y="170"/>
                </a:cubicBezTo>
                <a:cubicBezTo>
                  <a:pt x="824" y="179"/>
                  <a:pt x="817" y="186"/>
                  <a:pt x="808" y="186"/>
                </a:cubicBezTo>
                <a:cubicBezTo>
                  <a:pt x="16" y="186"/>
                  <a:pt x="16" y="186"/>
                  <a:pt x="16" y="186"/>
                </a:cubicBezTo>
                <a:cubicBezTo>
                  <a:pt x="7" y="186"/>
                  <a:pt x="0" y="193"/>
                  <a:pt x="0" y="202"/>
                </a:cubicBezTo>
                <a:cubicBezTo>
                  <a:pt x="0" y="482"/>
                  <a:pt x="0" y="482"/>
                  <a:pt x="0" y="482"/>
                </a:cubicBezTo>
                <a:cubicBezTo>
                  <a:pt x="0" y="490"/>
                  <a:pt x="7" y="498"/>
                  <a:pt x="16" y="498"/>
                </a:cubicBezTo>
                <a:cubicBezTo>
                  <a:pt x="808" y="498"/>
                  <a:pt x="808" y="498"/>
                  <a:pt x="808" y="498"/>
                </a:cubicBezTo>
                <a:cubicBezTo>
                  <a:pt x="817" y="498"/>
                  <a:pt x="824" y="505"/>
                  <a:pt x="824" y="514"/>
                </a:cubicBezTo>
                <a:cubicBezTo>
                  <a:pt x="824" y="662"/>
                  <a:pt x="824" y="662"/>
                  <a:pt x="824" y="662"/>
                </a:cubicBezTo>
                <a:cubicBezTo>
                  <a:pt x="824" y="677"/>
                  <a:pt x="841" y="684"/>
                  <a:pt x="852" y="673"/>
                </a:cubicBezTo>
                <a:cubicBezTo>
                  <a:pt x="1165" y="353"/>
                  <a:pt x="1165" y="353"/>
                  <a:pt x="1165" y="353"/>
                </a:cubicBezTo>
                <a:cubicBezTo>
                  <a:pt x="1171" y="347"/>
                  <a:pt x="1171" y="337"/>
                  <a:pt x="1165" y="331"/>
                </a:cubicBezTo>
                <a:close/>
              </a:path>
            </a:pathLst>
          </a:custGeom>
          <a:solidFill>
            <a:schemeClr val="accent1"/>
          </a:solidFill>
          <a:ln w="12700">
            <a:noFill/>
          </a:ln>
        </p:spPr>
        <p:txBody>
          <a:bodyPr vert="horz" wrap="square" lIns="91440" tIns="45720" rIns="91440" bIns="45720" numCol="1" anchor="t" anchorCtr="0" compatLnSpc="1">
            <a:prstTxWarp prst="textNoShape">
              <a:avLst/>
            </a:prstTxWarp>
          </a:bodyPr>
          <a:lstStyle/>
          <a:p>
            <a:endParaRPr lang="en-IE"/>
          </a:p>
        </p:txBody>
      </p:sp>
      <p:sp>
        <p:nvSpPr>
          <p:cNvPr id="19" name="Star: 10 Points 18">
            <a:extLst>
              <a:ext uri="{FF2B5EF4-FFF2-40B4-BE49-F238E27FC236}">
                <a16:creationId xmlns:a16="http://schemas.microsoft.com/office/drawing/2014/main" id="{983AE5E0-30E7-7CEC-E025-8F87B4C12CBB}"/>
              </a:ext>
            </a:extLst>
          </p:cNvPr>
          <p:cNvSpPr/>
          <p:nvPr/>
        </p:nvSpPr>
        <p:spPr>
          <a:xfrm rot="18776394">
            <a:off x="6595800" y="5474509"/>
            <a:ext cx="383235" cy="383235"/>
          </a:xfrm>
          <a:prstGeom prst="star10">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IE" sz="900" b="1">
                <a:solidFill>
                  <a:schemeClr val="bg1"/>
                </a:solidFill>
              </a:rPr>
              <a:t>NEW</a:t>
            </a:r>
          </a:p>
        </p:txBody>
      </p:sp>
    </p:spTree>
    <p:extLst>
      <p:ext uri="{BB962C8B-B14F-4D97-AF65-F5344CB8AC3E}">
        <p14:creationId xmlns:p14="http://schemas.microsoft.com/office/powerpoint/2010/main" val="2779251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456D3E3-0686-A7CB-4E5E-9C603B49FC39}"/>
              </a:ext>
            </a:extLst>
          </p:cNvPr>
          <p:cNvSpPr>
            <a:spLocks noGrp="1"/>
          </p:cNvSpPr>
          <p:nvPr>
            <p:ph type="title"/>
          </p:nvPr>
        </p:nvSpPr>
        <p:spPr/>
        <p:txBody>
          <a:bodyPr/>
          <a:lstStyle/>
          <a:p>
            <a:r>
              <a:rPr lang="en-IE"/>
              <a:t>Development and manufacturing in the EU </a:t>
            </a:r>
            <a:endParaRPr lang="en-US"/>
          </a:p>
        </p:txBody>
      </p:sp>
      <p:sp>
        <p:nvSpPr>
          <p:cNvPr id="4" name="TextBox 3">
            <a:extLst>
              <a:ext uri="{FF2B5EF4-FFF2-40B4-BE49-F238E27FC236}">
                <a16:creationId xmlns:a16="http://schemas.microsoft.com/office/drawing/2014/main" id="{63D8F250-C6E7-70AA-93F6-350D537FF7BE}"/>
              </a:ext>
            </a:extLst>
          </p:cNvPr>
          <p:cNvSpPr txBox="1"/>
          <p:nvPr/>
        </p:nvSpPr>
        <p:spPr>
          <a:xfrm>
            <a:off x="970721" y="195757"/>
            <a:ext cx="3786005" cy="584775"/>
          </a:xfrm>
          <a:prstGeom prst="rect">
            <a:avLst/>
          </a:prstGeom>
          <a:noFill/>
        </p:spPr>
        <p:txBody>
          <a:bodyPr wrap="square">
            <a:spAutoFit/>
          </a:bodyPr>
          <a:lstStyle/>
          <a:p>
            <a:r>
              <a:rPr lang="en-IE" sz="3200" b="1">
                <a:solidFill>
                  <a:srgbClr val="FFC000"/>
                </a:solidFill>
                <a:latin typeface="EC Square Sans Pro"/>
              </a:rPr>
              <a:t>STEP </a:t>
            </a:r>
            <a:r>
              <a:rPr lang="en-US" sz="3200" b="1">
                <a:solidFill>
                  <a:schemeClr val="accent2"/>
                </a:solidFill>
                <a:latin typeface="EC Square Sans Pro" panose="020B0506040000020004" pitchFamily="34" charset="0"/>
              </a:rPr>
              <a:t>OBJECTIVES</a:t>
            </a:r>
            <a:endParaRPr lang="en-GB" sz="3200" b="1" spc="-30">
              <a:solidFill>
                <a:schemeClr val="accent2"/>
              </a:solidFill>
              <a:latin typeface="EC Square Sans Pro" panose="020B0506040000020004" pitchFamily="34" charset="0"/>
            </a:endParaRPr>
          </a:p>
        </p:txBody>
      </p:sp>
      <p:sp>
        <p:nvSpPr>
          <p:cNvPr id="2" name="Slide Number Placeholder 1">
            <a:extLst>
              <a:ext uri="{FF2B5EF4-FFF2-40B4-BE49-F238E27FC236}">
                <a16:creationId xmlns:a16="http://schemas.microsoft.com/office/drawing/2014/main" id="{8877F023-0391-14DD-54D7-AB2ECE28C7D4}"/>
              </a:ext>
            </a:extLst>
          </p:cNvPr>
          <p:cNvSpPr>
            <a:spLocks noGrp="1"/>
          </p:cNvSpPr>
          <p:nvPr>
            <p:ph type="sldNum" sz="quarter" idx="12"/>
          </p:nvPr>
        </p:nvSpPr>
        <p:spPr/>
        <p:txBody>
          <a:bodyPr/>
          <a:lstStyle/>
          <a:p>
            <a:fld id="{F46C79FD-C571-418B-AB0F-5EE936C85276}" type="slidenum">
              <a:rPr lang="en-GB" smtClean="0"/>
              <a:t>8</a:t>
            </a:fld>
            <a:endParaRPr lang="en-GB"/>
          </a:p>
        </p:txBody>
      </p:sp>
      <p:graphicFrame>
        <p:nvGraphicFramePr>
          <p:cNvPr id="9" name="Table 8">
            <a:extLst>
              <a:ext uri="{FF2B5EF4-FFF2-40B4-BE49-F238E27FC236}">
                <a16:creationId xmlns:a16="http://schemas.microsoft.com/office/drawing/2014/main" id="{107085CB-8704-FE27-93E3-396DC8D9AB83}"/>
              </a:ext>
            </a:extLst>
          </p:cNvPr>
          <p:cNvGraphicFramePr>
            <a:graphicFrameLocks noGrp="1"/>
          </p:cNvGraphicFramePr>
          <p:nvPr>
            <p:extLst>
              <p:ext uri="{D42A27DB-BD31-4B8C-83A1-F6EECF244321}">
                <p14:modId xmlns:p14="http://schemas.microsoft.com/office/powerpoint/2010/main" val="3577260744"/>
              </p:ext>
            </p:extLst>
          </p:nvPr>
        </p:nvGraphicFramePr>
        <p:xfrm>
          <a:off x="2392325" y="2726099"/>
          <a:ext cx="7105710" cy="365760"/>
        </p:xfrm>
        <a:graphic>
          <a:graphicData uri="http://schemas.openxmlformats.org/drawingml/2006/table">
            <a:tbl>
              <a:tblPr firstRow="1" bandRow="1">
                <a:tableStyleId>{5C22544A-7EE6-4342-B048-85BDC9FD1C3A}</a:tableStyleId>
              </a:tblPr>
              <a:tblGrid>
                <a:gridCol w="1184285">
                  <a:extLst>
                    <a:ext uri="{9D8B030D-6E8A-4147-A177-3AD203B41FA5}">
                      <a16:colId xmlns:a16="http://schemas.microsoft.com/office/drawing/2014/main" val="925451665"/>
                    </a:ext>
                  </a:extLst>
                </a:gridCol>
                <a:gridCol w="1184285">
                  <a:extLst>
                    <a:ext uri="{9D8B030D-6E8A-4147-A177-3AD203B41FA5}">
                      <a16:colId xmlns:a16="http://schemas.microsoft.com/office/drawing/2014/main" val="2128659342"/>
                    </a:ext>
                  </a:extLst>
                </a:gridCol>
                <a:gridCol w="1184285">
                  <a:extLst>
                    <a:ext uri="{9D8B030D-6E8A-4147-A177-3AD203B41FA5}">
                      <a16:colId xmlns:a16="http://schemas.microsoft.com/office/drawing/2014/main" val="1563709048"/>
                    </a:ext>
                  </a:extLst>
                </a:gridCol>
                <a:gridCol w="1184285">
                  <a:extLst>
                    <a:ext uri="{9D8B030D-6E8A-4147-A177-3AD203B41FA5}">
                      <a16:colId xmlns:a16="http://schemas.microsoft.com/office/drawing/2014/main" val="1095937078"/>
                    </a:ext>
                  </a:extLst>
                </a:gridCol>
                <a:gridCol w="1184285">
                  <a:extLst>
                    <a:ext uri="{9D8B030D-6E8A-4147-A177-3AD203B41FA5}">
                      <a16:colId xmlns:a16="http://schemas.microsoft.com/office/drawing/2014/main" val="1676302030"/>
                    </a:ext>
                  </a:extLst>
                </a:gridCol>
                <a:gridCol w="1184285">
                  <a:extLst>
                    <a:ext uri="{9D8B030D-6E8A-4147-A177-3AD203B41FA5}">
                      <a16:colId xmlns:a16="http://schemas.microsoft.com/office/drawing/2014/main" val="2651809774"/>
                    </a:ext>
                  </a:extLst>
                </a:gridCol>
              </a:tblGrid>
              <a:tr h="0">
                <a:tc>
                  <a:txBody>
                    <a:bodyPr/>
                    <a:lstStyle/>
                    <a:p>
                      <a:r>
                        <a:rPr lang="fr-BE"/>
                        <a:t>TRL4</a:t>
                      </a:r>
                      <a:endParaRPr lang="en-IE"/>
                    </a:p>
                  </a:txBody>
                  <a:tcPr/>
                </a:tc>
                <a:tc>
                  <a:txBody>
                    <a:bodyPr/>
                    <a:lstStyle/>
                    <a:p>
                      <a:r>
                        <a:rPr lang="fr-BE"/>
                        <a:t>TRL5</a:t>
                      </a:r>
                      <a:endParaRPr lang="en-IE"/>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TRL6</a:t>
                      </a:r>
                      <a:endParaRPr lang="en-IE"/>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TRL7</a:t>
                      </a:r>
                      <a:endParaRPr lang="en-IE"/>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TRL8</a:t>
                      </a:r>
                      <a:endParaRPr lang="en-IE"/>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TRL9</a:t>
                      </a:r>
                      <a:endParaRPr lang="en-IE"/>
                    </a:p>
                  </a:txBody>
                  <a:tcPr/>
                </a:tc>
                <a:extLst>
                  <a:ext uri="{0D108BD9-81ED-4DB2-BD59-A6C34878D82A}">
                    <a16:rowId xmlns:a16="http://schemas.microsoft.com/office/drawing/2014/main" val="925398322"/>
                  </a:ext>
                </a:extLst>
              </a:tr>
            </a:tbl>
          </a:graphicData>
        </a:graphic>
      </p:graphicFrame>
      <p:sp>
        <p:nvSpPr>
          <p:cNvPr id="11" name="Arrow: Left-Right 10">
            <a:extLst>
              <a:ext uri="{FF2B5EF4-FFF2-40B4-BE49-F238E27FC236}">
                <a16:creationId xmlns:a16="http://schemas.microsoft.com/office/drawing/2014/main" id="{84A8A9FF-B55D-1C94-EF6A-3A3CB6A9A304}"/>
              </a:ext>
            </a:extLst>
          </p:cNvPr>
          <p:cNvSpPr/>
          <p:nvPr/>
        </p:nvSpPr>
        <p:spPr>
          <a:xfrm>
            <a:off x="2392325" y="3118554"/>
            <a:ext cx="4093535" cy="144000"/>
          </a:xfrm>
          <a:prstGeom prst="lef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Arrow: Left-Right 12">
            <a:extLst>
              <a:ext uri="{FF2B5EF4-FFF2-40B4-BE49-F238E27FC236}">
                <a16:creationId xmlns:a16="http://schemas.microsoft.com/office/drawing/2014/main" id="{53715EBB-4F72-5A4F-7F34-535CDB8051F0}"/>
              </a:ext>
            </a:extLst>
          </p:cNvPr>
          <p:cNvSpPr/>
          <p:nvPr/>
        </p:nvSpPr>
        <p:spPr>
          <a:xfrm>
            <a:off x="6485861" y="3118554"/>
            <a:ext cx="3012173" cy="144000"/>
          </a:xfrm>
          <a:prstGeom prst="leftRightArrow">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0" name="TextBox 29">
            <a:extLst>
              <a:ext uri="{FF2B5EF4-FFF2-40B4-BE49-F238E27FC236}">
                <a16:creationId xmlns:a16="http://schemas.microsoft.com/office/drawing/2014/main" id="{7440BFF8-97B5-F709-19E0-A7AC6EBB1CF8}"/>
              </a:ext>
            </a:extLst>
          </p:cNvPr>
          <p:cNvSpPr txBox="1"/>
          <p:nvPr/>
        </p:nvSpPr>
        <p:spPr>
          <a:xfrm>
            <a:off x="2392956" y="3239611"/>
            <a:ext cx="4087425"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chemeClr val="accent3"/>
                </a:solidFill>
                <a:effectLst/>
                <a:uLnTx/>
                <a:uFillTx/>
                <a:latin typeface="EC Square Sans Pro"/>
                <a:ea typeface="+mn-lt"/>
                <a:cs typeface="Arial"/>
              </a:rPr>
              <a:t>Development</a:t>
            </a:r>
            <a:endParaRPr kumimoji="0" lang="en-GB" sz="2000" b="1" i="0" u="none" strike="noStrike" kern="1200" cap="none" spc="0" normalizeH="0" baseline="0" noProof="0">
              <a:ln>
                <a:noFill/>
              </a:ln>
              <a:solidFill>
                <a:schemeClr val="accent3"/>
              </a:solidFill>
              <a:effectLst/>
              <a:uLnTx/>
              <a:uFillTx/>
              <a:latin typeface="EC Square Sans Pro"/>
              <a:ea typeface="+mn-lt"/>
              <a:cs typeface="Arial"/>
            </a:endParaRPr>
          </a:p>
        </p:txBody>
      </p:sp>
      <p:sp>
        <p:nvSpPr>
          <p:cNvPr id="31" name="TextBox 30">
            <a:extLst>
              <a:ext uri="{FF2B5EF4-FFF2-40B4-BE49-F238E27FC236}">
                <a16:creationId xmlns:a16="http://schemas.microsoft.com/office/drawing/2014/main" id="{5310B62E-72F7-784E-06B8-7256C0E6A7B1}"/>
              </a:ext>
            </a:extLst>
          </p:cNvPr>
          <p:cNvSpPr txBox="1"/>
          <p:nvPr/>
        </p:nvSpPr>
        <p:spPr>
          <a:xfrm>
            <a:off x="6493247" y="3231679"/>
            <a:ext cx="3004583"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7030A0"/>
                </a:solidFill>
                <a:effectLst/>
                <a:uLnTx/>
                <a:uFillTx/>
                <a:latin typeface="EC Square Sans Pro"/>
                <a:ea typeface="+mn-lt"/>
                <a:cs typeface="Arial"/>
              </a:rPr>
              <a:t>Manufacturing</a:t>
            </a:r>
            <a:endParaRPr kumimoji="0" lang="en-GB" sz="2000" b="1" i="0" u="none" strike="noStrike" kern="1200" cap="none" spc="0" normalizeH="0" baseline="0" noProof="0">
              <a:ln>
                <a:noFill/>
              </a:ln>
              <a:solidFill>
                <a:srgbClr val="7030A0"/>
              </a:solidFill>
              <a:effectLst/>
              <a:uLnTx/>
              <a:uFillTx/>
              <a:latin typeface="EC Square Sans Pro"/>
              <a:ea typeface="+mn-lt"/>
              <a:cs typeface="Arial"/>
            </a:endParaRPr>
          </a:p>
        </p:txBody>
      </p:sp>
      <p:graphicFrame>
        <p:nvGraphicFramePr>
          <p:cNvPr id="41" name="Table 40">
            <a:extLst>
              <a:ext uri="{FF2B5EF4-FFF2-40B4-BE49-F238E27FC236}">
                <a16:creationId xmlns:a16="http://schemas.microsoft.com/office/drawing/2014/main" id="{85614B07-C69E-66CA-2495-CC5031F1AC44}"/>
              </a:ext>
            </a:extLst>
          </p:cNvPr>
          <p:cNvGraphicFramePr>
            <a:graphicFrameLocks noGrp="1"/>
          </p:cNvGraphicFramePr>
          <p:nvPr>
            <p:extLst>
              <p:ext uri="{D42A27DB-BD31-4B8C-83A1-F6EECF244321}">
                <p14:modId xmlns:p14="http://schemas.microsoft.com/office/powerpoint/2010/main" val="1637012787"/>
              </p:ext>
            </p:extLst>
          </p:nvPr>
        </p:nvGraphicFramePr>
        <p:xfrm>
          <a:off x="336697" y="2726099"/>
          <a:ext cx="2055628" cy="365760"/>
        </p:xfrm>
        <a:graphic>
          <a:graphicData uri="http://schemas.openxmlformats.org/drawingml/2006/table">
            <a:tbl>
              <a:tblPr firstRow="1" bandRow="1">
                <a:tableStyleId>{5C22544A-7EE6-4342-B048-85BDC9FD1C3A}</a:tableStyleId>
              </a:tblPr>
              <a:tblGrid>
                <a:gridCol w="2055628">
                  <a:extLst>
                    <a:ext uri="{9D8B030D-6E8A-4147-A177-3AD203B41FA5}">
                      <a16:colId xmlns:a16="http://schemas.microsoft.com/office/drawing/2014/main" val="770061745"/>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E"/>
                    </a:p>
                  </a:txBody>
                  <a:tcPr>
                    <a:pattFill prst="wdUpDiag">
                      <a:fgClr>
                        <a:srgbClr val="FF0000"/>
                      </a:fgClr>
                      <a:bgClr>
                        <a:schemeClr val="bg1"/>
                      </a:bgClr>
                    </a:pattFill>
                  </a:tcPr>
                </a:tc>
                <a:extLst>
                  <a:ext uri="{0D108BD9-81ED-4DB2-BD59-A6C34878D82A}">
                    <a16:rowId xmlns:a16="http://schemas.microsoft.com/office/drawing/2014/main" val="792828854"/>
                  </a:ext>
                </a:extLst>
              </a:tr>
            </a:tbl>
          </a:graphicData>
        </a:graphic>
      </p:graphicFrame>
      <p:graphicFrame>
        <p:nvGraphicFramePr>
          <p:cNvPr id="43" name="Table 42">
            <a:extLst>
              <a:ext uri="{FF2B5EF4-FFF2-40B4-BE49-F238E27FC236}">
                <a16:creationId xmlns:a16="http://schemas.microsoft.com/office/drawing/2014/main" id="{C12815D2-EF34-D787-60DB-92ECD338B0C1}"/>
              </a:ext>
            </a:extLst>
          </p:cNvPr>
          <p:cNvGraphicFramePr>
            <a:graphicFrameLocks noGrp="1"/>
          </p:cNvGraphicFramePr>
          <p:nvPr>
            <p:extLst>
              <p:ext uri="{D42A27DB-BD31-4B8C-83A1-F6EECF244321}">
                <p14:modId xmlns:p14="http://schemas.microsoft.com/office/powerpoint/2010/main" val="639468732"/>
              </p:ext>
            </p:extLst>
          </p:nvPr>
        </p:nvGraphicFramePr>
        <p:xfrm>
          <a:off x="9498034" y="2726099"/>
          <a:ext cx="1988288" cy="365760"/>
        </p:xfrm>
        <a:graphic>
          <a:graphicData uri="http://schemas.openxmlformats.org/drawingml/2006/table">
            <a:tbl>
              <a:tblPr firstRow="1" bandRow="1">
                <a:tableStyleId>{5C22544A-7EE6-4342-B048-85BDC9FD1C3A}</a:tableStyleId>
              </a:tblPr>
              <a:tblGrid>
                <a:gridCol w="1988288">
                  <a:extLst>
                    <a:ext uri="{9D8B030D-6E8A-4147-A177-3AD203B41FA5}">
                      <a16:colId xmlns:a16="http://schemas.microsoft.com/office/drawing/2014/main" val="770061745"/>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E" sz="1800" b="1" kern="1200">
                        <a:solidFill>
                          <a:schemeClr val="lt1"/>
                        </a:solidFill>
                        <a:latin typeface="+mn-lt"/>
                        <a:ea typeface="+mn-ea"/>
                        <a:cs typeface="+mn-cs"/>
                      </a:endParaRPr>
                    </a:p>
                  </a:txBody>
                  <a:tcPr>
                    <a:pattFill prst="wdUpDiag">
                      <a:fgClr>
                        <a:srgbClr val="FF0000"/>
                      </a:fgClr>
                      <a:bgClr>
                        <a:schemeClr val="bg1"/>
                      </a:bgClr>
                    </a:pattFill>
                  </a:tcPr>
                </a:tc>
                <a:extLst>
                  <a:ext uri="{0D108BD9-81ED-4DB2-BD59-A6C34878D82A}">
                    <a16:rowId xmlns:a16="http://schemas.microsoft.com/office/drawing/2014/main" val="792828854"/>
                  </a:ext>
                </a:extLst>
              </a:tr>
            </a:tbl>
          </a:graphicData>
        </a:graphic>
      </p:graphicFrame>
      <p:sp>
        <p:nvSpPr>
          <p:cNvPr id="53" name="Rectangle 52">
            <a:extLst>
              <a:ext uri="{FF2B5EF4-FFF2-40B4-BE49-F238E27FC236}">
                <a16:creationId xmlns:a16="http://schemas.microsoft.com/office/drawing/2014/main" id="{206E324F-6445-4438-F09B-F01557006D38}"/>
              </a:ext>
            </a:extLst>
          </p:cNvPr>
          <p:cNvSpPr/>
          <p:nvPr/>
        </p:nvSpPr>
        <p:spPr>
          <a:xfrm>
            <a:off x="2397834" y="1438099"/>
            <a:ext cx="7396331" cy="738664"/>
          </a:xfrm>
          <a:prstGeom prst="rect">
            <a:avLst/>
          </a:prstGeom>
          <a:solidFill>
            <a:schemeClr val="bg1"/>
          </a:solid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buAutoNum type="arabicPeriod"/>
              <a:defRPr/>
            </a:pPr>
            <a:r>
              <a:rPr lang="en-US" sz="1400">
                <a:solidFill>
                  <a:srgbClr val="002B5B"/>
                </a:solidFill>
                <a:latin typeface="EC Square Sans Pro" panose="020B0506040000020004" pitchFamily="34" charset="0"/>
              </a:rPr>
              <a:t>Skills that are </a:t>
            </a:r>
            <a:r>
              <a:rPr kumimoji="0" lang="en-US" sz="1400" b="0" i="0" u="none" strike="noStrike" kern="1200" cap="none" spc="0" normalizeH="0" baseline="0" noProof="0">
                <a:ln>
                  <a:noFill/>
                </a:ln>
                <a:solidFill>
                  <a:srgbClr val="002B5B"/>
                </a:solidFill>
                <a:effectLst/>
                <a:uLnTx/>
                <a:uFillTx/>
                <a:latin typeface="EC Square Sans Pro" panose="020B0506040000020004" pitchFamily="34" charset="0"/>
                <a:ea typeface="+mn-ea"/>
                <a:cs typeface="+mn-cs"/>
              </a:rPr>
              <a:t>relevant to the development and manufacturing of critical technologies.</a:t>
            </a:r>
          </a:p>
          <a:p>
            <a:pPr marL="342900" indent="-342900" algn="just">
              <a:buAutoNum type="arabicPeriod"/>
              <a:defRPr/>
            </a:pPr>
            <a:r>
              <a:rPr kumimoji="0" lang="en-US" sz="1400" b="0" i="1" u="none" strike="noStrike" kern="1200" cap="none" spc="-30" normalizeH="0" baseline="0" noProof="0">
                <a:ln>
                  <a:noFill/>
                </a:ln>
                <a:solidFill>
                  <a:srgbClr val="002B5B"/>
                </a:solidFill>
                <a:effectLst/>
                <a:uLnTx/>
                <a:uFillTx/>
                <a:latin typeface="EC Square Sans Pro" panose="020B0506040000020004" pitchFamily="34" charset="0"/>
                <a:ea typeface="+mn-ea"/>
                <a:cs typeface="+mn-cs"/>
              </a:rPr>
              <a:t>Broader and transferable skills </a:t>
            </a:r>
            <a:r>
              <a:rPr kumimoji="0" lang="en-US" sz="1400" b="0" i="0" u="none" strike="noStrike" kern="1200" cap="none" spc="-30" normalizeH="0" baseline="0" noProof="0">
                <a:ln>
                  <a:noFill/>
                </a:ln>
                <a:solidFill>
                  <a:srgbClr val="002B5B"/>
                </a:solidFill>
                <a:effectLst/>
                <a:uLnTx/>
                <a:uFillTx/>
                <a:latin typeface="EC Square Sans Pro" panose="020B0506040000020004" pitchFamily="34" charset="0"/>
                <a:ea typeface="+mn-ea"/>
                <a:cs typeface="+mn-cs"/>
              </a:rPr>
              <a:t>may only be supported via STEP if they are combined with STEP-specific skills (these skills on their own do not qualify as a STEP project.). Fund-specific rules apply.</a:t>
            </a:r>
            <a:endParaRPr kumimoji="0" lang="en-GB" sz="1400" b="0" i="0" u="none" strike="noStrike" kern="1200" cap="none" spc="-30" normalizeH="0" baseline="0" noProof="0">
              <a:ln>
                <a:noFill/>
              </a:ln>
              <a:solidFill>
                <a:srgbClr val="002B5B"/>
              </a:solidFill>
              <a:effectLst/>
              <a:uLnTx/>
              <a:uFillTx/>
              <a:latin typeface="EC Square Sans Pro" panose="020B0506040000020004" pitchFamily="34" charset="0"/>
              <a:ea typeface="+mn-ea"/>
              <a:cs typeface="+mn-cs"/>
            </a:endParaRPr>
          </a:p>
        </p:txBody>
      </p:sp>
      <p:sp>
        <p:nvSpPr>
          <p:cNvPr id="55" name="TextBox 54">
            <a:extLst>
              <a:ext uri="{FF2B5EF4-FFF2-40B4-BE49-F238E27FC236}">
                <a16:creationId xmlns:a16="http://schemas.microsoft.com/office/drawing/2014/main" id="{9F656D9C-D676-CE45-301F-C3E3F1550328}"/>
              </a:ext>
            </a:extLst>
          </p:cNvPr>
          <p:cNvSpPr txBox="1"/>
          <p:nvPr/>
        </p:nvSpPr>
        <p:spPr>
          <a:xfrm>
            <a:off x="0" y="6550141"/>
            <a:ext cx="9498033" cy="307777"/>
          </a:xfrm>
          <a:prstGeom prst="rect">
            <a:avLst/>
          </a:prstGeom>
          <a:noFill/>
        </p:spPr>
        <p:txBody>
          <a:bodyPr wrap="square">
            <a:spAutoFit/>
          </a:bodyPr>
          <a:lstStyle/>
          <a:p>
            <a:pPr algn="r">
              <a:defRPr/>
            </a:pPr>
            <a:r>
              <a:rPr lang="en-IE" sz="1400" b="1">
                <a:solidFill>
                  <a:srgbClr val="002B5B"/>
                </a:solidFill>
                <a:latin typeface="EC Square Sans Pro" panose="020B0506040000020004" pitchFamily="34" charset="0"/>
              </a:rPr>
              <a:t>*Final products </a:t>
            </a:r>
            <a:r>
              <a:rPr lang="en-US" sz="1400">
                <a:solidFill>
                  <a:srgbClr val="002B5B"/>
                </a:solidFill>
                <a:latin typeface="EC Square Sans Pro" panose="020B0506040000020004" pitchFamily="34" charset="0"/>
              </a:rPr>
              <a:t>= completed technological solutions that emerge from the entire process of development and manufacturing</a:t>
            </a:r>
            <a:endParaRPr lang="en-IE" sz="1400" b="1">
              <a:solidFill>
                <a:srgbClr val="002B5B"/>
              </a:solidFill>
              <a:latin typeface="EC Square Sans Pro" panose="020B0506040000020004" pitchFamily="34" charset="0"/>
            </a:endParaRPr>
          </a:p>
        </p:txBody>
      </p:sp>
      <p:sp>
        <p:nvSpPr>
          <p:cNvPr id="56" name="Rectangle 55">
            <a:extLst>
              <a:ext uri="{FF2B5EF4-FFF2-40B4-BE49-F238E27FC236}">
                <a16:creationId xmlns:a16="http://schemas.microsoft.com/office/drawing/2014/main" id="{CD051A44-62E9-4100-FAF6-770BC008DE9F}"/>
              </a:ext>
            </a:extLst>
          </p:cNvPr>
          <p:cNvSpPr/>
          <p:nvPr/>
        </p:nvSpPr>
        <p:spPr>
          <a:xfrm>
            <a:off x="9498034" y="3023770"/>
            <a:ext cx="2516757" cy="523220"/>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400" b="1">
                <a:solidFill>
                  <a:srgbClr val="FF0000"/>
                </a:solidFill>
                <a:latin typeface="EC Square Sans Pro"/>
              </a:rPr>
              <a:t>Installation and deployment of the final products*</a:t>
            </a:r>
            <a:endParaRPr kumimoji="0" lang="en-GB" sz="1400" b="0" i="0" u="none" strike="noStrike" kern="1200" cap="none" spc="-30" normalizeH="0" baseline="0" noProof="0">
              <a:ln>
                <a:noFill/>
              </a:ln>
              <a:solidFill>
                <a:srgbClr val="FF0000"/>
              </a:solidFill>
              <a:effectLst/>
              <a:uLnTx/>
              <a:uFillTx/>
              <a:latin typeface="EC Square Sans Pro" panose="020B0506040000020004" pitchFamily="34" charset="0"/>
              <a:ea typeface="+mn-ea"/>
              <a:cs typeface="+mn-cs"/>
            </a:endParaRPr>
          </a:p>
        </p:txBody>
      </p:sp>
      <p:sp>
        <p:nvSpPr>
          <p:cNvPr id="57" name="Rectangle 56">
            <a:extLst>
              <a:ext uri="{FF2B5EF4-FFF2-40B4-BE49-F238E27FC236}">
                <a16:creationId xmlns:a16="http://schemas.microsoft.com/office/drawing/2014/main" id="{0DD0A0F3-7404-A1AC-30C7-48DA87E80696}"/>
              </a:ext>
            </a:extLst>
          </p:cNvPr>
          <p:cNvSpPr/>
          <p:nvPr/>
        </p:nvSpPr>
        <p:spPr>
          <a:xfrm>
            <a:off x="336698" y="3023770"/>
            <a:ext cx="2055627" cy="523220"/>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400" b="1">
                <a:solidFill>
                  <a:srgbClr val="FF0000"/>
                </a:solidFill>
                <a:latin typeface="EC Square Sans Pro"/>
              </a:rPr>
              <a:t>Fundamental research</a:t>
            </a:r>
          </a:p>
          <a:p>
            <a:pPr algn="r">
              <a:defRPr/>
            </a:pPr>
            <a:r>
              <a:rPr lang="en-US" sz="1400" b="1">
                <a:solidFill>
                  <a:srgbClr val="FF0000"/>
                </a:solidFill>
                <a:latin typeface="EC Square Sans Pro"/>
              </a:rPr>
              <a:t>(incl. TRL1-3)</a:t>
            </a:r>
            <a:endParaRPr kumimoji="0" lang="en-GB" sz="1400" b="0" i="0" u="none" strike="noStrike" kern="1200" cap="none" spc="-30" normalizeH="0" baseline="0" noProof="0">
              <a:ln>
                <a:noFill/>
              </a:ln>
              <a:solidFill>
                <a:srgbClr val="FF0000"/>
              </a:solidFill>
              <a:effectLst/>
              <a:uLnTx/>
              <a:uFillTx/>
              <a:latin typeface="EC Square Sans Pro" panose="020B0506040000020004" pitchFamily="34" charset="0"/>
              <a:ea typeface="+mn-ea"/>
              <a:cs typeface="+mn-cs"/>
            </a:endParaRPr>
          </a:p>
        </p:txBody>
      </p:sp>
      <p:sp>
        <p:nvSpPr>
          <p:cNvPr id="58" name="Rectangle 57">
            <a:extLst>
              <a:ext uri="{FF2B5EF4-FFF2-40B4-BE49-F238E27FC236}">
                <a16:creationId xmlns:a16="http://schemas.microsoft.com/office/drawing/2014/main" id="{EA8E8012-40FB-E3A2-DFF2-88705DE347EE}"/>
              </a:ext>
            </a:extLst>
          </p:cNvPr>
          <p:cNvSpPr/>
          <p:nvPr/>
        </p:nvSpPr>
        <p:spPr>
          <a:xfrm>
            <a:off x="2321383" y="3569168"/>
            <a:ext cx="4164477" cy="95410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400">
                <a:solidFill>
                  <a:srgbClr val="002B5B"/>
                </a:solidFill>
                <a:latin typeface="EC Square Sans Pro"/>
              </a:rPr>
              <a:t>Activities aimed at achieving technological breakthroughs, perfecting the technology for market needs, including enhancing its efficiency, reliability, and developing standards.</a:t>
            </a:r>
          </a:p>
        </p:txBody>
      </p:sp>
      <p:sp>
        <p:nvSpPr>
          <p:cNvPr id="59" name="Rectangle 58">
            <a:extLst>
              <a:ext uri="{FF2B5EF4-FFF2-40B4-BE49-F238E27FC236}">
                <a16:creationId xmlns:a16="http://schemas.microsoft.com/office/drawing/2014/main" id="{AA6A1C06-6E97-6A48-246F-097C74A116D8}"/>
              </a:ext>
            </a:extLst>
          </p:cNvPr>
          <p:cNvSpPr/>
          <p:nvPr/>
        </p:nvSpPr>
        <p:spPr>
          <a:xfrm>
            <a:off x="6474095" y="3604162"/>
            <a:ext cx="3023938" cy="1600438"/>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400">
                <a:solidFill>
                  <a:srgbClr val="002B5B"/>
                </a:solidFill>
                <a:latin typeface="EC Square Sans Pro"/>
              </a:rPr>
              <a:t>Setting up production lines, </a:t>
            </a:r>
            <a:r>
              <a:rPr lang="en-US" sz="1400" i="1">
                <a:solidFill>
                  <a:srgbClr val="002B5B"/>
                </a:solidFill>
                <a:latin typeface="EC Square Sans Pro"/>
              </a:rPr>
              <a:t>first-of-a-kind-facilities</a:t>
            </a:r>
            <a:r>
              <a:rPr lang="en-US" sz="1400">
                <a:solidFill>
                  <a:srgbClr val="002B5B"/>
                </a:solidFill>
                <a:latin typeface="EC Square Sans Pro"/>
              </a:rPr>
              <a:t>, the extension or repurposing of existing facilities, scaling up processes to meet demand, and/or implementing quality control mechanisms to ensure the consistent production of high-quality products.</a:t>
            </a:r>
          </a:p>
        </p:txBody>
      </p:sp>
      <p:sp>
        <p:nvSpPr>
          <p:cNvPr id="63" name="Rectangle 62">
            <a:extLst>
              <a:ext uri="{FF2B5EF4-FFF2-40B4-BE49-F238E27FC236}">
                <a16:creationId xmlns:a16="http://schemas.microsoft.com/office/drawing/2014/main" id="{44FEA384-1EE9-D230-BB9C-08FAA619343A}"/>
              </a:ext>
            </a:extLst>
          </p:cNvPr>
          <p:cNvSpPr/>
          <p:nvPr/>
        </p:nvSpPr>
        <p:spPr>
          <a:xfrm>
            <a:off x="1520645" y="5147837"/>
            <a:ext cx="4485554" cy="738664"/>
          </a:xfrm>
          <a:prstGeom prst="rect">
            <a:avLst/>
          </a:prstGeom>
          <a:solidFill>
            <a:schemeClr val="bg1"/>
          </a:solidFill>
          <a:ln>
            <a:solidFill>
              <a:srgbClr val="FFC817"/>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lang="en-IE" sz="1400" b="1">
                <a:solidFill>
                  <a:srgbClr val="002B5B"/>
                </a:solidFill>
                <a:latin typeface="EC Square Sans Pro"/>
              </a:rPr>
              <a:t>Associated services </a:t>
            </a:r>
            <a:r>
              <a:rPr lang="en-IE" sz="1400">
                <a:solidFill>
                  <a:srgbClr val="002B5B"/>
                </a:solidFill>
                <a:latin typeface="EC Square Sans Pro"/>
              </a:rPr>
              <a:t>are s</a:t>
            </a:r>
            <a:r>
              <a:rPr kumimoji="0" lang="en-IE" sz="1400" b="0" i="0" u="none" strike="noStrike" kern="1200" cap="none" spc="0" normalizeH="0" baseline="0" noProof="0">
                <a:ln>
                  <a:noFill/>
                </a:ln>
                <a:solidFill>
                  <a:srgbClr val="002B5B"/>
                </a:solidFill>
                <a:effectLst/>
                <a:uLnTx/>
                <a:uFillTx/>
                <a:latin typeface="EC Square Sans Pro"/>
              </a:rPr>
              <a:t>pecialised services </a:t>
            </a:r>
            <a:r>
              <a:rPr kumimoji="0" lang="en-IE" sz="1400" b="0" i="1" u="none" strike="noStrike" kern="1200" cap="none" spc="0" normalizeH="0" baseline="0" noProof="0">
                <a:ln>
                  <a:noFill/>
                </a:ln>
                <a:solidFill>
                  <a:srgbClr val="002B5B"/>
                </a:solidFill>
                <a:effectLst/>
                <a:uLnTx/>
                <a:uFillTx/>
                <a:latin typeface="EC Square Sans Pro"/>
              </a:rPr>
              <a:t>critical and specific to </a:t>
            </a:r>
            <a:r>
              <a:rPr kumimoji="0" lang="en-IE" sz="1400" b="0" i="0" u="none" strike="noStrike" kern="1200" cap="none" spc="0" normalizeH="0" baseline="0" noProof="0">
                <a:ln>
                  <a:noFill/>
                </a:ln>
                <a:solidFill>
                  <a:srgbClr val="002B5B"/>
                </a:solidFill>
                <a:effectLst/>
                <a:uLnTx/>
                <a:uFillTx/>
                <a:latin typeface="EC Square Sans Pro"/>
              </a:rPr>
              <a:t>the development and manufacturing of final products in STEP sectors</a:t>
            </a:r>
            <a:r>
              <a:rPr lang="en-IE" sz="1400">
                <a:solidFill>
                  <a:srgbClr val="002B5B"/>
                </a:solidFill>
                <a:latin typeface="EC Square Sans Pro"/>
              </a:rPr>
              <a:t>.</a:t>
            </a:r>
            <a:endParaRPr lang="en-IE" sz="1400" b="0" i="0" u="none" strike="noStrike" kern="1200" cap="none" spc="0" normalizeH="0" baseline="0" noProof="0">
              <a:ln>
                <a:noFill/>
              </a:ln>
              <a:solidFill>
                <a:srgbClr val="002B5B"/>
              </a:solidFill>
              <a:effectLst/>
              <a:uLnTx/>
              <a:uFillTx/>
              <a:latin typeface="EC Square Sans Pro" panose="020B0506040000020004" pitchFamily="34" charset="0"/>
            </a:endParaRPr>
          </a:p>
        </p:txBody>
      </p:sp>
      <p:sp>
        <p:nvSpPr>
          <p:cNvPr id="67" name="TextBox 66">
            <a:extLst>
              <a:ext uri="{FF2B5EF4-FFF2-40B4-BE49-F238E27FC236}">
                <a16:creationId xmlns:a16="http://schemas.microsoft.com/office/drawing/2014/main" id="{DCA6CB2D-C3DD-FDE1-4242-317304094B7A}"/>
              </a:ext>
            </a:extLst>
          </p:cNvPr>
          <p:cNvSpPr txBox="1"/>
          <p:nvPr/>
        </p:nvSpPr>
        <p:spPr>
          <a:xfrm>
            <a:off x="6196426" y="5147837"/>
            <a:ext cx="4485554" cy="738664"/>
          </a:xfrm>
          <a:prstGeom prst="rect">
            <a:avLst/>
          </a:prstGeom>
          <a:noFill/>
          <a:ln>
            <a:solidFill>
              <a:srgbClr val="FFC817"/>
            </a:solidFill>
            <a:prstDash val="lgDash"/>
          </a:ln>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IE" sz="1400" b="1">
                <a:solidFill>
                  <a:srgbClr val="002B5B"/>
                </a:solidFill>
                <a:latin typeface="EC Square Sans Pro" panose="020B0506040000020004" pitchFamily="34" charset="0"/>
              </a:rPr>
              <a:t>Ancillary services </a:t>
            </a:r>
            <a:r>
              <a:rPr lang="en-US" sz="1400">
                <a:solidFill>
                  <a:srgbClr val="002B5B"/>
                </a:solidFill>
                <a:latin typeface="EC Square Sans Pro" panose="020B0506040000020004" pitchFamily="34" charset="0"/>
              </a:rPr>
              <a:t>may only be supported via STEP if they are an inherent part of the investment cost of a STEP project (no standalone project). Fund-specific rules apply.</a:t>
            </a:r>
            <a:endParaRPr kumimoji="0" lang="en-GB" sz="1400" b="0" i="0" u="none" strike="noStrike" kern="1200" cap="none" spc="-30" normalizeH="0" baseline="0" noProof="0">
              <a:ln>
                <a:noFill/>
              </a:ln>
              <a:solidFill>
                <a:srgbClr val="002B5B"/>
              </a:solidFill>
              <a:effectLst/>
              <a:uLnTx/>
              <a:uFillTx/>
              <a:latin typeface="EC Square Sans Pro" panose="020B0506040000020004" pitchFamily="34" charset="0"/>
              <a:ea typeface="+mn-ea"/>
              <a:cs typeface="+mn-cs"/>
            </a:endParaRPr>
          </a:p>
        </p:txBody>
      </p:sp>
      <p:sp>
        <p:nvSpPr>
          <p:cNvPr id="68" name="Rectangle 67">
            <a:extLst>
              <a:ext uri="{FF2B5EF4-FFF2-40B4-BE49-F238E27FC236}">
                <a16:creationId xmlns:a16="http://schemas.microsoft.com/office/drawing/2014/main" id="{C0193339-9D24-75C8-637A-33A9A3D198FF}"/>
              </a:ext>
            </a:extLst>
          </p:cNvPr>
          <p:cNvSpPr/>
          <p:nvPr/>
        </p:nvSpPr>
        <p:spPr>
          <a:xfrm>
            <a:off x="9498033" y="3536782"/>
            <a:ext cx="2516757" cy="738664"/>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400" b="1">
                <a:solidFill>
                  <a:srgbClr val="FF0000"/>
                </a:solidFill>
                <a:latin typeface="EC Square Sans Pro"/>
              </a:rPr>
              <a:t>Unless</a:t>
            </a:r>
            <a:r>
              <a:rPr lang="en-GB" sz="1400" spc="-30">
                <a:solidFill>
                  <a:srgbClr val="FF0000"/>
                </a:solidFill>
                <a:latin typeface="EC Square Sans Pro" panose="020B0506040000020004" pitchFamily="34" charset="0"/>
              </a:rPr>
              <a:t>:</a:t>
            </a:r>
          </a:p>
          <a:p>
            <a:pPr marL="342900" indent="-342900">
              <a:buAutoNum type="arabicPeriod"/>
              <a:defRPr/>
            </a:pPr>
            <a:r>
              <a:rPr lang="en-GB" sz="1400" b="1" spc="-30">
                <a:solidFill>
                  <a:srgbClr val="FF0000"/>
                </a:solidFill>
                <a:latin typeface="EC Square Sans Pro" panose="020B0506040000020004" pitchFamily="34" charset="0"/>
              </a:rPr>
              <a:t>Associated service</a:t>
            </a:r>
          </a:p>
          <a:p>
            <a:pPr marL="342900" indent="-342900">
              <a:buAutoNum type="arabicPeriod"/>
              <a:defRPr/>
            </a:pPr>
            <a:r>
              <a:rPr lang="en-GB" sz="1400" b="1" spc="-30">
                <a:solidFill>
                  <a:srgbClr val="FF0000"/>
                </a:solidFill>
                <a:latin typeface="EC Square Sans Pro" panose="020B0506040000020004" pitchFamily="34" charset="0"/>
              </a:rPr>
              <a:t>First-of-a-kind facility</a:t>
            </a:r>
            <a:endParaRPr lang="en-US" sz="1400" b="1">
              <a:solidFill>
                <a:srgbClr val="FF0000"/>
              </a:solidFill>
              <a:latin typeface="EC Square Sans Pro"/>
            </a:endParaRPr>
          </a:p>
        </p:txBody>
      </p:sp>
      <p:sp>
        <p:nvSpPr>
          <p:cNvPr id="71" name="Arrow: Left-Right 70">
            <a:extLst>
              <a:ext uri="{FF2B5EF4-FFF2-40B4-BE49-F238E27FC236}">
                <a16:creationId xmlns:a16="http://schemas.microsoft.com/office/drawing/2014/main" id="{56D04532-0D1D-BED5-9EFB-1E2CBFB93999}"/>
              </a:ext>
            </a:extLst>
          </p:cNvPr>
          <p:cNvSpPr/>
          <p:nvPr/>
        </p:nvSpPr>
        <p:spPr>
          <a:xfrm>
            <a:off x="2392325" y="2179518"/>
            <a:ext cx="7105708" cy="144000"/>
          </a:xfrm>
          <a:prstGeom prst="leftRightArrow">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2" name="TextBox 71">
            <a:extLst>
              <a:ext uri="{FF2B5EF4-FFF2-40B4-BE49-F238E27FC236}">
                <a16:creationId xmlns:a16="http://schemas.microsoft.com/office/drawing/2014/main" id="{1954291E-1DA1-48A9-24FE-E0231F1FA131}"/>
              </a:ext>
            </a:extLst>
          </p:cNvPr>
          <p:cNvSpPr txBox="1"/>
          <p:nvPr/>
        </p:nvSpPr>
        <p:spPr>
          <a:xfrm>
            <a:off x="5204887" y="2313898"/>
            <a:ext cx="1480584"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chemeClr val="accent1"/>
                </a:solidFill>
                <a:effectLst/>
                <a:uLnTx/>
                <a:uFillTx/>
                <a:latin typeface="EC Square Sans Pro"/>
                <a:ea typeface="+mn-lt"/>
                <a:cs typeface="Arial"/>
              </a:rPr>
              <a:t>Skills</a:t>
            </a:r>
            <a:endParaRPr kumimoji="0" lang="en-GB" sz="2000" b="1" i="0" u="none" strike="noStrike" kern="1200" cap="none" spc="0" normalizeH="0" baseline="0" noProof="0">
              <a:ln>
                <a:noFill/>
              </a:ln>
              <a:solidFill>
                <a:schemeClr val="accent1"/>
              </a:solidFill>
              <a:effectLst/>
              <a:uLnTx/>
              <a:uFillTx/>
              <a:latin typeface="EC Square Sans Pro"/>
              <a:ea typeface="+mn-lt"/>
              <a:cs typeface="Arial"/>
            </a:endParaRPr>
          </a:p>
        </p:txBody>
      </p:sp>
      <p:sp>
        <p:nvSpPr>
          <p:cNvPr id="5" name="TextBox 4">
            <a:extLst>
              <a:ext uri="{FF2B5EF4-FFF2-40B4-BE49-F238E27FC236}">
                <a16:creationId xmlns:a16="http://schemas.microsoft.com/office/drawing/2014/main" id="{058BEC8F-2344-883D-BFBA-2E7523096BFF}"/>
              </a:ext>
            </a:extLst>
          </p:cNvPr>
          <p:cNvSpPr txBox="1"/>
          <p:nvPr/>
        </p:nvSpPr>
        <p:spPr>
          <a:xfrm>
            <a:off x="409433" y="2421693"/>
            <a:ext cx="2219227" cy="30777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IE" sz="1400" i="1">
                <a:solidFill>
                  <a:srgbClr val="002B5B"/>
                </a:solidFill>
                <a:latin typeface="EC Square Sans Pro"/>
              </a:rPr>
              <a:t>TRL levels are indicative</a:t>
            </a:r>
            <a:endParaRPr lang="en-US" sz="1400" i="1">
              <a:solidFill>
                <a:srgbClr val="002B5B"/>
              </a:solidFill>
              <a:latin typeface="EC Square Sans Pro" panose="020B0506040000020004" pitchFamily="34" charset="0"/>
            </a:endParaRPr>
          </a:p>
        </p:txBody>
      </p:sp>
    </p:spTree>
    <p:extLst>
      <p:ext uri="{BB962C8B-B14F-4D97-AF65-F5344CB8AC3E}">
        <p14:creationId xmlns:p14="http://schemas.microsoft.com/office/powerpoint/2010/main" val="3892052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BED9E0E-621D-D2EB-F691-8553014D485F}"/>
              </a:ext>
            </a:extLst>
          </p:cNvPr>
          <p:cNvGrpSpPr/>
          <p:nvPr/>
        </p:nvGrpSpPr>
        <p:grpSpPr>
          <a:xfrm>
            <a:off x="4360427" y="3046429"/>
            <a:ext cx="3895232" cy="1620000"/>
            <a:chOff x="4386288" y="2343546"/>
            <a:chExt cx="3895232" cy="1620000"/>
          </a:xfrm>
        </p:grpSpPr>
        <p:sp>
          <p:nvSpPr>
            <p:cNvPr id="5" name="Rounded Rectangle 14">
              <a:extLst>
                <a:ext uri="{FF2B5EF4-FFF2-40B4-BE49-F238E27FC236}">
                  <a16:creationId xmlns:a16="http://schemas.microsoft.com/office/drawing/2014/main" id="{49C28EB0-86EF-E749-9756-FC67A51F1964}"/>
                </a:ext>
              </a:extLst>
            </p:cNvPr>
            <p:cNvSpPr/>
            <p:nvPr/>
          </p:nvSpPr>
          <p:spPr>
            <a:xfrm>
              <a:off x="6661520" y="2343546"/>
              <a:ext cx="1620000" cy="162000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4"/>
                  </a:solidFill>
                  <a:effectLst/>
                  <a:uLnTx/>
                  <a:uFillTx/>
                  <a:latin typeface="EC Square Sans Pro" panose="020B0506040000020004" pitchFamily="34" charset="0"/>
                  <a:ea typeface="+mn-ea"/>
                  <a:cs typeface="+mn-cs"/>
                </a:rPr>
                <a:t>Significant economic potential</a:t>
              </a:r>
            </a:p>
          </p:txBody>
        </p:sp>
        <p:sp>
          <p:nvSpPr>
            <p:cNvPr id="10" name="Rounded Rectangle 6">
              <a:extLst>
                <a:ext uri="{FF2B5EF4-FFF2-40B4-BE49-F238E27FC236}">
                  <a16:creationId xmlns:a16="http://schemas.microsoft.com/office/drawing/2014/main" id="{6C30FC4B-34B2-B5EE-C63C-E55AC93D4264}"/>
                </a:ext>
              </a:extLst>
            </p:cNvPr>
            <p:cNvSpPr/>
            <p:nvPr/>
          </p:nvSpPr>
          <p:spPr>
            <a:xfrm>
              <a:off x="4386288" y="2343546"/>
              <a:ext cx="1620000" cy="162000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4"/>
                  </a:solidFill>
                  <a:effectLst/>
                  <a:uLnTx/>
                  <a:uFillTx/>
                  <a:latin typeface="EC Square Sans Pro" panose="020B0506040000020004" pitchFamily="34" charset="0"/>
                  <a:ea typeface="+mn-ea"/>
                  <a:cs typeface="+mn-cs"/>
                </a:rPr>
                <a:t>At least two elements (innovative, emerging, cutting-edge)</a:t>
              </a:r>
            </a:p>
          </p:txBody>
        </p:sp>
        <p:sp>
          <p:nvSpPr>
            <p:cNvPr id="12" name="Rectangle 11">
              <a:extLst>
                <a:ext uri="{FF2B5EF4-FFF2-40B4-BE49-F238E27FC236}">
                  <a16:creationId xmlns:a16="http://schemas.microsoft.com/office/drawing/2014/main" id="{41C01037-BB6C-6A6A-4B8F-2EFA546EF733}"/>
                </a:ext>
              </a:extLst>
            </p:cNvPr>
            <p:cNvSpPr/>
            <p:nvPr/>
          </p:nvSpPr>
          <p:spPr>
            <a:xfrm>
              <a:off x="6149398" y="2822222"/>
              <a:ext cx="36901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accent1"/>
                  </a:solidFill>
                  <a:effectLst/>
                  <a:uLnTx/>
                  <a:uFillTx/>
                  <a:latin typeface="EC Square Sans Pro" panose="020B0506040000020004" pitchFamily="34" charset="0"/>
                  <a:ea typeface="+mn-ea"/>
                  <a:cs typeface="+mn-cs"/>
                </a:rPr>
                <a:t>+</a:t>
              </a:r>
              <a:endParaRPr kumimoji="0" lang="en-GB" sz="2400" b="0" i="0" u="none" strike="noStrike" kern="1200" cap="none" spc="0" normalizeH="0" baseline="0" noProof="0">
                <a:ln>
                  <a:noFill/>
                </a:ln>
                <a:solidFill>
                  <a:schemeClr val="accent1"/>
                </a:solidFill>
                <a:effectLst/>
                <a:uLnTx/>
                <a:uFillTx/>
                <a:latin typeface="Arial"/>
                <a:ea typeface="+mn-ea"/>
                <a:cs typeface="+mn-cs"/>
              </a:endParaRPr>
            </a:p>
          </p:txBody>
        </p:sp>
      </p:grpSp>
      <p:sp>
        <p:nvSpPr>
          <p:cNvPr id="31" name="Rounded Rectangle 42">
            <a:extLst>
              <a:ext uri="{FF2B5EF4-FFF2-40B4-BE49-F238E27FC236}">
                <a16:creationId xmlns:a16="http://schemas.microsoft.com/office/drawing/2014/main" id="{B824AA3F-86D1-38C8-D7A7-43D6A8B2025C}"/>
              </a:ext>
            </a:extLst>
          </p:cNvPr>
          <p:cNvSpPr/>
          <p:nvPr/>
        </p:nvSpPr>
        <p:spPr>
          <a:xfrm>
            <a:off x="9099383" y="2666340"/>
            <a:ext cx="2664000" cy="648000"/>
          </a:xfrm>
          <a:prstGeom prst="roundRect">
            <a:avLst/>
          </a:prstGeom>
          <a:solidFill>
            <a:srgbClr val="F2F2F2"/>
          </a:solidFill>
        </p:spPr>
        <p:txBody>
          <a:bodyPr wrap="square" lIns="91440" tIns="45720" rIns="91440" bIns="4572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600" b="1">
                <a:solidFill>
                  <a:schemeClr val="accent4"/>
                </a:solidFill>
                <a:latin typeface="EC Square Sans Pro"/>
              </a:rPr>
              <a:t>Substantial impact on </a:t>
            </a:r>
          </a:p>
          <a:p>
            <a:pPr algn="ctr">
              <a:defRPr/>
            </a:pPr>
            <a:r>
              <a:rPr lang="en-US" sz="1600" b="1">
                <a:solidFill>
                  <a:schemeClr val="accent4"/>
                </a:solidFill>
                <a:latin typeface="EC Square Sans Pro"/>
              </a:rPr>
              <a:t> development / manufacturing</a:t>
            </a:r>
          </a:p>
        </p:txBody>
      </p:sp>
      <p:sp>
        <p:nvSpPr>
          <p:cNvPr id="32" name="Rounded Rectangle 43">
            <a:extLst>
              <a:ext uri="{FF2B5EF4-FFF2-40B4-BE49-F238E27FC236}">
                <a16:creationId xmlns:a16="http://schemas.microsoft.com/office/drawing/2014/main" id="{97B1B52A-C904-9701-7A6B-23EA723B6A86}"/>
              </a:ext>
            </a:extLst>
          </p:cNvPr>
          <p:cNvSpPr/>
          <p:nvPr/>
        </p:nvSpPr>
        <p:spPr>
          <a:xfrm>
            <a:off x="9108910" y="4271446"/>
            <a:ext cx="2664000" cy="648000"/>
          </a:xfrm>
          <a:prstGeom prst="roundRect">
            <a:avLst/>
          </a:prstGeom>
          <a:solidFill>
            <a:srgbClr val="F2F2F2"/>
          </a:solidFill>
        </p:spPr>
        <p:txBody>
          <a:bodyPr wrap="square"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accent4"/>
                </a:solidFill>
                <a:effectLst/>
                <a:uLnTx/>
                <a:uFillTx/>
                <a:latin typeface="EC Square Sans Pro" panose="020B0506040000020004" pitchFamily="34" charset="0"/>
                <a:ea typeface="+mn-ea"/>
                <a:cs typeface="+mn-cs"/>
              </a:rPr>
              <a:t>Positive spillover effects</a:t>
            </a:r>
            <a:endParaRPr kumimoji="0" lang="en-GB" sz="1600" b="1" i="0" u="none" strike="noStrike" kern="1200" cap="none" spc="-30" normalizeH="0" baseline="0" noProof="0">
              <a:ln>
                <a:noFill/>
              </a:ln>
              <a:solidFill>
                <a:schemeClr val="accent4"/>
              </a:solidFill>
              <a:effectLst/>
              <a:uLnTx/>
              <a:uFillTx/>
              <a:latin typeface="EC Square Sans Pro" panose="020B0506040000020004" pitchFamily="34" charset="0"/>
              <a:ea typeface="+mn-ea"/>
              <a:cs typeface="+mn-cs"/>
            </a:endParaRPr>
          </a:p>
        </p:txBody>
      </p:sp>
      <p:sp>
        <p:nvSpPr>
          <p:cNvPr id="33" name="Rounded Rectangle 42">
            <a:extLst>
              <a:ext uri="{FF2B5EF4-FFF2-40B4-BE49-F238E27FC236}">
                <a16:creationId xmlns:a16="http://schemas.microsoft.com/office/drawing/2014/main" id="{FB597980-7875-E9FE-DA54-2AA1A45A9DF7}"/>
              </a:ext>
            </a:extLst>
          </p:cNvPr>
          <p:cNvSpPr/>
          <p:nvPr/>
        </p:nvSpPr>
        <p:spPr>
          <a:xfrm>
            <a:off x="9106267" y="3468893"/>
            <a:ext cx="2664000" cy="648000"/>
          </a:xfrm>
          <a:prstGeom prst="roundRect">
            <a:avLst/>
          </a:prstGeom>
          <a:solidFill>
            <a:srgbClr val="F2F2F2"/>
          </a:solidFill>
        </p:spPr>
        <p:txBody>
          <a:bodyPr wrap="square" lIns="91440" tIns="45720" rIns="91440" bIns="4572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IE" sz="1600" b="1">
                <a:solidFill>
                  <a:schemeClr val="accent4"/>
                </a:solidFill>
                <a:latin typeface="EC Square Sans Pro"/>
              </a:rPr>
              <a:t>Addressing various Union markets</a:t>
            </a:r>
          </a:p>
        </p:txBody>
      </p:sp>
      <p:sp>
        <p:nvSpPr>
          <p:cNvPr id="34" name="Rounded Rectangle 42">
            <a:extLst>
              <a:ext uri="{FF2B5EF4-FFF2-40B4-BE49-F238E27FC236}">
                <a16:creationId xmlns:a16="http://schemas.microsoft.com/office/drawing/2014/main" id="{34124C21-82E7-6DA7-087E-DA23C79865E9}"/>
              </a:ext>
            </a:extLst>
          </p:cNvPr>
          <p:cNvSpPr/>
          <p:nvPr/>
        </p:nvSpPr>
        <p:spPr>
          <a:xfrm>
            <a:off x="833219" y="2648261"/>
            <a:ext cx="2664000" cy="648000"/>
          </a:xfrm>
          <a:prstGeom prst="roundRect">
            <a:avLst/>
          </a:prstGeom>
          <a:solidFill>
            <a:srgbClr val="F2F2F2"/>
          </a:solidFill>
        </p:spPr>
        <p:txBody>
          <a:bodyPr wrap="square" lIns="91440" tIns="45720" rIns="91440" bIns="4572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600" b="1">
                <a:solidFill>
                  <a:schemeClr val="accent4"/>
                </a:solidFill>
                <a:latin typeface="EC Square Sans Pro"/>
              </a:rPr>
              <a:t>Innovative</a:t>
            </a:r>
          </a:p>
        </p:txBody>
      </p:sp>
      <p:sp>
        <p:nvSpPr>
          <p:cNvPr id="35" name="Rounded Rectangle 43">
            <a:extLst>
              <a:ext uri="{FF2B5EF4-FFF2-40B4-BE49-F238E27FC236}">
                <a16:creationId xmlns:a16="http://schemas.microsoft.com/office/drawing/2014/main" id="{315558B9-7F5E-7E97-C6D6-16A6FB90116A}"/>
              </a:ext>
            </a:extLst>
          </p:cNvPr>
          <p:cNvSpPr/>
          <p:nvPr/>
        </p:nvSpPr>
        <p:spPr>
          <a:xfrm>
            <a:off x="842746" y="4253367"/>
            <a:ext cx="2664000" cy="648000"/>
          </a:xfrm>
          <a:prstGeom prst="roundRect">
            <a:avLst/>
          </a:prstGeom>
          <a:solidFill>
            <a:srgbClr val="F2F2F2"/>
          </a:solidFill>
        </p:spPr>
        <p:txBody>
          <a:bodyPr wrap="square"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accent4"/>
                </a:solidFill>
                <a:effectLst/>
                <a:uLnTx/>
                <a:uFillTx/>
                <a:latin typeface="EC Square Sans Pro" panose="020B0506040000020004" pitchFamily="34" charset="0"/>
                <a:ea typeface="+mn-ea"/>
                <a:cs typeface="+mn-cs"/>
              </a:rPr>
              <a:t>Cutting-edge</a:t>
            </a:r>
            <a:endParaRPr kumimoji="0" lang="en-GB" sz="1600" b="1" i="0" u="none" strike="noStrike" kern="1200" cap="none" spc="-30" normalizeH="0" baseline="0" noProof="0">
              <a:ln>
                <a:noFill/>
              </a:ln>
              <a:solidFill>
                <a:schemeClr val="accent4"/>
              </a:solidFill>
              <a:effectLst/>
              <a:uLnTx/>
              <a:uFillTx/>
              <a:latin typeface="EC Square Sans Pro" panose="020B0506040000020004" pitchFamily="34" charset="0"/>
              <a:ea typeface="+mn-ea"/>
              <a:cs typeface="+mn-cs"/>
            </a:endParaRPr>
          </a:p>
        </p:txBody>
      </p:sp>
      <p:sp>
        <p:nvSpPr>
          <p:cNvPr id="36" name="Rounded Rectangle 42">
            <a:extLst>
              <a:ext uri="{FF2B5EF4-FFF2-40B4-BE49-F238E27FC236}">
                <a16:creationId xmlns:a16="http://schemas.microsoft.com/office/drawing/2014/main" id="{7A955167-8BB0-9665-FA5F-DE9DFEDCC427}"/>
              </a:ext>
            </a:extLst>
          </p:cNvPr>
          <p:cNvSpPr/>
          <p:nvPr/>
        </p:nvSpPr>
        <p:spPr>
          <a:xfrm>
            <a:off x="840103" y="3450814"/>
            <a:ext cx="2664000" cy="648000"/>
          </a:xfrm>
          <a:prstGeom prst="roundRect">
            <a:avLst/>
          </a:prstGeom>
          <a:solidFill>
            <a:srgbClr val="F2F2F2"/>
          </a:solidFill>
        </p:spPr>
        <p:txBody>
          <a:bodyPr wrap="square" lIns="91440" tIns="45720" rIns="91440" bIns="4572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fr-BE" sz="1600" b="1">
                <a:solidFill>
                  <a:schemeClr val="accent4"/>
                </a:solidFill>
                <a:latin typeface="EC Square Sans Pro"/>
              </a:rPr>
              <a:t>E</a:t>
            </a:r>
            <a:r>
              <a:rPr lang="en-IE" sz="1600" b="1">
                <a:solidFill>
                  <a:schemeClr val="accent4"/>
                </a:solidFill>
                <a:latin typeface="EC Square Sans Pro"/>
              </a:rPr>
              <a:t>merging</a:t>
            </a:r>
          </a:p>
        </p:txBody>
      </p:sp>
      <p:sp>
        <p:nvSpPr>
          <p:cNvPr id="37" name="Right Bracket 36">
            <a:extLst>
              <a:ext uri="{FF2B5EF4-FFF2-40B4-BE49-F238E27FC236}">
                <a16:creationId xmlns:a16="http://schemas.microsoft.com/office/drawing/2014/main" id="{8D2741F2-7916-35E9-29D9-0F772B09BF3E}"/>
              </a:ext>
            </a:extLst>
          </p:cNvPr>
          <p:cNvSpPr/>
          <p:nvPr/>
        </p:nvSpPr>
        <p:spPr>
          <a:xfrm>
            <a:off x="3516704" y="2634103"/>
            <a:ext cx="289493" cy="2249497"/>
          </a:xfrm>
          <a:prstGeom prst="rightBracket">
            <a:avLst>
              <a:gd name="adj" fmla="val 84420"/>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cxnSp>
        <p:nvCxnSpPr>
          <p:cNvPr id="38" name="Straight Arrow Connector 37">
            <a:extLst>
              <a:ext uri="{FF2B5EF4-FFF2-40B4-BE49-F238E27FC236}">
                <a16:creationId xmlns:a16="http://schemas.microsoft.com/office/drawing/2014/main" id="{6A3AB922-C7A9-4CC5-70E0-3BA2B62BECC7}"/>
              </a:ext>
            </a:extLst>
          </p:cNvPr>
          <p:cNvCxnSpPr>
            <a:cxnSpLocks/>
          </p:cNvCxnSpPr>
          <p:nvPr/>
        </p:nvCxnSpPr>
        <p:spPr>
          <a:xfrm>
            <a:off x="3806197" y="3749414"/>
            <a:ext cx="532503" cy="361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9" name="Right Bracket 38">
            <a:extLst>
              <a:ext uri="{FF2B5EF4-FFF2-40B4-BE49-F238E27FC236}">
                <a16:creationId xmlns:a16="http://schemas.microsoft.com/office/drawing/2014/main" id="{9569DC74-EDA7-B206-FA5A-D1EFC625A161}"/>
              </a:ext>
            </a:extLst>
          </p:cNvPr>
          <p:cNvSpPr/>
          <p:nvPr/>
        </p:nvSpPr>
        <p:spPr>
          <a:xfrm rot="10800000">
            <a:off x="8809890" y="2648572"/>
            <a:ext cx="289493" cy="2249497"/>
          </a:xfrm>
          <a:prstGeom prst="rightBracket">
            <a:avLst>
              <a:gd name="adj" fmla="val 84420"/>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cxnSp>
        <p:nvCxnSpPr>
          <p:cNvPr id="40" name="Straight Arrow Connector 39">
            <a:extLst>
              <a:ext uri="{FF2B5EF4-FFF2-40B4-BE49-F238E27FC236}">
                <a16:creationId xmlns:a16="http://schemas.microsoft.com/office/drawing/2014/main" id="{82C6DD04-C68F-FC03-5047-94CBA8AFF48E}"/>
              </a:ext>
            </a:extLst>
          </p:cNvPr>
          <p:cNvCxnSpPr>
            <a:cxnSpLocks/>
          </p:cNvCxnSpPr>
          <p:nvPr/>
        </p:nvCxnSpPr>
        <p:spPr>
          <a:xfrm rot="10800000">
            <a:off x="8277386" y="3754133"/>
            <a:ext cx="532503" cy="361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 name="Title 2">
            <a:extLst>
              <a:ext uri="{FF2B5EF4-FFF2-40B4-BE49-F238E27FC236}">
                <a16:creationId xmlns:a16="http://schemas.microsoft.com/office/drawing/2014/main" id="{6CE402D3-4211-2E20-CE95-C8B5A7D59F66}"/>
              </a:ext>
            </a:extLst>
          </p:cNvPr>
          <p:cNvSpPr txBox="1">
            <a:spLocks/>
          </p:cNvSpPr>
          <p:nvPr/>
        </p:nvSpPr>
        <p:spPr>
          <a:xfrm>
            <a:off x="970722" y="482860"/>
            <a:ext cx="10515600" cy="782357"/>
          </a:xfrm>
          <a:prstGeom prst="rect">
            <a:avLst/>
          </a:prstGeom>
        </p:spPr>
        <p:txBody>
          <a:bodyPr vert="horz" lIns="91440" tIns="45720" rIns="91440" bIns="0" rtlCol="0" anchor="b" anchorCtr="0">
            <a:noAutofit/>
          </a:bodyPr>
          <a:lstStyle>
            <a:lvl1pPr algn="l" defTabSz="914400" rtl="0" eaLnBrk="1" latinLnBrk="0" hangingPunct="1">
              <a:lnSpc>
                <a:spcPct val="90000"/>
              </a:lnSpc>
              <a:spcBef>
                <a:spcPct val="0"/>
              </a:spcBef>
              <a:buNone/>
              <a:defRPr sz="4000" kern="1200">
                <a:solidFill>
                  <a:schemeClr val="accent4"/>
                </a:solidFill>
                <a:latin typeface="EC Square Sans Pro" panose="020B0506040000020004" pitchFamily="34" charset="0"/>
                <a:ea typeface="+mj-ea"/>
                <a:cs typeface="+mj-cs"/>
              </a:defRPr>
            </a:lvl1pPr>
          </a:lstStyle>
          <a:p>
            <a:r>
              <a:rPr lang="en-GB">
                <a:latin typeface="EC Square Sans Pro"/>
              </a:rPr>
              <a:t>Condition 1: Innovativeness</a:t>
            </a:r>
            <a:endParaRPr lang="en-US"/>
          </a:p>
        </p:txBody>
      </p:sp>
      <p:sp>
        <p:nvSpPr>
          <p:cNvPr id="6" name="TextBox 5">
            <a:extLst>
              <a:ext uri="{FF2B5EF4-FFF2-40B4-BE49-F238E27FC236}">
                <a16:creationId xmlns:a16="http://schemas.microsoft.com/office/drawing/2014/main" id="{E2EBAA08-7E96-37AA-12E7-81D8A9999C2D}"/>
              </a:ext>
            </a:extLst>
          </p:cNvPr>
          <p:cNvSpPr txBox="1"/>
          <p:nvPr/>
        </p:nvSpPr>
        <p:spPr>
          <a:xfrm>
            <a:off x="970721" y="195757"/>
            <a:ext cx="3786005" cy="584775"/>
          </a:xfrm>
          <a:prstGeom prst="rect">
            <a:avLst/>
          </a:prstGeom>
          <a:noFill/>
        </p:spPr>
        <p:txBody>
          <a:bodyPr wrap="square">
            <a:spAutoFit/>
          </a:bodyPr>
          <a:lstStyle/>
          <a:p>
            <a:r>
              <a:rPr lang="en-IE" sz="3200" b="1">
                <a:solidFill>
                  <a:srgbClr val="FFC000"/>
                </a:solidFill>
                <a:latin typeface="EC Square Sans Pro"/>
              </a:rPr>
              <a:t>STEP </a:t>
            </a:r>
            <a:r>
              <a:rPr lang="en-US" sz="3200" b="1">
                <a:solidFill>
                  <a:schemeClr val="accent2"/>
                </a:solidFill>
                <a:latin typeface="EC Square Sans Pro" panose="020B0506040000020004" pitchFamily="34" charset="0"/>
              </a:rPr>
              <a:t>CONDITIONS</a:t>
            </a:r>
            <a:endParaRPr lang="en-GB" sz="3200" b="1" spc="-30">
              <a:solidFill>
                <a:schemeClr val="accent2"/>
              </a:solidFill>
              <a:latin typeface="EC Square Sans Pro" panose="020B0506040000020004" pitchFamily="34" charset="0"/>
            </a:endParaRPr>
          </a:p>
        </p:txBody>
      </p:sp>
    </p:spTree>
    <p:extLst>
      <p:ext uri="{BB962C8B-B14F-4D97-AF65-F5344CB8AC3E}">
        <p14:creationId xmlns:p14="http://schemas.microsoft.com/office/powerpoint/2010/main" val="164016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497BC7A-74BF-E1FD-CC9F-B1BEA149A5D1}"/>
              </a:ext>
            </a:extLst>
          </p:cNvPr>
          <p:cNvSpPr>
            <a:spLocks noGrp="1"/>
          </p:cNvSpPr>
          <p:nvPr>
            <p:ph type="sldNum" sz="quarter" idx="12"/>
          </p:nvPr>
        </p:nvSpPr>
        <p:spPr/>
        <p:txBody>
          <a:bodyPr/>
          <a:lstStyle/>
          <a:p>
            <a:fld id="{F46C79FD-C571-418B-AB0F-5EE936C85276}" type="slidenum">
              <a:rPr lang="en-GB" smtClean="0"/>
              <a:t>10</a:t>
            </a:fld>
            <a:endParaRPr lang="en-GB"/>
          </a:p>
        </p:txBody>
      </p:sp>
      <p:grpSp>
        <p:nvGrpSpPr>
          <p:cNvPr id="68" name="Group 67">
            <a:extLst>
              <a:ext uri="{FF2B5EF4-FFF2-40B4-BE49-F238E27FC236}">
                <a16:creationId xmlns:a16="http://schemas.microsoft.com/office/drawing/2014/main" id="{758F7CAB-A44D-4408-2605-EFBD0D1FE8ED}"/>
              </a:ext>
            </a:extLst>
          </p:cNvPr>
          <p:cNvGrpSpPr/>
          <p:nvPr/>
        </p:nvGrpSpPr>
        <p:grpSpPr>
          <a:xfrm>
            <a:off x="7042652" y="1923793"/>
            <a:ext cx="4009720" cy="3858211"/>
            <a:chOff x="7842060" y="1840279"/>
            <a:chExt cx="4009720" cy="3858211"/>
          </a:xfrm>
        </p:grpSpPr>
        <p:sp>
          <p:nvSpPr>
            <p:cNvPr id="33" name="Rounded Rectangle 41">
              <a:extLst>
                <a:ext uri="{FF2B5EF4-FFF2-40B4-BE49-F238E27FC236}">
                  <a16:creationId xmlns:a16="http://schemas.microsoft.com/office/drawing/2014/main" id="{435C655E-D04E-003C-AD63-793C2983E484}"/>
                </a:ext>
              </a:extLst>
            </p:cNvPr>
            <p:cNvSpPr/>
            <p:nvPr/>
          </p:nvSpPr>
          <p:spPr>
            <a:xfrm>
              <a:off x="9184298" y="1840279"/>
              <a:ext cx="2664000" cy="648000"/>
            </a:xfrm>
            <a:prstGeom prst="roundRect">
              <a:avLst/>
            </a:prstGeom>
            <a:solidFill>
              <a:srgbClr val="F2F2F2"/>
            </a:solidFill>
          </p:spPr>
          <p:txBody>
            <a:bodyPr wrap="square" lIns="91440" tIns="45720" rIns="91440" bIns="4572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en-US" sz="1600" b="1" i="0" u="none" strike="noStrike" kern="1200" cap="none" spc="0" normalizeH="0" baseline="0" noProof="0">
                  <a:ln>
                    <a:noFill/>
                  </a:ln>
                  <a:solidFill>
                    <a:schemeClr val="accent4"/>
                  </a:solidFill>
                  <a:effectLst/>
                  <a:uLnTx/>
                  <a:uFillTx/>
                  <a:latin typeface="EC Square Sans Pro"/>
                </a:rPr>
                <a:t>Industrial and technological leadership</a:t>
              </a:r>
              <a:endParaRPr kumimoji="0" lang="en-GB" sz="1600" b="1" i="0" u="none" strike="noStrike" kern="1200" cap="none" spc="-30" normalizeH="0" baseline="0" noProof="0">
                <a:ln>
                  <a:noFill/>
                </a:ln>
                <a:solidFill>
                  <a:schemeClr val="accent4"/>
                </a:solidFill>
                <a:effectLst/>
                <a:uLnTx/>
                <a:uFillTx/>
                <a:latin typeface="EC Square Sans Pro"/>
              </a:endParaRPr>
            </a:p>
          </p:txBody>
        </p:sp>
        <p:sp>
          <p:nvSpPr>
            <p:cNvPr id="34" name="Rounded Rectangle 42">
              <a:extLst>
                <a:ext uri="{FF2B5EF4-FFF2-40B4-BE49-F238E27FC236}">
                  <a16:creationId xmlns:a16="http://schemas.microsoft.com/office/drawing/2014/main" id="{4F3B4644-E7FB-5E5C-8629-CB988B47CAA4}"/>
                </a:ext>
              </a:extLst>
            </p:cNvPr>
            <p:cNvSpPr/>
            <p:nvPr/>
          </p:nvSpPr>
          <p:spPr>
            <a:xfrm>
              <a:off x="9178253" y="2642832"/>
              <a:ext cx="2664000" cy="648000"/>
            </a:xfrm>
            <a:prstGeom prst="roundRect">
              <a:avLst/>
            </a:prstGeom>
            <a:solidFill>
              <a:srgbClr val="F2F2F2"/>
            </a:solidFill>
          </p:spPr>
          <p:txBody>
            <a:bodyPr wrap="square" lIns="91440" tIns="45720" rIns="91440" bIns="4572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600" b="1">
                  <a:solidFill>
                    <a:schemeClr val="accent4"/>
                  </a:solidFill>
                  <a:latin typeface="EC Square Sans Pro"/>
                </a:rPr>
                <a:t>Critical infrastructures at European level</a:t>
              </a:r>
            </a:p>
          </p:txBody>
        </p:sp>
        <p:sp>
          <p:nvSpPr>
            <p:cNvPr id="35" name="Rounded Rectangle 43">
              <a:extLst>
                <a:ext uri="{FF2B5EF4-FFF2-40B4-BE49-F238E27FC236}">
                  <a16:creationId xmlns:a16="http://schemas.microsoft.com/office/drawing/2014/main" id="{32F35005-CDE5-94A4-FF7F-F557301A9498}"/>
                </a:ext>
              </a:extLst>
            </p:cNvPr>
            <p:cNvSpPr/>
            <p:nvPr/>
          </p:nvSpPr>
          <p:spPr>
            <a:xfrm>
              <a:off x="9187780" y="4247938"/>
              <a:ext cx="2664000" cy="648000"/>
            </a:xfrm>
            <a:prstGeom prst="roundRect">
              <a:avLst/>
            </a:prstGeom>
            <a:solidFill>
              <a:srgbClr val="F2F2F2"/>
            </a:solidFill>
          </p:spPr>
          <p:txBody>
            <a:bodyPr wrap="square"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accent4"/>
                  </a:solidFill>
                  <a:effectLst/>
                  <a:uLnTx/>
                  <a:uFillTx/>
                  <a:latin typeface="EC Square Sans Pro" panose="020B0506040000020004" pitchFamily="34" charset="0"/>
                  <a:ea typeface="+mn-ea"/>
                  <a:cs typeface="+mn-cs"/>
                </a:rPr>
                <a:t>Strengthening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accent4"/>
                  </a:solidFill>
                  <a:effectLst/>
                  <a:uLnTx/>
                  <a:uFillTx/>
                  <a:latin typeface="EC Square Sans Pro" panose="020B0506040000020004" pitchFamily="34" charset="0"/>
                  <a:ea typeface="+mn-ea"/>
                  <a:cs typeface="+mn-cs"/>
                </a:rPr>
                <a:t>security of supply</a:t>
              </a:r>
              <a:endParaRPr kumimoji="0" lang="en-GB" sz="1600" b="1" i="0" u="none" strike="noStrike" kern="1200" cap="none" spc="-30" normalizeH="0" baseline="0" noProof="0">
                <a:ln>
                  <a:noFill/>
                </a:ln>
                <a:solidFill>
                  <a:schemeClr val="accent4"/>
                </a:solidFill>
                <a:effectLst/>
                <a:uLnTx/>
                <a:uFillTx/>
                <a:latin typeface="EC Square Sans Pro" panose="020B0506040000020004" pitchFamily="34" charset="0"/>
                <a:ea typeface="+mn-ea"/>
                <a:cs typeface="+mn-cs"/>
              </a:endParaRPr>
            </a:p>
          </p:txBody>
        </p:sp>
        <p:sp>
          <p:nvSpPr>
            <p:cNvPr id="36" name="Rounded Rectangle 44">
              <a:extLst>
                <a:ext uri="{FF2B5EF4-FFF2-40B4-BE49-F238E27FC236}">
                  <a16:creationId xmlns:a16="http://schemas.microsoft.com/office/drawing/2014/main" id="{8CF4F543-6E0A-9E4D-7EFC-9A05A9CCE16F}"/>
                </a:ext>
              </a:extLst>
            </p:cNvPr>
            <p:cNvSpPr/>
            <p:nvPr/>
          </p:nvSpPr>
          <p:spPr>
            <a:xfrm>
              <a:off x="9187780" y="5050490"/>
              <a:ext cx="2664000" cy="648000"/>
            </a:xfrm>
            <a:prstGeom prst="roundRect">
              <a:avLst/>
            </a:prstGeom>
            <a:solidFill>
              <a:srgbClr val="F2F2F2"/>
            </a:solidFill>
          </p:spPr>
          <p:txBody>
            <a:bodyPr wrap="square"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600" b="1" i="0" u="none" strike="noStrike" kern="1200" cap="none" normalizeH="0" baseline="0">
                  <a:ln>
                    <a:noFill/>
                  </a:ln>
                  <a:solidFill>
                    <a:schemeClr val="accent4"/>
                  </a:solidFill>
                  <a:effectLst/>
                  <a:uLnTx/>
                  <a:uFillTx/>
                  <a:latin typeface="EC Square Sans Pro"/>
                </a:rPr>
                <a:t>Promoting positive </a:t>
              </a:r>
            </a:p>
            <a:p>
              <a:pPr algn="ctr">
                <a:defRPr/>
              </a:pPr>
              <a:r>
                <a:rPr lang="en-US" sz="1600" b="1" i="0" u="none" strike="noStrike" kern="1200" cap="none" normalizeH="0" baseline="0">
                  <a:ln>
                    <a:noFill/>
                  </a:ln>
                  <a:solidFill>
                    <a:schemeClr val="accent4"/>
                  </a:solidFill>
                  <a:effectLst/>
                  <a:uLnTx/>
                  <a:uFillTx/>
                  <a:latin typeface="EC Square Sans Pro"/>
                </a:rPr>
                <a:t>cross-border effects in the internal market</a:t>
              </a:r>
              <a:endParaRPr lang="en-IE" sz="1600" b="1" i="0" u="none" strike="noStrike" kern="1200" cap="none" normalizeH="0" baseline="0">
                <a:ln>
                  <a:noFill/>
                </a:ln>
                <a:solidFill>
                  <a:schemeClr val="accent4"/>
                </a:solidFill>
                <a:effectLst/>
                <a:uLnTx/>
                <a:uFillTx/>
                <a:latin typeface="EC Square Sans Pro"/>
              </a:endParaRPr>
            </a:p>
          </p:txBody>
        </p:sp>
        <p:sp>
          <p:nvSpPr>
            <p:cNvPr id="37" name="Rounded Rectangle 42">
              <a:extLst>
                <a:ext uri="{FF2B5EF4-FFF2-40B4-BE49-F238E27FC236}">
                  <a16:creationId xmlns:a16="http://schemas.microsoft.com/office/drawing/2014/main" id="{4BAA253D-7576-F669-B787-7599FEB76AAA}"/>
                </a:ext>
              </a:extLst>
            </p:cNvPr>
            <p:cNvSpPr/>
            <p:nvPr/>
          </p:nvSpPr>
          <p:spPr>
            <a:xfrm>
              <a:off x="9185137" y="3445385"/>
              <a:ext cx="2664000" cy="648000"/>
            </a:xfrm>
            <a:prstGeom prst="roundRect">
              <a:avLst/>
            </a:prstGeom>
            <a:solidFill>
              <a:srgbClr val="F2F2F2"/>
            </a:solidFill>
          </p:spPr>
          <p:txBody>
            <a:bodyPr wrap="square" lIns="91440" tIns="45720" rIns="91440" bIns="4572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GB" sz="1600" b="1" i="0" u="none" strike="noStrike" kern="1200" cap="none" normalizeH="0" baseline="0">
                  <a:ln>
                    <a:noFill/>
                  </a:ln>
                  <a:solidFill>
                    <a:schemeClr val="accent4"/>
                  </a:solidFill>
                  <a:effectLst/>
                  <a:uLnTx/>
                  <a:uFillTx/>
                  <a:latin typeface="EC Square Sans Pro"/>
                </a:rPr>
                <a:t>Increasing manufacturing capacity** </a:t>
              </a:r>
            </a:p>
          </p:txBody>
        </p:sp>
        <p:cxnSp>
          <p:nvCxnSpPr>
            <p:cNvPr id="39" name="Straight Arrow Connector 38">
              <a:extLst>
                <a:ext uri="{FF2B5EF4-FFF2-40B4-BE49-F238E27FC236}">
                  <a16:creationId xmlns:a16="http://schemas.microsoft.com/office/drawing/2014/main" id="{99197296-CF54-D2A7-1288-5A1CD2B2DF6B}"/>
                </a:ext>
              </a:extLst>
            </p:cNvPr>
            <p:cNvCxnSpPr>
              <a:cxnSpLocks/>
            </p:cNvCxnSpPr>
            <p:nvPr/>
          </p:nvCxnSpPr>
          <p:spPr>
            <a:xfrm>
              <a:off x="7842060" y="3724313"/>
              <a:ext cx="124834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0" name="Right Bracket 39">
              <a:extLst>
                <a:ext uri="{FF2B5EF4-FFF2-40B4-BE49-F238E27FC236}">
                  <a16:creationId xmlns:a16="http://schemas.microsoft.com/office/drawing/2014/main" id="{C199D339-B971-43FD-CBF6-70836FA1B6BC}"/>
                </a:ext>
              </a:extLst>
            </p:cNvPr>
            <p:cNvSpPr/>
            <p:nvPr/>
          </p:nvSpPr>
          <p:spPr>
            <a:xfrm flipH="1">
              <a:off x="8623326" y="2087879"/>
              <a:ext cx="271967" cy="3301874"/>
            </a:xfrm>
            <a:prstGeom prst="rightBracket">
              <a:avLst>
                <a:gd name="adj" fmla="val 84420"/>
              </a:avLst>
            </a:prstGeom>
            <a:ln w="28575"/>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25000" noProof="0">
                <a:ln>
                  <a:noFill/>
                </a:ln>
                <a:solidFill>
                  <a:prstClr val="black"/>
                </a:solidFill>
                <a:effectLst/>
                <a:uLnTx/>
                <a:uFillTx/>
                <a:latin typeface="Arial"/>
                <a:ea typeface="+mn-ea"/>
                <a:cs typeface="+mn-cs"/>
              </a:endParaRPr>
            </a:p>
          </p:txBody>
        </p:sp>
        <p:cxnSp>
          <p:nvCxnSpPr>
            <p:cNvPr id="41" name="Straight Arrow Connector 40">
              <a:extLst>
                <a:ext uri="{FF2B5EF4-FFF2-40B4-BE49-F238E27FC236}">
                  <a16:creationId xmlns:a16="http://schemas.microsoft.com/office/drawing/2014/main" id="{2059E7FB-3512-6210-0486-89D8A2B48286}"/>
                </a:ext>
              </a:extLst>
            </p:cNvPr>
            <p:cNvCxnSpPr/>
            <p:nvPr/>
          </p:nvCxnSpPr>
          <p:spPr>
            <a:xfrm flipV="1">
              <a:off x="8858428" y="2079412"/>
              <a:ext cx="225267" cy="846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DC8A13F7-6588-5E13-DB73-B877280B8ABA}"/>
                </a:ext>
              </a:extLst>
            </p:cNvPr>
            <p:cNvCxnSpPr/>
            <p:nvPr/>
          </p:nvCxnSpPr>
          <p:spPr>
            <a:xfrm>
              <a:off x="8619735" y="2967139"/>
              <a:ext cx="463960" cy="846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50AFBAB7-702E-3CC9-C8B3-E588703057EB}"/>
                </a:ext>
              </a:extLst>
            </p:cNvPr>
            <p:cNvCxnSpPr>
              <a:cxnSpLocks/>
            </p:cNvCxnSpPr>
            <p:nvPr/>
          </p:nvCxnSpPr>
          <p:spPr>
            <a:xfrm>
              <a:off x="8858428" y="5389753"/>
              <a:ext cx="19420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D4CB2763-75A7-6B40-E0A5-935FECB378BB}"/>
                </a:ext>
              </a:extLst>
            </p:cNvPr>
            <p:cNvCxnSpPr>
              <a:cxnSpLocks/>
            </p:cNvCxnSpPr>
            <p:nvPr/>
          </p:nvCxnSpPr>
          <p:spPr>
            <a:xfrm>
              <a:off x="8619735" y="4554276"/>
              <a:ext cx="463960" cy="846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sp>
        <p:nvSpPr>
          <p:cNvPr id="18" name="Rounded Rectangle 14">
            <a:extLst>
              <a:ext uri="{FF2B5EF4-FFF2-40B4-BE49-F238E27FC236}">
                <a16:creationId xmlns:a16="http://schemas.microsoft.com/office/drawing/2014/main" id="{92397175-32A7-D4D4-630B-33BE8A3FACE5}"/>
              </a:ext>
            </a:extLst>
          </p:cNvPr>
          <p:cNvSpPr/>
          <p:nvPr/>
        </p:nvSpPr>
        <p:spPr>
          <a:xfrm>
            <a:off x="4832296" y="2944952"/>
            <a:ext cx="1872000" cy="181589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4"/>
                </a:solidFill>
                <a:effectLst/>
                <a:uLnTx/>
                <a:uFillTx/>
                <a:latin typeface="EC Square Sans Pro" panose="020B0506040000020004" pitchFamily="34" charset="0"/>
                <a:ea typeface="+mn-ea"/>
                <a:cs typeface="+mn-cs"/>
              </a:rPr>
              <a:t>At least two factors should be considered</a:t>
            </a:r>
          </a:p>
        </p:txBody>
      </p:sp>
      <p:sp>
        <p:nvSpPr>
          <p:cNvPr id="61" name="Rectangle 60">
            <a:extLst>
              <a:ext uri="{FF2B5EF4-FFF2-40B4-BE49-F238E27FC236}">
                <a16:creationId xmlns:a16="http://schemas.microsoft.com/office/drawing/2014/main" id="{D4D0E4C1-4522-B9EE-488A-AFC98D87C0E6}"/>
              </a:ext>
            </a:extLst>
          </p:cNvPr>
          <p:cNvSpPr/>
          <p:nvPr/>
        </p:nvSpPr>
        <p:spPr>
          <a:xfrm>
            <a:off x="1444046" y="1403725"/>
            <a:ext cx="2215413"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accent2"/>
                </a:solidFill>
                <a:effectLst/>
                <a:uLnTx/>
                <a:uFillTx/>
                <a:latin typeface="EC Square Sans Pro" panose="020B0506040000020004" pitchFamily="34" charset="0"/>
                <a:ea typeface="+mn-ea"/>
                <a:cs typeface="+mn-cs"/>
              </a:rPr>
              <a:t>UNION LEVEL ASSESSMENTS*</a:t>
            </a:r>
            <a:endParaRPr kumimoji="0" lang="en-GB" sz="1600" b="0" i="0" u="none" strike="noStrike" kern="1200" cap="none" spc="-30" normalizeH="0" baseline="0" noProof="0">
              <a:ln>
                <a:noFill/>
              </a:ln>
              <a:solidFill>
                <a:schemeClr val="accent2"/>
              </a:solidFill>
              <a:effectLst/>
              <a:uLnTx/>
              <a:uFillTx/>
              <a:latin typeface="EC Square Sans Pro" panose="020B0506040000020004" pitchFamily="34" charset="0"/>
              <a:ea typeface="+mn-ea"/>
              <a:cs typeface="+mn-cs"/>
            </a:endParaRPr>
          </a:p>
        </p:txBody>
      </p:sp>
      <p:grpSp>
        <p:nvGrpSpPr>
          <p:cNvPr id="67" name="Group 66">
            <a:extLst>
              <a:ext uri="{FF2B5EF4-FFF2-40B4-BE49-F238E27FC236}">
                <a16:creationId xmlns:a16="http://schemas.microsoft.com/office/drawing/2014/main" id="{6587EE88-C10B-A000-7994-BC0288978E23}"/>
              </a:ext>
            </a:extLst>
          </p:cNvPr>
          <p:cNvGrpSpPr/>
          <p:nvPr/>
        </p:nvGrpSpPr>
        <p:grpSpPr>
          <a:xfrm>
            <a:off x="1346117" y="1998388"/>
            <a:ext cx="3058615" cy="3716245"/>
            <a:chOff x="1778006" y="1986910"/>
            <a:chExt cx="3058615" cy="3716245"/>
          </a:xfrm>
        </p:grpSpPr>
        <p:grpSp>
          <p:nvGrpSpPr>
            <p:cNvPr id="57" name="Group 56">
              <a:extLst>
                <a:ext uri="{FF2B5EF4-FFF2-40B4-BE49-F238E27FC236}">
                  <a16:creationId xmlns:a16="http://schemas.microsoft.com/office/drawing/2014/main" id="{CB77188E-C058-7538-17CE-BCD22A3E85AE}"/>
                </a:ext>
              </a:extLst>
            </p:cNvPr>
            <p:cNvGrpSpPr/>
            <p:nvPr/>
          </p:nvGrpSpPr>
          <p:grpSpPr>
            <a:xfrm>
              <a:off x="4014625" y="1986910"/>
              <a:ext cx="821996" cy="3716245"/>
              <a:chOff x="4998016" y="1726325"/>
              <a:chExt cx="821996" cy="3716245"/>
            </a:xfrm>
          </p:grpSpPr>
          <p:sp>
            <p:nvSpPr>
              <p:cNvPr id="58" name="Right Bracket 57">
                <a:extLst>
                  <a:ext uri="{FF2B5EF4-FFF2-40B4-BE49-F238E27FC236}">
                    <a16:creationId xmlns:a16="http://schemas.microsoft.com/office/drawing/2014/main" id="{7725E038-157C-98B7-F73B-74A4F591ED23}"/>
                  </a:ext>
                </a:extLst>
              </p:cNvPr>
              <p:cNvSpPr/>
              <p:nvPr/>
            </p:nvSpPr>
            <p:spPr>
              <a:xfrm>
                <a:off x="4998016" y="1726325"/>
                <a:ext cx="289493" cy="3716245"/>
              </a:xfrm>
              <a:prstGeom prst="rightBracket">
                <a:avLst>
                  <a:gd name="adj" fmla="val 84420"/>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cxnSp>
            <p:nvCxnSpPr>
              <p:cNvPr id="59" name="Straight Arrow Connector 58">
                <a:extLst>
                  <a:ext uri="{FF2B5EF4-FFF2-40B4-BE49-F238E27FC236}">
                    <a16:creationId xmlns:a16="http://schemas.microsoft.com/office/drawing/2014/main" id="{1CC53586-ABFF-FD53-894A-E394B2140AD9}"/>
                  </a:ext>
                </a:extLst>
              </p:cNvPr>
              <p:cNvCxnSpPr>
                <a:cxnSpLocks/>
              </p:cNvCxnSpPr>
              <p:nvPr/>
            </p:nvCxnSpPr>
            <p:spPr>
              <a:xfrm>
                <a:off x="5287509" y="3580837"/>
                <a:ext cx="532503" cy="361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grpSp>
          <p:nvGrpSpPr>
            <p:cNvPr id="66" name="Group 65">
              <a:extLst>
                <a:ext uri="{FF2B5EF4-FFF2-40B4-BE49-F238E27FC236}">
                  <a16:creationId xmlns:a16="http://schemas.microsoft.com/office/drawing/2014/main" id="{1C09A553-78CE-D734-2041-5A7090BCE622}"/>
                </a:ext>
              </a:extLst>
            </p:cNvPr>
            <p:cNvGrpSpPr/>
            <p:nvPr/>
          </p:nvGrpSpPr>
          <p:grpSpPr>
            <a:xfrm>
              <a:off x="1778006" y="2037381"/>
              <a:ext cx="2215413" cy="3619676"/>
              <a:chOff x="1793087" y="1995846"/>
              <a:chExt cx="2215413" cy="3619676"/>
            </a:xfrm>
          </p:grpSpPr>
          <p:sp>
            <p:nvSpPr>
              <p:cNvPr id="56" name="Rectangle: Rounded Corners 55">
                <a:extLst>
                  <a:ext uri="{FF2B5EF4-FFF2-40B4-BE49-F238E27FC236}">
                    <a16:creationId xmlns:a16="http://schemas.microsoft.com/office/drawing/2014/main" id="{32E0B51E-5ADA-5229-95F0-3DAE8593EB0D}"/>
                  </a:ext>
                </a:extLst>
              </p:cNvPr>
              <p:cNvSpPr/>
              <p:nvPr/>
            </p:nvSpPr>
            <p:spPr>
              <a:xfrm>
                <a:off x="1793087" y="4968536"/>
                <a:ext cx="2215413" cy="646986"/>
              </a:xfrm>
              <a:prstGeom prst="roundRect">
                <a:avLst/>
              </a:prstGeom>
              <a:solidFill>
                <a:schemeClr val="bg1">
                  <a:lumMod val="95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accent4"/>
                    </a:solidFill>
                    <a:effectLst/>
                    <a:uLnTx/>
                    <a:uFillTx/>
                    <a:latin typeface="EC Square Sans Pro" panose="020B0506040000020004" pitchFamily="34" charset="0"/>
                    <a:ea typeface="+mn-ea"/>
                    <a:cs typeface="+mn-cs"/>
                  </a:rPr>
                  <a:t>EU list of critical medicines</a:t>
                </a:r>
                <a:endParaRPr kumimoji="0" lang="en-GB" sz="1600" b="0" i="0" u="none" strike="noStrike" kern="1200" cap="none" spc="-30" normalizeH="0" baseline="0" noProof="0">
                  <a:ln>
                    <a:noFill/>
                  </a:ln>
                  <a:solidFill>
                    <a:schemeClr val="accent4"/>
                  </a:solidFill>
                  <a:effectLst/>
                  <a:uLnTx/>
                  <a:uFillTx/>
                  <a:latin typeface="EC Square Sans Pro" panose="020B0506040000020004" pitchFamily="34" charset="0"/>
                  <a:ea typeface="+mn-ea"/>
                  <a:cs typeface="+mn-cs"/>
                </a:endParaRPr>
              </a:p>
            </p:txBody>
          </p:sp>
          <p:sp>
            <p:nvSpPr>
              <p:cNvPr id="60" name="Rectangle: Rounded Corners 59">
                <a:extLst>
                  <a:ext uri="{FF2B5EF4-FFF2-40B4-BE49-F238E27FC236}">
                    <a16:creationId xmlns:a16="http://schemas.microsoft.com/office/drawing/2014/main" id="{90ED7D97-2FAB-6E78-F6FC-1D5A2DF1D906}"/>
                  </a:ext>
                </a:extLst>
              </p:cNvPr>
              <p:cNvSpPr/>
              <p:nvPr/>
            </p:nvSpPr>
            <p:spPr>
              <a:xfrm>
                <a:off x="1793087" y="4225364"/>
                <a:ext cx="2215413" cy="646986"/>
              </a:xfrm>
              <a:prstGeom prst="roundRect">
                <a:avLst/>
              </a:prstGeom>
              <a:solidFill>
                <a:schemeClr val="bg1">
                  <a:lumMod val="95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accent4"/>
                    </a:solidFill>
                    <a:effectLst/>
                    <a:uLnTx/>
                    <a:uFillTx/>
                    <a:latin typeface="EC Square Sans Pro" panose="020B0506040000020004" pitchFamily="34" charset="0"/>
                    <a:ea typeface="+mn-ea"/>
                    <a:cs typeface="+mn-cs"/>
                  </a:rPr>
                  <a:t>European Economic Security Strategy</a:t>
                </a:r>
                <a:endParaRPr kumimoji="0" lang="en-GB" sz="1600" b="0" i="0" u="none" strike="noStrike" kern="1200" cap="none" spc="-30" normalizeH="0" baseline="0" noProof="0">
                  <a:ln>
                    <a:noFill/>
                  </a:ln>
                  <a:solidFill>
                    <a:schemeClr val="accent4"/>
                  </a:solidFill>
                  <a:effectLst/>
                  <a:uLnTx/>
                  <a:uFillTx/>
                  <a:latin typeface="EC Square Sans Pro" panose="020B0506040000020004" pitchFamily="34" charset="0"/>
                  <a:ea typeface="+mn-ea"/>
                  <a:cs typeface="+mn-cs"/>
                </a:endParaRPr>
              </a:p>
            </p:txBody>
          </p:sp>
          <p:sp>
            <p:nvSpPr>
              <p:cNvPr id="62" name="Rectangle: Rounded Corners 61">
                <a:extLst>
                  <a:ext uri="{FF2B5EF4-FFF2-40B4-BE49-F238E27FC236}">
                    <a16:creationId xmlns:a16="http://schemas.microsoft.com/office/drawing/2014/main" id="{80A4DE84-9737-35B1-A0B5-CC1F4FEE3C70}"/>
                  </a:ext>
                </a:extLst>
              </p:cNvPr>
              <p:cNvSpPr/>
              <p:nvPr/>
            </p:nvSpPr>
            <p:spPr>
              <a:xfrm>
                <a:off x="1793087" y="3482191"/>
                <a:ext cx="2215413" cy="646986"/>
              </a:xfrm>
              <a:prstGeom prst="roundRect">
                <a:avLst/>
              </a:prstGeom>
              <a:solidFill>
                <a:schemeClr val="bg1">
                  <a:lumMod val="95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accent4"/>
                    </a:solidFill>
                    <a:effectLst/>
                    <a:uLnTx/>
                    <a:uFillTx/>
                    <a:latin typeface="EC Square Sans Pro" panose="020B0506040000020004" pitchFamily="34" charset="0"/>
                    <a:ea typeface="+mn-ea"/>
                    <a:cs typeface="+mn-cs"/>
                  </a:rPr>
                  <a:t>Action plan on civil, defence and space</a:t>
                </a:r>
                <a:endParaRPr kumimoji="0" lang="en-GB" sz="1600" b="0" i="0" u="none" strike="noStrike" kern="1200" cap="none" spc="-30" normalizeH="0" baseline="0" noProof="0">
                  <a:ln>
                    <a:noFill/>
                  </a:ln>
                  <a:solidFill>
                    <a:schemeClr val="accent4"/>
                  </a:solidFill>
                  <a:effectLst/>
                  <a:uLnTx/>
                  <a:uFillTx/>
                  <a:latin typeface="EC Square Sans Pro" panose="020B0506040000020004" pitchFamily="34" charset="0"/>
                  <a:ea typeface="+mn-ea"/>
                  <a:cs typeface="+mn-cs"/>
                </a:endParaRPr>
              </a:p>
            </p:txBody>
          </p:sp>
          <p:sp>
            <p:nvSpPr>
              <p:cNvPr id="63" name="Rectangle: Rounded Corners 62">
                <a:extLst>
                  <a:ext uri="{FF2B5EF4-FFF2-40B4-BE49-F238E27FC236}">
                    <a16:creationId xmlns:a16="http://schemas.microsoft.com/office/drawing/2014/main" id="{C4ACE61F-BE54-1324-8CDE-155293B4AA7F}"/>
                  </a:ext>
                </a:extLst>
              </p:cNvPr>
              <p:cNvSpPr/>
              <p:nvPr/>
            </p:nvSpPr>
            <p:spPr>
              <a:xfrm>
                <a:off x="1793087" y="2739019"/>
                <a:ext cx="2215413" cy="646986"/>
              </a:xfrm>
              <a:prstGeom prst="roundRect">
                <a:avLst/>
              </a:prstGeom>
              <a:solidFill>
                <a:schemeClr val="bg1">
                  <a:lumMod val="95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accent4"/>
                    </a:solidFill>
                    <a:effectLst/>
                    <a:uLnTx/>
                    <a:uFillTx/>
                    <a:latin typeface="EC Square Sans Pro" panose="020B0506040000020004" pitchFamily="34" charset="0"/>
                    <a:ea typeface="+mn-ea"/>
                    <a:cs typeface="+mn-cs"/>
                  </a:rPr>
                  <a:t>Observatory of critical technologies</a:t>
                </a:r>
                <a:endParaRPr kumimoji="0" lang="en-GB" sz="1600" b="0" i="0" u="none" strike="noStrike" kern="1200" cap="none" spc="-30" normalizeH="0" baseline="0" noProof="0">
                  <a:ln>
                    <a:noFill/>
                  </a:ln>
                  <a:solidFill>
                    <a:schemeClr val="accent4"/>
                  </a:solidFill>
                  <a:effectLst/>
                  <a:uLnTx/>
                  <a:uFillTx/>
                  <a:latin typeface="EC Square Sans Pro" panose="020B0506040000020004" pitchFamily="34" charset="0"/>
                  <a:ea typeface="+mn-ea"/>
                  <a:cs typeface="+mn-cs"/>
                </a:endParaRPr>
              </a:p>
            </p:txBody>
          </p:sp>
          <p:sp>
            <p:nvSpPr>
              <p:cNvPr id="64" name="Rectangle: Rounded Corners 63">
                <a:extLst>
                  <a:ext uri="{FF2B5EF4-FFF2-40B4-BE49-F238E27FC236}">
                    <a16:creationId xmlns:a16="http://schemas.microsoft.com/office/drawing/2014/main" id="{31F132D9-F676-B2C4-41F5-E667114CD836}"/>
                  </a:ext>
                </a:extLst>
              </p:cNvPr>
              <p:cNvSpPr/>
              <p:nvPr/>
            </p:nvSpPr>
            <p:spPr>
              <a:xfrm>
                <a:off x="1793087" y="1995846"/>
                <a:ext cx="2215413" cy="646986"/>
              </a:xfrm>
              <a:prstGeom prst="roundRect">
                <a:avLst/>
              </a:prstGeom>
              <a:solidFill>
                <a:schemeClr val="bg1">
                  <a:lumMod val="95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30" normalizeH="0" baseline="0" noProof="0">
                    <a:ln>
                      <a:noFill/>
                    </a:ln>
                    <a:solidFill>
                      <a:schemeClr val="accent4"/>
                    </a:solidFill>
                    <a:effectLst/>
                    <a:uLnTx/>
                    <a:uFillTx/>
                    <a:latin typeface="EC Square Sans Pro" panose="020B0506040000020004" pitchFamily="34" charset="0"/>
                    <a:ea typeface="+mn-ea"/>
                    <a:cs typeface="+mn-cs"/>
                  </a:rPr>
                  <a:t>Industrial Policy Update</a:t>
                </a:r>
                <a:endParaRPr kumimoji="0" lang="en-GB" sz="1600" b="0" i="0" u="none" strike="noStrike" kern="1200" cap="none" spc="-30" normalizeH="0" baseline="0" noProof="0">
                  <a:ln>
                    <a:noFill/>
                  </a:ln>
                  <a:solidFill>
                    <a:schemeClr val="accent4"/>
                  </a:solidFill>
                  <a:effectLst/>
                  <a:uLnTx/>
                  <a:uFillTx/>
                  <a:latin typeface="EC Square Sans Pro" panose="020B0506040000020004" pitchFamily="34" charset="0"/>
                  <a:ea typeface="+mn-ea"/>
                  <a:cs typeface="+mn-cs"/>
                </a:endParaRPr>
              </a:p>
            </p:txBody>
          </p:sp>
        </p:grpSp>
      </p:grpSp>
      <p:sp>
        <p:nvSpPr>
          <p:cNvPr id="70" name="TextBox 69">
            <a:extLst>
              <a:ext uri="{FF2B5EF4-FFF2-40B4-BE49-F238E27FC236}">
                <a16:creationId xmlns:a16="http://schemas.microsoft.com/office/drawing/2014/main" id="{C8714C44-171B-4DFC-E243-172AFDBA829D}"/>
              </a:ext>
            </a:extLst>
          </p:cNvPr>
          <p:cNvSpPr txBox="1"/>
          <p:nvPr/>
        </p:nvSpPr>
        <p:spPr>
          <a:xfrm>
            <a:off x="1785435" y="6134426"/>
            <a:ext cx="8139150" cy="738664"/>
          </a:xfrm>
          <a:prstGeom prst="rect">
            <a:avLst/>
          </a:prstGeom>
          <a:noFill/>
        </p:spPr>
        <p:txBody>
          <a:bodyPr wrap="square" lIns="91440" tIns="45720" rIns="91440" bIns="45720" anchor="t">
            <a:spAutoFit/>
          </a:bodyPr>
          <a:lstStyle/>
          <a:p>
            <a:pPr>
              <a:defRPr/>
            </a:pPr>
            <a:r>
              <a:rPr lang="en-IE" sz="1400" b="1">
                <a:solidFill>
                  <a:srgbClr val="002B5B"/>
                </a:solidFill>
                <a:latin typeface="EC Square Sans Pro"/>
              </a:rPr>
              <a:t>*</a:t>
            </a:r>
            <a:r>
              <a:rPr lang="en-US" sz="1400">
                <a:solidFill>
                  <a:srgbClr val="002B5B"/>
                </a:solidFill>
                <a:latin typeface="EC Square Sans Pro"/>
              </a:rPr>
              <a:t>a strategic dependency may also be deemed to exist where the European Union relies significantly on third-countries sources of supply for a technology under a STEP sector</a:t>
            </a:r>
            <a:endParaRPr lang="en-IE" sz="1400">
              <a:solidFill>
                <a:srgbClr val="002B5B"/>
              </a:solidFill>
              <a:latin typeface="EC Square Sans Pro"/>
            </a:endParaRPr>
          </a:p>
          <a:p>
            <a:pPr>
              <a:defRPr/>
            </a:pPr>
            <a:r>
              <a:rPr lang="en-IE" sz="1400" b="1">
                <a:solidFill>
                  <a:srgbClr val="002B5B"/>
                </a:solidFill>
                <a:latin typeface="EC Square Sans Pro" panose="020B0506040000020004" pitchFamily="34" charset="0"/>
              </a:rPr>
              <a:t>**</a:t>
            </a:r>
            <a:r>
              <a:rPr lang="en-US" sz="1400">
                <a:solidFill>
                  <a:srgbClr val="002B5B"/>
                </a:solidFill>
                <a:latin typeface="EC Square Sans Pro" panose="020B0506040000020004" pitchFamily="34" charset="0"/>
              </a:rPr>
              <a:t>where there is a risk of strategic dependency in the Union</a:t>
            </a:r>
            <a:endParaRPr lang="en-IE" sz="1400">
              <a:solidFill>
                <a:srgbClr val="002B5B"/>
              </a:solidFill>
              <a:latin typeface="EC Square Sans Pro" panose="020B0506040000020004" pitchFamily="34" charset="0"/>
            </a:endParaRPr>
          </a:p>
        </p:txBody>
      </p:sp>
      <p:sp>
        <p:nvSpPr>
          <p:cNvPr id="71" name="Rectangle 70">
            <a:extLst>
              <a:ext uri="{FF2B5EF4-FFF2-40B4-BE49-F238E27FC236}">
                <a16:creationId xmlns:a16="http://schemas.microsoft.com/office/drawing/2014/main" id="{7B4658DF-4808-47AB-39FC-278770F067AA}"/>
              </a:ext>
            </a:extLst>
          </p:cNvPr>
          <p:cNvSpPr/>
          <p:nvPr/>
        </p:nvSpPr>
        <p:spPr>
          <a:xfrm>
            <a:off x="8557822" y="1526835"/>
            <a:ext cx="2215413"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accent2"/>
                </a:solidFill>
                <a:effectLst/>
                <a:uLnTx/>
                <a:uFillTx/>
                <a:latin typeface="EC Square Sans Pro" panose="020B0506040000020004" pitchFamily="34" charset="0"/>
                <a:ea typeface="+mn-ea"/>
                <a:cs typeface="+mn-cs"/>
              </a:rPr>
              <a:t>FACTORS</a:t>
            </a:r>
            <a:endParaRPr kumimoji="0" lang="en-GB" sz="1600" b="0" i="0" u="none" strike="noStrike" kern="1200" cap="none" spc="-30" normalizeH="0" baseline="0" noProof="0">
              <a:ln>
                <a:noFill/>
              </a:ln>
              <a:solidFill>
                <a:schemeClr val="accent2"/>
              </a:solidFill>
              <a:effectLst/>
              <a:uLnTx/>
              <a:uFillTx/>
              <a:latin typeface="EC Square Sans Pro" panose="020B0506040000020004" pitchFamily="34" charset="0"/>
              <a:ea typeface="+mn-ea"/>
              <a:cs typeface="+mn-cs"/>
            </a:endParaRPr>
          </a:p>
        </p:txBody>
      </p:sp>
      <p:sp>
        <p:nvSpPr>
          <p:cNvPr id="2" name="Title 2">
            <a:extLst>
              <a:ext uri="{FF2B5EF4-FFF2-40B4-BE49-F238E27FC236}">
                <a16:creationId xmlns:a16="http://schemas.microsoft.com/office/drawing/2014/main" id="{8735667C-BA74-B29E-E2A3-0AA6A79697AC}"/>
              </a:ext>
            </a:extLst>
          </p:cNvPr>
          <p:cNvSpPr txBox="1">
            <a:spLocks/>
          </p:cNvSpPr>
          <p:nvPr/>
        </p:nvSpPr>
        <p:spPr>
          <a:xfrm>
            <a:off x="970722" y="482860"/>
            <a:ext cx="10515600" cy="782357"/>
          </a:xfrm>
          <a:prstGeom prst="rect">
            <a:avLst/>
          </a:prstGeom>
        </p:spPr>
        <p:txBody>
          <a:bodyPr vert="horz" lIns="91440" tIns="45720" rIns="91440" bIns="0" rtlCol="0" anchor="b" anchorCtr="0">
            <a:noAutofit/>
          </a:bodyPr>
          <a:lstStyle>
            <a:lvl1pPr algn="l" defTabSz="914400" rtl="0" eaLnBrk="1" latinLnBrk="0" hangingPunct="1">
              <a:lnSpc>
                <a:spcPct val="90000"/>
              </a:lnSpc>
              <a:spcBef>
                <a:spcPct val="0"/>
              </a:spcBef>
              <a:buNone/>
              <a:defRPr sz="4000" kern="1200">
                <a:solidFill>
                  <a:schemeClr val="accent4"/>
                </a:solidFill>
                <a:latin typeface="EC Square Sans Pro" panose="020B0506040000020004" pitchFamily="34" charset="0"/>
                <a:ea typeface="+mj-ea"/>
                <a:cs typeface="+mj-cs"/>
              </a:defRPr>
            </a:lvl1pPr>
          </a:lstStyle>
          <a:p>
            <a:r>
              <a:rPr lang="en-GB">
                <a:latin typeface="EC Square Sans Pro"/>
              </a:rPr>
              <a:t>Condition 2: Strategic dependencies</a:t>
            </a:r>
            <a:endParaRPr lang="en-US"/>
          </a:p>
        </p:txBody>
      </p:sp>
      <p:sp>
        <p:nvSpPr>
          <p:cNvPr id="5" name="TextBox 4">
            <a:extLst>
              <a:ext uri="{FF2B5EF4-FFF2-40B4-BE49-F238E27FC236}">
                <a16:creationId xmlns:a16="http://schemas.microsoft.com/office/drawing/2014/main" id="{9981A676-4CE1-0C49-3E2F-520189FE5634}"/>
              </a:ext>
            </a:extLst>
          </p:cNvPr>
          <p:cNvSpPr txBox="1"/>
          <p:nvPr/>
        </p:nvSpPr>
        <p:spPr>
          <a:xfrm>
            <a:off x="970721" y="195757"/>
            <a:ext cx="3786005" cy="584775"/>
          </a:xfrm>
          <a:prstGeom prst="rect">
            <a:avLst/>
          </a:prstGeom>
          <a:noFill/>
        </p:spPr>
        <p:txBody>
          <a:bodyPr wrap="square">
            <a:spAutoFit/>
          </a:bodyPr>
          <a:lstStyle/>
          <a:p>
            <a:r>
              <a:rPr lang="en-IE" sz="3200" b="1">
                <a:solidFill>
                  <a:srgbClr val="FFC000"/>
                </a:solidFill>
                <a:latin typeface="EC Square Sans Pro"/>
              </a:rPr>
              <a:t>STEP </a:t>
            </a:r>
            <a:r>
              <a:rPr lang="en-US" sz="3200" b="1">
                <a:solidFill>
                  <a:schemeClr val="accent2"/>
                </a:solidFill>
                <a:latin typeface="EC Square Sans Pro" panose="020B0506040000020004" pitchFamily="34" charset="0"/>
              </a:rPr>
              <a:t>CONDITIONS</a:t>
            </a:r>
            <a:endParaRPr lang="en-GB" sz="3200" b="1" spc="-30">
              <a:solidFill>
                <a:schemeClr val="accent2"/>
              </a:solidFill>
              <a:latin typeface="EC Square Sans Pro" panose="020B0506040000020004" pitchFamily="34" charset="0"/>
            </a:endParaRPr>
          </a:p>
        </p:txBody>
      </p:sp>
    </p:spTree>
    <p:extLst>
      <p:ext uri="{BB962C8B-B14F-4D97-AF65-F5344CB8AC3E}">
        <p14:creationId xmlns:p14="http://schemas.microsoft.com/office/powerpoint/2010/main" val="3076361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B08ED3D-28D8-7BA6-916C-A42FA2DCE327}"/>
              </a:ext>
            </a:extLst>
          </p:cNvPr>
          <p:cNvSpPr>
            <a:spLocks noGrp="1"/>
          </p:cNvSpPr>
          <p:nvPr>
            <p:ph type="sldNum" sz="quarter" idx="12"/>
          </p:nvPr>
        </p:nvSpPr>
        <p:spPr/>
        <p:txBody>
          <a:bodyPr/>
          <a:lstStyle/>
          <a:p>
            <a:fld id="{F46C79FD-C571-418B-AB0F-5EE936C85276}" type="slidenum">
              <a:rPr lang="en-GB" smtClean="0"/>
              <a:t>11</a:t>
            </a:fld>
            <a:endParaRPr lang="en-GB"/>
          </a:p>
        </p:txBody>
      </p:sp>
      <p:sp>
        <p:nvSpPr>
          <p:cNvPr id="4" name="Title 3">
            <a:extLst>
              <a:ext uri="{FF2B5EF4-FFF2-40B4-BE49-F238E27FC236}">
                <a16:creationId xmlns:a16="http://schemas.microsoft.com/office/drawing/2014/main" id="{987EAF6A-5838-CC46-2C89-5C9DD837D203}"/>
              </a:ext>
            </a:extLst>
          </p:cNvPr>
          <p:cNvSpPr>
            <a:spLocks noGrp="1"/>
          </p:cNvSpPr>
          <p:nvPr>
            <p:ph type="title"/>
          </p:nvPr>
        </p:nvSpPr>
        <p:spPr/>
        <p:txBody>
          <a:bodyPr/>
          <a:lstStyle/>
          <a:p>
            <a:r>
              <a:rPr lang="en-US">
                <a:latin typeface="EC Square Sans Pro"/>
              </a:rPr>
              <a:t>Automatically STEP Relevant</a:t>
            </a:r>
            <a:endParaRPr lang="en-US"/>
          </a:p>
        </p:txBody>
      </p:sp>
      <p:sp>
        <p:nvSpPr>
          <p:cNvPr id="5" name="Rectangle: Rounded Corners 4">
            <a:extLst>
              <a:ext uri="{FF2B5EF4-FFF2-40B4-BE49-F238E27FC236}">
                <a16:creationId xmlns:a16="http://schemas.microsoft.com/office/drawing/2014/main" id="{ED5897F9-C113-A165-F6C0-DD4C6E50239C}"/>
              </a:ext>
            </a:extLst>
          </p:cNvPr>
          <p:cNvSpPr/>
          <p:nvPr/>
        </p:nvSpPr>
        <p:spPr>
          <a:xfrm>
            <a:off x="879364" y="1614960"/>
            <a:ext cx="4751414" cy="217152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E" sz="2000" b="1">
              <a:solidFill>
                <a:schemeClr val="accent4"/>
              </a:solidFill>
              <a:latin typeface="EC Square Sans Cond Pro" panose="020B0506040000020004" pitchFamily="34" charset="0"/>
            </a:endParaRPr>
          </a:p>
          <a:p>
            <a:pPr algn="ctr"/>
            <a:r>
              <a:rPr lang="en-IE" sz="2000" b="1">
                <a:solidFill>
                  <a:schemeClr val="accent4"/>
                </a:solidFill>
                <a:latin typeface="EC Square Sans Cond Pro" panose="020B0506040000020004" pitchFamily="34" charset="0"/>
              </a:rPr>
              <a:t>Strategic projects under Critical Raw Materials Act (CRMA)</a:t>
            </a:r>
          </a:p>
          <a:p>
            <a:pPr algn="ctr"/>
            <a:r>
              <a:rPr lang="en-US" sz="2000">
                <a:solidFill>
                  <a:schemeClr val="accent4"/>
                </a:solidFill>
                <a:latin typeface="EC Square Sans Cond Pro" panose="020B0506040000020004" pitchFamily="34" charset="0"/>
              </a:rPr>
              <a:t>Essential for producing critical technologies and ensuring the EU's green transition and industrial competitiveness.</a:t>
            </a:r>
          </a:p>
          <a:p>
            <a:pPr algn="ctr"/>
            <a:endParaRPr lang="en-IE" sz="2000" b="1">
              <a:solidFill>
                <a:schemeClr val="accent4"/>
              </a:solidFill>
              <a:latin typeface="EC Square Sans Cond Pro" panose="020B0506040000020004" pitchFamily="34" charset="0"/>
            </a:endParaRPr>
          </a:p>
        </p:txBody>
      </p:sp>
      <p:sp>
        <p:nvSpPr>
          <p:cNvPr id="6" name="Rectangle: Rounded Corners 5">
            <a:extLst>
              <a:ext uri="{FF2B5EF4-FFF2-40B4-BE49-F238E27FC236}">
                <a16:creationId xmlns:a16="http://schemas.microsoft.com/office/drawing/2014/main" id="{4B629E10-3516-A908-B430-FF9E39A900BA}"/>
              </a:ext>
            </a:extLst>
          </p:cNvPr>
          <p:cNvSpPr/>
          <p:nvPr/>
        </p:nvSpPr>
        <p:spPr>
          <a:xfrm>
            <a:off x="6177014" y="1614960"/>
            <a:ext cx="4959415" cy="217152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IE" sz="2000" b="1">
                <a:solidFill>
                  <a:schemeClr val="accent4"/>
                </a:solidFill>
                <a:latin typeface="EC Square Sans Cond Pro" panose="020B0506040000020004" pitchFamily="34" charset="0"/>
              </a:rPr>
              <a:t>Strategic projects under Net Zero Industry Act</a:t>
            </a:r>
          </a:p>
          <a:p>
            <a:pPr algn="ctr"/>
            <a:r>
              <a:rPr lang="en-IE" sz="2000" b="1">
                <a:solidFill>
                  <a:schemeClr val="accent4"/>
                </a:solidFill>
                <a:latin typeface="EC Square Sans Cond Pro" panose="020B0506040000020004" pitchFamily="34" charset="0"/>
              </a:rPr>
              <a:t>(NZIA)</a:t>
            </a:r>
          </a:p>
          <a:p>
            <a:pPr algn="ctr"/>
            <a:r>
              <a:rPr lang="en-IE" sz="2000">
                <a:solidFill>
                  <a:schemeClr val="accent4"/>
                </a:solidFill>
                <a:latin typeface="EC Square Sans Cond Pro" panose="020B0506040000020004" pitchFamily="34" charset="0"/>
              </a:rPr>
              <a:t>Technologies under NZIA include innovative solutions essential for achieving net-zero emissions</a:t>
            </a:r>
          </a:p>
          <a:p>
            <a:pPr algn="ctr"/>
            <a:endParaRPr lang="en-IE" sz="2000" b="1">
              <a:solidFill>
                <a:schemeClr val="accent4"/>
              </a:solidFill>
              <a:latin typeface="EC Square Sans Cond Pro" panose="020B0506040000020004" pitchFamily="34" charset="0"/>
            </a:endParaRPr>
          </a:p>
        </p:txBody>
      </p:sp>
      <p:sp>
        <p:nvSpPr>
          <p:cNvPr id="7" name="Rectangle: Rounded Corners 6">
            <a:extLst>
              <a:ext uri="{FF2B5EF4-FFF2-40B4-BE49-F238E27FC236}">
                <a16:creationId xmlns:a16="http://schemas.microsoft.com/office/drawing/2014/main" id="{954FE2A5-9B6A-EE66-0F99-488F2F80670C}"/>
              </a:ext>
            </a:extLst>
          </p:cNvPr>
          <p:cNvSpPr/>
          <p:nvPr/>
        </p:nvSpPr>
        <p:spPr>
          <a:xfrm>
            <a:off x="879365" y="4136229"/>
            <a:ext cx="4751414" cy="218111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IE" sz="2000" b="1">
                <a:solidFill>
                  <a:schemeClr val="accent4"/>
                </a:solidFill>
                <a:latin typeface="EC Square Sans Cond Pro" panose="020B0506040000020004" pitchFamily="34" charset="0"/>
              </a:rPr>
              <a:t>Important Projects of Common European Interest (IPCEI)</a:t>
            </a:r>
          </a:p>
          <a:p>
            <a:pPr algn="ctr"/>
            <a:r>
              <a:rPr lang="en-US" sz="2000">
                <a:solidFill>
                  <a:schemeClr val="accent4"/>
                </a:solidFill>
                <a:latin typeface="EC Square Sans Cond Pro" panose="020B0506040000020004" pitchFamily="34" charset="0"/>
              </a:rPr>
              <a:t>IPCEIs falling within the STEP sectors are considered STEP-relevant by definition, as they inherently support the development and first industrial deployment (i.e., FOAK) of critical technologies</a:t>
            </a:r>
            <a:endParaRPr lang="en-IE" sz="2000">
              <a:solidFill>
                <a:schemeClr val="accent4"/>
              </a:solidFill>
              <a:latin typeface="EC Square Sans Cond Pro" panose="020B0506040000020004" pitchFamily="34" charset="0"/>
            </a:endParaRPr>
          </a:p>
        </p:txBody>
      </p:sp>
      <p:sp>
        <p:nvSpPr>
          <p:cNvPr id="8" name="Rectangle: Rounded Corners 7">
            <a:extLst>
              <a:ext uri="{FF2B5EF4-FFF2-40B4-BE49-F238E27FC236}">
                <a16:creationId xmlns:a16="http://schemas.microsoft.com/office/drawing/2014/main" id="{0C6C1097-2B2E-363E-3A74-C2CD33DDD212}"/>
              </a:ext>
            </a:extLst>
          </p:cNvPr>
          <p:cNvSpPr/>
          <p:nvPr/>
        </p:nvSpPr>
        <p:spPr>
          <a:xfrm>
            <a:off x="6177013" y="4136229"/>
            <a:ext cx="4959415" cy="218437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IE" sz="2000" b="1">
                <a:solidFill>
                  <a:schemeClr val="accent4"/>
                </a:solidFill>
                <a:latin typeface="EC Square Sans Cond Pro" panose="020B0506040000020004" pitchFamily="34" charset="0"/>
              </a:rPr>
              <a:t>Projects with a STEP Seal</a:t>
            </a:r>
          </a:p>
          <a:p>
            <a:pPr algn="ctr"/>
            <a:r>
              <a:rPr lang="en-IE" sz="2000">
                <a:solidFill>
                  <a:schemeClr val="accent4"/>
                </a:solidFill>
                <a:latin typeface="EC Square Sans Cond Pro" panose="020B0506040000020004" pitchFamily="34" charset="0"/>
              </a:rPr>
              <a:t>See section on STEP Seal</a:t>
            </a:r>
          </a:p>
        </p:txBody>
      </p:sp>
      <p:sp>
        <p:nvSpPr>
          <p:cNvPr id="13" name="TextBox 12">
            <a:extLst>
              <a:ext uri="{FF2B5EF4-FFF2-40B4-BE49-F238E27FC236}">
                <a16:creationId xmlns:a16="http://schemas.microsoft.com/office/drawing/2014/main" id="{FBC01D2D-2384-D1DB-DD45-2EEB9A8C3CE1}"/>
              </a:ext>
            </a:extLst>
          </p:cNvPr>
          <p:cNvSpPr txBox="1"/>
          <p:nvPr/>
        </p:nvSpPr>
        <p:spPr>
          <a:xfrm rot="1979896">
            <a:off x="4596910" y="4020389"/>
            <a:ext cx="1696453" cy="369332"/>
          </a:xfrm>
          <a:prstGeom prst="rect">
            <a:avLst/>
          </a:prstGeom>
          <a:noFill/>
        </p:spPr>
        <p:txBody>
          <a:bodyPr wrap="square">
            <a:spAutoFit/>
          </a:bodyPr>
          <a:lstStyle/>
          <a:p>
            <a:pPr algn="ctr"/>
            <a:r>
              <a:rPr lang="en-IE" sz="1800" b="1">
                <a:solidFill>
                  <a:srgbClr val="FF0000"/>
                </a:solidFill>
                <a:latin typeface="EC Square Sans Cond Pro" panose="020B0506040000020004" pitchFamily="34" charset="0"/>
              </a:rPr>
              <a:t>DIRECT AWARD</a:t>
            </a:r>
          </a:p>
        </p:txBody>
      </p:sp>
      <p:sp>
        <p:nvSpPr>
          <p:cNvPr id="14" name="TextBox 13">
            <a:extLst>
              <a:ext uri="{FF2B5EF4-FFF2-40B4-BE49-F238E27FC236}">
                <a16:creationId xmlns:a16="http://schemas.microsoft.com/office/drawing/2014/main" id="{F45DCD96-A7BA-1DC5-45A6-D2202DAB2CFF}"/>
              </a:ext>
            </a:extLst>
          </p:cNvPr>
          <p:cNvSpPr txBox="1"/>
          <p:nvPr/>
        </p:nvSpPr>
        <p:spPr>
          <a:xfrm rot="1979896">
            <a:off x="10208109" y="4118586"/>
            <a:ext cx="1696453" cy="369332"/>
          </a:xfrm>
          <a:prstGeom prst="rect">
            <a:avLst/>
          </a:prstGeom>
          <a:noFill/>
        </p:spPr>
        <p:txBody>
          <a:bodyPr wrap="square">
            <a:spAutoFit/>
          </a:bodyPr>
          <a:lstStyle/>
          <a:p>
            <a:pPr algn="ctr"/>
            <a:r>
              <a:rPr lang="en-IE" sz="1800" b="1">
                <a:solidFill>
                  <a:srgbClr val="FF0000"/>
                </a:solidFill>
                <a:latin typeface="EC Square Sans Cond Pro" panose="020B0506040000020004" pitchFamily="34" charset="0"/>
              </a:rPr>
              <a:t>DIRECT AWARD</a:t>
            </a:r>
          </a:p>
        </p:txBody>
      </p:sp>
      <p:sp>
        <p:nvSpPr>
          <p:cNvPr id="2" name="TextBox 1">
            <a:extLst>
              <a:ext uri="{FF2B5EF4-FFF2-40B4-BE49-F238E27FC236}">
                <a16:creationId xmlns:a16="http://schemas.microsoft.com/office/drawing/2014/main" id="{13CD1458-4BAC-D98A-C0F6-7351035D312D}"/>
              </a:ext>
            </a:extLst>
          </p:cNvPr>
          <p:cNvSpPr txBox="1"/>
          <p:nvPr/>
        </p:nvSpPr>
        <p:spPr>
          <a:xfrm>
            <a:off x="970722" y="190472"/>
            <a:ext cx="3786005" cy="584775"/>
          </a:xfrm>
          <a:prstGeom prst="rect">
            <a:avLst/>
          </a:prstGeom>
          <a:noFill/>
        </p:spPr>
        <p:txBody>
          <a:bodyPr wrap="square">
            <a:spAutoFit/>
          </a:bodyPr>
          <a:lstStyle/>
          <a:p>
            <a:r>
              <a:rPr lang="en-IE" sz="3200" b="1">
                <a:solidFill>
                  <a:srgbClr val="FFC000"/>
                </a:solidFill>
                <a:latin typeface="EC Square Sans Pro"/>
              </a:rPr>
              <a:t>STEP</a:t>
            </a:r>
            <a:endParaRPr lang="en-GB" sz="3200" b="1" spc="-30">
              <a:solidFill>
                <a:schemeClr val="accent2"/>
              </a:solidFill>
              <a:latin typeface="EC Square Sans Pro" panose="020B0506040000020004" pitchFamily="34" charset="0"/>
            </a:endParaRPr>
          </a:p>
        </p:txBody>
      </p:sp>
    </p:spTree>
    <p:extLst>
      <p:ext uri="{BB962C8B-B14F-4D97-AF65-F5344CB8AC3E}">
        <p14:creationId xmlns:p14="http://schemas.microsoft.com/office/powerpoint/2010/main" val="1610367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2DA6E8B-31CD-7185-6324-B5566D1671AE}"/>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GB"/>
              <a:t>12</a:t>
            </a:fld>
            <a:endParaRPr lang="en-GB"/>
          </a:p>
        </p:txBody>
      </p:sp>
      <p:sp>
        <p:nvSpPr>
          <p:cNvPr id="3" name="Title 2">
            <a:extLst>
              <a:ext uri="{FF2B5EF4-FFF2-40B4-BE49-F238E27FC236}">
                <a16:creationId xmlns:a16="http://schemas.microsoft.com/office/drawing/2014/main" id="{2365DF67-EBE4-B49B-AE09-FB3B573B713C}"/>
              </a:ext>
            </a:extLst>
          </p:cNvPr>
          <p:cNvSpPr>
            <a:spLocks noGrp="1"/>
          </p:cNvSpPr>
          <p:nvPr>
            <p:ph type="title"/>
          </p:nvPr>
        </p:nvSpPr>
        <p:spPr/>
        <p:txBody>
          <a:bodyPr/>
          <a:lstStyle/>
          <a:p>
            <a:r>
              <a:rPr lang="en-US">
                <a:latin typeface="EC Square Sans Pro"/>
              </a:rPr>
              <a:t>Practical examples – Electric vehicles</a:t>
            </a:r>
            <a:endParaRPr lang="en-US"/>
          </a:p>
        </p:txBody>
      </p:sp>
      <p:pic>
        <p:nvPicPr>
          <p:cNvPr id="7" name="Graphic 6" descr="Electric car with solid fill">
            <a:extLst>
              <a:ext uri="{FF2B5EF4-FFF2-40B4-BE49-F238E27FC236}">
                <a16:creationId xmlns:a16="http://schemas.microsoft.com/office/drawing/2014/main" id="{91E6BD1C-8DC4-18B0-054E-D204E0A7217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153650" y="-560741"/>
            <a:ext cx="2682545" cy="2682545"/>
          </a:xfrm>
          <a:prstGeom prst="rect">
            <a:avLst/>
          </a:prstGeom>
        </p:spPr>
      </p:pic>
      <p:sp>
        <p:nvSpPr>
          <p:cNvPr id="10" name="Speech Bubble: Rectangle with Corners Rounded 9">
            <a:extLst>
              <a:ext uri="{FF2B5EF4-FFF2-40B4-BE49-F238E27FC236}">
                <a16:creationId xmlns:a16="http://schemas.microsoft.com/office/drawing/2014/main" id="{F5083AA2-271D-E263-7426-BCF0C150EE5A}"/>
              </a:ext>
            </a:extLst>
          </p:cNvPr>
          <p:cNvSpPr/>
          <p:nvPr/>
        </p:nvSpPr>
        <p:spPr>
          <a:xfrm>
            <a:off x="738836" y="1591122"/>
            <a:ext cx="5357164" cy="272120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a:solidFill>
                  <a:srgbClr val="082B7A"/>
                </a:solidFill>
                <a:latin typeface="EC Square Sans Pro"/>
                <a:cs typeface="Arial"/>
              </a:rPr>
              <a:t>Development or manufacturing of </a:t>
            </a:r>
            <a:r>
              <a:rPr lang="en-US" b="1">
                <a:solidFill>
                  <a:srgbClr val="FF0000"/>
                </a:solidFill>
                <a:latin typeface="EC Square Sans Pro"/>
                <a:cs typeface="Arial"/>
              </a:rPr>
              <a:t>electric propulsion systems / battery technologies</a:t>
            </a:r>
          </a:p>
          <a:p>
            <a:pPr algn="ctr"/>
            <a:endParaRPr lang="en-US" b="1">
              <a:solidFill>
                <a:srgbClr val="082B7A"/>
              </a:solidFill>
              <a:latin typeface="EC Square Sans Pro"/>
              <a:cs typeface="Arial"/>
            </a:endParaRPr>
          </a:p>
          <a:p>
            <a:pPr algn="ctr"/>
            <a:r>
              <a:rPr lang="en-US" b="1">
                <a:solidFill>
                  <a:srgbClr val="082B7A"/>
                </a:solidFill>
                <a:latin typeface="EC Square Sans Pro"/>
                <a:cs typeface="Arial"/>
              </a:rPr>
              <a:t>Why on scope?</a:t>
            </a:r>
          </a:p>
          <a:p>
            <a:pPr marL="342900" indent="-342900" algn="ctr">
              <a:buFont typeface="Wingdings" panose="05000000000000000000" pitchFamily="2" charset="2"/>
              <a:buChar char="ü"/>
            </a:pPr>
            <a:r>
              <a:rPr lang="en-US">
                <a:solidFill>
                  <a:srgbClr val="082B7A"/>
                </a:solidFill>
                <a:latin typeface="EC Square Sans Pro"/>
                <a:cs typeface="Arial"/>
              </a:rPr>
              <a:t>Develops/manufactures a technology</a:t>
            </a:r>
          </a:p>
          <a:p>
            <a:pPr marL="342900" indent="-342900" algn="ctr">
              <a:buFont typeface="Wingdings" panose="05000000000000000000" pitchFamily="2" charset="2"/>
              <a:buChar char="ü"/>
            </a:pPr>
            <a:r>
              <a:rPr lang="en-US">
                <a:solidFill>
                  <a:srgbClr val="082B7A"/>
                </a:solidFill>
                <a:latin typeface="EC Square Sans Pro"/>
                <a:cs typeface="Arial"/>
              </a:rPr>
              <a:t>Sector compliant: clean and resource efficient tech </a:t>
            </a:r>
            <a:endParaRPr lang="en-US">
              <a:solidFill>
                <a:srgbClr val="082B7A"/>
              </a:solidFill>
              <a:latin typeface="EC Square Sans Pro"/>
              <a:cs typeface="Arial"/>
              <a:sym typeface="Wingdings" panose="05000000000000000000" pitchFamily="2" charset="2"/>
            </a:endParaRPr>
          </a:p>
          <a:p>
            <a:pPr algn="ctr"/>
            <a:endParaRPr lang="en-US">
              <a:solidFill>
                <a:srgbClr val="082B7A"/>
              </a:solidFill>
              <a:latin typeface="EC Square Sans Pro"/>
              <a:cs typeface="Arial"/>
              <a:sym typeface="Wingdings" panose="05000000000000000000" pitchFamily="2" charset="2"/>
            </a:endParaRPr>
          </a:p>
          <a:p>
            <a:pPr algn="ctr"/>
            <a:r>
              <a:rPr lang="en-US" b="1">
                <a:solidFill>
                  <a:srgbClr val="082B7A"/>
                </a:solidFill>
                <a:latin typeface="EC Square Sans Pro"/>
                <a:cs typeface="Arial"/>
                <a:sym typeface="Wingdings" panose="05000000000000000000" pitchFamily="2" charset="2"/>
              </a:rPr>
              <a:t>What else do we need to demonstrate?</a:t>
            </a:r>
          </a:p>
          <a:p>
            <a:pPr algn="ctr"/>
            <a:r>
              <a:rPr lang="en-US">
                <a:solidFill>
                  <a:srgbClr val="082B7A"/>
                </a:solidFill>
                <a:latin typeface="EC Square Sans Pro"/>
                <a:cs typeface="Arial"/>
                <a:sym typeface="Wingdings" panose="05000000000000000000" pitchFamily="2" charset="2"/>
              </a:rPr>
              <a:t>Compliance with 1 of the STEP conditions!</a:t>
            </a:r>
            <a:endParaRPr lang="en-US">
              <a:solidFill>
                <a:srgbClr val="082B7A"/>
              </a:solidFill>
              <a:latin typeface="EC Square Sans Pro"/>
              <a:cs typeface="Arial"/>
            </a:endParaRPr>
          </a:p>
        </p:txBody>
      </p:sp>
      <p:pic>
        <p:nvPicPr>
          <p:cNvPr id="13" name="Graphic 12" descr="Checkmark with solid fill">
            <a:extLst>
              <a:ext uri="{FF2B5EF4-FFF2-40B4-BE49-F238E27FC236}">
                <a16:creationId xmlns:a16="http://schemas.microsoft.com/office/drawing/2014/main" id="{58A0A2A4-375F-40D1-158E-12CA10BC0EC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6983" y="2599492"/>
            <a:ext cx="914400" cy="914400"/>
          </a:xfrm>
          <a:prstGeom prst="rect">
            <a:avLst/>
          </a:prstGeom>
        </p:spPr>
      </p:pic>
      <p:sp>
        <p:nvSpPr>
          <p:cNvPr id="14" name="Speech Bubble: Rectangle with Corners Rounded 9">
            <a:extLst>
              <a:ext uri="{FF2B5EF4-FFF2-40B4-BE49-F238E27FC236}">
                <a16:creationId xmlns:a16="http://schemas.microsoft.com/office/drawing/2014/main" id="{3639FE54-C46B-1A6F-42CF-541F1DEBA563}"/>
              </a:ext>
            </a:extLst>
          </p:cNvPr>
          <p:cNvSpPr/>
          <p:nvPr/>
        </p:nvSpPr>
        <p:spPr>
          <a:xfrm>
            <a:off x="6305307" y="1552320"/>
            <a:ext cx="5530888" cy="2798809"/>
          </a:xfrm>
          <a:prstGeom prst="roundRect">
            <a:avLst/>
          </a:prstGeom>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en-US" sz="2000">
                <a:solidFill>
                  <a:srgbClr val="082B7A"/>
                </a:solidFill>
                <a:latin typeface="EC Square Sans Pro"/>
                <a:cs typeface="Arial"/>
              </a:rPr>
              <a:t>Broad production of the electric vehicle, or other peripheral activities such as paint shops</a:t>
            </a:r>
          </a:p>
          <a:p>
            <a:pPr algn="ctr"/>
            <a:endParaRPr lang="en-US" sz="2000">
              <a:solidFill>
                <a:srgbClr val="082B7A"/>
              </a:solidFill>
              <a:latin typeface="EC Square Sans Pro"/>
              <a:cs typeface="Arial"/>
            </a:endParaRPr>
          </a:p>
          <a:p>
            <a:pPr algn="ctr"/>
            <a:r>
              <a:rPr lang="en-US" sz="2000" b="1">
                <a:solidFill>
                  <a:srgbClr val="082B7A"/>
                </a:solidFill>
                <a:latin typeface="EC Square Sans Pro"/>
                <a:cs typeface="Arial"/>
              </a:rPr>
              <a:t>Why not on scope?</a:t>
            </a:r>
          </a:p>
          <a:p>
            <a:pPr marL="342900" indent="-342900" algn="ctr">
              <a:buFont typeface="EC Square Sans Pro" panose="020B0506040000020004" pitchFamily="34" charset="0"/>
              <a:buChar char="×"/>
            </a:pPr>
            <a:r>
              <a:rPr lang="en-US" sz="2000">
                <a:solidFill>
                  <a:srgbClr val="082B7A"/>
                </a:solidFill>
                <a:latin typeface="EC Square Sans Pro"/>
                <a:cs typeface="Arial"/>
              </a:rPr>
              <a:t>No development/manufacturing activities</a:t>
            </a:r>
          </a:p>
          <a:p>
            <a:pPr marL="342900" indent="-342900" algn="ctr">
              <a:buFont typeface="EC Square Sans Pro" panose="020B0506040000020004" pitchFamily="34" charset="0"/>
              <a:buChar char="×"/>
            </a:pPr>
            <a:r>
              <a:rPr lang="en-US" sz="2000">
                <a:solidFill>
                  <a:srgbClr val="082B7A"/>
                </a:solidFill>
                <a:latin typeface="EC Square Sans Pro"/>
                <a:cs typeface="Arial"/>
              </a:rPr>
              <a:t>Electric Vehicles alone are not within a STEP technology area/sector </a:t>
            </a:r>
          </a:p>
        </p:txBody>
      </p:sp>
      <p:pic>
        <p:nvPicPr>
          <p:cNvPr id="15" name="Graphic 14" descr="Close with solid fill">
            <a:extLst>
              <a:ext uri="{FF2B5EF4-FFF2-40B4-BE49-F238E27FC236}">
                <a16:creationId xmlns:a16="http://schemas.microsoft.com/office/drawing/2014/main" id="{0CCA5DF6-E91E-F391-0938-9648A3C1EA7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378995" y="2251005"/>
            <a:ext cx="914400" cy="914400"/>
          </a:xfrm>
          <a:prstGeom prst="rect">
            <a:avLst/>
          </a:prstGeom>
        </p:spPr>
      </p:pic>
      <p:sp>
        <p:nvSpPr>
          <p:cNvPr id="5" name="TextBox 4">
            <a:extLst>
              <a:ext uri="{FF2B5EF4-FFF2-40B4-BE49-F238E27FC236}">
                <a16:creationId xmlns:a16="http://schemas.microsoft.com/office/drawing/2014/main" id="{B411F7E6-BCCB-0054-D3FB-7FF85597A1DA}"/>
              </a:ext>
            </a:extLst>
          </p:cNvPr>
          <p:cNvSpPr txBox="1"/>
          <p:nvPr/>
        </p:nvSpPr>
        <p:spPr>
          <a:xfrm>
            <a:off x="970721" y="195757"/>
            <a:ext cx="3786005" cy="584775"/>
          </a:xfrm>
          <a:prstGeom prst="rect">
            <a:avLst/>
          </a:prstGeom>
          <a:noFill/>
        </p:spPr>
        <p:txBody>
          <a:bodyPr wrap="square">
            <a:spAutoFit/>
          </a:bodyPr>
          <a:lstStyle/>
          <a:p>
            <a:r>
              <a:rPr lang="en-IE" sz="3200" b="1">
                <a:solidFill>
                  <a:srgbClr val="FFC000"/>
                </a:solidFill>
                <a:latin typeface="EC Square Sans Pro"/>
              </a:rPr>
              <a:t>STEP</a:t>
            </a:r>
            <a:endParaRPr lang="en-GB" sz="3200" b="1" spc="-30">
              <a:solidFill>
                <a:schemeClr val="accent2"/>
              </a:solidFill>
              <a:latin typeface="EC Square Sans Pro" panose="020B0506040000020004" pitchFamily="34" charset="0"/>
            </a:endParaRPr>
          </a:p>
        </p:txBody>
      </p:sp>
      <p:pic>
        <p:nvPicPr>
          <p:cNvPr id="8" name="Picture 7">
            <a:extLst>
              <a:ext uri="{FF2B5EF4-FFF2-40B4-BE49-F238E27FC236}">
                <a16:creationId xmlns:a16="http://schemas.microsoft.com/office/drawing/2014/main" id="{D8F35CFC-A0F1-57A8-F560-419BA585A71A}"/>
              </a:ext>
            </a:extLst>
          </p:cNvPr>
          <p:cNvPicPr>
            <a:picLocks noChangeAspect="1"/>
          </p:cNvPicPr>
          <p:nvPr/>
        </p:nvPicPr>
        <p:blipFill>
          <a:blip r:embed="rId8"/>
          <a:stretch>
            <a:fillRect/>
          </a:stretch>
        </p:blipFill>
        <p:spPr>
          <a:xfrm>
            <a:off x="7108722" y="4469846"/>
            <a:ext cx="4338847" cy="2060735"/>
          </a:xfrm>
          <a:prstGeom prst="rect">
            <a:avLst/>
          </a:prstGeom>
        </p:spPr>
      </p:pic>
      <p:pic>
        <p:nvPicPr>
          <p:cNvPr id="12" name="Picture 11">
            <a:extLst>
              <a:ext uri="{FF2B5EF4-FFF2-40B4-BE49-F238E27FC236}">
                <a16:creationId xmlns:a16="http://schemas.microsoft.com/office/drawing/2014/main" id="{DB908A3D-574F-A520-9D14-5009FB001071}"/>
              </a:ext>
            </a:extLst>
          </p:cNvPr>
          <p:cNvPicPr>
            <a:picLocks noChangeAspect="1"/>
          </p:cNvPicPr>
          <p:nvPr/>
        </p:nvPicPr>
        <p:blipFill>
          <a:blip r:embed="rId9"/>
          <a:stretch>
            <a:fillRect/>
          </a:stretch>
        </p:blipFill>
        <p:spPr>
          <a:xfrm>
            <a:off x="1375432" y="4368104"/>
            <a:ext cx="4525006" cy="2162477"/>
          </a:xfrm>
          <a:prstGeom prst="rect">
            <a:avLst/>
          </a:prstGeom>
        </p:spPr>
      </p:pic>
    </p:spTree>
    <p:extLst>
      <p:ext uri="{BB962C8B-B14F-4D97-AF65-F5344CB8AC3E}">
        <p14:creationId xmlns:p14="http://schemas.microsoft.com/office/powerpoint/2010/main" val="1268984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59DC754-6611-CC95-B91D-6A4F78DF2617}"/>
              </a:ext>
            </a:extLst>
          </p:cNvPr>
          <p:cNvSpPr>
            <a:spLocks noGrp="1"/>
          </p:cNvSpPr>
          <p:nvPr>
            <p:ph type="sldNum" sz="quarter" idx="12"/>
          </p:nvPr>
        </p:nvSpPr>
        <p:spPr/>
        <p:txBody>
          <a:bodyPr/>
          <a:lstStyle/>
          <a:p>
            <a:fld id="{F46C79FD-C571-418B-AB0F-5EE936C85276}" type="slidenum">
              <a:rPr lang="en-GB" smtClean="0"/>
              <a:t>13</a:t>
            </a:fld>
            <a:endParaRPr lang="en-GB"/>
          </a:p>
        </p:txBody>
      </p:sp>
      <p:sp>
        <p:nvSpPr>
          <p:cNvPr id="4" name="Title 3">
            <a:extLst>
              <a:ext uri="{FF2B5EF4-FFF2-40B4-BE49-F238E27FC236}">
                <a16:creationId xmlns:a16="http://schemas.microsoft.com/office/drawing/2014/main" id="{1F95496C-5E7C-5D54-33A7-DBEA9E23CDD8}"/>
              </a:ext>
            </a:extLst>
          </p:cNvPr>
          <p:cNvSpPr>
            <a:spLocks noGrp="1"/>
          </p:cNvSpPr>
          <p:nvPr>
            <p:ph type="title"/>
          </p:nvPr>
        </p:nvSpPr>
        <p:spPr/>
        <p:txBody>
          <a:bodyPr/>
          <a:lstStyle/>
          <a:p>
            <a:r>
              <a:rPr lang="en-IE"/>
              <a:t>Is my project aligned with STEP? self assessment</a:t>
            </a:r>
          </a:p>
        </p:txBody>
      </p:sp>
      <p:sp>
        <p:nvSpPr>
          <p:cNvPr id="5" name="Speech Bubble: Rectangle with Corners Rounded 9">
            <a:extLst>
              <a:ext uri="{FF2B5EF4-FFF2-40B4-BE49-F238E27FC236}">
                <a16:creationId xmlns:a16="http://schemas.microsoft.com/office/drawing/2014/main" id="{875C9A63-22C2-969E-078C-B8CC40FEAFDB}"/>
              </a:ext>
            </a:extLst>
          </p:cNvPr>
          <p:cNvSpPr/>
          <p:nvPr/>
        </p:nvSpPr>
        <p:spPr>
          <a:xfrm>
            <a:off x="838200" y="1432232"/>
            <a:ext cx="7558549" cy="1218965"/>
          </a:xfrm>
          <a:prstGeom prst="roundRect">
            <a:avLst/>
          </a:prstGeom>
          <a:solidFill>
            <a:schemeClr val="bg1"/>
          </a:solidFill>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r>
              <a:rPr lang="en-US" b="1">
                <a:solidFill>
                  <a:schemeClr val="accent2"/>
                </a:solidFill>
                <a:latin typeface="EC Square Sans Pro"/>
                <a:cs typeface="Arial"/>
              </a:rPr>
              <a:t>OBJECTIVES: </a:t>
            </a:r>
            <a:r>
              <a:rPr lang="en-US">
                <a:solidFill>
                  <a:schemeClr val="accent2"/>
                </a:solidFill>
                <a:latin typeface="EC Square Sans Pro"/>
                <a:cs typeface="Arial"/>
              </a:rPr>
              <a:t>Project supports the development or manufacturing of critical technologies, or safeguards and strengthens their respective value chains, and addresses shortages of </a:t>
            </a:r>
            <a:r>
              <a:rPr lang="en-US" err="1">
                <a:solidFill>
                  <a:schemeClr val="accent2"/>
                </a:solidFill>
                <a:latin typeface="EC Square Sans Pro"/>
                <a:cs typeface="Arial"/>
              </a:rPr>
              <a:t>labour</a:t>
            </a:r>
            <a:r>
              <a:rPr lang="en-US">
                <a:solidFill>
                  <a:schemeClr val="accent2"/>
                </a:solidFill>
                <a:latin typeface="EC Square Sans Pro"/>
                <a:cs typeface="Arial"/>
              </a:rPr>
              <a:t> and skills?</a:t>
            </a:r>
          </a:p>
        </p:txBody>
      </p:sp>
      <p:sp>
        <p:nvSpPr>
          <p:cNvPr id="6" name="Speech Bubble: Rectangle with Corners Rounded 9">
            <a:extLst>
              <a:ext uri="{FF2B5EF4-FFF2-40B4-BE49-F238E27FC236}">
                <a16:creationId xmlns:a16="http://schemas.microsoft.com/office/drawing/2014/main" id="{D932B000-5706-A091-531B-D52537F13183}"/>
              </a:ext>
            </a:extLst>
          </p:cNvPr>
          <p:cNvSpPr/>
          <p:nvPr/>
        </p:nvSpPr>
        <p:spPr>
          <a:xfrm>
            <a:off x="838200" y="3415325"/>
            <a:ext cx="6447502" cy="641531"/>
          </a:xfrm>
          <a:prstGeom prst="roundRect">
            <a:avLst/>
          </a:prstGeom>
          <a:solidFill>
            <a:schemeClr val="bg1"/>
          </a:solidFill>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r>
              <a:rPr lang="en-US">
                <a:solidFill>
                  <a:schemeClr val="accent2"/>
                </a:solidFill>
                <a:latin typeface="EC Square Sans Pro"/>
                <a:cs typeface="Arial"/>
              </a:rPr>
              <a:t>Complies with at least one </a:t>
            </a:r>
            <a:r>
              <a:rPr lang="en-US" b="1">
                <a:solidFill>
                  <a:schemeClr val="accent2"/>
                </a:solidFill>
                <a:latin typeface="EC Square Sans Pro"/>
                <a:cs typeface="Arial"/>
              </a:rPr>
              <a:t>CONDITION</a:t>
            </a:r>
            <a:r>
              <a:rPr lang="en-US">
                <a:solidFill>
                  <a:schemeClr val="accent2"/>
                </a:solidFill>
                <a:latin typeface="EC Square Sans Pro"/>
                <a:cs typeface="Arial"/>
              </a:rPr>
              <a:t> (innovativeness or reduces dependencies)</a:t>
            </a:r>
          </a:p>
        </p:txBody>
      </p:sp>
      <p:sp>
        <p:nvSpPr>
          <p:cNvPr id="9" name="Speech Bubble: Rectangle with Corners Rounded 9">
            <a:extLst>
              <a:ext uri="{FF2B5EF4-FFF2-40B4-BE49-F238E27FC236}">
                <a16:creationId xmlns:a16="http://schemas.microsoft.com/office/drawing/2014/main" id="{34335D9E-C4DC-A3A4-83F1-D2ED74096B0C}"/>
              </a:ext>
            </a:extLst>
          </p:cNvPr>
          <p:cNvSpPr/>
          <p:nvPr/>
        </p:nvSpPr>
        <p:spPr>
          <a:xfrm>
            <a:off x="838200" y="4777396"/>
            <a:ext cx="6526160" cy="572729"/>
          </a:xfrm>
          <a:prstGeom prst="roundRect">
            <a:avLst/>
          </a:prstGeom>
          <a:solidFill>
            <a:schemeClr val="bg1"/>
          </a:solidFill>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r>
              <a:rPr lang="en-US">
                <a:solidFill>
                  <a:schemeClr val="accent2"/>
                </a:solidFill>
                <a:latin typeface="EC Square Sans Pro"/>
                <a:cs typeface="Arial"/>
              </a:rPr>
              <a:t>Within STEP </a:t>
            </a:r>
            <a:r>
              <a:rPr lang="en-US" b="1">
                <a:solidFill>
                  <a:schemeClr val="accent2"/>
                </a:solidFill>
                <a:latin typeface="EC Square Sans Pro"/>
                <a:cs typeface="Arial"/>
              </a:rPr>
              <a:t>SECTORS</a:t>
            </a:r>
            <a:r>
              <a:rPr lang="en-US">
                <a:solidFill>
                  <a:schemeClr val="accent2"/>
                </a:solidFill>
                <a:latin typeface="EC Square Sans Pro"/>
                <a:cs typeface="Arial"/>
              </a:rPr>
              <a:t>? (digital and deep tech, clean and resource efficient tech, biotech, </a:t>
            </a:r>
            <a:r>
              <a:rPr lang="en-US" err="1">
                <a:solidFill>
                  <a:schemeClr val="accent2"/>
                </a:solidFill>
                <a:latin typeface="EC Square Sans Pro"/>
                <a:cs typeface="Arial"/>
              </a:rPr>
              <a:t>defence</a:t>
            </a:r>
            <a:r>
              <a:rPr lang="en-US">
                <a:solidFill>
                  <a:schemeClr val="accent2"/>
                </a:solidFill>
                <a:latin typeface="EC Square Sans Pro"/>
                <a:cs typeface="Arial"/>
              </a:rPr>
              <a:t> tech</a:t>
            </a:r>
          </a:p>
        </p:txBody>
      </p:sp>
      <p:pic>
        <p:nvPicPr>
          <p:cNvPr id="11" name="Graphic 10" descr="Badge Cross with solid fill">
            <a:extLst>
              <a:ext uri="{FF2B5EF4-FFF2-40B4-BE49-F238E27FC236}">
                <a16:creationId xmlns:a16="http://schemas.microsoft.com/office/drawing/2014/main" id="{42B5A563-287F-6FB3-B4FF-321441AC8BB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19411" y="2634164"/>
            <a:ext cx="497143" cy="497143"/>
          </a:xfrm>
          <a:prstGeom prst="rect">
            <a:avLst/>
          </a:prstGeom>
        </p:spPr>
      </p:pic>
      <p:cxnSp>
        <p:nvCxnSpPr>
          <p:cNvPr id="13" name="Straight Arrow Connector 12">
            <a:extLst>
              <a:ext uri="{FF2B5EF4-FFF2-40B4-BE49-F238E27FC236}">
                <a16:creationId xmlns:a16="http://schemas.microsoft.com/office/drawing/2014/main" id="{77C1CAAB-29E7-0833-5F16-AB84ACB1CB21}"/>
              </a:ext>
            </a:extLst>
          </p:cNvPr>
          <p:cNvCxnSpPr/>
          <p:nvPr/>
        </p:nvCxnSpPr>
        <p:spPr>
          <a:xfrm>
            <a:off x="2057397" y="3022841"/>
            <a:ext cx="0" cy="39248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4" name="Straight Arrow Connector 13">
            <a:extLst>
              <a:ext uri="{FF2B5EF4-FFF2-40B4-BE49-F238E27FC236}">
                <a16:creationId xmlns:a16="http://schemas.microsoft.com/office/drawing/2014/main" id="{2DB9EAFE-36EE-3AF6-1281-5A5FF41216C1}"/>
              </a:ext>
            </a:extLst>
          </p:cNvPr>
          <p:cNvCxnSpPr/>
          <p:nvPr/>
        </p:nvCxnSpPr>
        <p:spPr>
          <a:xfrm>
            <a:off x="2057398" y="4378769"/>
            <a:ext cx="0" cy="39248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pic>
        <p:nvPicPr>
          <p:cNvPr id="15" name="Graphic 14" descr="Badge Tick1 with solid fill">
            <a:extLst>
              <a:ext uri="{FF2B5EF4-FFF2-40B4-BE49-F238E27FC236}">
                <a16:creationId xmlns:a16="http://schemas.microsoft.com/office/drawing/2014/main" id="{A713D36B-2DA7-D3CD-D1F2-1F32B1E790D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73484" y="4026542"/>
            <a:ext cx="572729" cy="572729"/>
          </a:xfrm>
          <a:prstGeom prst="rect">
            <a:avLst/>
          </a:prstGeom>
        </p:spPr>
      </p:pic>
      <p:pic>
        <p:nvPicPr>
          <p:cNvPr id="16" name="Graphic 15" descr="Badge Tick1 with solid fill">
            <a:extLst>
              <a:ext uri="{FF2B5EF4-FFF2-40B4-BE49-F238E27FC236}">
                <a16:creationId xmlns:a16="http://schemas.microsoft.com/office/drawing/2014/main" id="{FE0AE1C3-BE93-955E-B3F0-057F4B883ED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71031" y="5923682"/>
            <a:ext cx="572729" cy="572729"/>
          </a:xfrm>
          <a:prstGeom prst="rect">
            <a:avLst/>
          </a:prstGeom>
        </p:spPr>
      </p:pic>
      <p:cxnSp>
        <p:nvCxnSpPr>
          <p:cNvPr id="17" name="Straight Arrow Connector 16">
            <a:extLst>
              <a:ext uri="{FF2B5EF4-FFF2-40B4-BE49-F238E27FC236}">
                <a16:creationId xmlns:a16="http://schemas.microsoft.com/office/drawing/2014/main" id="{051A0579-C6F1-090C-9E35-BCE40421EFFC}"/>
              </a:ext>
            </a:extLst>
          </p:cNvPr>
          <p:cNvCxnSpPr>
            <a:cxnSpLocks/>
          </p:cNvCxnSpPr>
          <p:nvPr/>
        </p:nvCxnSpPr>
        <p:spPr>
          <a:xfrm>
            <a:off x="2408892" y="6245256"/>
            <a:ext cx="867699"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a16="http://schemas.microsoft.com/office/drawing/2014/main" id="{DC78E77F-22DA-F3EC-CB0C-2A90761A7163}"/>
              </a:ext>
            </a:extLst>
          </p:cNvPr>
          <p:cNvSpPr txBox="1"/>
          <p:nvPr/>
        </p:nvSpPr>
        <p:spPr>
          <a:xfrm>
            <a:off x="3276591" y="5983646"/>
            <a:ext cx="6096000" cy="523220"/>
          </a:xfrm>
          <a:prstGeom prst="rect">
            <a:avLst/>
          </a:prstGeom>
          <a:noFill/>
        </p:spPr>
        <p:txBody>
          <a:bodyPr wrap="square">
            <a:spAutoFit/>
          </a:bodyPr>
          <a:lstStyle/>
          <a:p>
            <a:r>
              <a:rPr lang="en-US" sz="2800" b="1">
                <a:solidFill>
                  <a:schemeClr val="accent2"/>
                </a:solidFill>
                <a:latin typeface="EC Square Sans Pro"/>
                <a:cs typeface="Arial"/>
              </a:rPr>
              <a:t>STEP-relevant </a:t>
            </a:r>
            <a:endParaRPr lang="en-IE" sz="2800" b="1"/>
          </a:p>
        </p:txBody>
      </p:sp>
      <p:pic>
        <p:nvPicPr>
          <p:cNvPr id="8" name="Graphic 7" descr="Badge Tick1 with solid fill">
            <a:extLst>
              <a:ext uri="{FF2B5EF4-FFF2-40B4-BE49-F238E27FC236}">
                <a16:creationId xmlns:a16="http://schemas.microsoft.com/office/drawing/2014/main" id="{8D0904E5-55C5-140D-B37C-E29BBFE04F3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71033" y="2653552"/>
            <a:ext cx="572729" cy="572729"/>
          </a:xfrm>
          <a:prstGeom prst="rect">
            <a:avLst/>
          </a:prstGeom>
        </p:spPr>
      </p:pic>
      <p:cxnSp>
        <p:nvCxnSpPr>
          <p:cNvPr id="21" name="Straight Arrow Connector 20">
            <a:extLst>
              <a:ext uri="{FF2B5EF4-FFF2-40B4-BE49-F238E27FC236}">
                <a16:creationId xmlns:a16="http://schemas.microsoft.com/office/drawing/2014/main" id="{E4700A76-8E93-13B6-ECD7-69004CF37FC5}"/>
              </a:ext>
            </a:extLst>
          </p:cNvPr>
          <p:cNvCxnSpPr>
            <a:cxnSpLocks/>
            <a:endCxn id="16" idx="0"/>
          </p:cNvCxnSpPr>
          <p:nvPr/>
        </p:nvCxnSpPr>
        <p:spPr>
          <a:xfrm>
            <a:off x="2054935" y="5350125"/>
            <a:ext cx="2461" cy="573557"/>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2" name="Straight Arrow Connector 21">
            <a:extLst>
              <a:ext uri="{FF2B5EF4-FFF2-40B4-BE49-F238E27FC236}">
                <a16:creationId xmlns:a16="http://schemas.microsoft.com/office/drawing/2014/main" id="{40A60E91-9676-1AE8-397D-8476B4BEB92F}"/>
              </a:ext>
            </a:extLst>
          </p:cNvPr>
          <p:cNvCxnSpPr>
            <a:cxnSpLocks/>
          </p:cNvCxnSpPr>
          <p:nvPr/>
        </p:nvCxnSpPr>
        <p:spPr>
          <a:xfrm>
            <a:off x="5878458" y="2821993"/>
            <a:ext cx="3678498"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pic>
        <p:nvPicPr>
          <p:cNvPr id="24" name="Graphic 23" descr="Badge Cross with solid fill">
            <a:extLst>
              <a:ext uri="{FF2B5EF4-FFF2-40B4-BE49-F238E27FC236}">
                <a16:creationId xmlns:a16="http://schemas.microsoft.com/office/drawing/2014/main" id="{ACB86AE6-81D9-DBEE-50A8-B0D5C337758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47374" y="4095063"/>
            <a:ext cx="497143" cy="497143"/>
          </a:xfrm>
          <a:prstGeom prst="rect">
            <a:avLst/>
          </a:prstGeom>
        </p:spPr>
      </p:pic>
      <p:pic>
        <p:nvPicPr>
          <p:cNvPr id="26" name="Graphic 25" descr="Badge Cross with solid fill">
            <a:extLst>
              <a:ext uri="{FF2B5EF4-FFF2-40B4-BE49-F238E27FC236}">
                <a16:creationId xmlns:a16="http://schemas.microsoft.com/office/drawing/2014/main" id="{C4656549-DC02-C6A5-D0A1-A2E32153B50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47373" y="5349724"/>
            <a:ext cx="497143" cy="497143"/>
          </a:xfrm>
          <a:prstGeom prst="rect">
            <a:avLst/>
          </a:prstGeom>
        </p:spPr>
      </p:pic>
      <p:cxnSp>
        <p:nvCxnSpPr>
          <p:cNvPr id="27" name="Straight Arrow Connector 26">
            <a:extLst>
              <a:ext uri="{FF2B5EF4-FFF2-40B4-BE49-F238E27FC236}">
                <a16:creationId xmlns:a16="http://schemas.microsoft.com/office/drawing/2014/main" id="{04D763CB-AE70-E110-4B2B-B055EE348E7B}"/>
              </a:ext>
            </a:extLst>
          </p:cNvPr>
          <p:cNvCxnSpPr>
            <a:cxnSpLocks/>
          </p:cNvCxnSpPr>
          <p:nvPr/>
        </p:nvCxnSpPr>
        <p:spPr>
          <a:xfrm>
            <a:off x="5916554" y="4378769"/>
            <a:ext cx="3678498"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8" name="Straight Arrow Connector 27">
            <a:extLst>
              <a:ext uri="{FF2B5EF4-FFF2-40B4-BE49-F238E27FC236}">
                <a16:creationId xmlns:a16="http://schemas.microsoft.com/office/drawing/2014/main" id="{6F1BD4B3-AF4B-09E8-3204-0B8220B4F7BD}"/>
              </a:ext>
            </a:extLst>
          </p:cNvPr>
          <p:cNvCxnSpPr>
            <a:cxnSpLocks/>
          </p:cNvCxnSpPr>
          <p:nvPr/>
        </p:nvCxnSpPr>
        <p:spPr>
          <a:xfrm>
            <a:off x="5878458" y="5611735"/>
            <a:ext cx="3678498"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9" name="TextBox 28">
            <a:extLst>
              <a:ext uri="{FF2B5EF4-FFF2-40B4-BE49-F238E27FC236}">
                <a16:creationId xmlns:a16="http://schemas.microsoft.com/office/drawing/2014/main" id="{070232E1-90FC-D76B-2C99-BFF0E7E05B2E}"/>
              </a:ext>
            </a:extLst>
          </p:cNvPr>
          <p:cNvSpPr txBox="1"/>
          <p:nvPr/>
        </p:nvSpPr>
        <p:spPr>
          <a:xfrm>
            <a:off x="9663562" y="2560383"/>
            <a:ext cx="2233769" cy="523220"/>
          </a:xfrm>
          <a:prstGeom prst="rect">
            <a:avLst/>
          </a:prstGeom>
          <a:noFill/>
        </p:spPr>
        <p:txBody>
          <a:bodyPr wrap="square">
            <a:spAutoFit/>
          </a:bodyPr>
          <a:lstStyle/>
          <a:p>
            <a:r>
              <a:rPr lang="en-US" sz="2800" b="1">
                <a:solidFill>
                  <a:schemeClr val="accent2"/>
                </a:solidFill>
                <a:latin typeface="EC Square Sans Pro"/>
                <a:cs typeface="Arial"/>
              </a:rPr>
              <a:t>Not STEP</a:t>
            </a:r>
            <a:endParaRPr lang="en-IE" sz="2800" b="1"/>
          </a:p>
        </p:txBody>
      </p:sp>
      <p:sp>
        <p:nvSpPr>
          <p:cNvPr id="30" name="TextBox 29">
            <a:extLst>
              <a:ext uri="{FF2B5EF4-FFF2-40B4-BE49-F238E27FC236}">
                <a16:creationId xmlns:a16="http://schemas.microsoft.com/office/drawing/2014/main" id="{C5155F65-380E-9426-0FB8-50E26BC95FF1}"/>
              </a:ext>
            </a:extLst>
          </p:cNvPr>
          <p:cNvSpPr txBox="1"/>
          <p:nvPr/>
        </p:nvSpPr>
        <p:spPr>
          <a:xfrm>
            <a:off x="9680764" y="4039733"/>
            <a:ext cx="2233769" cy="523220"/>
          </a:xfrm>
          <a:prstGeom prst="rect">
            <a:avLst/>
          </a:prstGeom>
          <a:noFill/>
        </p:spPr>
        <p:txBody>
          <a:bodyPr wrap="square">
            <a:spAutoFit/>
          </a:bodyPr>
          <a:lstStyle/>
          <a:p>
            <a:r>
              <a:rPr lang="en-US" sz="2800" b="1">
                <a:solidFill>
                  <a:schemeClr val="accent2"/>
                </a:solidFill>
                <a:latin typeface="EC Square Sans Pro"/>
                <a:cs typeface="Arial"/>
              </a:rPr>
              <a:t>Not STEP</a:t>
            </a:r>
            <a:endParaRPr lang="en-IE" sz="2800" b="1"/>
          </a:p>
        </p:txBody>
      </p:sp>
      <p:sp>
        <p:nvSpPr>
          <p:cNvPr id="31" name="TextBox 30">
            <a:extLst>
              <a:ext uri="{FF2B5EF4-FFF2-40B4-BE49-F238E27FC236}">
                <a16:creationId xmlns:a16="http://schemas.microsoft.com/office/drawing/2014/main" id="{792DA582-28FD-7020-DA64-68C87B14C6FA}"/>
              </a:ext>
            </a:extLst>
          </p:cNvPr>
          <p:cNvSpPr txBox="1"/>
          <p:nvPr/>
        </p:nvSpPr>
        <p:spPr>
          <a:xfrm>
            <a:off x="9680764" y="5350125"/>
            <a:ext cx="2233769" cy="523220"/>
          </a:xfrm>
          <a:prstGeom prst="rect">
            <a:avLst/>
          </a:prstGeom>
          <a:noFill/>
        </p:spPr>
        <p:txBody>
          <a:bodyPr wrap="square">
            <a:spAutoFit/>
          </a:bodyPr>
          <a:lstStyle/>
          <a:p>
            <a:r>
              <a:rPr lang="en-US" sz="2800" b="1">
                <a:solidFill>
                  <a:schemeClr val="accent2"/>
                </a:solidFill>
                <a:latin typeface="EC Square Sans Pro"/>
                <a:cs typeface="Arial"/>
              </a:rPr>
              <a:t>Not STEP</a:t>
            </a:r>
            <a:endParaRPr lang="en-IE" sz="2800" b="1"/>
          </a:p>
        </p:txBody>
      </p:sp>
    </p:spTree>
    <p:extLst>
      <p:ext uri="{BB962C8B-B14F-4D97-AF65-F5344CB8AC3E}">
        <p14:creationId xmlns:p14="http://schemas.microsoft.com/office/powerpoint/2010/main" val="10167270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B5E21-23A2-1D77-2A05-0C74F248F9E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84AC321-5EE7-FDBE-3E4A-E91EDE6C4588}"/>
              </a:ext>
            </a:extLst>
          </p:cNvPr>
          <p:cNvSpPr>
            <a:spLocks noGrp="1"/>
          </p:cNvSpPr>
          <p:nvPr>
            <p:ph type="sldNum" sz="quarter" idx="12"/>
          </p:nvPr>
        </p:nvSpPr>
        <p:spPr/>
        <p:txBody>
          <a:bodyPr/>
          <a:lstStyle/>
          <a:p>
            <a:fld id="{F46C79FD-C571-418B-AB0F-5EE936C85276}" type="slidenum">
              <a:rPr lang="en-GB" smtClean="0"/>
              <a:pPr/>
              <a:t>14</a:t>
            </a:fld>
            <a:endParaRPr lang="en-GB"/>
          </a:p>
        </p:txBody>
      </p:sp>
      <p:sp>
        <p:nvSpPr>
          <p:cNvPr id="3" name="Text Placeholder 2">
            <a:extLst>
              <a:ext uri="{FF2B5EF4-FFF2-40B4-BE49-F238E27FC236}">
                <a16:creationId xmlns:a16="http://schemas.microsoft.com/office/drawing/2014/main" id="{FE19806F-7198-5D19-A7B0-B210C93489AE}"/>
              </a:ext>
            </a:extLst>
          </p:cNvPr>
          <p:cNvSpPr>
            <a:spLocks noGrp="1"/>
          </p:cNvSpPr>
          <p:nvPr>
            <p:ph type="body" sz="quarter" idx="13"/>
          </p:nvPr>
        </p:nvSpPr>
        <p:spPr/>
        <p:txBody>
          <a:bodyPr/>
          <a:lstStyle/>
          <a:p>
            <a:endParaRPr lang="en-US"/>
          </a:p>
        </p:txBody>
      </p:sp>
      <p:sp>
        <p:nvSpPr>
          <p:cNvPr id="4" name="Title 3">
            <a:extLst>
              <a:ext uri="{FF2B5EF4-FFF2-40B4-BE49-F238E27FC236}">
                <a16:creationId xmlns:a16="http://schemas.microsoft.com/office/drawing/2014/main" id="{09429884-DB4B-83B7-9C35-5E7123D93AFA}"/>
              </a:ext>
            </a:extLst>
          </p:cNvPr>
          <p:cNvSpPr>
            <a:spLocks noGrp="1"/>
          </p:cNvSpPr>
          <p:nvPr>
            <p:ph type="ctrTitle"/>
          </p:nvPr>
        </p:nvSpPr>
        <p:spPr>
          <a:xfrm>
            <a:off x="1071350" y="3429000"/>
            <a:ext cx="5040313" cy="2290156"/>
          </a:xfrm>
        </p:spPr>
        <p:txBody>
          <a:bodyPr/>
          <a:lstStyle/>
          <a:p>
            <a:r>
              <a:rPr lang="en-US" sz="5400">
                <a:latin typeface="EC Square Sans Pro"/>
              </a:rPr>
              <a:t>The STEP Seal</a:t>
            </a:r>
            <a:endParaRPr lang="en-US" sz="5400"/>
          </a:p>
        </p:txBody>
      </p:sp>
      <p:sp>
        <p:nvSpPr>
          <p:cNvPr id="6" name="Subtitle 4">
            <a:extLst>
              <a:ext uri="{FF2B5EF4-FFF2-40B4-BE49-F238E27FC236}">
                <a16:creationId xmlns:a16="http://schemas.microsoft.com/office/drawing/2014/main" id="{0985CD55-43FE-CA87-3136-FED937EF9299}"/>
              </a:ext>
            </a:extLst>
          </p:cNvPr>
          <p:cNvSpPr>
            <a:spLocks noGrp="1"/>
          </p:cNvSpPr>
          <p:nvPr>
            <p:ph type="subTitle" idx="1"/>
          </p:nvPr>
        </p:nvSpPr>
        <p:spPr>
          <a:xfrm>
            <a:off x="1071350" y="4389963"/>
            <a:ext cx="7879848" cy="1175387"/>
          </a:xfrm>
        </p:spPr>
        <p:txBody>
          <a:bodyPr vert="horz" lIns="91440" tIns="45720" rIns="91440" bIns="45720" rtlCol="0" anchor="t">
            <a:noAutofit/>
          </a:bodyPr>
          <a:lstStyle/>
          <a:p>
            <a:r>
              <a:rPr lang="en-US">
                <a:latin typeface="EC Square Sans Pro"/>
              </a:rPr>
              <a:t>The role of the STEP Seal</a:t>
            </a:r>
            <a:endParaRPr lang="en-US"/>
          </a:p>
        </p:txBody>
      </p:sp>
    </p:spTree>
    <p:extLst>
      <p:ext uri="{BB962C8B-B14F-4D97-AF65-F5344CB8AC3E}">
        <p14:creationId xmlns:p14="http://schemas.microsoft.com/office/powerpoint/2010/main" val="3350294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Rounded Corners 34">
            <a:extLst>
              <a:ext uri="{FF2B5EF4-FFF2-40B4-BE49-F238E27FC236}">
                <a16:creationId xmlns:a16="http://schemas.microsoft.com/office/drawing/2014/main" id="{2B1039D6-35BD-E010-4E18-175F8391B58F}"/>
              </a:ext>
            </a:extLst>
          </p:cNvPr>
          <p:cNvSpPr/>
          <p:nvPr/>
        </p:nvSpPr>
        <p:spPr>
          <a:xfrm>
            <a:off x="8036344" y="780532"/>
            <a:ext cx="4052611" cy="5630352"/>
          </a:xfrm>
          <a:prstGeom prst="round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E6949E6-81CC-305D-95E5-7CA6C2DA9241}"/>
              </a:ext>
            </a:extLst>
          </p:cNvPr>
          <p:cNvSpPr>
            <a:spLocks noGrp="1"/>
          </p:cNvSpPr>
          <p:nvPr>
            <p:ph type="title"/>
          </p:nvPr>
        </p:nvSpPr>
        <p:spPr/>
        <p:txBody>
          <a:bodyPr/>
          <a:lstStyle/>
          <a:p>
            <a:r>
              <a:rPr lang="en-IE">
                <a:latin typeface="EC Square Sans Pro"/>
              </a:rPr>
              <a:t>The STEP Seal </a:t>
            </a:r>
          </a:p>
        </p:txBody>
      </p:sp>
      <p:sp>
        <p:nvSpPr>
          <p:cNvPr id="4" name="TextBox 3">
            <a:extLst>
              <a:ext uri="{FF2B5EF4-FFF2-40B4-BE49-F238E27FC236}">
                <a16:creationId xmlns:a16="http://schemas.microsoft.com/office/drawing/2014/main" id="{9BD6B119-1099-7362-386C-D4DD2D8651BF}"/>
              </a:ext>
            </a:extLst>
          </p:cNvPr>
          <p:cNvSpPr txBox="1"/>
          <p:nvPr/>
        </p:nvSpPr>
        <p:spPr>
          <a:xfrm>
            <a:off x="970722" y="195757"/>
            <a:ext cx="1414259" cy="584775"/>
          </a:xfrm>
          <a:prstGeom prst="rect">
            <a:avLst/>
          </a:prstGeom>
          <a:noFill/>
        </p:spPr>
        <p:txBody>
          <a:bodyPr wrap="square">
            <a:spAutoFit/>
          </a:bodyPr>
          <a:lstStyle/>
          <a:p>
            <a:r>
              <a:rPr lang="en-IE" sz="3200" b="1">
                <a:solidFill>
                  <a:srgbClr val="FFC000"/>
                </a:solidFill>
                <a:latin typeface="EC Square Sans Pro"/>
              </a:rPr>
              <a:t>STEP</a:t>
            </a:r>
            <a:endParaRPr lang="en-IE" sz="3200"/>
          </a:p>
        </p:txBody>
      </p:sp>
      <p:sp>
        <p:nvSpPr>
          <p:cNvPr id="5" name="Rounded Rectangle 14">
            <a:extLst>
              <a:ext uri="{FF2B5EF4-FFF2-40B4-BE49-F238E27FC236}">
                <a16:creationId xmlns:a16="http://schemas.microsoft.com/office/drawing/2014/main" id="{E4F06A78-35B7-43A2-1E12-20E1A3D90A50}"/>
              </a:ext>
            </a:extLst>
          </p:cNvPr>
          <p:cNvSpPr/>
          <p:nvPr/>
        </p:nvSpPr>
        <p:spPr>
          <a:xfrm>
            <a:off x="3577029" y="4517282"/>
            <a:ext cx="1917492" cy="79231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4"/>
                </a:solidFill>
                <a:effectLst/>
                <a:uLnTx/>
                <a:uFillTx/>
                <a:latin typeface="EC Square Sans Pro" panose="020B0506040000020004" pitchFamily="34" charset="0"/>
                <a:ea typeface="+mn-ea"/>
                <a:cs typeface="+mn-cs"/>
              </a:rPr>
              <a:t>Contributing to STEP objectives</a:t>
            </a:r>
          </a:p>
        </p:txBody>
      </p:sp>
      <p:sp>
        <p:nvSpPr>
          <p:cNvPr id="6" name="Rectangle: Rounded Corners 5">
            <a:extLst>
              <a:ext uri="{FF2B5EF4-FFF2-40B4-BE49-F238E27FC236}">
                <a16:creationId xmlns:a16="http://schemas.microsoft.com/office/drawing/2014/main" id="{B4A32675-DD33-2D3F-1F7F-B589CD7EA628}"/>
              </a:ext>
            </a:extLst>
          </p:cNvPr>
          <p:cNvSpPr/>
          <p:nvPr/>
        </p:nvSpPr>
        <p:spPr>
          <a:xfrm>
            <a:off x="587305" y="5627748"/>
            <a:ext cx="2215413" cy="374571"/>
          </a:xfrm>
          <a:prstGeom prst="roundRect">
            <a:avLst/>
          </a:prstGeom>
          <a:solidFill>
            <a:schemeClr val="bg1">
              <a:lumMod val="95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accent4"/>
                </a:solidFill>
                <a:effectLst/>
                <a:uLnTx/>
                <a:uFillTx/>
                <a:latin typeface="EC Square Sans Pro" panose="020B0506040000020004" pitchFamily="34" charset="0"/>
                <a:ea typeface="+mn-ea"/>
                <a:cs typeface="+mn-cs"/>
              </a:rPr>
              <a:t>Innovation Fund</a:t>
            </a:r>
            <a:endParaRPr kumimoji="0" lang="en-GB" sz="1600" b="0" i="0" u="none" strike="noStrike" kern="1200" cap="none" spc="-30" normalizeH="0" baseline="0" noProof="0">
              <a:ln>
                <a:noFill/>
              </a:ln>
              <a:solidFill>
                <a:schemeClr val="accent4"/>
              </a:solidFill>
              <a:effectLst/>
              <a:uLnTx/>
              <a:uFillTx/>
              <a:latin typeface="EC Square Sans Pro" panose="020B0506040000020004" pitchFamily="34" charset="0"/>
              <a:ea typeface="+mn-ea"/>
              <a:cs typeface="+mn-cs"/>
            </a:endParaRPr>
          </a:p>
        </p:txBody>
      </p:sp>
      <p:grpSp>
        <p:nvGrpSpPr>
          <p:cNvPr id="7" name="Group 6">
            <a:extLst>
              <a:ext uri="{FF2B5EF4-FFF2-40B4-BE49-F238E27FC236}">
                <a16:creationId xmlns:a16="http://schemas.microsoft.com/office/drawing/2014/main" id="{934334C9-CB3A-392C-05E4-4EA276D717FF}"/>
              </a:ext>
            </a:extLst>
          </p:cNvPr>
          <p:cNvGrpSpPr/>
          <p:nvPr/>
        </p:nvGrpSpPr>
        <p:grpSpPr>
          <a:xfrm>
            <a:off x="2859583" y="2463914"/>
            <a:ext cx="541493" cy="3716245"/>
            <a:chOff x="4998016" y="1726325"/>
            <a:chExt cx="541493" cy="3716245"/>
          </a:xfrm>
        </p:grpSpPr>
        <p:sp>
          <p:nvSpPr>
            <p:cNvPr id="8" name="Right Bracket 7">
              <a:extLst>
                <a:ext uri="{FF2B5EF4-FFF2-40B4-BE49-F238E27FC236}">
                  <a16:creationId xmlns:a16="http://schemas.microsoft.com/office/drawing/2014/main" id="{D5558437-D92D-6CA8-154E-57CFFAD68617}"/>
                </a:ext>
              </a:extLst>
            </p:cNvPr>
            <p:cNvSpPr/>
            <p:nvPr/>
          </p:nvSpPr>
          <p:spPr>
            <a:xfrm>
              <a:off x="4998016" y="1726325"/>
              <a:ext cx="289493" cy="3716245"/>
            </a:xfrm>
            <a:prstGeom prst="rightBracket">
              <a:avLst>
                <a:gd name="adj" fmla="val 84420"/>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cxnSp>
          <p:nvCxnSpPr>
            <p:cNvPr id="9" name="Straight Arrow Connector 8">
              <a:extLst>
                <a:ext uri="{FF2B5EF4-FFF2-40B4-BE49-F238E27FC236}">
                  <a16:creationId xmlns:a16="http://schemas.microsoft.com/office/drawing/2014/main" id="{74817BBE-23CB-D8AC-7EDB-1B62999A297C}"/>
                </a:ext>
              </a:extLst>
            </p:cNvPr>
            <p:cNvCxnSpPr/>
            <p:nvPr/>
          </p:nvCxnSpPr>
          <p:spPr>
            <a:xfrm>
              <a:off x="5287509" y="3580837"/>
              <a:ext cx="25200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sp>
        <p:nvSpPr>
          <p:cNvPr id="10" name="Rounded Rectangle 6">
            <a:extLst>
              <a:ext uri="{FF2B5EF4-FFF2-40B4-BE49-F238E27FC236}">
                <a16:creationId xmlns:a16="http://schemas.microsoft.com/office/drawing/2014/main" id="{D766010C-351F-528A-B0F0-58E5283B778C}"/>
              </a:ext>
            </a:extLst>
          </p:cNvPr>
          <p:cNvSpPr/>
          <p:nvPr/>
        </p:nvSpPr>
        <p:spPr>
          <a:xfrm>
            <a:off x="3558990" y="2610134"/>
            <a:ext cx="1872000" cy="117900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4"/>
                </a:solidFill>
                <a:effectLst/>
                <a:uLnTx/>
                <a:uFillTx/>
                <a:latin typeface="EC Square Sans Pro" panose="020B0506040000020004" pitchFamily="34" charset="0"/>
                <a:ea typeface="+mn-ea"/>
                <a:cs typeface="+mn-cs"/>
              </a:rPr>
              <a:t>Project complying with the minimum quality requirements</a:t>
            </a:r>
          </a:p>
        </p:txBody>
      </p:sp>
      <p:sp>
        <p:nvSpPr>
          <p:cNvPr id="11" name="Rectangle 10">
            <a:extLst>
              <a:ext uri="{FF2B5EF4-FFF2-40B4-BE49-F238E27FC236}">
                <a16:creationId xmlns:a16="http://schemas.microsoft.com/office/drawing/2014/main" id="{45A231B0-238E-9D7A-2800-EEEE0774FBB4}"/>
              </a:ext>
            </a:extLst>
          </p:cNvPr>
          <p:cNvSpPr/>
          <p:nvPr/>
        </p:nvSpPr>
        <p:spPr>
          <a:xfrm>
            <a:off x="5512599" y="3991222"/>
            <a:ext cx="369012"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accent1"/>
                </a:solidFill>
                <a:effectLst/>
                <a:uLnTx/>
                <a:uFillTx/>
                <a:latin typeface="EC Square Sans Pro" panose="020B0506040000020004" pitchFamily="34" charset="0"/>
                <a:ea typeface="+mn-ea"/>
                <a:cs typeface="+mn-cs"/>
              </a:rPr>
              <a:t>=</a:t>
            </a:r>
            <a:endParaRPr kumimoji="0" lang="en-GB" sz="2400" b="0" i="0" u="none" strike="noStrike" kern="1200" cap="none" spc="0" normalizeH="0" baseline="0" noProof="0">
              <a:ln>
                <a:noFill/>
              </a:ln>
              <a:solidFill>
                <a:schemeClr val="accent1"/>
              </a:solidFill>
              <a:effectLst/>
              <a:uLnTx/>
              <a:uFillTx/>
              <a:latin typeface="Arial"/>
              <a:ea typeface="+mn-ea"/>
              <a:cs typeface="+mn-cs"/>
            </a:endParaRPr>
          </a:p>
        </p:txBody>
      </p:sp>
      <p:sp>
        <p:nvSpPr>
          <p:cNvPr id="12" name="Rectangle 11">
            <a:extLst>
              <a:ext uri="{FF2B5EF4-FFF2-40B4-BE49-F238E27FC236}">
                <a16:creationId xmlns:a16="http://schemas.microsoft.com/office/drawing/2014/main" id="{55E836E3-6CAA-CB59-2C84-86B6ADFEF7AA}"/>
              </a:ext>
            </a:extLst>
          </p:cNvPr>
          <p:cNvSpPr/>
          <p:nvPr/>
        </p:nvSpPr>
        <p:spPr>
          <a:xfrm>
            <a:off x="4388777" y="3991222"/>
            <a:ext cx="369012"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accent1"/>
                </a:solidFill>
                <a:effectLst/>
                <a:uLnTx/>
                <a:uFillTx/>
                <a:latin typeface="EC Square Sans Pro" panose="020B0506040000020004" pitchFamily="34" charset="0"/>
                <a:ea typeface="+mn-ea"/>
                <a:cs typeface="+mn-cs"/>
              </a:rPr>
              <a:t>+</a:t>
            </a:r>
            <a:endParaRPr kumimoji="0" lang="en-GB" sz="2400" b="0" i="0" u="none" strike="noStrike" kern="1200" cap="none" spc="0" normalizeH="0" baseline="0" noProof="0">
              <a:ln>
                <a:noFill/>
              </a:ln>
              <a:solidFill>
                <a:schemeClr val="accent1"/>
              </a:solidFill>
              <a:effectLst/>
              <a:uLnTx/>
              <a:uFillTx/>
              <a:latin typeface="Arial"/>
              <a:ea typeface="+mn-ea"/>
              <a:cs typeface="+mn-cs"/>
            </a:endParaRPr>
          </a:p>
        </p:txBody>
      </p:sp>
      <p:sp>
        <p:nvSpPr>
          <p:cNvPr id="13" name="Rectangle: Rounded Corners 12">
            <a:extLst>
              <a:ext uri="{FF2B5EF4-FFF2-40B4-BE49-F238E27FC236}">
                <a16:creationId xmlns:a16="http://schemas.microsoft.com/office/drawing/2014/main" id="{BD5689E8-9A3D-632A-ACB7-D31E10DC5491}"/>
              </a:ext>
            </a:extLst>
          </p:cNvPr>
          <p:cNvSpPr/>
          <p:nvPr/>
        </p:nvSpPr>
        <p:spPr>
          <a:xfrm>
            <a:off x="587305" y="5020231"/>
            <a:ext cx="2215413" cy="374571"/>
          </a:xfrm>
          <a:prstGeom prst="roundRect">
            <a:avLst/>
          </a:prstGeom>
          <a:solidFill>
            <a:schemeClr val="bg1">
              <a:lumMod val="95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accent4"/>
                </a:solidFill>
                <a:effectLst/>
                <a:uLnTx/>
                <a:uFillTx/>
                <a:latin typeface="EC Square Sans Pro" panose="020B0506040000020004" pitchFamily="34" charset="0"/>
                <a:ea typeface="+mn-ea"/>
                <a:cs typeface="+mn-cs"/>
              </a:rPr>
              <a:t>Horizon Europe</a:t>
            </a:r>
            <a:endParaRPr kumimoji="0" lang="en-GB" sz="1600" b="0" i="0" u="none" strike="noStrike" kern="1200" cap="none" spc="-30" normalizeH="0" baseline="0" noProof="0">
              <a:ln>
                <a:noFill/>
              </a:ln>
              <a:solidFill>
                <a:schemeClr val="accent4"/>
              </a:solidFill>
              <a:effectLst/>
              <a:uLnTx/>
              <a:uFillTx/>
              <a:latin typeface="EC Square Sans Pro" panose="020B0506040000020004" pitchFamily="34" charset="0"/>
              <a:ea typeface="+mn-ea"/>
              <a:cs typeface="+mn-cs"/>
            </a:endParaRPr>
          </a:p>
        </p:txBody>
      </p:sp>
      <p:sp>
        <p:nvSpPr>
          <p:cNvPr id="14" name="Rectangle 13">
            <a:extLst>
              <a:ext uri="{FF2B5EF4-FFF2-40B4-BE49-F238E27FC236}">
                <a16:creationId xmlns:a16="http://schemas.microsoft.com/office/drawing/2014/main" id="{D635AB77-ECE3-463A-C52A-21BF866D718E}"/>
              </a:ext>
            </a:extLst>
          </p:cNvPr>
          <p:cNvSpPr/>
          <p:nvPr/>
        </p:nvSpPr>
        <p:spPr>
          <a:xfrm>
            <a:off x="666916" y="1821459"/>
            <a:ext cx="2215413"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accent2"/>
                </a:solidFill>
                <a:effectLst/>
                <a:uLnTx/>
                <a:uFillTx/>
                <a:latin typeface="EC Square Sans Pro" panose="020B0506040000020004" pitchFamily="34" charset="0"/>
                <a:ea typeface="+mn-ea"/>
                <a:cs typeface="+mn-cs"/>
              </a:rPr>
              <a:t>PROGRAMMES CONCERNED</a:t>
            </a:r>
            <a:endParaRPr kumimoji="0" lang="en-GB" sz="1600" b="0" i="0" u="none" strike="noStrike" kern="1200" cap="none" spc="-30" normalizeH="0" baseline="0" noProof="0">
              <a:ln>
                <a:noFill/>
              </a:ln>
              <a:solidFill>
                <a:schemeClr val="accent2"/>
              </a:solidFill>
              <a:effectLst/>
              <a:uLnTx/>
              <a:uFillTx/>
              <a:latin typeface="EC Square Sans Pro" panose="020B0506040000020004" pitchFamily="34" charset="0"/>
              <a:ea typeface="+mn-ea"/>
              <a:cs typeface="+mn-cs"/>
            </a:endParaRPr>
          </a:p>
        </p:txBody>
      </p:sp>
      <p:sp>
        <p:nvSpPr>
          <p:cNvPr id="15" name="Rectangle: Rounded Corners 14">
            <a:extLst>
              <a:ext uri="{FF2B5EF4-FFF2-40B4-BE49-F238E27FC236}">
                <a16:creationId xmlns:a16="http://schemas.microsoft.com/office/drawing/2014/main" id="{6623CB13-C0B3-C2DF-8318-F8CF6A39EF01}"/>
              </a:ext>
            </a:extLst>
          </p:cNvPr>
          <p:cNvSpPr/>
          <p:nvPr/>
        </p:nvSpPr>
        <p:spPr>
          <a:xfrm>
            <a:off x="621424" y="4412712"/>
            <a:ext cx="2215413" cy="374571"/>
          </a:xfrm>
          <a:prstGeom prst="roundRect">
            <a:avLst/>
          </a:prstGeom>
          <a:solidFill>
            <a:schemeClr val="bg1">
              <a:lumMod val="95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accent4"/>
                </a:solidFill>
                <a:effectLst/>
                <a:uLnTx/>
                <a:uFillTx/>
                <a:latin typeface="EC Square Sans Pro" panose="020B0506040000020004" pitchFamily="34" charset="0"/>
                <a:ea typeface="+mn-ea"/>
                <a:cs typeface="+mn-cs"/>
              </a:rPr>
              <a:t>EU4Health</a:t>
            </a:r>
            <a:endParaRPr kumimoji="0" lang="en-GB" sz="1600" b="0" i="0" u="none" strike="noStrike" kern="1200" cap="none" spc="-30" normalizeH="0" baseline="0" noProof="0">
              <a:ln>
                <a:noFill/>
              </a:ln>
              <a:solidFill>
                <a:schemeClr val="accent4"/>
              </a:solidFill>
              <a:effectLst/>
              <a:uLnTx/>
              <a:uFillTx/>
              <a:latin typeface="EC Square Sans Pro" panose="020B0506040000020004" pitchFamily="34" charset="0"/>
              <a:ea typeface="+mn-ea"/>
              <a:cs typeface="+mn-cs"/>
            </a:endParaRPr>
          </a:p>
        </p:txBody>
      </p:sp>
      <p:sp>
        <p:nvSpPr>
          <p:cNvPr id="16" name="Rectangle: Rounded Corners 15">
            <a:extLst>
              <a:ext uri="{FF2B5EF4-FFF2-40B4-BE49-F238E27FC236}">
                <a16:creationId xmlns:a16="http://schemas.microsoft.com/office/drawing/2014/main" id="{125F1117-B13A-8E91-2A71-409952791DE4}"/>
              </a:ext>
            </a:extLst>
          </p:cNvPr>
          <p:cNvSpPr/>
          <p:nvPr/>
        </p:nvSpPr>
        <p:spPr>
          <a:xfrm>
            <a:off x="644171" y="3532778"/>
            <a:ext cx="2215413" cy="646986"/>
          </a:xfrm>
          <a:prstGeom prst="roundRect">
            <a:avLst/>
          </a:prstGeom>
          <a:solidFill>
            <a:schemeClr val="bg1">
              <a:lumMod val="95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accent4"/>
                </a:solidFill>
                <a:effectLst/>
                <a:uLnTx/>
                <a:uFillTx/>
                <a:latin typeface="EC Square Sans Pro" panose="020B0506040000020004" pitchFamily="34" charset="0"/>
                <a:ea typeface="+mn-ea"/>
                <a:cs typeface="+mn-cs"/>
              </a:rPr>
              <a:t>European Defence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accent4"/>
                </a:solidFill>
                <a:effectLst/>
                <a:uLnTx/>
                <a:uFillTx/>
                <a:latin typeface="EC Square Sans Pro" panose="020B0506040000020004" pitchFamily="34" charset="0"/>
                <a:ea typeface="+mn-ea"/>
                <a:cs typeface="+mn-cs"/>
              </a:rPr>
              <a:t>Fund</a:t>
            </a:r>
            <a:endParaRPr kumimoji="0" lang="en-GB" sz="1600" b="0" i="0" u="none" strike="noStrike" kern="1200" cap="none" spc="-30" normalizeH="0" baseline="0" noProof="0">
              <a:ln>
                <a:noFill/>
              </a:ln>
              <a:solidFill>
                <a:schemeClr val="accent4"/>
              </a:solidFill>
              <a:effectLst/>
              <a:uLnTx/>
              <a:uFillTx/>
              <a:latin typeface="EC Square Sans Pro" panose="020B0506040000020004" pitchFamily="34" charset="0"/>
              <a:ea typeface="+mn-ea"/>
              <a:cs typeface="+mn-cs"/>
            </a:endParaRPr>
          </a:p>
        </p:txBody>
      </p:sp>
      <p:sp>
        <p:nvSpPr>
          <p:cNvPr id="18" name="Rounded Rectangle 17">
            <a:extLst>
              <a:ext uri="{FF2B5EF4-FFF2-40B4-BE49-F238E27FC236}">
                <a16:creationId xmlns:a16="http://schemas.microsoft.com/office/drawing/2014/main" id="{C45A8E16-258E-E7E5-81BE-084DA0235E97}"/>
              </a:ext>
            </a:extLst>
          </p:cNvPr>
          <p:cNvSpPr/>
          <p:nvPr/>
        </p:nvSpPr>
        <p:spPr>
          <a:xfrm>
            <a:off x="6097155" y="3274001"/>
            <a:ext cx="1553553" cy="1599806"/>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chemeClr val="accent4"/>
              </a:solidFill>
              <a:effectLst/>
              <a:uLnTx/>
              <a:uFillTx/>
              <a:latin typeface="EC Square Sans Pro" panose="020B05060400000200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chemeClr val="accent4"/>
              </a:solidFill>
              <a:effectLst/>
              <a:uLnTx/>
              <a:uFillTx/>
              <a:latin typeface="EC Square Sans Pro" panose="020B05060400000200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chemeClr val="accent4"/>
              </a:solidFill>
              <a:effectLst/>
              <a:uLnTx/>
              <a:uFillTx/>
              <a:latin typeface="EC Square Sans Pro" panose="020B05060400000200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chemeClr val="accent4"/>
              </a:solidFill>
              <a:effectLst/>
              <a:uLnTx/>
              <a:uFillTx/>
              <a:latin typeface="EC Square Sans Pro" panose="020B05060400000200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50">
              <a:solidFill>
                <a:schemeClr val="accent4"/>
              </a:solidFill>
              <a:latin typeface="EC Square Sans Pro" panose="020B05060400000200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accent4"/>
                </a:solidFill>
                <a:latin typeface="EC Square Sans Pro" panose="020B0506040000020004" pitchFamily="34" charset="0"/>
              </a:rPr>
              <a:t>Award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accent4"/>
                </a:solidFill>
                <a:effectLst/>
                <a:uLnTx/>
                <a:uFillTx/>
                <a:latin typeface="EC Square Sans Pro" panose="020B0506040000020004" pitchFamily="34" charset="0"/>
                <a:ea typeface="+mn-ea"/>
                <a:cs typeface="+mn-cs"/>
              </a:rPr>
              <a:t>STEP Seal</a:t>
            </a:r>
          </a:p>
        </p:txBody>
      </p:sp>
      <p:sp>
        <p:nvSpPr>
          <p:cNvPr id="20" name="Rectangle: Rounded Corners 19">
            <a:extLst>
              <a:ext uri="{FF2B5EF4-FFF2-40B4-BE49-F238E27FC236}">
                <a16:creationId xmlns:a16="http://schemas.microsoft.com/office/drawing/2014/main" id="{5D8DCAF6-AA28-DE91-2DED-3BDC283400F3}"/>
              </a:ext>
            </a:extLst>
          </p:cNvPr>
          <p:cNvSpPr/>
          <p:nvPr/>
        </p:nvSpPr>
        <p:spPr>
          <a:xfrm>
            <a:off x="644171" y="2652844"/>
            <a:ext cx="2215413" cy="646986"/>
          </a:xfrm>
          <a:prstGeom prst="roundRect">
            <a:avLst/>
          </a:prstGeom>
          <a:solidFill>
            <a:schemeClr val="bg1">
              <a:lumMod val="95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accent4"/>
                </a:solidFill>
                <a:effectLst/>
                <a:uLnTx/>
                <a:uFillTx/>
                <a:latin typeface="EC Square Sans Pro" panose="020B0506040000020004" pitchFamily="34" charset="0"/>
                <a:ea typeface="+mn-ea"/>
                <a:cs typeface="+mn-cs"/>
              </a:rPr>
              <a:t>Digital Europe Programme</a:t>
            </a:r>
            <a:endParaRPr kumimoji="0" lang="en-GB" sz="1600" b="0" i="0" u="none" strike="noStrike" kern="1200" cap="none" spc="-30" normalizeH="0" baseline="0" noProof="0">
              <a:ln>
                <a:noFill/>
              </a:ln>
              <a:solidFill>
                <a:schemeClr val="accent4"/>
              </a:solidFill>
              <a:effectLst/>
              <a:uLnTx/>
              <a:uFillTx/>
              <a:latin typeface="EC Square Sans Pro" panose="020B0506040000020004" pitchFamily="34" charset="0"/>
              <a:ea typeface="+mn-ea"/>
              <a:cs typeface="+mn-cs"/>
            </a:endParaRPr>
          </a:p>
        </p:txBody>
      </p:sp>
      <p:sp>
        <p:nvSpPr>
          <p:cNvPr id="21" name="Rectangle 20">
            <a:extLst>
              <a:ext uri="{FF2B5EF4-FFF2-40B4-BE49-F238E27FC236}">
                <a16:creationId xmlns:a16="http://schemas.microsoft.com/office/drawing/2014/main" id="{FF2CA372-7C50-9438-1BA2-8CF477CF155B}"/>
              </a:ext>
            </a:extLst>
          </p:cNvPr>
          <p:cNvSpPr/>
          <p:nvPr/>
        </p:nvSpPr>
        <p:spPr>
          <a:xfrm>
            <a:off x="3010809" y="1717846"/>
            <a:ext cx="3124947"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accent2"/>
                </a:solidFill>
                <a:effectLst/>
                <a:uLnTx/>
                <a:uFillTx/>
                <a:latin typeface="EC Square Sans Pro" panose="020B0506040000020004" pitchFamily="34" charset="0"/>
                <a:ea typeface="+mn-ea"/>
                <a:cs typeface="+mn-cs"/>
              </a:rPr>
              <a:t>CONDITIONS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accent2"/>
                </a:solidFill>
                <a:effectLst/>
                <a:uLnTx/>
                <a:uFillTx/>
                <a:latin typeface="EC Square Sans Pro" panose="020B0506040000020004" pitchFamily="34" charset="0"/>
                <a:ea typeface="+mn-ea"/>
                <a:cs typeface="+mn-cs"/>
              </a:rPr>
              <a:t>FOR ATTRIBUTION</a:t>
            </a:r>
            <a:endParaRPr kumimoji="0" lang="en-GB" sz="1600" b="0" i="0" u="none" strike="noStrike" kern="1200" cap="none" spc="-30" normalizeH="0" baseline="0" noProof="0">
              <a:ln>
                <a:noFill/>
              </a:ln>
              <a:solidFill>
                <a:schemeClr val="accent2"/>
              </a:solidFill>
              <a:effectLst/>
              <a:uLnTx/>
              <a:uFillTx/>
              <a:latin typeface="EC Square Sans Pro" panose="020B0506040000020004" pitchFamily="34" charset="0"/>
              <a:ea typeface="+mn-ea"/>
              <a:cs typeface="+mn-cs"/>
            </a:endParaRPr>
          </a:p>
        </p:txBody>
      </p:sp>
      <p:sp>
        <p:nvSpPr>
          <p:cNvPr id="22" name="Rectangle 21">
            <a:extLst>
              <a:ext uri="{FF2B5EF4-FFF2-40B4-BE49-F238E27FC236}">
                <a16:creationId xmlns:a16="http://schemas.microsoft.com/office/drawing/2014/main" id="{3DD7996A-EAC9-E364-5844-5A22AEEC9110}"/>
              </a:ext>
            </a:extLst>
          </p:cNvPr>
          <p:cNvSpPr/>
          <p:nvPr/>
        </p:nvSpPr>
        <p:spPr>
          <a:xfrm>
            <a:off x="5767138" y="2488906"/>
            <a:ext cx="2215413"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accent2"/>
                </a:solidFill>
                <a:effectLst/>
                <a:uLnTx/>
                <a:uFillTx/>
                <a:latin typeface="EC Square Sans Pro" panose="020B0506040000020004" pitchFamily="34" charset="0"/>
                <a:ea typeface="+mn-ea"/>
                <a:cs typeface="+mn-cs"/>
              </a:rPr>
              <a:t>PUBLICATION ON STEP PORTAL</a:t>
            </a:r>
            <a:endParaRPr kumimoji="0" lang="en-GB" sz="1600" b="0" i="0" u="none" strike="noStrike" kern="1200" cap="none" spc="-30" normalizeH="0" baseline="0" noProof="0">
              <a:ln>
                <a:noFill/>
              </a:ln>
              <a:solidFill>
                <a:schemeClr val="accent2"/>
              </a:solidFill>
              <a:effectLst/>
              <a:uLnTx/>
              <a:uFillTx/>
              <a:latin typeface="EC Square Sans Pro" panose="020B0506040000020004" pitchFamily="34" charset="0"/>
              <a:ea typeface="+mn-ea"/>
              <a:cs typeface="+mn-cs"/>
            </a:endParaRPr>
          </a:p>
        </p:txBody>
      </p:sp>
      <p:grpSp>
        <p:nvGrpSpPr>
          <p:cNvPr id="23" name="Group 22">
            <a:extLst>
              <a:ext uri="{FF2B5EF4-FFF2-40B4-BE49-F238E27FC236}">
                <a16:creationId xmlns:a16="http://schemas.microsoft.com/office/drawing/2014/main" id="{3745DA6C-F4C7-409B-4C07-61739730CC12}"/>
              </a:ext>
            </a:extLst>
          </p:cNvPr>
          <p:cNvGrpSpPr/>
          <p:nvPr/>
        </p:nvGrpSpPr>
        <p:grpSpPr>
          <a:xfrm>
            <a:off x="6473881" y="3428994"/>
            <a:ext cx="800099" cy="800099"/>
            <a:chOff x="7785785" y="1716089"/>
            <a:chExt cx="800099" cy="800099"/>
          </a:xfrm>
        </p:grpSpPr>
        <p:sp>
          <p:nvSpPr>
            <p:cNvPr id="24" name="Rectangle: Rounded Corners 23">
              <a:extLst>
                <a:ext uri="{FF2B5EF4-FFF2-40B4-BE49-F238E27FC236}">
                  <a16:creationId xmlns:a16="http://schemas.microsoft.com/office/drawing/2014/main" id="{6D640883-EB0F-0DE3-2A69-4A58B2EDB648}"/>
                </a:ext>
              </a:extLst>
            </p:cNvPr>
            <p:cNvSpPr/>
            <p:nvPr/>
          </p:nvSpPr>
          <p:spPr>
            <a:xfrm rot="2700000">
              <a:off x="7785785" y="1716089"/>
              <a:ext cx="800099" cy="800099"/>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grpSp>
          <p:nvGrpSpPr>
            <p:cNvPr id="25" name="Group 24">
              <a:extLst>
                <a:ext uri="{FF2B5EF4-FFF2-40B4-BE49-F238E27FC236}">
                  <a16:creationId xmlns:a16="http://schemas.microsoft.com/office/drawing/2014/main" id="{3E0E32F6-68FE-8FC2-15A4-BC5E7D9C7FA8}"/>
                </a:ext>
              </a:extLst>
            </p:cNvPr>
            <p:cNvGrpSpPr/>
            <p:nvPr/>
          </p:nvGrpSpPr>
          <p:grpSpPr>
            <a:xfrm>
              <a:off x="7996857" y="1833165"/>
              <a:ext cx="377953" cy="565946"/>
              <a:chOff x="16217901" y="4400551"/>
              <a:chExt cx="609600" cy="912813"/>
            </a:xfrm>
          </p:grpSpPr>
          <p:sp>
            <p:nvSpPr>
              <p:cNvPr id="26" name="Freeform 23">
                <a:extLst>
                  <a:ext uri="{FF2B5EF4-FFF2-40B4-BE49-F238E27FC236}">
                    <a16:creationId xmlns:a16="http://schemas.microsoft.com/office/drawing/2014/main" id="{676E059F-4663-61CE-1A00-73EF05272446}"/>
                  </a:ext>
                </a:extLst>
              </p:cNvPr>
              <p:cNvSpPr>
                <a:spLocks/>
              </p:cNvSpPr>
              <p:nvPr/>
            </p:nvSpPr>
            <p:spPr bwMode="auto">
              <a:xfrm>
                <a:off x="16352838" y="4540251"/>
                <a:ext cx="339725" cy="346075"/>
              </a:xfrm>
              <a:custGeom>
                <a:avLst/>
                <a:gdLst>
                  <a:gd name="T0" fmla="*/ 45 w 90"/>
                  <a:gd name="T1" fmla="*/ 1 h 92"/>
                  <a:gd name="T2" fmla="*/ 1 w 90"/>
                  <a:gd name="T3" fmla="*/ 45 h 92"/>
                  <a:gd name="T4" fmla="*/ 44 w 90"/>
                  <a:gd name="T5" fmla="*/ 91 h 92"/>
                  <a:gd name="T6" fmla="*/ 90 w 90"/>
                  <a:gd name="T7" fmla="*/ 46 h 92"/>
                  <a:gd name="T8" fmla="*/ 45 w 90"/>
                  <a:gd name="T9" fmla="*/ 1 h 92"/>
                </a:gdLst>
                <a:ahLst/>
                <a:cxnLst>
                  <a:cxn ang="0">
                    <a:pos x="T0" y="T1"/>
                  </a:cxn>
                  <a:cxn ang="0">
                    <a:pos x="T2" y="T3"/>
                  </a:cxn>
                  <a:cxn ang="0">
                    <a:pos x="T4" y="T5"/>
                  </a:cxn>
                  <a:cxn ang="0">
                    <a:pos x="T6" y="T7"/>
                  </a:cxn>
                  <a:cxn ang="0">
                    <a:pos x="T8" y="T9"/>
                  </a:cxn>
                </a:cxnLst>
                <a:rect l="0" t="0" r="r" b="b"/>
                <a:pathLst>
                  <a:path w="90" h="92">
                    <a:moveTo>
                      <a:pt x="45" y="1"/>
                    </a:moveTo>
                    <a:cubicBezTo>
                      <a:pt x="21" y="0"/>
                      <a:pt x="1" y="21"/>
                      <a:pt x="1" y="45"/>
                    </a:cubicBezTo>
                    <a:cubicBezTo>
                      <a:pt x="0" y="70"/>
                      <a:pt x="22" y="90"/>
                      <a:pt x="44" y="91"/>
                    </a:cubicBezTo>
                    <a:cubicBezTo>
                      <a:pt x="68" y="92"/>
                      <a:pt x="90" y="69"/>
                      <a:pt x="90" y="46"/>
                    </a:cubicBezTo>
                    <a:cubicBezTo>
                      <a:pt x="90" y="21"/>
                      <a:pt x="70" y="1"/>
                      <a:pt x="45" y="1"/>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27" name="Freeform 24">
                <a:extLst>
                  <a:ext uri="{FF2B5EF4-FFF2-40B4-BE49-F238E27FC236}">
                    <a16:creationId xmlns:a16="http://schemas.microsoft.com/office/drawing/2014/main" id="{D751276F-55AE-35CB-4C09-F35B0A4F0446}"/>
                  </a:ext>
                </a:extLst>
              </p:cNvPr>
              <p:cNvSpPr>
                <a:spLocks noEditPoints="1"/>
              </p:cNvSpPr>
              <p:nvPr/>
            </p:nvSpPr>
            <p:spPr bwMode="auto">
              <a:xfrm>
                <a:off x="16217901" y="4400551"/>
                <a:ext cx="609600" cy="622300"/>
              </a:xfrm>
              <a:custGeom>
                <a:avLst/>
                <a:gdLst>
                  <a:gd name="T0" fmla="*/ 126 w 162"/>
                  <a:gd name="T1" fmla="*/ 83 h 165"/>
                  <a:gd name="T2" fmla="*/ 80 w 162"/>
                  <a:gd name="T3" fmla="*/ 128 h 165"/>
                  <a:gd name="T4" fmla="*/ 37 w 162"/>
                  <a:gd name="T5" fmla="*/ 82 h 165"/>
                  <a:gd name="T6" fmla="*/ 81 w 162"/>
                  <a:gd name="T7" fmla="*/ 38 h 165"/>
                  <a:gd name="T8" fmla="*/ 126 w 162"/>
                  <a:gd name="T9" fmla="*/ 83 h 165"/>
                  <a:gd name="T10" fmla="*/ 160 w 162"/>
                  <a:gd name="T11" fmla="*/ 69 h 165"/>
                  <a:gd name="T12" fmla="*/ 158 w 162"/>
                  <a:gd name="T13" fmla="*/ 60 h 165"/>
                  <a:gd name="T14" fmla="*/ 153 w 162"/>
                  <a:gd name="T15" fmla="*/ 57 h 165"/>
                  <a:gd name="T16" fmla="*/ 145 w 162"/>
                  <a:gd name="T17" fmla="*/ 43 h 165"/>
                  <a:gd name="T18" fmla="*/ 146 w 162"/>
                  <a:gd name="T19" fmla="*/ 36 h 165"/>
                  <a:gd name="T20" fmla="*/ 140 w 162"/>
                  <a:gd name="T21" fmla="*/ 29 h 165"/>
                  <a:gd name="T22" fmla="*/ 135 w 162"/>
                  <a:gd name="T23" fmla="*/ 28 h 165"/>
                  <a:gd name="T24" fmla="*/ 121 w 162"/>
                  <a:gd name="T25" fmla="*/ 18 h 165"/>
                  <a:gd name="T26" fmla="*/ 119 w 162"/>
                  <a:gd name="T27" fmla="*/ 12 h 165"/>
                  <a:gd name="T28" fmla="*/ 111 w 162"/>
                  <a:gd name="T29" fmla="*/ 8 h 165"/>
                  <a:gd name="T30" fmla="*/ 106 w 162"/>
                  <a:gd name="T31" fmla="*/ 10 h 165"/>
                  <a:gd name="T32" fmla="*/ 89 w 162"/>
                  <a:gd name="T33" fmla="*/ 6 h 165"/>
                  <a:gd name="T34" fmla="*/ 85 w 162"/>
                  <a:gd name="T35" fmla="*/ 2 h 165"/>
                  <a:gd name="T36" fmla="*/ 76 w 162"/>
                  <a:gd name="T37" fmla="*/ 2 h 165"/>
                  <a:gd name="T38" fmla="*/ 73 w 162"/>
                  <a:gd name="T39" fmla="*/ 7 h 165"/>
                  <a:gd name="T40" fmla="*/ 58 w 162"/>
                  <a:gd name="T41" fmla="*/ 11 h 165"/>
                  <a:gd name="T42" fmla="*/ 51 w 162"/>
                  <a:gd name="T43" fmla="*/ 9 h 165"/>
                  <a:gd name="T44" fmla="*/ 42 w 162"/>
                  <a:gd name="T45" fmla="*/ 13 h 165"/>
                  <a:gd name="T46" fmla="*/ 40 w 162"/>
                  <a:gd name="T47" fmla="*/ 18 h 165"/>
                  <a:gd name="T48" fmla="*/ 28 w 162"/>
                  <a:gd name="T49" fmla="*/ 29 h 165"/>
                  <a:gd name="T50" fmla="*/ 22 w 162"/>
                  <a:gd name="T51" fmla="*/ 29 h 165"/>
                  <a:gd name="T52" fmla="*/ 16 w 162"/>
                  <a:gd name="T53" fmla="*/ 37 h 165"/>
                  <a:gd name="T54" fmla="*/ 16 w 162"/>
                  <a:gd name="T55" fmla="*/ 40 h 165"/>
                  <a:gd name="T56" fmla="*/ 7 w 162"/>
                  <a:gd name="T57" fmla="*/ 59 h 165"/>
                  <a:gd name="T58" fmla="*/ 4 w 162"/>
                  <a:gd name="T59" fmla="*/ 61 h 165"/>
                  <a:gd name="T60" fmla="*/ 2 w 162"/>
                  <a:gd name="T61" fmla="*/ 70 h 165"/>
                  <a:gd name="T62" fmla="*/ 5 w 162"/>
                  <a:gd name="T63" fmla="*/ 74 h 165"/>
                  <a:gd name="T64" fmla="*/ 5 w 162"/>
                  <a:gd name="T65" fmla="*/ 92 h 165"/>
                  <a:gd name="T66" fmla="*/ 3 w 162"/>
                  <a:gd name="T67" fmla="*/ 96 h 165"/>
                  <a:gd name="T68" fmla="*/ 5 w 162"/>
                  <a:gd name="T69" fmla="*/ 105 h 165"/>
                  <a:gd name="T70" fmla="*/ 9 w 162"/>
                  <a:gd name="T71" fmla="*/ 108 h 165"/>
                  <a:gd name="T72" fmla="*/ 17 w 162"/>
                  <a:gd name="T73" fmla="*/ 122 h 165"/>
                  <a:gd name="T74" fmla="*/ 16 w 162"/>
                  <a:gd name="T75" fmla="*/ 130 h 165"/>
                  <a:gd name="T76" fmla="*/ 22 w 162"/>
                  <a:gd name="T77" fmla="*/ 137 h 165"/>
                  <a:gd name="T78" fmla="*/ 27 w 162"/>
                  <a:gd name="T79" fmla="*/ 137 h 165"/>
                  <a:gd name="T80" fmla="*/ 42 w 162"/>
                  <a:gd name="T81" fmla="*/ 149 h 165"/>
                  <a:gd name="T82" fmla="*/ 55 w 162"/>
                  <a:gd name="T83" fmla="*/ 155 h 165"/>
                  <a:gd name="T84" fmla="*/ 74 w 162"/>
                  <a:gd name="T85" fmla="*/ 159 h 165"/>
                  <a:gd name="T86" fmla="*/ 77 w 162"/>
                  <a:gd name="T87" fmla="*/ 163 h 165"/>
                  <a:gd name="T88" fmla="*/ 86 w 162"/>
                  <a:gd name="T89" fmla="*/ 163 h 165"/>
                  <a:gd name="T90" fmla="*/ 90 w 162"/>
                  <a:gd name="T91" fmla="*/ 158 h 165"/>
                  <a:gd name="T92" fmla="*/ 106 w 162"/>
                  <a:gd name="T93" fmla="*/ 154 h 165"/>
                  <a:gd name="T94" fmla="*/ 112 w 162"/>
                  <a:gd name="T95" fmla="*/ 156 h 165"/>
                  <a:gd name="T96" fmla="*/ 120 w 162"/>
                  <a:gd name="T97" fmla="*/ 153 h 165"/>
                  <a:gd name="T98" fmla="*/ 122 w 162"/>
                  <a:gd name="T99" fmla="*/ 147 h 165"/>
                  <a:gd name="T100" fmla="*/ 133 w 162"/>
                  <a:gd name="T101" fmla="*/ 136 h 165"/>
                  <a:gd name="T102" fmla="*/ 141 w 162"/>
                  <a:gd name="T103" fmla="*/ 136 h 165"/>
                  <a:gd name="T104" fmla="*/ 147 w 162"/>
                  <a:gd name="T105" fmla="*/ 129 h 165"/>
                  <a:gd name="T106" fmla="*/ 146 w 162"/>
                  <a:gd name="T107" fmla="*/ 124 h 165"/>
                  <a:gd name="T108" fmla="*/ 154 w 162"/>
                  <a:gd name="T109" fmla="*/ 106 h 165"/>
                  <a:gd name="T110" fmla="*/ 158 w 162"/>
                  <a:gd name="T111" fmla="*/ 104 h 165"/>
                  <a:gd name="T112" fmla="*/ 160 w 162"/>
                  <a:gd name="T113" fmla="*/ 95 h 165"/>
                  <a:gd name="T114" fmla="*/ 157 w 162"/>
                  <a:gd name="T115" fmla="*/ 91 h 165"/>
                  <a:gd name="T116" fmla="*/ 157 w 162"/>
                  <a:gd name="T117" fmla="*/ 73 h 165"/>
                  <a:gd name="T118" fmla="*/ 160 w 162"/>
                  <a:gd name="T119"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2" h="165">
                    <a:moveTo>
                      <a:pt x="126" y="83"/>
                    </a:moveTo>
                    <a:cubicBezTo>
                      <a:pt x="126" y="106"/>
                      <a:pt x="104" y="129"/>
                      <a:pt x="80" y="128"/>
                    </a:cubicBezTo>
                    <a:cubicBezTo>
                      <a:pt x="58" y="127"/>
                      <a:pt x="36" y="107"/>
                      <a:pt x="37" y="82"/>
                    </a:cubicBezTo>
                    <a:cubicBezTo>
                      <a:pt x="37" y="58"/>
                      <a:pt x="57" y="37"/>
                      <a:pt x="81" y="38"/>
                    </a:cubicBezTo>
                    <a:cubicBezTo>
                      <a:pt x="106" y="38"/>
                      <a:pt x="126" y="58"/>
                      <a:pt x="126" y="83"/>
                    </a:cubicBezTo>
                    <a:moveTo>
                      <a:pt x="160" y="69"/>
                    </a:moveTo>
                    <a:cubicBezTo>
                      <a:pt x="162" y="65"/>
                      <a:pt x="161" y="62"/>
                      <a:pt x="158" y="60"/>
                    </a:cubicBezTo>
                    <a:cubicBezTo>
                      <a:pt x="156" y="59"/>
                      <a:pt x="154" y="58"/>
                      <a:pt x="153" y="57"/>
                    </a:cubicBezTo>
                    <a:cubicBezTo>
                      <a:pt x="148" y="54"/>
                      <a:pt x="145" y="49"/>
                      <a:pt x="145" y="43"/>
                    </a:cubicBezTo>
                    <a:cubicBezTo>
                      <a:pt x="145" y="41"/>
                      <a:pt x="146" y="39"/>
                      <a:pt x="146" y="36"/>
                    </a:cubicBezTo>
                    <a:cubicBezTo>
                      <a:pt x="147" y="32"/>
                      <a:pt x="144" y="29"/>
                      <a:pt x="140" y="29"/>
                    </a:cubicBezTo>
                    <a:cubicBezTo>
                      <a:pt x="138" y="28"/>
                      <a:pt x="137" y="28"/>
                      <a:pt x="135" y="28"/>
                    </a:cubicBezTo>
                    <a:cubicBezTo>
                      <a:pt x="128" y="28"/>
                      <a:pt x="123" y="24"/>
                      <a:pt x="121" y="18"/>
                    </a:cubicBezTo>
                    <a:cubicBezTo>
                      <a:pt x="120" y="16"/>
                      <a:pt x="120" y="14"/>
                      <a:pt x="119" y="12"/>
                    </a:cubicBezTo>
                    <a:cubicBezTo>
                      <a:pt x="118" y="8"/>
                      <a:pt x="115" y="7"/>
                      <a:pt x="111" y="8"/>
                    </a:cubicBezTo>
                    <a:cubicBezTo>
                      <a:pt x="110" y="9"/>
                      <a:pt x="108" y="10"/>
                      <a:pt x="106" y="10"/>
                    </a:cubicBezTo>
                    <a:cubicBezTo>
                      <a:pt x="100" y="13"/>
                      <a:pt x="93" y="12"/>
                      <a:pt x="89" y="6"/>
                    </a:cubicBezTo>
                    <a:cubicBezTo>
                      <a:pt x="87" y="5"/>
                      <a:pt x="86" y="4"/>
                      <a:pt x="85" y="2"/>
                    </a:cubicBezTo>
                    <a:cubicBezTo>
                      <a:pt x="82" y="0"/>
                      <a:pt x="79" y="0"/>
                      <a:pt x="76" y="2"/>
                    </a:cubicBezTo>
                    <a:cubicBezTo>
                      <a:pt x="75" y="4"/>
                      <a:pt x="74" y="5"/>
                      <a:pt x="73" y="7"/>
                    </a:cubicBezTo>
                    <a:cubicBezTo>
                      <a:pt x="69" y="11"/>
                      <a:pt x="64" y="13"/>
                      <a:pt x="58" y="11"/>
                    </a:cubicBezTo>
                    <a:cubicBezTo>
                      <a:pt x="56" y="11"/>
                      <a:pt x="53" y="10"/>
                      <a:pt x="51" y="9"/>
                    </a:cubicBezTo>
                    <a:cubicBezTo>
                      <a:pt x="46" y="7"/>
                      <a:pt x="43" y="9"/>
                      <a:pt x="42" y="13"/>
                    </a:cubicBezTo>
                    <a:cubicBezTo>
                      <a:pt x="41" y="15"/>
                      <a:pt x="41" y="16"/>
                      <a:pt x="40" y="18"/>
                    </a:cubicBezTo>
                    <a:cubicBezTo>
                      <a:pt x="39" y="24"/>
                      <a:pt x="35" y="28"/>
                      <a:pt x="28" y="29"/>
                    </a:cubicBezTo>
                    <a:cubicBezTo>
                      <a:pt x="26" y="29"/>
                      <a:pt x="24" y="29"/>
                      <a:pt x="22" y="29"/>
                    </a:cubicBezTo>
                    <a:cubicBezTo>
                      <a:pt x="18" y="30"/>
                      <a:pt x="15" y="32"/>
                      <a:pt x="16" y="37"/>
                    </a:cubicBezTo>
                    <a:cubicBezTo>
                      <a:pt x="16" y="38"/>
                      <a:pt x="16" y="39"/>
                      <a:pt x="16" y="40"/>
                    </a:cubicBezTo>
                    <a:cubicBezTo>
                      <a:pt x="18" y="49"/>
                      <a:pt x="16" y="54"/>
                      <a:pt x="7" y="59"/>
                    </a:cubicBezTo>
                    <a:cubicBezTo>
                      <a:pt x="6" y="60"/>
                      <a:pt x="5" y="60"/>
                      <a:pt x="4" y="61"/>
                    </a:cubicBezTo>
                    <a:cubicBezTo>
                      <a:pt x="1" y="63"/>
                      <a:pt x="0" y="66"/>
                      <a:pt x="2" y="70"/>
                    </a:cubicBezTo>
                    <a:cubicBezTo>
                      <a:pt x="3" y="71"/>
                      <a:pt x="4" y="72"/>
                      <a:pt x="5" y="74"/>
                    </a:cubicBezTo>
                    <a:cubicBezTo>
                      <a:pt x="9" y="80"/>
                      <a:pt x="9" y="86"/>
                      <a:pt x="5" y="92"/>
                    </a:cubicBezTo>
                    <a:cubicBezTo>
                      <a:pt x="5" y="93"/>
                      <a:pt x="3" y="95"/>
                      <a:pt x="3" y="96"/>
                    </a:cubicBezTo>
                    <a:cubicBezTo>
                      <a:pt x="0" y="100"/>
                      <a:pt x="1" y="103"/>
                      <a:pt x="5" y="105"/>
                    </a:cubicBezTo>
                    <a:cubicBezTo>
                      <a:pt x="6" y="106"/>
                      <a:pt x="8" y="107"/>
                      <a:pt x="9" y="108"/>
                    </a:cubicBezTo>
                    <a:cubicBezTo>
                      <a:pt x="15" y="111"/>
                      <a:pt x="18" y="115"/>
                      <a:pt x="17" y="122"/>
                    </a:cubicBezTo>
                    <a:cubicBezTo>
                      <a:pt x="17" y="124"/>
                      <a:pt x="17" y="127"/>
                      <a:pt x="16" y="130"/>
                    </a:cubicBezTo>
                    <a:cubicBezTo>
                      <a:pt x="16" y="134"/>
                      <a:pt x="19" y="136"/>
                      <a:pt x="22" y="137"/>
                    </a:cubicBezTo>
                    <a:cubicBezTo>
                      <a:pt x="24" y="137"/>
                      <a:pt x="25" y="137"/>
                      <a:pt x="27" y="137"/>
                    </a:cubicBezTo>
                    <a:cubicBezTo>
                      <a:pt x="35" y="137"/>
                      <a:pt x="40" y="141"/>
                      <a:pt x="42" y="149"/>
                    </a:cubicBezTo>
                    <a:cubicBezTo>
                      <a:pt x="44" y="158"/>
                      <a:pt x="47" y="159"/>
                      <a:pt x="55" y="155"/>
                    </a:cubicBezTo>
                    <a:cubicBezTo>
                      <a:pt x="62" y="152"/>
                      <a:pt x="69" y="153"/>
                      <a:pt x="74" y="159"/>
                    </a:cubicBezTo>
                    <a:cubicBezTo>
                      <a:pt x="75" y="160"/>
                      <a:pt x="76" y="162"/>
                      <a:pt x="77" y="163"/>
                    </a:cubicBezTo>
                    <a:cubicBezTo>
                      <a:pt x="80" y="165"/>
                      <a:pt x="84" y="165"/>
                      <a:pt x="86" y="163"/>
                    </a:cubicBezTo>
                    <a:cubicBezTo>
                      <a:pt x="88" y="161"/>
                      <a:pt x="89" y="160"/>
                      <a:pt x="90" y="158"/>
                    </a:cubicBezTo>
                    <a:cubicBezTo>
                      <a:pt x="95" y="154"/>
                      <a:pt x="100" y="152"/>
                      <a:pt x="106" y="154"/>
                    </a:cubicBezTo>
                    <a:cubicBezTo>
                      <a:pt x="108" y="155"/>
                      <a:pt x="110" y="156"/>
                      <a:pt x="112" y="156"/>
                    </a:cubicBezTo>
                    <a:cubicBezTo>
                      <a:pt x="116" y="158"/>
                      <a:pt x="119" y="156"/>
                      <a:pt x="120" y="153"/>
                    </a:cubicBezTo>
                    <a:cubicBezTo>
                      <a:pt x="121" y="151"/>
                      <a:pt x="121" y="149"/>
                      <a:pt x="122" y="147"/>
                    </a:cubicBezTo>
                    <a:cubicBezTo>
                      <a:pt x="124" y="141"/>
                      <a:pt x="128" y="138"/>
                      <a:pt x="133" y="136"/>
                    </a:cubicBezTo>
                    <a:cubicBezTo>
                      <a:pt x="136" y="136"/>
                      <a:pt x="139" y="136"/>
                      <a:pt x="141" y="136"/>
                    </a:cubicBezTo>
                    <a:cubicBezTo>
                      <a:pt x="145" y="135"/>
                      <a:pt x="147" y="133"/>
                      <a:pt x="147" y="129"/>
                    </a:cubicBezTo>
                    <a:cubicBezTo>
                      <a:pt x="147" y="127"/>
                      <a:pt x="146" y="126"/>
                      <a:pt x="146" y="124"/>
                    </a:cubicBezTo>
                    <a:cubicBezTo>
                      <a:pt x="144" y="116"/>
                      <a:pt x="147" y="110"/>
                      <a:pt x="154" y="106"/>
                    </a:cubicBezTo>
                    <a:cubicBezTo>
                      <a:pt x="155" y="105"/>
                      <a:pt x="157" y="105"/>
                      <a:pt x="158" y="104"/>
                    </a:cubicBezTo>
                    <a:cubicBezTo>
                      <a:pt x="161" y="102"/>
                      <a:pt x="162" y="98"/>
                      <a:pt x="160" y="95"/>
                    </a:cubicBezTo>
                    <a:cubicBezTo>
                      <a:pt x="159" y="93"/>
                      <a:pt x="158" y="92"/>
                      <a:pt x="157" y="91"/>
                    </a:cubicBezTo>
                    <a:cubicBezTo>
                      <a:pt x="153" y="85"/>
                      <a:pt x="153" y="79"/>
                      <a:pt x="157" y="73"/>
                    </a:cubicBezTo>
                    <a:cubicBezTo>
                      <a:pt x="158" y="72"/>
                      <a:pt x="159" y="70"/>
                      <a:pt x="160" y="69"/>
                    </a:cubicBezTo>
                  </a:path>
                </a:pathLst>
              </a:custGeom>
              <a:solidFill>
                <a:srgbClr val="0D47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28" name="Freeform 25">
                <a:extLst>
                  <a:ext uri="{FF2B5EF4-FFF2-40B4-BE49-F238E27FC236}">
                    <a16:creationId xmlns:a16="http://schemas.microsoft.com/office/drawing/2014/main" id="{4F3FFB98-E5A8-892C-5715-EC1F15F17709}"/>
                  </a:ext>
                </a:extLst>
              </p:cNvPr>
              <p:cNvSpPr>
                <a:spLocks/>
              </p:cNvSpPr>
              <p:nvPr/>
            </p:nvSpPr>
            <p:spPr bwMode="auto">
              <a:xfrm>
                <a:off x="16421101" y="4633913"/>
                <a:ext cx="203200" cy="155575"/>
              </a:xfrm>
              <a:custGeom>
                <a:avLst/>
                <a:gdLst>
                  <a:gd name="T0" fmla="*/ 43 w 54"/>
                  <a:gd name="T1" fmla="*/ 2 h 41"/>
                  <a:gd name="T2" fmla="*/ 31 w 54"/>
                  <a:gd name="T3" fmla="*/ 15 h 41"/>
                  <a:gd name="T4" fmla="*/ 19 w 54"/>
                  <a:gd name="T5" fmla="*/ 28 h 41"/>
                  <a:gd name="T6" fmla="*/ 15 w 54"/>
                  <a:gd name="T7" fmla="*/ 23 h 41"/>
                  <a:gd name="T8" fmla="*/ 11 w 54"/>
                  <a:gd name="T9" fmla="*/ 19 h 41"/>
                  <a:gd name="T10" fmla="*/ 2 w 54"/>
                  <a:gd name="T11" fmla="*/ 19 h 41"/>
                  <a:gd name="T12" fmla="*/ 3 w 54"/>
                  <a:gd name="T13" fmla="*/ 27 h 41"/>
                  <a:gd name="T14" fmla="*/ 14 w 54"/>
                  <a:gd name="T15" fmla="*/ 38 h 41"/>
                  <a:gd name="T16" fmla="*/ 23 w 54"/>
                  <a:gd name="T17" fmla="*/ 38 h 41"/>
                  <a:gd name="T18" fmla="*/ 51 w 54"/>
                  <a:gd name="T19" fmla="*/ 10 h 41"/>
                  <a:gd name="T20" fmla="*/ 52 w 54"/>
                  <a:gd name="T21" fmla="*/ 2 h 41"/>
                  <a:gd name="T22" fmla="*/ 43 w 54"/>
                  <a:gd name="T23" fmla="*/ 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41">
                    <a:moveTo>
                      <a:pt x="43" y="2"/>
                    </a:moveTo>
                    <a:cubicBezTo>
                      <a:pt x="39" y="6"/>
                      <a:pt x="35" y="11"/>
                      <a:pt x="31" y="15"/>
                    </a:cubicBezTo>
                    <a:cubicBezTo>
                      <a:pt x="27" y="19"/>
                      <a:pt x="23" y="23"/>
                      <a:pt x="19" y="28"/>
                    </a:cubicBezTo>
                    <a:cubicBezTo>
                      <a:pt x="17" y="25"/>
                      <a:pt x="16" y="24"/>
                      <a:pt x="15" y="23"/>
                    </a:cubicBezTo>
                    <a:cubicBezTo>
                      <a:pt x="13" y="22"/>
                      <a:pt x="12" y="20"/>
                      <a:pt x="11" y="19"/>
                    </a:cubicBezTo>
                    <a:cubicBezTo>
                      <a:pt x="8" y="16"/>
                      <a:pt x="5" y="16"/>
                      <a:pt x="2" y="19"/>
                    </a:cubicBezTo>
                    <a:cubicBezTo>
                      <a:pt x="0" y="21"/>
                      <a:pt x="0" y="24"/>
                      <a:pt x="3" y="27"/>
                    </a:cubicBezTo>
                    <a:cubicBezTo>
                      <a:pt x="7" y="31"/>
                      <a:pt x="10" y="35"/>
                      <a:pt x="14" y="38"/>
                    </a:cubicBezTo>
                    <a:cubicBezTo>
                      <a:pt x="17" y="41"/>
                      <a:pt x="20" y="41"/>
                      <a:pt x="23" y="38"/>
                    </a:cubicBezTo>
                    <a:cubicBezTo>
                      <a:pt x="32" y="29"/>
                      <a:pt x="42" y="20"/>
                      <a:pt x="51" y="10"/>
                    </a:cubicBezTo>
                    <a:cubicBezTo>
                      <a:pt x="54" y="8"/>
                      <a:pt x="54" y="4"/>
                      <a:pt x="52" y="2"/>
                    </a:cubicBezTo>
                    <a:cubicBezTo>
                      <a:pt x="50" y="0"/>
                      <a:pt x="46" y="0"/>
                      <a:pt x="43" y="2"/>
                    </a:cubicBezTo>
                  </a:path>
                </a:pathLst>
              </a:custGeom>
              <a:solidFill>
                <a:srgbClr val="0D47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29" name="Freeform 26">
                <a:extLst>
                  <a:ext uri="{FF2B5EF4-FFF2-40B4-BE49-F238E27FC236}">
                    <a16:creationId xmlns:a16="http://schemas.microsoft.com/office/drawing/2014/main" id="{C48FA744-A21E-A3E4-5CE6-3D8D76B47DBB}"/>
                  </a:ext>
                </a:extLst>
              </p:cNvPr>
              <p:cNvSpPr>
                <a:spLocks/>
              </p:cNvSpPr>
              <p:nvPr/>
            </p:nvSpPr>
            <p:spPr bwMode="auto">
              <a:xfrm>
                <a:off x="16583026" y="4973638"/>
                <a:ext cx="214313" cy="339725"/>
              </a:xfrm>
              <a:custGeom>
                <a:avLst/>
                <a:gdLst>
                  <a:gd name="T0" fmla="*/ 31 w 57"/>
                  <a:gd name="T1" fmla="*/ 7 h 90"/>
                  <a:gd name="T2" fmla="*/ 29 w 57"/>
                  <a:gd name="T3" fmla="*/ 13 h 90"/>
                  <a:gd name="T4" fmla="*/ 21 w 57"/>
                  <a:gd name="T5" fmla="*/ 17 h 90"/>
                  <a:gd name="T6" fmla="*/ 15 w 57"/>
                  <a:gd name="T7" fmla="*/ 15 h 90"/>
                  <a:gd name="T8" fmla="*/ 0 w 57"/>
                  <a:gd name="T9" fmla="*/ 18 h 90"/>
                  <a:gd name="T10" fmla="*/ 0 w 57"/>
                  <a:gd name="T11" fmla="*/ 20 h 90"/>
                  <a:gd name="T12" fmla="*/ 17 w 57"/>
                  <a:gd name="T13" fmla="*/ 80 h 90"/>
                  <a:gd name="T14" fmla="*/ 31 w 57"/>
                  <a:gd name="T15" fmla="*/ 89 h 90"/>
                  <a:gd name="T16" fmla="*/ 47 w 57"/>
                  <a:gd name="T17" fmla="*/ 84 h 90"/>
                  <a:gd name="T18" fmla="*/ 55 w 57"/>
                  <a:gd name="T19" fmla="*/ 70 h 90"/>
                  <a:gd name="T20" fmla="*/ 36 w 57"/>
                  <a:gd name="T21" fmla="*/ 0 h 90"/>
                  <a:gd name="T22" fmla="*/ 31 w 57"/>
                  <a:gd name="T23"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90">
                    <a:moveTo>
                      <a:pt x="31" y="7"/>
                    </a:moveTo>
                    <a:cubicBezTo>
                      <a:pt x="30" y="9"/>
                      <a:pt x="30" y="11"/>
                      <a:pt x="29" y="13"/>
                    </a:cubicBezTo>
                    <a:cubicBezTo>
                      <a:pt x="28" y="17"/>
                      <a:pt x="25" y="18"/>
                      <a:pt x="21" y="17"/>
                    </a:cubicBezTo>
                    <a:cubicBezTo>
                      <a:pt x="19" y="16"/>
                      <a:pt x="17" y="15"/>
                      <a:pt x="15" y="15"/>
                    </a:cubicBezTo>
                    <a:cubicBezTo>
                      <a:pt x="9" y="13"/>
                      <a:pt x="4" y="14"/>
                      <a:pt x="0" y="18"/>
                    </a:cubicBezTo>
                    <a:cubicBezTo>
                      <a:pt x="0" y="19"/>
                      <a:pt x="0" y="19"/>
                      <a:pt x="0" y="20"/>
                    </a:cubicBezTo>
                    <a:cubicBezTo>
                      <a:pt x="17" y="80"/>
                      <a:pt x="17" y="80"/>
                      <a:pt x="17" y="80"/>
                    </a:cubicBezTo>
                    <a:cubicBezTo>
                      <a:pt x="18" y="87"/>
                      <a:pt x="25" y="90"/>
                      <a:pt x="31" y="89"/>
                    </a:cubicBezTo>
                    <a:cubicBezTo>
                      <a:pt x="47" y="84"/>
                      <a:pt x="47" y="84"/>
                      <a:pt x="47" y="84"/>
                    </a:cubicBezTo>
                    <a:cubicBezTo>
                      <a:pt x="53" y="83"/>
                      <a:pt x="57" y="76"/>
                      <a:pt x="55" y="70"/>
                    </a:cubicBezTo>
                    <a:cubicBezTo>
                      <a:pt x="36" y="0"/>
                      <a:pt x="36" y="0"/>
                      <a:pt x="36" y="0"/>
                    </a:cubicBezTo>
                    <a:cubicBezTo>
                      <a:pt x="34" y="2"/>
                      <a:pt x="32" y="4"/>
                      <a:pt x="31" y="7"/>
                    </a:cubicBezTo>
                  </a:path>
                </a:pathLst>
              </a:custGeom>
              <a:solidFill>
                <a:srgbClr val="0D47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30" name="Freeform 27">
                <a:extLst>
                  <a:ext uri="{FF2B5EF4-FFF2-40B4-BE49-F238E27FC236}">
                    <a16:creationId xmlns:a16="http://schemas.microsoft.com/office/drawing/2014/main" id="{DC7B8649-E6E6-84FA-3E81-34D332D9BAF8}"/>
                  </a:ext>
                </a:extLst>
              </p:cNvPr>
              <p:cNvSpPr>
                <a:spLocks/>
              </p:cNvSpPr>
              <p:nvPr/>
            </p:nvSpPr>
            <p:spPr bwMode="auto">
              <a:xfrm>
                <a:off x="16232188" y="4984751"/>
                <a:ext cx="222250" cy="328613"/>
              </a:xfrm>
              <a:custGeom>
                <a:avLst/>
                <a:gdLst>
                  <a:gd name="T0" fmla="*/ 40 w 59"/>
                  <a:gd name="T1" fmla="*/ 13 h 87"/>
                  <a:gd name="T2" fmla="*/ 26 w 59"/>
                  <a:gd name="T3" fmla="*/ 6 h 87"/>
                  <a:gd name="T4" fmla="*/ 23 w 59"/>
                  <a:gd name="T5" fmla="*/ 0 h 87"/>
                  <a:gd name="T6" fmla="*/ 2 w 59"/>
                  <a:gd name="T7" fmla="*/ 65 h 87"/>
                  <a:gd name="T8" fmla="*/ 9 w 59"/>
                  <a:gd name="T9" fmla="*/ 80 h 87"/>
                  <a:gd name="T10" fmla="*/ 24 w 59"/>
                  <a:gd name="T11" fmla="*/ 85 h 87"/>
                  <a:gd name="T12" fmla="*/ 39 w 59"/>
                  <a:gd name="T13" fmla="*/ 78 h 87"/>
                  <a:gd name="T14" fmla="*/ 59 w 59"/>
                  <a:gd name="T15" fmla="*/ 19 h 87"/>
                  <a:gd name="T16" fmla="*/ 59 w 59"/>
                  <a:gd name="T17" fmla="*/ 18 h 87"/>
                  <a:gd name="T18" fmla="*/ 59 w 59"/>
                  <a:gd name="T19" fmla="*/ 17 h 87"/>
                  <a:gd name="T20" fmla="*/ 40 w 59"/>
                  <a:gd name="T21" fmla="*/ 1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87">
                    <a:moveTo>
                      <a:pt x="40" y="13"/>
                    </a:moveTo>
                    <a:cubicBezTo>
                      <a:pt x="31" y="17"/>
                      <a:pt x="28" y="15"/>
                      <a:pt x="26" y="6"/>
                    </a:cubicBezTo>
                    <a:cubicBezTo>
                      <a:pt x="25" y="4"/>
                      <a:pt x="24" y="2"/>
                      <a:pt x="23" y="0"/>
                    </a:cubicBezTo>
                    <a:cubicBezTo>
                      <a:pt x="2" y="65"/>
                      <a:pt x="2" y="65"/>
                      <a:pt x="2" y="65"/>
                    </a:cubicBezTo>
                    <a:cubicBezTo>
                      <a:pt x="0" y="71"/>
                      <a:pt x="3" y="78"/>
                      <a:pt x="9" y="80"/>
                    </a:cubicBezTo>
                    <a:cubicBezTo>
                      <a:pt x="24" y="85"/>
                      <a:pt x="24" y="85"/>
                      <a:pt x="24" y="85"/>
                    </a:cubicBezTo>
                    <a:cubicBezTo>
                      <a:pt x="31" y="87"/>
                      <a:pt x="37" y="84"/>
                      <a:pt x="39" y="78"/>
                    </a:cubicBezTo>
                    <a:cubicBezTo>
                      <a:pt x="59" y="19"/>
                      <a:pt x="59" y="19"/>
                      <a:pt x="59" y="19"/>
                    </a:cubicBezTo>
                    <a:cubicBezTo>
                      <a:pt x="59" y="18"/>
                      <a:pt x="59" y="18"/>
                      <a:pt x="59" y="18"/>
                    </a:cubicBezTo>
                    <a:cubicBezTo>
                      <a:pt x="59" y="17"/>
                      <a:pt x="59" y="17"/>
                      <a:pt x="59" y="17"/>
                    </a:cubicBezTo>
                    <a:cubicBezTo>
                      <a:pt x="53" y="11"/>
                      <a:pt x="47" y="9"/>
                      <a:pt x="40" y="13"/>
                    </a:cubicBezTo>
                  </a:path>
                </a:pathLst>
              </a:custGeom>
              <a:solidFill>
                <a:srgbClr val="0D47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grpSp>
      </p:grpSp>
      <p:sp>
        <p:nvSpPr>
          <p:cNvPr id="2" name="Slide Number Placeholder 1">
            <a:extLst>
              <a:ext uri="{FF2B5EF4-FFF2-40B4-BE49-F238E27FC236}">
                <a16:creationId xmlns:a16="http://schemas.microsoft.com/office/drawing/2014/main" id="{1507A25A-2D92-AA1E-0392-3ED033BE946A}"/>
              </a:ext>
            </a:extLst>
          </p:cNvPr>
          <p:cNvSpPr>
            <a:spLocks noGrp="1"/>
          </p:cNvSpPr>
          <p:nvPr>
            <p:ph type="sldNum" sz="quarter" idx="12"/>
          </p:nvPr>
        </p:nvSpPr>
        <p:spPr/>
        <p:txBody>
          <a:bodyPr/>
          <a:lstStyle/>
          <a:p>
            <a:fld id="{F46C79FD-C571-418B-AB0F-5EE936C85276}" type="slidenum">
              <a:rPr lang="en-GB" smtClean="0"/>
              <a:t>15</a:t>
            </a:fld>
            <a:endParaRPr lang="en-GB"/>
          </a:p>
        </p:txBody>
      </p:sp>
      <p:sp>
        <p:nvSpPr>
          <p:cNvPr id="19" name="Rectangle 18">
            <a:extLst>
              <a:ext uri="{FF2B5EF4-FFF2-40B4-BE49-F238E27FC236}">
                <a16:creationId xmlns:a16="http://schemas.microsoft.com/office/drawing/2014/main" id="{1ECF8356-5E02-4CE9-D303-D205D43FCD5F}"/>
              </a:ext>
            </a:extLst>
          </p:cNvPr>
          <p:cNvSpPr/>
          <p:nvPr/>
        </p:nvSpPr>
        <p:spPr>
          <a:xfrm>
            <a:off x="8124595" y="966741"/>
            <a:ext cx="3866954" cy="36933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a:ln>
                  <a:noFill/>
                </a:ln>
                <a:solidFill>
                  <a:schemeClr val="accent2"/>
                </a:solidFill>
                <a:effectLst/>
                <a:uLnTx/>
                <a:uFillTx/>
                <a:latin typeface="EC Square Sans Pro" panose="020B0506040000020004" pitchFamily="34" charset="0"/>
                <a:ea typeface="+mn-ea"/>
                <a:cs typeface="+mn-cs"/>
              </a:rPr>
              <a:t>BENEFITS PER PROGRAMME </a:t>
            </a:r>
            <a:endParaRPr kumimoji="0" lang="en-GB" b="0" i="0" u="none" strike="noStrike" kern="1200" cap="none" spc="-30" normalizeH="0" baseline="0" noProof="0">
              <a:ln>
                <a:noFill/>
              </a:ln>
              <a:solidFill>
                <a:schemeClr val="accent2"/>
              </a:solidFill>
              <a:effectLst/>
              <a:uLnTx/>
              <a:uFillTx/>
              <a:latin typeface="EC Square Sans Pro" panose="020B0506040000020004" pitchFamily="34" charset="0"/>
              <a:ea typeface="+mn-ea"/>
              <a:cs typeface="+mn-cs"/>
            </a:endParaRPr>
          </a:p>
        </p:txBody>
      </p:sp>
      <p:sp>
        <p:nvSpPr>
          <p:cNvPr id="32" name="Rounded Rectangle 41">
            <a:extLst>
              <a:ext uri="{FF2B5EF4-FFF2-40B4-BE49-F238E27FC236}">
                <a16:creationId xmlns:a16="http://schemas.microsoft.com/office/drawing/2014/main" id="{EAE73B5F-6177-B9A8-50E9-D58F5CB03079}"/>
              </a:ext>
            </a:extLst>
          </p:cNvPr>
          <p:cNvSpPr/>
          <p:nvPr/>
        </p:nvSpPr>
        <p:spPr>
          <a:xfrm>
            <a:off x="8118442" y="1366598"/>
            <a:ext cx="3866954" cy="557016"/>
          </a:xfrm>
          <a:prstGeom prst="roundRect">
            <a:avLst/>
          </a:prstGeom>
          <a:solidFill>
            <a:srgbClr val="F2F2F2"/>
          </a:solidFill>
        </p:spPr>
        <p:txBody>
          <a:bodyPr wrap="square" lIns="91440" tIns="45720" rIns="91440" bIns="4572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en-US" sz="1600" b="1" i="0" u="none" strike="noStrike" kern="1200" cap="none" spc="0" normalizeH="0" baseline="0" noProof="0">
                <a:ln>
                  <a:noFill/>
                </a:ln>
                <a:solidFill>
                  <a:schemeClr val="accent4"/>
                </a:solidFill>
                <a:effectLst/>
                <a:uLnTx/>
                <a:uFillTx/>
                <a:latin typeface="EC Square Sans Pro"/>
              </a:rPr>
              <a:t>Cohesion </a:t>
            </a:r>
            <a:r>
              <a:rPr lang="en-US" sz="1600" b="1">
                <a:solidFill>
                  <a:schemeClr val="accent4"/>
                </a:solidFill>
                <a:latin typeface="EC Square Sans Pro"/>
              </a:rPr>
              <a:t>policy funds</a:t>
            </a:r>
            <a:r>
              <a:rPr kumimoji="0" lang="en-US" sz="1600" b="1" i="0" u="none" strike="noStrike" kern="1200" cap="none" spc="0" normalizeH="0" baseline="0" noProof="0">
                <a:ln>
                  <a:noFill/>
                </a:ln>
                <a:solidFill>
                  <a:schemeClr val="accent4"/>
                </a:solidFill>
                <a:effectLst/>
                <a:uLnTx/>
                <a:uFillTx/>
                <a:latin typeface="EC Square Sans Pro"/>
              </a:rPr>
              <a:t> (ERDF</a:t>
            </a:r>
            <a:r>
              <a:rPr lang="en-US" sz="1600" b="1">
                <a:solidFill>
                  <a:schemeClr val="accent4"/>
                </a:solidFill>
                <a:latin typeface="EC Square Sans Pro"/>
              </a:rPr>
              <a:t>,</a:t>
            </a:r>
            <a:r>
              <a:rPr kumimoji="0" lang="en-US" sz="1600" b="1" i="0" u="none" strike="noStrike" kern="1200" cap="none" spc="0" normalizeH="0" baseline="0" noProof="0">
                <a:ln>
                  <a:noFill/>
                </a:ln>
                <a:solidFill>
                  <a:schemeClr val="accent4"/>
                </a:solidFill>
                <a:effectLst/>
                <a:uLnTx/>
                <a:uFillTx/>
                <a:latin typeface="EC Square Sans Pro"/>
              </a:rPr>
              <a:t> ESF+, JTF)</a:t>
            </a:r>
            <a:endParaRPr kumimoji="0" lang="en-GB" sz="1600" b="1" i="0" u="none" strike="noStrike" kern="1200" cap="none" spc="-30" normalizeH="0" baseline="0" noProof="0">
              <a:ln>
                <a:noFill/>
              </a:ln>
              <a:solidFill>
                <a:schemeClr val="accent4"/>
              </a:solidFill>
              <a:effectLst/>
              <a:uLnTx/>
              <a:uFillTx/>
              <a:latin typeface="EC Square Sans Pro"/>
            </a:endParaRPr>
          </a:p>
        </p:txBody>
      </p:sp>
      <p:sp>
        <p:nvSpPr>
          <p:cNvPr id="34" name="Rectangle 33">
            <a:extLst>
              <a:ext uri="{FF2B5EF4-FFF2-40B4-BE49-F238E27FC236}">
                <a16:creationId xmlns:a16="http://schemas.microsoft.com/office/drawing/2014/main" id="{FA40FC96-20AE-211A-B376-68D62B71A607}"/>
              </a:ext>
            </a:extLst>
          </p:cNvPr>
          <p:cNvSpPr/>
          <p:nvPr/>
        </p:nvSpPr>
        <p:spPr>
          <a:xfrm>
            <a:off x="8118442" y="1979672"/>
            <a:ext cx="3824714" cy="584775"/>
          </a:xfrm>
          <a:prstGeom prst="rect">
            <a:avLst/>
          </a:prstGeom>
          <a:solidFill>
            <a:schemeClr val="bg1"/>
          </a:solid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en-US" sz="1600" b="0" i="0" u="none" strike="noStrike" kern="1200" cap="none" spc="0" normalizeH="0" baseline="0" noProof="0">
                <a:ln>
                  <a:noFill/>
                </a:ln>
                <a:solidFill>
                  <a:srgbClr val="002B5B"/>
                </a:solidFill>
                <a:effectLst/>
                <a:uLnTx/>
                <a:uFillTx/>
                <a:latin typeface="EC Square Sans Pro"/>
              </a:rPr>
              <a:t>Possibility </a:t>
            </a:r>
            <a:r>
              <a:rPr lang="en-US" sz="1600">
                <a:solidFill>
                  <a:srgbClr val="002B5B"/>
                </a:solidFill>
                <a:latin typeface="EC Square Sans Pro"/>
              </a:rPr>
              <a:t>for MA to</a:t>
            </a:r>
            <a:r>
              <a:rPr kumimoji="0" lang="en-US" sz="1600" b="0" i="0" u="none" strike="noStrike" kern="1200" cap="none" spc="0" normalizeH="0" baseline="0" noProof="0">
                <a:ln>
                  <a:noFill/>
                </a:ln>
                <a:solidFill>
                  <a:srgbClr val="002B5B"/>
                </a:solidFill>
                <a:effectLst/>
                <a:uLnTx/>
                <a:uFillTx/>
                <a:latin typeface="EC Square Sans Pro"/>
              </a:rPr>
              <a:t> fast-track </a:t>
            </a:r>
            <a:r>
              <a:rPr lang="en-US" sz="1600">
                <a:solidFill>
                  <a:srgbClr val="002B5B"/>
                </a:solidFill>
                <a:latin typeface="EC Square Sans Pro"/>
              </a:rPr>
              <a:t>project and grant </a:t>
            </a:r>
            <a:r>
              <a:rPr kumimoji="0" lang="en-US" sz="1600" b="0" i="0" u="none" strike="noStrike" kern="1200" cap="none" spc="0" normalizeH="0" baseline="0" noProof="0">
                <a:ln>
                  <a:noFill/>
                </a:ln>
                <a:solidFill>
                  <a:srgbClr val="002B5B"/>
                </a:solidFill>
                <a:effectLst/>
                <a:uLnTx/>
                <a:uFillTx/>
                <a:latin typeface="EC Square Sans Pro"/>
              </a:rPr>
              <a:t>combined support</a:t>
            </a:r>
            <a:endParaRPr lang="en-GB" sz="1600" b="0" i="0" u="none" strike="noStrike" kern="1200" cap="none" spc="-30" normalizeH="0" baseline="0" noProof="0">
              <a:ln>
                <a:noFill/>
              </a:ln>
              <a:solidFill>
                <a:srgbClr val="002B5B"/>
              </a:solidFill>
              <a:effectLst/>
              <a:uLnTx/>
              <a:uFillTx/>
              <a:latin typeface="EC Square Sans Pro"/>
            </a:endParaRPr>
          </a:p>
        </p:txBody>
      </p:sp>
      <p:sp>
        <p:nvSpPr>
          <p:cNvPr id="37" name="Rounded Rectangle 42">
            <a:extLst>
              <a:ext uri="{FF2B5EF4-FFF2-40B4-BE49-F238E27FC236}">
                <a16:creationId xmlns:a16="http://schemas.microsoft.com/office/drawing/2014/main" id="{7092D9C9-4A22-29BB-E938-647C6CF1D7F0}"/>
              </a:ext>
            </a:extLst>
          </p:cNvPr>
          <p:cNvSpPr/>
          <p:nvPr/>
        </p:nvSpPr>
        <p:spPr>
          <a:xfrm>
            <a:off x="8124596" y="2669567"/>
            <a:ext cx="3860800" cy="704865"/>
          </a:xfrm>
          <a:prstGeom prst="roundRect">
            <a:avLst/>
          </a:prstGeom>
          <a:solidFill>
            <a:srgbClr val="F2F2F2"/>
          </a:solidFill>
        </p:spPr>
        <p:txBody>
          <a:bodyPr wrap="square" lIns="91440" tIns="45720" rIns="91440" bIns="4572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600" b="1">
                <a:solidFill>
                  <a:schemeClr val="accent4"/>
                </a:solidFill>
                <a:latin typeface="EC Square Sans Pro"/>
              </a:rPr>
              <a:t>Recovery and Resilience Facility (RRF)</a:t>
            </a:r>
          </a:p>
        </p:txBody>
      </p:sp>
      <p:sp>
        <p:nvSpPr>
          <p:cNvPr id="39" name="Rectangle 38">
            <a:extLst>
              <a:ext uri="{FF2B5EF4-FFF2-40B4-BE49-F238E27FC236}">
                <a16:creationId xmlns:a16="http://schemas.microsoft.com/office/drawing/2014/main" id="{705FD44E-2233-DEDE-19B1-ED8EA20240C3}"/>
              </a:ext>
            </a:extLst>
          </p:cNvPr>
          <p:cNvSpPr/>
          <p:nvPr/>
        </p:nvSpPr>
        <p:spPr>
          <a:xfrm>
            <a:off x="8125460" y="3349309"/>
            <a:ext cx="3824714" cy="584775"/>
          </a:xfrm>
          <a:prstGeom prst="rect">
            <a:avLst/>
          </a:prstGeom>
          <a:solidFill>
            <a:schemeClr val="bg1"/>
          </a:solid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600">
                <a:solidFill>
                  <a:srgbClr val="002B5B"/>
                </a:solidFill>
                <a:latin typeface="EC Square Sans Pro"/>
              </a:rPr>
              <a:t>Project to </a:t>
            </a:r>
            <a:r>
              <a:rPr kumimoji="0" lang="en-US" sz="1600" b="0" i="0" u="none" strike="noStrike" kern="1200" cap="none" spc="0" normalizeH="0" baseline="0" noProof="0">
                <a:ln>
                  <a:noFill/>
                </a:ln>
                <a:solidFill>
                  <a:srgbClr val="002B5B"/>
                </a:solidFill>
                <a:effectLst/>
                <a:uLnTx/>
                <a:uFillTx/>
                <a:latin typeface="EC Square Sans Pro"/>
              </a:rPr>
              <a:t>be considered</a:t>
            </a:r>
            <a:r>
              <a:rPr lang="en-US" sz="1600">
                <a:solidFill>
                  <a:srgbClr val="002B5B"/>
                </a:solidFill>
                <a:latin typeface="EC Square Sans Pro"/>
              </a:rPr>
              <a:t> </a:t>
            </a:r>
            <a:r>
              <a:rPr kumimoji="0" lang="en-US" sz="1600" b="0" i="0" u="none" strike="noStrike" kern="1200" cap="none" spc="0" normalizeH="0" baseline="0" noProof="0">
                <a:ln>
                  <a:noFill/>
                </a:ln>
                <a:solidFill>
                  <a:srgbClr val="002B5B"/>
                </a:solidFill>
                <a:effectLst/>
                <a:uLnTx/>
                <a:uFillTx/>
                <a:latin typeface="EC Square Sans Pro"/>
              </a:rPr>
              <a:t>as a priority</a:t>
            </a:r>
            <a:r>
              <a:rPr lang="en-US" sz="1600">
                <a:solidFill>
                  <a:srgbClr val="002B5B"/>
                </a:solidFill>
                <a:latin typeface="EC Square Sans Pro"/>
              </a:rPr>
              <a:t> for funding under national RRPs</a:t>
            </a:r>
            <a:endParaRPr lang="en-US" sz="1600" b="0" i="0" u="none" strike="noStrike" kern="1200" cap="none" normalizeH="0" baseline="0" noProof="0">
              <a:ln>
                <a:noFill/>
              </a:ln>
              <a:solidFill>
                <a:srgbClr val="002B5B"/>
              </a:solidFill>
              <a:effectLst/>
              <a:uLnTx/>
              <a:uFillTx/>
              <a:latin typeface="EC Square Sans Pro" panose="020B0506040000020004" pitchFamily="34" charset="0"/>
            </a:endParaRPr>
          </a:p>
        </p:txBody>
      </p:sp>
      <p:sp>
        <p:nvSpPr>
          <p:cNvPr id="41" name="Rounded Rectangle 43">
            <a:extLst>
              <a:ext uri="{FF2B5EF4-FFF2-40B4-BE49-F238E27FC236}">
                <a16:creationId xmlns:a16="http://schemas.microsoft.com/office/drawing/2014/main" id="{12A8964A-C59B-EED7-DCB3-0DC2313D9CBC}"/>
              </a:ext>
            </a:extLst>
          </p:cNvPr>
          <p:cNvSpPr/>
          <p:nvPr/>
        </p:nvSpPr>
        <p:spPr>
          <a:xfrm>
            <a:off x="8160682" y="4084382"/>
            <a:ext cx="3824714" cy="352300"/>
          </a:xfrm>
          <a:prstGeom prst="roundRect">
            <a:avLst/>
          </a:prstGeom>
          <a:solidFill>
            <a:srgbClr val="F2F2F2"/>
          </a:solidFill>
        </p:spPr>
        <p:txBody>
          <a:bodyPr wrap="square"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err="1">
                <a:ln>
                  <a:noFill/>
                </a:ln>
                <a:solidFill>
                  <a:schemeClr val="accent4"/>
                </a:solidFill>
                <a:effectLst/>
                <a:uLnTx/>
                <a:uFillTx/>
                <a:latin typeface="EC Square Sans Pro" panose="020B0506040000020004" pitchFamily="34" charset="0"/>
                <a:ea typeface="+mn-ea"/>
                <a:cs typeface="+mn-cs"/>
              </a:rPr>
              <a:t>InvestEU</a:t>
            </a:r>
            <a:endParaRPr kumimoji="0" lang="en-GB" sz="1600" b="1" i="0" u="none" strike="noStrike" kern="1200" cap="none" spc="-30" normalizeH="0" baseline="0" noProof="0">
              <a:ln>
                <a:noFill/>
              </a:ln>
              <a:solidFill>
                <a:schemeClr val="accent4"/>
              </a:solidFill>
              <a:effectLst/>
              <a:uLnTx/>
              <a:uFillTx/>
              <a:latin typeface="EC Square Sans Pro" panose="020B0506040000020004" pitchFamily="34" charset="0"/>
              <a:ea typeface="+mn-ea"/>
              <a:cs typeface="+mn-cs"/>
            </a:endParaRPr>
          </a:p>
        </p:txBody>
      </p:sp>
      <p:sp>
        <p:nvSpPr>
          <p:cNvPr id="43" name="Rectangle 42">
            <a:extLst>
              <a:ext uri="{FF2B5EF4-FFF2-40B4-BE49-F238E27FC236}">
                <a16:creationId xmlns:a16="http://schemas.microsoft.com/office/drawing/2014/main" id="{B56E522B-03FF-4386-719F-8E7EE3E1D6BF}"/>
              </a:ext>
            </a:extLst>
          </p:cNvPr>
          <p:cNvSpPr/>
          <p:nvPr/>
        </p:nvSpPr>
        <p:spPr>
          <a:xfrm>
            <a:off x="8082356" y="4497011"/>
            <a:ext cx="3903040" cy="523220"/>
          </a:xfrm>
          <a:prstGeom prst="rect">
            <a:avLst/>
          </a:prstGeom>
          <a:solidFill>
            <a:schemeClr val="bg1"/>
          </a:solid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2B5B"/>
                </a:solidFill>
                <a:effectLst/>
                <a:uLnTx/>
                <a:uFillTx/>
                <a:latin typeface="EC Square Sans Pro"/>
              </a:rPr>
              <a:t>To be </a:t>
            </a:r>
            <a:r>
              <a:rPr lang="en-US" sz="1400">
                <a:solidFill>
                  <a:srgbClr val="002B5B"/>
                </a:solidFill>
                <a:latin typeface="EC Square Sans Pro"/>
              </a:rPr>
              <a:t>considered</a:t>
            </a:r>
            <a:r>
              <a:rPr kumimoji="0" lang="en-US" sz="1400" b="0" i="0" u="none" strike="noStrike" kern="1200" cap="none" spc="0" normalizeH="0" baseline="0" noProof="0">
                <a:ln>
                  <a:noFill/>
                </a:ln>
                <a:solidFill>
                  <a:srgbClr val="002B5B"/>
                </a:solidFill>
                <a:effectLst/>
                <a:uLnTx/>
                <a:uFillTx/>
                <a:latin typeface="EC Square Sans Pro"/>
              </a:rPr>
              <a:t> by </a:t>
            </a:r>
            <a:r>
              <a:rPr lang="en-US" sz="1400">
                <a:solidFill>
                  <a:srgbClr val="002B5B"/>
                </a:solidFill>
                <a:latin typeface="EC Square Sans Pro"/>
              </a:rPr>
              <a:t>EC</a:t>
            </a:r>
            <a:r>
              <a:rPr kumimoji="0" lang="en-US" sz="1400" b="0" i="0" u="none" strike="noStrike" kern="1200" cap="none" spc="0" normalizeH="0" baseline="0" noProof="0">
                <a:ln>
                  <a:noFill/>
                </a:ln>
                <a:solidFill>
                  <a:srgbClr val="002B5B"/>
                </a:solidFill>
                <a:effectLst/>
                <a:uLnTx/>
                <a:uFillTx/>
                <a:latin typeface="EC Square Sans Pro"/>
              </a:rPr>
              <a:t> in its ‘policy check’, and project to be examined by implementing partners</a:t>
            </a:r>
            <a:endParaRPr kumimoji="0" lang="en-GB" sz="1400" b="0" i="0" u="none" strike="noStrike" kern="1200" cap="none" spc="-30" normalizeH="0" baseline="0" noProof="0">
              <a:ln>
                <a:noFill/>
              </a:ln>
              <a:solidFill>
                <a:srgbClr val="002B5B"/>
              </a:solidFill>
              <a:effectLst/>
              <a:uLnTx/>
              <a:uFillTx/>
              <a:latin typeface="EC Square Sans Pro"/>
            </a:endParaRPr>
          </a:p>
        </p:txBody>
      </p:sp>
      <p:sp>
        <p:nvSpPr>
          <p:cNvPr id="45" name="Rounded Rectangle 44">
            <a:extLst>
              <a:ext uri="{FF2B5EF4-FFF2-40B4-BE49-F238E27FC236}">
                <a16:creationId xmlns:a16="http://schemas.microsoft.com/office/drawing/2014/main" id="{D2630774-DC4A-51E2-CD3F-6D3866592190}"/>
              </a:ext>
            </a:extLst>
          </p:cNvPr>
          <p:cNvSpPr/>
          <p:nvPr/>
        </p:nvSpPr>
        <p:spPr>
          <a:xfrm>
            <a:off x="8160682" y="5116255"/>
            <a:ext cx="3824713" cy="466903"/>
          </a:xfrm>
          <a:prstGeom prst="roundRect">
            <a:avLst/>
          </a:prstGeom>
          <a:solidFill>
            <a:srgbClr val="F2F2F2"/>
          </a:solidFill>
        </p:spPr>
        <p:txBody>
          <a:bodyPr wrap="square"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a:ln>
                  <a:noFill/>
                </a:ln>
                <a:solidFill>
                  <a:schemeClr val="accent4"/>
                </a:solidFill>
                <a:effectLst/>
                <a:uLnTx/>
                <a:uFillTx/>
                <a:latin typeface="EC Square Sans Pro" panose="020B0506040000020004" pitchFamily="34" charset="0"/>
                <a:ea typeface="+mn-ea"/>
                <a:cs typeface="+mn-cs"/>
              </a:rPr>
              <a:t>Other Union funds or programmes</a:t>
            </a:r>
            <a:endParaRPr kumimoji="0" lang="en-IE" sz="1600" b="1" i="0" u="none" strike="noStrike" kern="1200" cap="none" spc="-30" normalizeH="0" baseline="0">
              <a:ln>
                <a:noFill/>
              </a:ln>
              <a:solidFill>
                <a:schemeClr val="accent4"/>
              </a:solidFill>
              <a:effectLst/>
              <a:uLnTx/>
              <a:uFillTx/>
              <a:latin typeface="EC Square Sans Pro" panose="020B0506040000020004" pitchFamily="34" charset="0"/>
              <a:ea typeface="+mn-ea"/>
              <a:cs typeface="+mn-cs"/>
            </a:endParaRPr>
          </a:p>
        </p:txBody>
      </p:sp>
      <p:sp>
        <p:nvSpPr>
          <p:cNvPr id="47" name="Rectangle 46">
            <a:extLst>
              <a:ext uri="{FF2B5EF4-FFF2-40B4-BE49-F238E27FC236}">
                <a16:creationId xmlns:a16="http://schemas.microsoft.com/office/drawing/2014/main" id="{3B53E140-C554-5A04-C912-7FA432DA7273}"/>
              </a:ext>
            </a:extLst>
          </p:cNvPr>
          <p:cNvSpPr/>
          <p:nvPr/>
        </p:nvSpPr>
        <p:spPr>
          <a:xfrm>
            <a:off x="8160683" y="5661144"/>
            <a:ext cx="3824712" cy="307777"/>
          </a:xfrm>
          <a:prstGeom prst="rect">
            <a:avLst/>
          </a:prstGeom>
          <a:solidFill>
            <a:schemeClr val="bg1"/>
          </a:solid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2B5B"/>
                </a:solidFill>
                <a:effectLst/>
                <a:uLnTx/>
                <a:uFillTx/>
                <a:latin typeface="EC Square Sans Pro" panose="020B0506040000020004" pitchFamily="34" charset="0"/>
                <a:ea typeface="+mn-ea"/>
                <a:cs typeface="+mn-cs"/>
              </a:rPr>
              <a:t>Project could be granted (combined) support</a:t>
            </a:r>
            <a:endParaRPr kumimoji="0" lang="en-GB" sz="1400" b="0" i="0" u="none" strike="noStrike" kern="1200" cap="none" spc="-30" normalizeH="0" baseline="0" noProof="0">
              <a:ln>
                <a:noFill/>
              </a:ln>
              <a:solidFill>
                <a:srgbClr val="002B5B"/>
              </a:solidFill>
              <a:effectLst/>
              <a:uLnTx/>
              <a:uFillTx/>
              <a:latin typeface="EC Square Sans Pro" panose="020B0506040000020004" pitchFamily="34" charset="0"/>
              <a:ea typeface="+mn-ea"/>
              <a:cs typeface="+mn-cs"/>
            </a:endParaRPr>
          </a:p>
        </p:txBody>
      </p:sp>
    </p:spTree>
    <p:extLst>
      <p:ext uri="{BB962C8B-B14F-4D97-AF65-F5344CB8AC3E}">
        <p14:creationId xmlns:p14="http://schemas.microsoft.com/office/powerpoint/2010/main" val="3455697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09E67D-BF05-D0D4-EFD5-4276B706731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6C79FD-C571-418B-AB0F-5EE936C85276}" type="slidenum">
              <a:rPr kumimoji="0" lang="en-GB" sz="1200" b="0" i="0" u="none" strike="noStrike" kern="1200" cap="none" spc="0" normalizeH="0" baseline="0" noProof="0" smtClean="0">
                <a:ln>
                  <a:noFill/>
                </a:ln>
                <a:solidFill>
                  <a:prstClr val="black">
                    <a:tint val="75000"/>
                  </a:prstClr>
                </a:solidFill>
                <a:effectLst/>
                <a:uLnTx/>
                <a:uFillTx/>
                <a:latin typeface="EC Square Sans Pro" panose="020B050604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tint val="75000"/>
                </a:prstClr>
              </a:solidFill>
              <a:effectLst/>
              <a:uLnTx/>
              <a:uFillTx/>
              <a:latin typeface="EC Square Sans Pro" panose="020B0506040000020004" pitchFamily="34" charset="0"/>
              <a:ea typeface="+mn-ea"/>
              <a:cs typeface="+mn-cs"/>
            </a:endParaRPr>
          </a:p>
        </p:txBody>
      </p:sp>
      <p:sp>
        <p:nvSpPr>
          <p:cNvPr id="3" name="Title 2">
            <a:extLst>
              <a:ext uri="{FF2B5EF4-FFF2-40B4-BE49-F238E27FC236}">
                <a16:creationId xmlns:a16="http://schemas.microsoft.com/office/drawing/2014/main" id="{D31CB175-6441-197C-AD71-7A173A05B0F3}"/>
              </a:ext>
            </a:extLst>
          </p:cNvPr>
          <p:cNvSpPr>
            <a:spLocks noGrp="1"/>
          </p:cNvSpPr>
          <p:nvPr>
            <p:ph type="title"/>
          </p:nvPr>
        </p:nvSpPr>
        <p:spPr/>
        <p:txBody>
          <a:bodyPr/>
          <a:lstStyle/>
          <a:p>
            <a:r>
              <a:rPr lang="en-IE"/>
              <a:t>STEP Seal – overview in the Czech Republic</a:t>
            </a:r>
          </a:p>
        </p:txBody>
      </p:sp>
      <p:graphicFrame>
        <p:nvGraphicFramePr>
          <p:cNvPr id="7" name="Table 6">
            <a:extLst>
              <a:ext uri="{FF2B5EF4-FFF2-40B4-BE49-F238E27FC236}">
                <a16:creationId xmlns:a16="http://schemas.microsoft.com/office/drawing/2014/main" id="{45F2B9E7-D690-454F-26AF-BF76086E1905}"/>
              </a:ext>
            </a:extLst>
          </p:cNvPr>
          <p:cNvGraphicFramePr>
            <a:graphicFrameLocks noGrp="1"/>
          </p:cNvGraphicFramePr>
          <p:nvPr>
            <p:extLst>
              <p:ext uri="{D42A27DB-BD31-4B8C-83A1-F6EECF244321}">
                <p14:modId xmlns:p14="http://schemas.microsoft.com/office/powerpoint/2010/main" val="348700127"/>
              </p:ext>
            </p:extLst>
          </p:nvPr>
        </p:nvGraphicFramePr>
        <p:xfrm>
          <a:off x="5878094" y="1544017"/>
          <a:ext cx="6053330" cy="3788379"/>
        </p:xfrm>
        <a:graphic>
          <a:graphicData uri="http://schemas.openxmlformats.org/drawingml/2006/table">
            <a:tbl>
              <a:tblPr>
                <a:tableStyleId>{72833802-FEF1-4C79-8D5D-14CF1EAF98D9}</a:tableStyleId>
              </a:tblPr>
              <a:tblGrid>
                <a:gridCol w="2630639">
                  <a:extLst>
                    <a:ext uri="{9D8B030D-6E8A-4147-A177-3AD203B41FA5}">
                      <a16:colId xmlns:a16="http://schemas.microsoft.com/office/drawing/2014/main" val="1248035358"/>
                    </a:ext>
                  </a:extLst>
                </a:gridCol>
                <a:gridCol w="1029903">
                  <a:extLst>
                    <a:ext uri="{9D8B030D-6E8A-4147-A177-3AD203B41FA5}">
                      <a16:colId xmlns:a16="http://schemas.microsoft.com/office/drawing/2014/main" val="332953009"/>
                    </a:ext>
                  </a:extLst>
                </a:gridCol>
                <a:gridCol w="1100450">
                  <a:extLst>
                    <a:ext uri="{9D8B030D-6E8A-4147-A177-3AD203B41FA5}">
                      <a16:colId xmlns:a16="http://schemas.microsoft.com/office/drawing/2014/main" val="920796911"/>
                    </a:ext>
                  </a:extLst>
                </a:gridCol>
                <a:gridCol w="1292338">
                  <a:extLst>
                    <a:ext uri="{9D8B030D-6E8A-4147-A177-3AD203B41FA5}">
                      <a16:colId xmlns:a16="http://schemas.microsoft.com/office/drawing/2014/main" val="4175179048"/>
                    </a:ext>
                  </a:extLst>
                </a:gridCol>
              </a:tblGrid>
              <a:tr h="574184">
                <a:tc>
                  <a:txBody>
                    <a:bodyPr/>
                    <a:lstStyle/>
                    <a:p>
                      <a:pPr algn="ctr" fontAlgn="b"/>
                      <a:r>
                        <a:rPr lang="en-IE" sz="2400" u="none" strike="noStrike">
                          <a:solidFill>
                            <a:schemeClr val="accent4"/>
                          </a:solidFill>
                          <a:effectLst/>
                          <a:latin typeface="EC Square Sans Cond Pro" panose="020B0506040000020004" pitchFamily="34" charset="0"/>
                        </a:rPr>
                        <a:t>Region name</a:t>
                      </a:r>
                      <a:endParaRPr lang="en-IE" sz="2400" b="1" i="0" u="none" strike="noStrike">
                        <a:solidFill>
                          <a:schemeClr val="accent4"/>
                        </a:solidFill>
                        <a:effectLst/>
                        <a:latin typeface="EC Square Sans Cond Pro" panose="020B0506040000020004" pitchFamily="34" charset="0"/>
                      </a:endParaRPr>
                    </a:p>
                  </a:txBody>
                  <a:tcPr marL="0" marR="0" marT="0" marB="0" anchor="b">
                    <a:lnB w="12700" cap="flat" cmpd="sng" algn="ctr">
                      <a:solidFill>
                        <a:schemeClr val="tx1"/>
                      </a:solidFill>
                      <a:prstDash val="solid"/>
                      <a:round/>
                      <a:headEnd type="none" w="med" len="med"/>
                      <a:tailEnd type="none" w="med" len="med"/>
                    </a:lnB>
                    <a:solidFill>
                      <a:schemeClr val="accent1"/>
                    </a:solidFill>
                  </a:tcPr>
                </a:tc>
                <a:tc>
                  <a:txBody>
                    <a:bodyPr/>
                    <a:lstStyle/>
                    <a:p>
                      <a:pPr algn="ctr" fontAlgn="b"/>
                      <a:r>
                        <a:rPr lang="en-IE" sz="2400" u="none" strike="noStrike">
                          <a:solidFill>
                            <a:schemeClr val="accent4"/>
                          </a:solidFill>
                          <a:effectLst/>
                          <a:latin typeface="EC Square Sans Cond Pro" panose="020B0506040000020004" pitchFamily="34" charset="0"/>
                        </a:rPr>
                        <a:t>Funded</a:t>
                      </a:r>
                      <a:endParaRPr lang="en-IE" sz="2400" b="0" i="1" u="none" strike="noStrike">
                        <a:solidFill>
                          <a:schemeClr val="accent4"/>
                        </a:solidFill>
                        <a:effectLst/>
                        <a:latin typeface="EC Square Sans Cond Pro" panose="020B0506040000020004" pitchFamily="34" charset="0"/>
                      </a:endParaRPr>
                    </a:p>
                  </a:txBody>
                  <a:tcPr marL="0" marR="0" marT="0" marB="0" anchor="b">
                    <a:lnB w="12700" cap="flat" cmpd="sng" algn="ctr">
                      <a:solidFill>
                        <a:schemeClr val="tx1"/>
                      </a:solidFill>
                      <a:prstDash val="solid"/>
                      <a:round/>
                      <a:headEnd type="none" w="med" len="med"/>
                      <a:tailEnd type="none" w="med" len="med"/>
                    </a:lnB>
                    <a:solidFill>
                      <a:schemeClr val="accent1"/>
                    </a:solidFill>
                  </a:tcPr>
                </a:tc>
                <a:tc>
                  <a:txBody>
                    <a:bodyPr/>
                    <a:lstStyle/>
                    <a:p>
                      <a:pPr algn="ctr" fontAlgn="b"/>
                      <a:r>
                        <a:rPr lang="en-IE" sz="2400" u="none" strike="noStrike">
                          <a:solidFill>
                            <a:schemeClr val="accent4"/>
                          </a:solidFill>
                          <a:effectLst/>
                          <a:latin typeface="EC Square Sans Cond Pro"/>
                        </a:rPr>
                        <a:t>Unfunded</a:t>
                      </a:r>
                      <a:endParaRPr lang="en-IE" sz="2400" b="0" i="1" u="none" strike="noStrike">
                        <a:solidFill>
                          <a:schemeClr val="accent4"/>
                        </a:solidFill>
                        <a:effectLst/>
                        <a:latin typeface="EC Square Sans Cond Pro" panose="020B0506040000020004" pitchFamily="34" charset="0"/>
                      </a:endParaRPr>
                    </a:p>
                  </a:txBody>
                  <a:tcPr marL="0" marR="0" marT="0" marB="0" anchor="b">
                    <a:lnB w="12700" cap="flat" cmpd="sng" algn="ctr">
                      <a:solidFill>
                        <a:schemeClr val="tx1"/>
                      </a:solidFill>
                      <a:prstDash val="solid"/>
                      <a:round/>
                      <a:headEnd type="none" w="med" len="med"/>
                      <a:tailEnd type="none" w="med" len="med"/>
                    </a:lnB>
                    <a:solidFill>
                      <a:schemeClr val="accent1"/>
                    </a:solidFill>
                  </a:tcPr>
                </a:tc>
                <a:tc>
                  <a:txBody>
                    <a:bodyPr/>
                    <a:lstStyle/>
                    <a:p>
                      <a:pPr algn="ctr" fontAlgn="b"/>
                      <a:r>
                        <a:rPr lang="en-IE" sz="2400" b="1" u="none" strike="noStrike">
                          <a:solidFill>
                            <a:schemeClr val="accent4"/>
                          </a:solidFill>
                          <a:effectLst/>
                          <a:latin typeface="EC Square Sans Cond Pro" panose="020B0506040000020004" pitchFamily="34" charset="0"/>
                        </a:rPr>
                        <a:t>Total</a:t>
                      </a:r>
                      <a:endParaRPr lang="en-IE" sz="2400" b="1" i="1" u="none" strike="noStrike">
                        <a:solidFill>
                          <a:schemeClr val="accent4"/>
                        </a:solidFill>
                        <a:effectLst/>
                        <a:latin typeface="EC Square Sans Cond Pro" panose="020B0506040000020004" pitchFamily="34" charset="0"/>
                      </a:endParaRPr>
                    </a:p>
                  </a:txBody>
                  <a:tcPr marL="0" marR="0" marT="0" marB="0" anchor="b">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354740603"/>
                  </a:ext>
                </a:extLst>
              </a:tr>
              <a:tr h="413243">
                <a:tc>
                  <a:txBody>
                    <a:bodyPr/>
                    <a:lstStyle/>
                    <a:p>
                      <a:pPr algn="l" fontAlgn="b"/>
                      <a:r>
                        <a:rPr lang="en-IE" sz="2000" b="0" i="0" u="none" strike="noStrike">
                          <a:solidFill>
                            <a:schemeClr val="accent4"/>
                          </a:solidFill>
                          <a:effectLst/>
                          <a:latin typeface="EC Square Sans Cond Pro" panose="020B0506040000020004" pitchFamily="34" charset="0"/>
                        </a:rPr>
                        <a:t>Praha</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E" sz="2000" b="0" i="0" u="none" strike="noStrike" dirty="0">
                          <a:solidFill>
                            <a:schemeClr val="accent4"/>
                          </a:solidFill>
                          <a:effectLst/>
                          <a:latin typeface="EC Square Sans Cond Pro" panose="020B0506040000020004" pitchFamily="34" charset="0"/>
                        </a:rPr>
                        <a:t>15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E" sz="2000" b="0" i="0" u="none" strike="noStrike" dirty="0">
                          <a:solidFill>
                            <a:schemeClr val="accent4"/>
                          </a:solidFill>
                          <a:effectLst/>
                          <a:latin typeface="EC Square Sans Cond Pro" panose="020B0506040000020004" pitchFamily="34"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E" sz="2000" b="0" i="0" u="none" strike="noStrike" dirty="0">
                          <a:solidFill>
                            <a:schemeClr val="accent4"/>
                          </a:solidFill>
                          <a:effectLst/>
                          <a:latin typeface="EC Square Sans Cond Pro" panose="020B0506040000020004" pitchFamily="34" charset="0"/>
                        </a:rPr>
                        <a:t>19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2468507"/>
                  </a:ext>
                </a:extLst>
              </a:tr>
              <a:tr h="405805">
                <a:tc>
                  <a:txBody>
                    <a:bodyPr/>
                    <a:lstStyle/>
                    <a:p>
                      <a:pPr algn="l" fontAlgn="b"/>
                      <a:r>
                        <a:rPr lang="en-IE" sz="2000" b="0" i="0" u="none" strike="noStrike" dirty="0" err="1">
                          <a:solidFill>
                            <a:schemeClr val="accent4"/>
                          </a:solidFill>
                          <a:effectLst/>
                          <a:latin typeface="EC Square Sans Cond Pro" panose="020B0506040000020004" pitchFamily="34" charset="0"/>
                        </a:rPr>
                        <a:t>Střední</a:t>
                      </a:r>
                      <a:r>
                        <a:rPr lang="en-IE" sz="2000" b="0" i="0" u="none" strike="noStrike" dirty="0">
                          <a:solidFill>
                            <a:schemeClr val="accent4"/>
                          </a:solidFill>
                          <a:effectLst/>
                          <a:latin typeface="EC Square Sans Cond Pro" panose="020B0506040000020004" pitchFamily="34" charset="0"/>
                        </a:rPr>
                        <a:t> </a:t>
                      </a:r>
                      <a:r>
                        <a:rPr lang="en-IE" sz="2000" b="0" i="0" u="none" strike="noStrike" dirty="0" err="1">
                          <a:solidFill>
                            <a:schemeClr val="accent4"/>
                          </a:solidFill>
                          <a:effectLst/>
                          <a:latin typeface="EC Square Sans Cond Pro" panose="020B0506040000020004" pitchFamily="34" charset="0"/>
                        </a:rPr>
                        <a:t>Čechy</a:t>
                      </a:r>
                      <a:endParaRPr lang="en-IE" sz="2000" b="0" i="0" u="none" strike="noStrike" dirty="0">
                        <a:solidFill>
                          <a:schemeClr val="accent4"/>
                        </a:solidFill>
                        <a:effectLst/>
                        <a:latin typeface="EC Square Sans Cond Pro" panose="020B05060400000200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E" sz="2000" b="0" i="0" u="none" strike="noStrike" dirty="0">
                          <a:solidFill>
                            <a:schemeClr val="accent4"/>
                          </a:solidFill>
                          <a:effectLst/>
                          <a:latin typeface="EC Square Sans Cond Pro" panose="020B0506040000020004" pitchFamily="34"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E" sz="2000" b="0" i="0" u="none" strike="noStrike" dirty="0">
                          <a:solidFill>
                            <a:schemeClr val="accent4"/>
                          </a:solidFill>
                          <a:effectLst/>
                          <a:latin typeface="EC Square Sans Cond Pro" panose="020B0506040000020004" pitchFamily="34" charset="0"/>
                        </a:rPr>
                        <a:t>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E" sz="2000" b="0" i="0" u="none" strike="noStrike" dirty="0">
                          <a:solidFill>
                            <a:schemeClr val="accent4"/>
                          </a:solidFill>
                          <a:effectLst/>
                          <a:latin typeface="EC Square Sans Cond Pro" panose="020B0506040000020004" pitchFamily="34" charset="0"/>
                        </a:rPr>
                        <a:t>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34061538"/>
                  </a:ext>
                </a:extLst>
              </a:tr>
              <a:tr h="360887">
                <a:tc>
                  <a:txBody>
                    <a:bodyPr/>
                    <a:lstStyle/>
                    <a:p>
                      <a:pPr algn="l" fontAlgn="b"/>
                      <a:r>
                        <a:rPr lang="en-IE" sz="2000" b="0" i="0" u="none" strike="noStrike" dirty="0" err="1">
                          <a:solidFill>
                            <a:schemeClr val="accent4"/>
                          </a:solidFill>
                          <a:effectLst/>
                          <a:latin typeface="EC Square Sans Cond Pro" panose="020B0506040000020004" pitchFamily="34" charset="0"/>
                        </a:rPr>
                        <a:t>Jihozápad</a:t>
                      </a:r>
                      <a:endParaRPr lang="en-IE" sz="2000" b="0" i="0" u="none" strike="noStrike" dirty="0">
                        <a:solidFill>
                          <a:schemeClr val="accent4"/>
                        </a:solidFill>
                        <a:effectLst/>
                        <a:latin typeface="EC Square Sans Cond Pro" panose="020B05060400000200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E" sz="2000" b="0" i="0" u="none" strike="noStrike" dirty="0">
                          <a:solidFill>
                            <a:schemeClr val="accent4"/>
                          </a:solidFill>
                          <a:effectLst/>
                          <a:latin typeface="EC Square Sans Cond Pro" panose="020B0506040000020004" pitchFamily="34" charset="0"/>
                        </a:rPr>
                        <a:t>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E" sz="2000" b="0" i="0" u="none" strike="noStrike" dirty="0">
                          <a:solidFill>
                            <a:schemeClr val="accent4"/>
                          </a:solidFill>
                          <a:effectLst/>
                          <a:latin typeface="EC Square Sans Cond Pro" panose="020B0506040000020004" pitchFamily="34" charset="0"/>
                        </a:rPr>
                        <a:t>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E" sz="2000" b="0" i="0" u="none" strike="noStrike" dirty="0">
                          <a:solidFill>
                            <a:schemeClr val="accent4"/>
                          </a:solidFill>
                          <a:effectLst/>
                          <a:latin typeface="EC Square Sans Cond Pro" panose="020B0506040000020004" pitchFamily="34" charset="0"/>
                        </a:rPr>
                        <a:t>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70921727"/>
                  </a:ext>
                </a:extLst>
              </a:tr>
              <a:tr h="392971">
                <a:tc>
                  <a:txBody>
                    <a:bodyPr/>
                    <a:lstStyle/>
                    <a:p>
                      <a:pPr algn="l" fontAlgn="b"/>
                      <a:r>
                        <a:rPr lang="en-IE" sz="2000" b="0" i="0" u="none" strike="noStrike" dirty="0" err="1">
                          <a:solidFill>
                            <a:schemeClr val="accent4"/>
                          </a:solidFill>
                          <a:effectLst/>
                          <a:latin typeface="EC Square Sans Cond Pro" panose="020B0506040000020004" pitchFamily="34" charset="0"/>
                        </a:rPr>
                        <a:t>Severozápad</a:t>
                      </a:r>
                      <a:endParaRPr lang="en-IE" sz="2000" b="0" i="0" u="none" strike="noStrike" dirty="0">
                        <a:solidFill>
                          <a:schemeClr val="accent4"/>
                        </a:solidFill>
                        <a:effectLst/>
                        <a:latin typeface="EC Square Sans Cond Pro" panose="020B05060400000200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E" sz="2000" b="0" i="0" u="none" strike="noStrike" dirty="0">
                          <a:solidFill>
                            <a:schemeClr val="accent4"/>
                          </a:solidFill>
                          <a:effectLst/>
                          <a:latin typeface="EC Square Sans Cond Pro" panose="020B0506040000020004" pitchFamily="34" charset="0"/>
                        </a:rPr>
                        <a:t>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E" sz="2000" b="0" i="0" u="none" strike="noStrike" dirty="0">
                          <a:solidFill>
                            <a:schemeClr val="accent4"/>
                          </a:solidFill>
                          <a:effectLst/>
                          <a:latin typeface="EC Square Sans Cond Pro" panose="020B0506040000020004" pitchFamily="34" charset="0"/>
                        </a:rPr>
                        <a:t>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E" sz="2000" b="0" i="0" u="none" strike="noStrike" dirty="0">
                          <a:solidFill>
                            <a:schemeClr val="accent4"/>
                          </a:solidFill>
                          <a:effectLst/>
                          <a:latin typeface="EC Square Sans Cond Pro" panose="020B0506040000020004" pitchFamily="34"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9513492"/>
                  </a:ext>
                </a:extLst>
              </a:tr>
              <a:tr h="376929">
                <a:tc>
                  <a:txBody>
                    <a:bodyPr/>
                    <a:lstStyle/>
                    <a:p>
                      <a:pPr algn="l" fontAlgn="b"/>
                      <a:r>
                        <a:rPr lang="en-IE" sz="2000" b="0" i="0" u="none" strike="noStrike" dirty="0" err="1">
                          <a:solidFill>
                            <a:schemeClr val="accent4"/>
                          </a:solidFill>
                          <a:effectLst/>
                          <a:latin typeface="EC Square Sans Cond Pro" panose="020B0506040000020004" pitchFamily="34" charset="0"/>
                        </a:rPr>
                        <a:t>Severovýchod</a:t>
                      </a:r>
                      <a:endParaRPr lang="en-IE" sz="2000" b="0" i="0" u="none" strike="noStrike" dirty="0">
                        <a:solidFill>
                          <a:schemeClr val="accent4"/>
                        </a:solidFill>
                        <a:effectLst/>
                        <a:latin typeface="EC Square Sans Cond Pro" panose="020B05060400000200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E" sz="2000" b="0" i="0" u="none" strike="noStrike" dirty="0">
                          <a:solidFill>
                            <a:schemeClr val="accent4"/>
                          </a:solidFill>
                          <a:effectLst/>
                          <a:latin typeface="EC Square Sans Cond Pro" panose="020B0506040000020004" pitchFamily="34" charset="0"/>
                        </a:rPr>
                        <a:t>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E" sz="2000" b="0" i="0" u="none" strike="noStrike" dirty="0">
                          <a:solidFill>
                            <a:schemeClr val="accent4"/>
                          </a:solidFill>
                          <a:effectLst/>
                          <a:latin typeface="EC Square Sans Cond Pro" panose="020B0506040000020004" pitchFamily="34" charset="0"/>
                        </a:rPr>
                        <a:t>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E" sz="2000" b="0" i="0" u="none" strike="noStrike" dirty="0">
                          <a:solidFill>
                            <a:schemeClr val="accent4"/>
                          </a:solidFill>
                          <a:effectLst/>
                          <a:latin typeface="EC Square Sans Cond Pro" panose="020B0506040000020004" pitchFamily="34" charset="0"/>
                        </a:rPr>
                        <a:t>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96254526"/>
                  </a:ext>
                </a:extLst>
              </a:tr>
              <a:tr h="380137">
                <a:tc>
                  <a:txBody>
                    <a:bodyPr/>
                    <a:lstStyle/>
                    <a:p>
                      <a:pPr algn="l" fontAlgn="b"/>
                      <a:r>
                        <a:rPr lang="en-IE" sz="2000" b="0" i="0" u="none" strike="noStrike" dirty="0" err="1">
                          <a:solidFill>
                            <a:schemeClr val="accent4"/>
                          </a:solidFill>
                          <a:effectLst/>
                          <a:latin typeface="EC Square Sans Cond Pro" panose="020B0506040000020004" pitchFamily="34" charset="0"/>
                        </a:rPr>
                        <a:t>Jihovýchod</a:t>
                      </a:r>
                      <a:endParaRPr lang="en-IE" sz="2000" b="0" i="0" u="none" strike="noStrike" dirty="0">
                        <a:solidFill>
                          <a:schemeClr val="accent4"/>
                        </a:solidFill>
                        <a:effectLst/>
                        <a:latin typeface="EC Square Sans Cond Pro" panose="020B05060400000200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E" sz="2000" b="0" i="0" u="none" strike="noStrike" dirty="0">
                          <a:solidFill>
                            <a:schemeClr val="accent4"/>
                          </a:solidFill>
                          <a:effectLst/>
                          <a:latin typeface="EC Square Sans Cond Pro" panose="020B0506040000020004" pitchFamily="34" charset="0"/>
                        </a:rPr>
                        <a:t>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E" sz="2000" b="0" i="0" u="none" strike="noStrike" dirty="0">
                          <a:solidFill>
                            <a:schemeClr val="accent4"/>
                          </a:solidFill>
                          <a:effectLst/>
                          <a:latin typeface="EC Square Sans Cond Pro" panose="020B0506040000020004" pitchFamily="34"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E" sz="2000" b="0" i="0" u="none" strike="noStrike" dirty="0">
                          <a:solidFill>
                            <a:schemeClr val="accent4"/>
                          </a:solidFill>
                          <a:effectLst/>
                          <a:latin typeface="EC Square Sans Cond Pro" panose="020B0506040000020004" pitchFamily="34" charset="0"/>
                        </a:rPr>
                        <a:t>11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204600"/>
                  </a:ext>
                </a:extLst>
              </a:tr>
              <a:tr h="441461">
                <a:tc>
                  <a:txBody>
                    <a:bodyPr/>
                    <a:lstStyle/>
                    <a:p>
                      <a:pPr algn="l" fontAlgn="b"/>
                      <a:r>
                        <a:rPr lang="en-IE" sz="2000" b="0" i="0" u="none" strike="noStrike" dirty="0" err="1">
                          <a:solidFill>
                            <a:schemeClr val="accent4"/>
                          </a:solidFill>
                          <a:effectLst/>
                          <a:latin typeface="EC Square Sans Cond Pro" panose="020B0506040000020004" pitchFamily="34" charset="0"/>
                        </a:rPr>
                        <a:t>Střední</a:t>
                      </a:r>
                      <a:r>
                        <a:rPr lang="en-IE" sz="2000" b="0" i="0" u="none" strike="noStrike" dirty="0">
                          <a:solidFill>
                            <a:schemeClr val="accent4"/>
                          </a:solidFill>
                          <a:effectLst/>
                          <a:latin typeface="EC Square Sans Cond Pro" panose="020B0506040000020004" pitchFamily="34" charset="0"/>
                        </a:rPr>
                        <a:t> Morava</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E" sz="2000" b="0" i="0" u="none" strike="noStrike" dirty="0">
                          <a:solidFill>
                            <a:schemeClr val="accent4"/>
                          </a:solidFill>
                          <a:effectLst/>
                          <a:latin typeface="EC Square Sans Cond Pro" panose="020B0506040000020004" pitchFamily="34"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E" sz="2000" b="0" i="0" u="none" strike="noStrike" dirty="0">
                          <a:solidFill>
                            <a:schemeClr val="accent4"/>
                          </a:solidFill>
                          <a:effectLst/>
                          <a:latin typeface="EC Square Sans Cond Pro" panose="020B0506040000020004" pitchFamily="34" charset="0"/>
                        </a:rPr>
                        <a:t>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E" sz="2000" b="0" i="0" u="none" strike="noStrike" dirty="0">
                          <a:solidFill>
                            <a:schemeClr val="accent4"/>
                          </a:solidFill>
                          <a:effectLst/>
                          <a:latin typeface="EC Square Sans Cond Pro" panose="020B0506040000020004" pitchFamily="34"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3289899"/>
                  </a:ext>
                </a:extLst>
              </a:tr>
              <a:tr h="442762">
                <a:tc>
                  <a:txBody>
                    <a:bodyPr/>
                    <a:lstStyle/>
                    <a:p>
                      <a:pPr algn="l" fontAlgn="b"/>
                      <a:r>
                        <a:rPr lang="en-IE" sz="2000" b="0" i="0" u="none" strike="noStrike" dirty="0" err="1">
                          <a:solidFill>
                            <a:schemeClr val="accent4"/>
                          </a:solidFill>
                          <a:effectLst/>
                          <a:latin typeface="EC Square Sans Cond Pro" panose="020B0506040000020004" pitchFamily="34" charset="0"/>
                        </a:rPr>
                        <a:t>Moravskoslezsko</a:t>
                      </a:r>
                      <a:endParaRPr lang="en-IE" sz="2000" b="0" i="0" u="none" strike="noStrike" dirty="0">
                        <a:solidFill>
                          <a:schemeClr val="accent4"/>
                        </a:solidFill>
                        <a:effectLst/>
                        <a:latin typeface="EC Square Sans Cond Pro" panose="020B05060400000200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E" sz="2000" b="0" i="0" u="none" strike="noStrike" dirty="0">
                          <a:solidFill>
                            <a:schemeClr val="accent4"/>
                          </a:solidFill>
                          <a:effectLst/>
                          <a:latin typeface="EC Square Sans Cond Pro" panose="020B0506040000020004" pitchFamily="34" charset="0"/>
                        </a:rPr>
                        <a:t>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E" sz="2000" b="0" i="0" u="none" strike="noStrike" dirty="0">
                          <a:solidFill>
                            <a:schemeClr val="accent4"/>
                          </a:solidFill>
                          <a:effectLst/>
                          <a:latin typeface="EC Square Sans Cond Pro" panose="020B0506040000020004" pitchFamily="34"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E" sz="2000" b="0" i="0" u="none" strike="noStrike" dirty="0">
                          <a:solidFill>
                            <a:schemeClr val="accent4"/>
                          </a:solidFill>
                          <a:effectLst/>
                          <a:latin typeface="EC Square Sans Cond Pro" panose="020B0506040000020004" pitchFamily="34" charset="0"/>
                        </a:rPr>
                        <a:t>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08076556"/>
                  </a:ext>
                </a:extLst>
              </a:tr>
            </a:tbl>
          </a:graphicData>
        </a:graphic>
      </p:graphicFrame>
      <p:grpSp>
        <p:nvGrpSpPr>
          <p:cNvPr id="23" name="Group 22">
            <a:extLst>
              <a:ext uri="{FF2B5EF4-FFF2-40B4-BE49-F238E27FC236}">
                <a16:creationId xmlns:a16="http://schemas.microsoft.com/office/drawing/2014/main" id="{93CD6393-2F9F-0EA4-99E5-7D726B997526}"/>
              </a:ext>
            </a:extLst>
          </p:cNvPr>
          <p:cNvGrpSpPr/>
          <p:nvPr/>
        </p:nvGrpSpPr>
        <p:grpSpPr>
          <a:xfrm>
            <a:off x="674551" y="1477205"/>
            <a:ext cx="5020383" cy="502957"/>
            <a:chOff x="674551" y="1816570"/>
            <a:chExt cx="5020383" cy="502957"/>
          </a:xfrm>
        </p:grpSpPr>
        <p:sp>
          <p:nvSpPr>
            <p:cNvPr id="24" name="Rectangle: Rounded Corners 23">
              <a:extLst>
                <a:ext uri="{FF2B5EF4-FFF2-40B4-BE49-F238E27FC236}">
                  <a16:creationId xmlns:a16="http://schemas.microsoft.com/office/drawing/2014/main" id="{84A0DFDC-B2CE-0284-D9C3-8A9DAD5C4DE7}"/>
                </a:ext>
              </a:extLst>
            </p:cNvPr>
            <p:cNvSpPr/>
            <p:nvPr/>
          </p:nvSpPr>
          <p:spPr>
            <a:xfrm>
              <a:off x="674551" y="1816570"/>
              <a:ext cx="1003300" cy="502957"/>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3000" b="1" i="0" u="none" strike="noStrike" kern="1200" cap="none" spc="0" normalizeH="0" baseline="0" noProof="0" dirty="0">
                  <a:ln>
                    <a:noFill/>
                  </a:ln>
                  <a:solidFill>
                    <a:prstClr val="white"/>
                  </a:solidFill>
                  <a:effectLst/>
                  <a:uLnTx/>
                  <a:uFillTx/>
                  <a:latin typeface="Arial"/>
                  <a:ea typeface="+mn-ea"/>
                  <a:cs typeface="+mn-cs"/>
                </a:rPr>
                <a:t>36</a:t>
              </a:r>
            </a:p>
          </p:txBody>
        </p:sp>
        <p:sp>
          <p:nvSpPr>
            <p:cNvPr id="25" name="TextBox 24">
              <a:extLst>
                <a:ext uri="{FF2B5EF4-FFF2-40B4-BE49-F238E27FC236}">
                  <a16:creationId xmlns:a16="http://schemas.microsoft.com/office/drawing/2014/main" id="{6BE9BB86-8CD6-E18C-C906-CFD59B60561F}"/>
                </a:ext>
              </a:extLst>
            </p:cNvPr>
            <p:cNvSpPr txBox="1"/>
            <p:nvPr/>
          </p:nvSpPr>
          <p:spPr>
            <a:xfrm>
              <a:off x="1661458" y="1883382"/>
              <a:ext cx="403347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a:ln>
                    <a:noFill/>
                  </a:ln>
                  <a:solidFill>
                    <a:prstClr val="black"/>
                  </a:solidFill>
                  <a:effectLst/>
                  <a:uLnTx/>
                  <a:uFillTx/>
                  <a:latin typeface="EC Square Sans Cond Pro" panose="020B0506040000020004" pitchFamily="34" charset="0"/>
                  <a:ea typeface="+mn-ea"/>
                  <a:cs typeface="+mn-cs"/>
                </a:rPr>
                <a:t>STEP Seals awarded in </a:t>
              </a:r>
              <a:r>
                <a:rPr lang="en-IE" b="1">
                  <a:solidFill>
                    <a:prstClr val="black"/>
                  </a:solidFill>
                  <a:latin typeface="EC Square Sans Cond Pro" panose="020B0506040000020004" pitchFamily="34" charset="0"/>
                </a:rPr>
                <a:t>the Czech Republic</a:t>
              </a:r>
              <a:endParaRPr kumimoji="0" lang="en-IE" sz="1800" b="1" i="0" u="none" strike="noStrike" kern="1200" cap="none" spc="0" normalizeH="0" baseline="0" noProof="0">
                <a:ln>
                  <a:noFill/>
                </a:ln>
                <a:solidFill>
                  <a:prstClr val="black"/>
                </a:solidFill>
                <a:effectLst/>
                <a:uLnTx/>
                <a:uFillTx/>
                <a:latin typeface="EC Square Sans Cond Pro" panose="020B0506040000020004" pitchFamily="34" charset="0"/>
                <a:ea typeface="+mn-ea"/>
                <a:cs typeface="+mn-cs"/>
              </a:endParaRPr>
            </a:p>
          </p:txBody>
        </p:sp>
      </p:grpSp>
      <p:sp>
        <p:nvSpPr>
          <p:cNvPr id="26" name="Rectangle: Rounded Corners 25">
            <a:extLst>
              <a:ext uri="{FF2B5EF4-FFF2-40B4-BE49-F238E27FC236}">
                <a16:creationId xmlns:a16="http://schemas.microsoft.com/office/drawing/2014/main" id="{780742A3-A172-6255-E973-3EC4F8635A2C}"/>
              </a:ext>
            </a:extLst>
          </p:cNvPr>
          <p:cNvSpPr/>
          <p:nvPr/>
        </p:nvSpPr>
        <p:spPr>
          <a:xfrm>
            <a:off x="958849" y="2078788"/>
            <a:ext cx="719002" cy="365125"/>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000" b="1" i="0" u="none" strike="noStrike" kern="1200" cap="none" spc="0" normalizeH="0" baseline="0" noProof="0" dirty="0">
                <a:ln>
                  <a:noFill/>
                </a:ln>
                <a:solidFill>
                  <a:prstClr val="white"/>
                </a:solidFill>
                <a:effectLst/>
                <a:uLnTx/>
                <a:uFillTx/>
                <a:latin typeface="Arial"/>
                <a:ea typeface="+mn-ea"/>
                <a:cs typeface="+mn-cs"/>
              </a:rPr>
              <a:t>4</a:t>
            </a:r>
          </a:p>
        </p:txBody>
      </p:sp>
      <p:sp>
        <p:nvSpPr>
          <p:cNvPr id="27" name="TextBox 26">
            <a:extLst>
              <a:ext uri="{FF2B5EF4-FFF2-40B4-BE49-F238E27FC236}">
                <a16:creationId xmlns:a16="http://schemas.microsoft.com/office/drawing/2014/main" id="{B7C0862F-5726-508F-901E-F750B6CAA75C}"/>
              </a:ext>
            </a:extLst>
          </p:cNvPr>
          <p:cNvSpPr txBox="1"/>
          <p:nvPr/>
        </p:nvSpPr>
        <p:spPr>
          <a:xfrm>
            <a:off x="1671916" y="2076684"/>
            <a:ext cx="150002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a:ln>
                  <a:noFill/>
                </a:ln>
                <a:solidFill>
                  <a:prstClr val="black"/>
                </a:solidFill>
                <a:effectLst/>
                <a:uLnTx/>
                <a:uFillTx/>
                <a:latin typeface="EC Square Sans Cond Pro" panose="020B0506040000020004" pitchFamily="34" charset="0"/>
                <a:ea typeface="+mn-ea"/>
                <a:cs typeface="+mn-cs"/>
              </a:rPr>
              <a:t>Innovation Fund</a:t>
            </a:r>
          </a:p>
        </p:txBody>
      </p:sp>
      <p:sp>
        <p:nvSpPr>
          <p:cNvPr id="30" name="Rectangle: Rounded Corners 29">
            <a:extLst>
              <a:ext uri="{FF2B5EF4-FFF2-40B4-BE49-F238E27FC236}">
                <a16:creationId xmlns:a16="http://schemas.microsoft.com/office/drawing/2014/main" id="{2466B9B0-44E4-41B4-6816-59A3E32C3E17}"/>
              </a:ext>
            </a:extLst>
          </p:cNvPr>
          <p:cNvSpPr/>
          <p:nvPr/>
        </p:nvSpPr>
        <p:spPr>
          <a:xfrm>
            <a:off x="942456" y="2542627"/>
            <a:ext cx="719002" cy="365125"/>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000" b="1" i="0" u="none" strike="noStrike" kern="1200" cap="none" spc="0" normalizeH="0" baseline="0" noProof="0" dirty="0">
                <a:ln>
                  <a:noFill/>
                </a:ln>
                <a:solidFill>
                  <a:prstClr val="white"/>
                </a:solidFill>
                <a:effectLst/>
                <a:uLnTx/>
                <a:uFillTx/>
                <a:latin typeface="Arial"/>
                <a:ea typeface="+mn-ea"/>
                <a:cs typeface="+mn-cs"/>
              </a:rPr>
              <a:t>10</a:t>
            </a:r>
          </a:p>
        </p:txBody>
      </p:sp>
      <p:sp>
        <p:nvSpPr>
          <p:cNvPr id="31" name="TextBox 30">
            <a:extLst>
              <a:ext uri="{FF2B5EF4-FFF2-40B4-BE49-F238E27FC236}">
                <a16:creationId xmlns:a16="http://schemas.microsoft.com/office/drawing/2014/main" id="{7A38C2E1-B53B-54FE-A3CA-58E229F7B28C}"/>
              </a:ext>
            </a:extLst>
          </p:cNvPr>
          <p:cNvSpPr txBox="1"/>
          <p:nvPr/>
        </p:nvSpPr>
        <p:spPr>
          <a:xfrm>
            <a:off x="1671916" y="2625951"/>
            <a:ext cx="23569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prstClr val="black"/>
                </a:solidFill>
                <a:effectLst/>
                <a:uLnTx/>
                <a:uFillTx/>
                <a:latin typeface="EC Square Sans Cond Pro" panose="020B0506040000020004" pitchFamily="34" charset="0"/>
                <a:ea typeface="+mn-ea"/>
                <a:cs typeface="+mn-cs"/>
              </a:rPr>
              <a:t>Digital Europe Programme</a:t>
            </a:r>
          </a:p>
        </p:txBody>
      </p:sp>
      <p:sp>
        <p:nvSpPr>
          <p:cNvPr id="33" name="TextBox 32">
            <a:extLst>
              <a:ext uri="{FF2B5EF4-FFF2-40B4-BE49-F238E27FC236}">
                <a16:creationId xmlns:a16="http://schemas.microsoft.com/office/drawing/2014/main" id="{193C323D-1CE0-3DE8-76B3-2D7B1B232601}"/>
              </a:ext>
            </a:extLst>
          </p:cNvPr>
          <p:cNvSpPr txBox="1"/>
          <p:nvPr/>
        </p:nvSpPr>
        <p:spPr>
          <a:xfrm>
            <a:off x="1671916" y="3078991"/>
            <a:ext cx="213064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prstClr val="black"/>
                </a:solidFill>
                <a:effectLst/>
                <a:uLnTx/>
                <a:uFillTx/>
                <a:latin typeface="EC Square Sans Cond Pro" panose="020B0506040000020004" pitchFamily="34" charset="0"/>
                <a:ea typeface="+mn-ea"/>
                <a:cs typeface="+mn-cs"/>
              </a:rPr>
              <a:t>European Defence Fund</a:t>
            </a:r>
          </a:p>
        </p:txBody>
      </p:sp>
      <p:sp>
        <p:nvSpPr>
          <p:cNvPr id="35" name="Rectangle: Rounded Corners 34">
            <a:extLst>
              <a:ext uri="{FF2B5EF4-FFF2-40B4-BE49-F238E27FC236}">
                <a16:creationId xmlns:a16="http://schemas.microsoft.com/office/drawing/2014/main" id="{1342EDDA-45ED-0EEC-FBF5-041AA5173965}"/>
              </a:ext>
            </a:extLst>
          </p:cNvPr>
          <p:cNvSpPr/>
          <p:nvPr/>
        </p:nvSpPr>
        <p:spPr>
          <a:xfrm>
            <a:off x="942456" y="2993851"/>
            <a:ext cx="719002" cy="365125"/>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000" b="1" i="0" u="none" strike="noStrike" kern="1200" cap="none" spc="0" normalizeH="0" baseline="0" noProof="0" dirty="0">
                <a:ln>
                  <a:noFill/>
                </a:ln>
                <a:solidFill>
                  <a:prstClr val="white"/>
                </a:solidFill>
                <a:effectLst/>
                <a:uLnTx/>
                <a:uFillTx/>
                <a:latin typeface="Arial"/>
                <a:ea typeface="+mn-ea"/>
                <a:cs typeface="+mn-cs"/>
              </a:rPr>
              <a:t>6</a:t>
            </a:r>
          </a:p>
        </p:txBody>
      </p:sp>
      <p:sp>
        <p:nvSpPr>
          <p:cNvPr id="37" name="Freeform 24">
            <a:extLst>
              <a:ext uri="{FF2B5EF4-FFF2-40B4-BE49-F238E27FC236}">
                <a16:creationId xmlns:a16="http://schemas.microsoft.com/office/drawing/2014/main" id="{9F38493B-66C8-F4B0-DCEF-48B3CDEAC0B0}"/>
              </a:ext>
            </a:extLst>
          </p:cNvPr>
          <p:cNvSpPr>
            <a:spLocks noEditPoints="1"/>
          </p:cNvSpPr>
          <p:nvPr/>
        </p:nvSpPr>
        <p:spPr bwMode="auto">
          <a:xfrm>
            <a:off x="4026051" y="5021647"/>
            <a:ext cx="584284" cy="569510"/>
          </a:xfrm>
          <a:custGeom>
            <a:avLst/>
            <a:gdLst>
              <a:gd name="T0" fmla="*/ 126 w 162"/>
              <a:gd name="T1" fmla="*/ 83 h 165"/>
              <a:gd name="T2" fmla="*/ 80 w 162"/>
              <a:gd name="T3" fmla="*/ 128 h 165"/>
              <a:gd name="T4" fmla="*/ 37 w 162"/>
              <a:gd name="T5" fmla="*/ 82 h 165"/>
              <a:gd name="T6" fmla="*/ 81 w 162"/>
              <a:gd name="T7" fmla="*/ 38 h 165"/>
              <a:gd name="T8" fmla="*/ 126 w 162"/>
              <a:gd name="T9" fmla="*/ 83 h 165"/>
              <a:gd name="T10" fmla="*/ 160 w 162"/>
              <a:gd name="T11" fmla="*/ 69 h 165"/>
              <a:gd name="T12" fmla="*/ 158 w 162"/>
              <a:gd name="T13" fmla="*/ 60 h 165"/>
              <a:gd name="T14" fmla="*/ 153 w 162"/>
              <a:gd name="T15" fmla="*/ 57 h 165"/>
              <a:gd name="T16" fmla="*/ 145 w 162"/>
              <a:gd name="T17" fmla="*/ 43 h 165"/>
              <a:gd name="T18" fmla="*/ 146 w 162"/>
              <a:gd name="T19" fmla="*/ 36 h 165"/>
              <a:gd name="T20" fmla="*/ 140 w 162"/>
              <a:gd name="T21" fmla="*/ 29 h 165"/>
              <a:gd name="T22" fmla="*/ 135 w 162"/>
              <a:gd name="T23" fmla="*/ 28 h 165"/>
              <a:gd name="T24" fmla="*/ 121 w 162"/>
              <a:gd name="T25" fmla="*/ 18 h 165"/>
              <a:gd name="T26" fmla="*/ 119 w 162"/>
              <a:gd name="T27" fmla="*/ 12 h 165"/>
              <a:gd name="T28" fmla="*/ 111 w 162"/>
              <a:gd name="T29" fmla="*/ 8 h 165"/>
              <a:gd name="T30" fmla="*/ 106 w 162"/>
              <a:gd name="T31" fmla="*/ 10 h 165"/>
              <a:gd name="T32" fmla="*/ 89 w 162"/>
              <a:gd name="T33" fmla="*/ 6 h 165"/>
              <a:gd name="T34" fmla="*/ 85 w 162"/>
              <a:gd name="T35" fmla="*/ 2 h 165"/>
              <a:gd name="T36" fmla="*/ 76 w 162"/>
              <a:gd name="T37" fmla="*/ 2 h 165"/>
              <a:gd name="T38" fmla="*/ 73 w 162"/>
              <a:gd name="T39" fmla="*/ 7 h 165"/>
              <a:gd name="T40" fmla="*/ 58 w 162"/>
              <a:gd name="T41" fmla="*/ 11 h 165"/>
              <a:gd name="T42" fmla="*/ 51 w 162"/>
              <a:gd name="T43" fmla="*/ 9 h 165"/>
              <a:gd name="T44" fmla="*/ 42 w 162"/>
              <a:gd name="T45" fmla="*/ 13 h 165"/>
              <a:gd name="T46" fmla="*/ 40 w 162"/>
              <a:gd name="T47" fmla="*/ 18 h 165"/>
              <a:gd name="T48" fmla="*/ 28 w 162"/>
              <a:gd name="T49" fmla="*/ 29 h 165"/>
              <a:gd name="T50" fmla="*/ 22 w 162"/>
              <a:gd name="T51" fmla="*/ 29 h 165"/>
              <a:gd name="T52" fmla="*/ 16 w 162"/>
              <a:gd name="T53" fmla="*/ 37 h 165"/>
              <a:gd name="T54" fmla="*/ 16 w 162"/>
              <a:gd name="T55" fmla="*/ 40 h 165"/>
              <a:gd name="T56" fmla="*/ 7 w 162"/>
              <a:gd name="T57" fmla="*/ 59 h 165"/>
              <a:gd name="T58" fmla="*/ 4 w 162"/>
              <a:gd name="T59" fmla="*/ 61 h 165"/>
              <a:gd name="T60" fmla="*/ 2 w 162"/>
              <a:gd name="T61" fmla="*/ 70 h 165"/>
              <a:gd name="T62" fmla="*/ 5 w 162"/>
              <a:gd name="T63" fmla="*/ 74 h 165"/>
              <a:gd name="T64" fmla="*/ 5 w 162"/>
              <a:gd name="T65" fmla="*/ 92 h 165"/>
              <a:gd name="T66" fmla="*/ 3 w 162"/>
              <a:gd name="T67" fmla="*/ 96 h 165"/>
              <a:gd name="T68" fmla="*/ 5 w 162"/>
              <a:gd name="T69" fmla="*/ 105 h 165"/>
              <a:gd name="T70" fmla="*/ 9 w 162"/>
              <a:gd name="T71" fmla="*/ 108 h 165"/>
              <a:gd name="T72" fmla="*/ 17 w 162"/>
              <a:gd name="T73" fmla="*/ 122 h 165"/>
              <a:gd name="T74" fmla="*/ 16 w 162"/>
              <a:gd name="T75" fmla="*/ 130 h 165"/>
              <a:gd name="T76" fmla="*/ 22 w 162"/>
              <a:gd name="T77" fmla="*/ 137 h 165"/>
              <a:gd name="T78" fmla="*/ 27 w 162"/>
              <a:gd name="T79" fmla="*/ 137 h 165"/>
              <a:gd name="T80" fmla="*/ 42 w 162"/>
              <a:gd name="T81" fmla="*/ 149 h 165"/>
              <a:gd name="T82" fmla="*/ 55 w 162"/>
              <a:gd name="T83" fmla="*/ 155 h 165"/>
              <a:gd name="T84" fmla="*/ 74 w 162"/>
              <a:gd name="T85" fmla="*/ 159 h 165"/>
              <a:gd name="T86" fmla="*/ 77 w 162"/>
              <a:gd name="T87" fmla="*/ 163 h 165"/>
              <a:gd name="T88" fmla="*/ 86 w 162"/>
              <a:gd name="T89" fmla="*/ 163 h 165"/>
              <a:gd name="T90" fmla="*/ 90 w 162"/>
              <a:gd name="T91" fmla="*/ 158 h 165"/>
              <a:gd name="T92" fmla="*/ 106 w 162"/>
              <a:gd name="T93" fmla="*/ 154 h 165"/>
              <a:gd name="T94" fmla="*/ 112 w 162"/>
              <a:gd name="T95" fmla="*/ 156 h 165"/>
              <a:gd name="T96" fmla="*/ 120 w 162"/>
              <a:gd name="T97" fmla="*/ 153 h 165"/>
              <a:gd name="T98" fmla="*/ 122 w 162"/>
              <a:gd name="T99" fmla="*/ 147 h 165"/>
              <a:gd name="T100" fmla="*/ 133 w 162"/>
              <a:gd name="T101" fmla="*/ 136 h 165"/>
              <a:gd name="T102" fmla="*/ 141 w 162"/>
              <a:gd name="T103" fmla="*/ 136 h 165"/>
              <a:gd name="T104" fmla="*/ 147 w 162"/>
              <a:gd name="T105" fmla="*/ 129 h 165"/>
              <a:gd name="T106" fmla="*/ 146 w 162"/>
              <a:gd name="T107" fmla="*/ 124 h 165"/>
              <a:gd name="T108" fmla="*/ 154 w 162"/>
              <a:gd name="T109" fmla="*/ 106 h 165"/>
              <a:gd name="T110" fmla="*/ 158 w 162"/>
              <a:gd name="T111" fmla="*/ 104 h 165"/>
              <a:gd name="T112" fmla="*/ 160 w 162"/>
              <a:gd name="T113" fmla="*/ 95 h 165"/>
              <a:gd name="T114" fmla="*/ 157 w 162"/>
              <a:gd name="T115" fmla="*/ 91 h 165"/>
              <a:gd name="T116" fmla="*/ 157 w 162"/>
              <a:gd name="T117" fmla="*/ 73 h 165"/>
              <a:gd name="T118" fmla="*/ 160 w 162"/>
              <a:gd name="T119"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2" h="165">
                <a:moveTo>
                  <a:pt x="126" y="83"/>
                </a:moveTo>
                <a:cubicBezTo>
                  <a:pt x="126" y="106"/>
                  <a:pt x="104" y="129"/>
                  <a:pt x="80" y="128"/>
                </a:cubicBezTo>
                <a:cubicBezTo>
                  <a:pt x="58" y="127"/>
                  <a:pt x="36" y="107"/>
                  <a:pt x="37" y="82"/>
                </a:cubicBezTo>
                <a:cubicBezTo>
                  <a:pt x="37" y="58"/>
                  <a:pt x="57" y="37"/>
                  <a:pt x="81" y="38"/>
                </a:cubicBezTo>
                <a:cubicBezTo>
                  <a:pt x="106" y="38"/>
                  <a:pt x="126" y="58"/>
                  <a:pt x="126" y="83"/>
                </a:cubicBezTo>
                <a:moveTo>
                  <a:pt x="160" y="69"/>
                </a:moveTo>
                <a:cubicBezTo>
                  <a:pt x="162" y="65"/>
                  <a:pt x="161" y="62"/>
                  <a:pt x="158" y="60"/>
                </a:cubicBezTo>
                <a:cubicBezTo>
                  <a:pt x="156" y="59"/>
                  <a:pt x="154" y="58"/>
                  <a:pt x="153" y="57"/>
                </a:cubicBezTo>
                <a:cubicBezTo>
                  <a:pt x="148" y="54"/>
                  <a:pt x="145" y="49"/>
                  <a:pt x="145" y="43"/>
                </a:cubicBezTo>
                <a:cubicBezTo>
                  <a:pt x="145" y="41"/>
                  <a:pt x="146" y="39"/>
                  <a:pt x="146" y="36"/>
                </a:cubicBezTo>
                <a:cubicBezTo>
                  <a:pt x="147" y="32"/>
                  <a:pt x="144" y="29"/>
                  <a:pt x="140" y="29"/>
                </a:cubicBezTo>
                <a:cubicBezTo>
                  <a:pt x="138" y="28"/>
                  <a:pt x="137" y="28"/>
                  <a:pt x="135" y="28"/>
                </a:cubicBezTo>
                <a:cubicBezTo>
                  <a:pt x="128" y="28"/>
                  <a:pt x="123" y="24"/>
                  <a:pt x="121" y="18"/>
                </a:cubicBezTo>
                <a:cubicBezTo>
                  <a:pt x="120" y="16"/>
                  <a:pt x="120" y="14"/>
                  <a:pt x="119" y="12"/>
                </a:cubicBezTo>
                <a:cubicBezTo>
                  <a:pt x="118" y="8"/>
                  <a:pt x="115" y="7"/>
                  <a:pt x="111" y="8"/>
                </a:cubicBezTo>
                <a:cubicBezTo>
                  <a:pt x="110" y="9"/>
                  <a:pt x="108" y="10"/>
                  <a:pt x="106" y="10"/>
                </a:cubicBezTo>
                <a:cubicBezTo>
                  <a:pt x="100" y="13"/>
                  <a:pt x="93" y="12"/>
                  <a:pt x="89" y="6"/>
                </a:cubicBezTo>
                <a:cubicBezTo>
                  <a:pt x="87" y="5"/>
                  <a:pt x="86" y="4"/>
                  <a:pt x="85" y="2"/>
                </a:cubicBezTo>
                <a:cubicBezTo>
                  <a:pt x="82" y="0"/>
                  <a:pt x="79" y="0"/>
                  <a:pt x="76" y="2"/>
                </a:cubicBezTo>
                <a:cubicBezTo>
                  <a:pt x="75" y="4"/>
                  <a:pt x="74" y="5"/>
                  <a:pt x="73" y="7"/>
                </a:cubicBezTo>
                <a:cubicBezTo>
                  <a:pt x="69" y="11"/>
                  <a:pt x="64" y="13"/>
                  <a:pt x="58" y="11"/>
                </a:cubicBezTo>
                <a:cubicBezTo>
                  <a:pt x="56" y="11"/>
                  <a:pt x="53" y="10"/>
                  <a:pt x="51" y="9"/>
                </a:cubicBezTo>
                <a:cubicBezTo>
                  <a:pt x="46" y="7"/>
                  <a:pt x="43" y="9"/>
                  <a:pt x="42" y="13"/>
                </a:cubicBezTo>
                <a:cubicBezTo>
                  <a:pt x="41" y="15"/>
                  <a:pt x="41" y="16"/>
                  <a:pt x="40" y="18"/>
                </a:cubicBezTo>
                <a:cubicBezTo>
                  <a:pt x="39" y="24"/>
                  <a:pt x="35" y="28"/>
                  <a:pt x="28" y="29"/>
                </a:cubicBezTo>
                <a:cubicBezTo>
                  <a:pt x="26" y="29"/>
                  <a:pt x="24" y="29"/>
                  <a:pt x="22" y="29"/>
                </a:cubicBezTo>
                <a:cubicBezTo>
                  <a:pt x="18" y="30"/>
                  <a:pt x="15" y="32"/>
                  <a:pt x="16" y="37"/>
                </a:cubicBezTo>
                <a:cubicBezTo>
                  <a:pt x="16" y="38"/>
                  <a:pt x="16" y="39"/>
                  <a:pt x="16" y="40"/>
                </a:cubicBezTo>
                <a:cubicBezTo>
                  <a:pt x="18" y="49"/>
                  <a:pt x="16" y="54"/>
                  <a:pt x="7" y="59"/>
                </a:cubicBezTo>
                <a:cubicBezTo>
                  <a:pt x="6" y="60"/>
                  <a:pt x="5" y="60"/>
                  <a:pt x="4" y="61"/>
                </a:cubicBezTo>
                <a:cubicBezTo>
                  <a:pt x="1" y="63"/>
                  <a:pt x="0" y="66"/>
                  <a:pt x="2" y="70"/>
                </a:cubicBezTo>
                <a:cubicBezTo>
                  <a:pt x="3" y="71"/>
                  <a:pt x="4" y="72"/>
                  <a:pt x="5" y="74"/>
                </a:cubicBezTo>
                <a:cubicBezTo>
                  <a:pt x="9" y="80"/>
                  <a:pt x="9" y="86"/>
                  <a:pt x="5" y="92"/>
                </a:cubicBezTo>
                <a:cubicBezTo>
                  <a:pt x="5" y="93"/>
                  <a:pt x="3" y="95"/>
                  <a:pt x="3" y="96"/>
                </a:cubicBezTo>
                <a:cubicBezTo>
                  <a:pt x="0" y="100"/>
                  <a:pt x="1" y="103"/>
                  <a:pt x="5" y="105"/>
                </a:cubicBezTo>
                <a:cubicBezTo>
                  <a:pt x="6" y="106"/>
                  <a:pt x="8" y="107"/>
                  <a:pt x="9" y="108"/>
                </a:cubicBezTo>
                <a:cubicBezTo>
                  <a:pt x="15" y="111"/>
                  <a:pt x="18" y="115"/>
                  <a:pt x="17" y="122"/>
                </a:cubicBezTo>
                <a:cubicBezTo>
                  <a:pt x="17" y="124"/>
                  <a:pt x="17" y="127"/>
                  <a:pt x="16" y="130"/>
                </a:cubicBezTo>
                <a:cubicBezTo>
                  <a:pt x="16" y="134"/>
                  <a:pt x="19" y="136"/>
                  <a:pt x="22" y="137"/>
                </a:cubicBezTo>
                <a:cubicBezTo>
                  <a:pt x="24" y="137"/>
                  <a:pt x="25" y="137"/>
                  <a:pt x="27" y="137"/>
                </a:cubicBezTo>
                <a:cubicBezTo>
                  <a:pt x="35" y="137"/>
                  <a:pt x="40" y="141"/>
                  <a:pt x="42" y="149"/>
                </a:cubicBezTo>
                <a:cubicBezTo>
                  <a:pt x="44" y="158"/>
                  <a:pt x="47" y="159"/>
                  <a:pt x="55" y="155"/>
                </a:cubicBezTo>
                <a:cubicBezTo>
                  <a:pt x="62" y="152"/>
                  <a:pt x="69" y="153"/>
                  <a:pt x="74" y="159"/>
                </a:cubicBezTo>
                <a:cubicBezTo>
                  <a:pt x="75" y="160"/>
                  <a:pt x="76" y="162"/>
                  <a:pt x="77" y="163"/>
                </a:cubicBezTo>
                <a:cubicBezTo>
                  <a:pt x="80" y="165"/>
                  <a:pt x="84" y="165"/>
                  <a:pt x="86" y="163"/>
                </a:cubicBezTo>
                <a:cubicBezTo>
                  <a:pt x="88" y="161"/>
                  <a:pt x="89" y="160"/>
                  <a:pt x="90" y="158"/>
                </a:cubicBezTo>
                <a:cubicBezTo>
                  <a:pt x="95" y="154"/>
                  <a:pt x="100" y="152"/>
                  <a:pt x="106" y="154"/>
                </a:cubicBezTo>
                <a:cubicBezTo>
                  <a:pt x="108" y="155"/>
                  <a:pt x="110" y="156"/>
                  <a:pt x="112" y="156"/>
                </a:cubicBezTo>
                <a:cubicBezTo>
                  <a:pt x="116" y="158"/>
                  <a:pt x="119" y="156"/>
                  <a:pt x="120" y="153"/>
                </a:cubicBezTo>
                <a:cubicBezTo>
                  <a:pt x="121" y="151"/>
                  <a:pt x="121" y="149"/>
                  <a:pt x="122" y="147"/>
                </a:cubicBezTo>
                <a:cubicBezTo>
                  <a:pt x="124" y="141"/>
                  <a:pt x="128" y="138"/>
                  <a:pt x="133" y="136"/>
                </a:cubicBezTo>
                <a:cubicBezTo>
                  <a:pt x="136" y="136"/>
                  <a:pt x="139" y="136"/>
                  <a:pt x="141" y="136"/>
                </a:cubicBezTo>
                <a:cubicBezTo>
                  <a:pt x="145" y="135"/>
                  <a:pt x="147" y="133"/>
                  <a:pt x="147" y="129"/>
                </a:cubicBezTo>
                <a:cubicBezTo>
                  <a:pt x="147" y="127"/>
                  <a:pt x="146" y="126"/>
                  <a:pt x="146" y="124"/>
                </a:cubicBezTo>
                <a:cubicBezTo>
                  <a:pt x="144" y="116"/>
                  <a:pt x="147" y="110"/>
                  <a:pt x="154" y="106"/>
                </a:cubicBezTo>
                <a:cubicBezTo>
                  <a:pt x="155" y="105"/>
                  <a:pt x="157" y="105"/>
                  <a:pt x="158" y="104"/>
                </a:cubicBezTo>
                <a:cubicBezTo>
                  <a:pt x="161" y="102"/>
                  <a:pt x="162" y="98"/>
                  <a:pt x="160" y="95"/>
                </a:cubicBezTo>
                <a:cubicBezTo>
                  <a:pt x="159" y="93"/>
                  <a:pt x="158" y="92"/>
                  <a:pt x="157" y="91"/>
                </a:cubicBezTo>
                <a:cubicBezTo>
                  <a:pt x="153" y="85"/>
                  <a:pt x="153" y="79"/>
                  <a:pt x="157" y="73"/>
                </a:cubicBezTo>
                <a:cubicBezTo>
                  <a:pt x="158" y="72"/>
                  <a:pt x="159" y="70"/>
                  <a:pt x="160" y="69"/>
                </a:cubicBezTo>
              </a:path>
            </a:pathLst>
          </a:custGeom>
          <a:solidFill>
            <a:srgbClr val="0D47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Arial"/>
              <a:ea typeface="+mn-ea"/>
              <a:cs typeface="+mn-cs"/>
            </a:endParaRPr>
          </a:p>
        </p:txBody>
      </p:sp>
      <p:sp>
        <p:nvSpPr>
          <p:cNvPr id="38" name="Freeform 26">
            <a:extLst>
              <a:ext uri="{FF2B5EF4-FFF2-40B4-BE49-F238E27FC236}">
                <a16:creationId xmlns:a16="http://schemas.microsoft.com/office/drawing/2014/main" id="{1002698A-DA50-C559-42D2-838029EF9524}"/>
              </a:ext>
            </a:extLst>
          </p:cNvPr>
          <p:cNvSpPr>
            <a:spLocks/>
          </p:cNvSpPr>
          <p:nvPr/>
        </p:nvSpPr>
        <p:spPr bwMode="auto">
          <a:xfrm>
            <a:off x="4416504" y="5547419"/>
            <a:ext cx="132874" cy="210630"/>
          </a:xfrm>
          <a:custGeom>
            <a:avLst/>
            <a:gdLst>
              <a:gd name="T0" fmla="*/ 31 w 57"/>
              <a:gd name="T1" fmla="*/ 7 h 90"/>
              <a:gd name="T2" fmla="*/ 29 w 57"/>
              <a:gd name="T3" fmla="*/ 13 h 90"/>
              <a:gd name="T4" fmla="*/ 21 w 57"/>
              <a:gd name="T5" fmla="*/ 17 h 90"/>
              <a:gd name="T6" fmla="*/ 15 w 57"/>
              <a:gd name="T7" fmla="*/ 15 h 90"/>
              <a:gd name="T8" fmla="*/ 0 w 57"/>
              <a:gd name="T9" fmla="*/ 18 h 90"/>
              <a:gd name="T10" fmla="*/ 0 w 57"/>
              <a:gd name="T11" fmla="*/ 20 h 90"/>
              <a:gd name="T12" fmla="*/ 17 w 57"/>
              <a:gd name="T13" fmla="*/ 80 h 90"/>
              <a:gd name="T14" fmla="*/ 31 w 57"/>
              <a:gd name="T15" fmla="*/ 89 h 90"/>
              <a:gd name="T16" fmla="*/ 47 w 57"/>
              <a:gd name="T17" fmla="*/ 84 h 90"/>
              <a:gd name="T18" fmla="*/ 55 w 57"/>
              <a:gd name="T19" fmla="*/ 70 h 90"/>
              <a:gd name="T20" fmla="*/ 36 w 57"/>
              <a:gd name="T21" fmla="*/ 0 h 90"/>
              <a:gd name="T22" fmla="*/ 31 w 57"/>
              <a:gd name="T23"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90">
                <a:moveTo>
                  <a:pt x="31" y="7"/>
                </a:moveTo>
                <a:cubicBezTo>
                  <a:pt x="30" y="9"/>
                  <a:pt x="30" y="11"/>
                  <a:pt x="29" y="13"/>
                </a:cubicBezTo>
                <a:cubicBezTo>
                  <a:pt x="28" y="17"/>
                  <a:pt x="25" y="18"/>
                  <a:pt x="21" y="17"/>
                </a:cubicBezTo>
                <a:cubicBezTo>
                  <a:pt x="19" y="16"/>
                  <a:pt x="17" y="15"/>
                  <a:pt x="15" y="15"/>
                </a:cubicBezTo>
                <a:cubicBezTo>
                  <a:pt x="9" y="13"/>
                  <a:pt x="4" y="14"/>
                  <a:pt x="0" y="18"/>
                </a:cubicBezTo>
                <a:cubicBezTo>
                  <a:pt x="0" y="19"/>
                  <a:pt x="0" y="19"/>
                  <a:pt x="0" y="20"/>
                </a:cubicBezTo>
                <a:cubicBezTo>
                  <a:pt x="17" y="80"/>
                  <a:pt x="17" y="80"/>
                  <a:pt x="17" y="80"/>
                </a:cubicBezTo>
                <a:cubicBezTo>
                  <a:pt x="18" y="87"/>
                  <a:pt x="25" y="90"/>
                  <a:pt x="31" y="89"/>
                </a:cubicBezTo>
                <a:cubicBezTo>
                  <a:pt x="47" y="84"/>
                  <a:pt x="47" y="84"/>
                  <a:pt x="47" y="84"/>
                </a:cubicBezTo>
                <a:cubicBezTo>
                  <a:pt x="53" y="83"/>
                  <a:pt x="57" y="76"/>
                  <a:pt x="55" y="70"/>
                </a:cubicBezTo>
                <a:cubicBezTo>
                  <a:pt x="36" y="0"/>
                  <a:pt x="36" y="0"/>
                  <a:pt x="36" y="0"/>
                </a:cubicBezTo>
                <a:cubicBezTo>
                  <a:pt x="34" y="2"/>
                  <a:pt x="32" y="4"/>
                  <a:pt x="31" y="7"/>
                </a:cubicBezTo>
              </a:path>
            </a:pathLst>
          </a:custGeom>
          <a:solidFill>
            <a:srgbClr val="0D47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Arial"/>
              <a:ea typeface="+mn-ea"/>
              <a:cs typeface="+mn-cs"/>
            </a:endParaRPr>
          </a:p>
        </p:txBody>
      </p:sp>
      <p:sp>
        <p:nvSpPr>
          <p:cNvPr id="39" name="Freeform 26">
            <a:extLst>
              <a:ext uri="{FF2B5EF4-FFF2-40B4-BE49-F238E27FC236}">
                <a16:creationId xmlns:a16="http://schemas.microsoft.com/office/drawing/2014/main" id="{C1AF3DC7-69B4-46ED-977A-23A16A0AE4A4}"/>
              </a:ext>
            </a:extLst>
          </p:cNvPr>
          <p:cNvSpPr>
            <a:spLocks/>
          </p:cNvSpPr>
          <p:nvPr/>
        </p:nvSpPr>
        <p:spPr bwMode="auto">
          <a:xfrm rot="2309681">
            <a:off x="4099724" y="5547419"/>
            <a:ext cx="132874" cy="210630"/>
          </a:xfrm>
          <a:custGeom>
            <a:avLst/>
            <a:gdLst>
              <a:gd name="T0" fmla="*/ 31 w 57"/>
              <a:gd name="T1" fmla="*/ 7 h 90"/>
              <a:gd name="T2" fmla="*/ 29 w 57"/>
              <a:gd name="T3" fmla="*/ 13 h 90"/>
              <a:gd name="T4" fmla="*/ 21 w 57"/>
              <a:gd name="T5" fmla="*/ 17 h 90"/>
              <a:gd name="T6" fmla="*/ 15 w 57"/>
              <a:gd name="T7" fmla="*/ 15 h 90"/>
              <a:gd name="T8" fmla="*/ 0 w 57"/>
              <a:gd name="T9" fmla="*/ 18 h 90"/>
              <a:gd name="T10" fmla="*/ 0 w 57"/>
              <a:gd name="T11" fmla="*/ 20 h 90"/>
              <a:gd name="T12" fmla="*/ 17 w 57"/>
              <a:gd name="T13" fmla="*/ 80 h 90"/>
              <a:gd name="T14" fmla="*/ 31 w 57"/>
              <a:gd name="T15" fmla="*/ 89 h 90"/>
              <a:gd name="T16" fmla="*/ 47 w 57"/>
              <a:gd name="T17" fmla="*/ 84 h 90"/>
              <a:gd name="T18" fmla="*/ 55 w 57"/>
              <a:gd name="T19" fmla="*/ 70 h 90"/>
              <a:gd name="T20" fmla="*/ 36 w 57"/>
              <a:gd name="T21" fmla="*/ 0 h 90"/>
              <a:gd name="T22" fmla="*/ 31 w 57"/>
              <a:gd name="T23" fmla="*/ 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90">
                <a:moveTo>
                  <a:pt x="31" y="7"/>
                </a:moveTo>
                <a:cubicBezTo>
                  <a:pt x="30" y="9"/>
                  <a:pt x="30" y="11"/>
                  <a:pt x="29" y="13"/>
                </a:cubicBezTo>
                <a:cubicBezTo>
                  <a:pt x="28" y="17"/>
                  <a:pt x="25" y="18"/>
                  <a:pt x="21" y="17"/>
                </a:cubicBezTo>
                <a:cubicBezTo>
                  <a:pt x="19" y="16"/>
                  <a:pt x="17" y="15"/>
                  <a:pt x="15" y="15"/>
                </a:cubicBezTo>
                <a:cubicBezTo>
                  <a:pt x="9" y="13"/>
                  <a:pt x="4" y="14"/>
                  <a:pt x="0" y="18"/>
                </a:cubicBezTo>
                <a:cubicBezTo>
                  <a:pt x="0" y="19"/>
                  <a:pt x="0" y="19"/>
                  <a:pt x="0" y="20"/>
                </a:cubicBezTo>
                <a:cubicBezTo>
                  <a:pt x="17" y="80"/>
                  <a:pt x="17" y="80"/>
                  <a:pt x="17" y="80"/>
                </a:cubicBezTo>
                <a:cubicBezTo>
                  <a:pt x="18" y="87"/>
                  <a:pt x="25" y="90"/>
                  <a:pt x="31" y="89"/>
                </a:cubicBezTo>
                <a:cubicBezTo>
                  <a:pt x="47" y="84"/>
                  <a:pt x="47" y="84"/>
                  <a:pt x="47" y="84"/>
                </a:cubicBezTo>
                <a:cubicBezTo>
                  <a:pt x="53" y="83"/>
                  <a:pt x="57" y="76"/>
                  <a:pt x="55" y="70"/>
                </a:cubicBezTo>
                <a:cubicBezTo>
                  <a:pt x="36" y="0"/>
                  <a:pt x="36" y="0"/>
                  <a:pt x="36" y="0"/>
                </a:cubicBezTo>
                <a:cubicBezTo>
                  <a:pt x="34" y="2"/>
                  <a:pt x="32" y="4"/>
                  <a:pt x="31" y="7"/>
                </a:cubicBezTo>
              </a:path>
            </a:pathLst>
          </a:custGeom>
          <a:solidFill>
            <a:srgbClr val="0D47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Arial"/>
              <a:ea typeface="+mn-ea"/>
              <a:cs typeface="+mn-cs"/>
            </a:endParaRPr>
          </a:p>
        </p:txBody>
      </p:sp>
      <p:sp>
        <p:nvSpPr>
          <p:cNvPr id="42" name="Freeform 25">
            <a:extLst>
              <a:ext uri="{FF2B5EF4-FFF2-40B4-BE49-F238E27FC236}">
                <a16:creationId xmlns:a16="http://schemas.microsoft.com/office/drawing/2014/main" id="{D4922F6D-E831-98A4-4FCB-5AB81BFB8E7F}"/>
              </a:ext>
            </a:extLst>
          </p:cNvPr>
          <p:cNvSpPr>
            <a:spLocks/>
          </p:cNvSpPr>
          <p:nvPr/>
        </p:nvSpPr>
        <p:spPr bwMode="auto">
          <a:xfrm>
            <a:off x="4206561" y="5191563"/>
            <a:ext cx="212514" cy="215911"/>
          </a:xfrm>
          <a:custGeom>
            <a:avLst/>
            <a:gdLst>
              <a:gd name="T0" fmla="*/ 43 w 54"/>
              <a:gd name="T1" fmla="*/ 2 h 41"/>
              <a:gd name="T2" fmla="*/ 31 w 54"/>
              <a:gd name="T3" fmla="*/ 15 h 41"/>
              <a:gd name="T4" fmla="*/ 19 w 54"/>
              <a:gd name="T5" fmla="*/ 28 h 41"/>
              <a:gd name="T6" fmla="*/ 15 w 54"/>
              <a:gd name="T7" fmla="*/ 23 h 41"/>
              <a:gd name="T8" fmla="*/ 11 w 54"/>
              <a:gd name="T9" fmla="*/ 19 h 41"/>
              <a:gd name="T10" fmla="*/ 2 w 54"/>
              <a:gd name="T11" fmla="*/ 19 h 41"/>
              <a:gd name="T12" fmla="*/ 3 w 54"/>
              <a:gd name="T13" fmla="*/ 27 h 41"/>
              <a:gd name="T14" fmla="*/ 14 w 54"/>
              <a:gd name="T15" fmla="*/ 38 h 41"/>
              <a:gd name="T16" fmla="*/ 23 w 54"/>
              <a:gd name="T17" fmla="*/ 38 h 41"/>
              <a:gd name="T18" fmla="*/ 51 w 54"/>
              <a:gd name="T19" fmla="*/ 10 h 41"/>
              <a:gd name="T20" fmla="*/ 52 w 54"/>
              <a:gd name="T21" fmla="*/ 2 h 41"/>
              <a:gd name="T22" fmla="*/ 43 w 54"/>
              <a:gd name="T23" fmla="*/ 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41">
                <a:moveTo>
                  <a:pt x="43" y="2"/>
                </a:moveTo>
                <a:cubicBezTo>
                  <a:pt x="39" y="6"/>
                  <a:pt x="35" y="11"/>
                  <a:pt x="31" y="15"/>
                </a:cubicBezTo>
                <a:cubicBezTo>
                  <a:pt x="27" y="19"/>
                  <a:pt x="23" y="23"/>
                  <a:pt x="19" y="28"/>
                </a:cubicBezTo>
                <a:cubicBezTo>
                  <a:pt x="17" y="25"/>
                  <a:pt x="16" y="24"/>
                  <a:pt x="15" y="23"/>
                </a:cubicBezTo>
                <a:cubicBezTo>
                  <a:pt x="13" y="22"/>
                  <a:pt x="12" y="20"/>
                  <a:pt x="11" y="19"/>
                </a:cubicBezTo>
                <a:cubicBezTo>
                  <a:pt x="8" y="16"/>
                  <a:pt x="5" y="16"/>
                  <a:pt x="2" y="19"/>
                </a:cubicBezTo>
                <a:cubicBezTo>
                  <a:pt x="0" y="21"/>
                  <a:pt x="0" y="24"/>
                  <a:pt x="3" y="27"/>
                </a:cubicBezTo>
                <a:cubicBezTo>
                  <a:pt x="7" y="31"/>
                  <a:pt x="10" y="35"/>
                  <a:pt x="14" y="38"/>
                </a:cubicBezTo>
                <a:cubicBezTo>
                  <a:pt x="17" y="41"/>
                  <a:pt x="20" y="41"/>
                  <a:pt x="23" y="38"/>
                </a:cubicBezTo>
                <a:cubicBezTo>
                  <a:pt x="32" y="29"/>
                  <a:pt x="42" y="20"/>
                  <a:pt x="51" y="10"/>
                </a:cubicBezTo>
                <a:cubicBezTo>
                  <a:pt x="54" y="8"/>
                  <a:pt x="54" y="4"/>
                  <a:pt x="52" y="2"/>
                </a:cubicBezTo>
                <a:cubicBezTo>
                  <a:pt x="50" y="0"/>
                  <a:pt x="46" y="0"/>
                  <a:pt x="43" y="2"/>
                </a:cubicBezTo>
              </a:path>
            </a:pathLst>
          </a:custGeom>
          <a:solidFill>
            <a:srgbClr val="0D47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Arial"/>
              <a:ea typeface="+mn-ea"/>
              <a:cs typeface="+mn-cs"/>
            </a:endParaRPr>
          </a:p>
        </p:txBody>
      </p:sp>
      <p:pic>
        <p:nvPicPr>
          <p:cNvPr id="5" name="Picture 4">
            <a:extLst>
              <a:ext uri="{FF2B5EF4-FFF2-40B4-BE49-F238E27FC236}">
                <a16:creationId xmlns:a16="http://schemas.microsoft.com/office/drawing/2014/main" id="{174B2E09-B83F-8A1C-D73E-D5167FA48FD6}"/>
              </a:ext>
            </a:extLst>
          </p:cNvPr>
          <p:cNvPicPr>
            <a:picLocks noChangeAspect="1"/>
          </p:cNvPicPr>
          <p:nvPr/>
        </p:nvPicPr>
        <p:blipFill>
          <a:blip r:embed="rId2"/>
          <a:stretch>
            <a:fillRect/>
          </a:stretch>
        </p:blipFill>
        <p:spPr>
          <a:xfrm>
            <a:off x="3855319" y="4215800"/>
            <a:ext cx="932139" cy="524328"/>
          </a:xfrm>
          <a:prstGeom prst="rect">
            <a:avLst/>
          </a:prstGeom>
          <a:ln>
            <a:solidFill>
              <a:schemeClr val="tx1"/>
            </a:solidFill>
          </a:ln>
        </p:spPr>
      </p:pic>
      <p:pic>
        <p:nvPicPr>
          <p:cNvPr id="6" name="Picture 5">
            <a:extLst>
              <a:ext uri="{FF2B5EF4-FFF2-40B4-BE49-F238E27FC236}">
                <a16:creationId xmlns:a16="http://schemas.microsoft.com/office/drawing/2014/main" id="{8BD4E1D2-D2D4-BBA3-C93B-D629F23F8D7E}"/>
              </a:ext>
            </a:extLst>
          </p:cNvPr>
          <p:cNvPicPr>
            <a:picLocks noChangeAspect="1"/>
          </p:cNvPicPr>
          <p:nvPr/>
        </p:nvPicPr>
        <p:blipFill>
          <a:blip r:embed="rId3"/>
          <a:stretch>
            <a:fillRect/>
          </a:stretch>
        </p:blipFill>
        <p:spPr>
          <a:xfrm>
            <a:off x="785078" y="4355906"/>
            <a:ext cx="2153129" cy="1246549"/>
          </a:xfrm>
          <a:prstGeom prst="rect">
            <a:avLst/>
          </a:prstGeom>
        </p:spPr>
      </p:pic>
      <p:sp>
        <p:nvSpPr>
          <p:cNvPr id="4" name="TextBox 3">
            <a:extLst>
              <a:ext uri="{FF2B5EF4-FFF2-40B4-BE49-F238E27FC236}">
                <a16:creationId xmlns:a16="http://schemas.microsoft.com/office/drawing/2014/main" id="{4ECA8A25-E33E-B459-358B-910269ED5583}"/>
              </a:ext>
            </a:extLst>
          </p:cNvPr>
          <p:cNvSpPr txBox="1"/>
          <p:nvPr/>
        </p:nvSpPr>
        <p:spPr>
          <a:xfrm>
            <a:off x="970721" y="195757"/>
            <a:ext cx="3786005" cy="584775"/>
          </a:xfrm>
          <a:prstGeom prst="rect">
            <a:avLst/>
          </a:prstGeom>
          <a:noFill/>
        </p:spPr>
        <p:txBody>
          <a:bodyPr wrap="square">
            <a:spAutoFit/>
          </a:bodyPr>
          <a:lstStyle/>
          <a:p>
            <a:r>
              <a:rPr lang="en-IE" sz="3200" b="1">
                <a:solidFill>
                  <a:srgbClr val="FFC000"/>
                </a:solidFill>
                <a:latin typeface="EC Square Sans Pro"/>
              </a:rPr>
              <a:t>STEP</a:t>
            </a:r>
            <a:endParaRPr lang="en-GB" sz="3200" b="1" spc="-30">
              <a:solidFill>
                <a:schemeClr val="accent2"/>
              </a:solidFill>
              <a:latin typeface="EC Square Sans Pro" panose="020B0506040000020004" pitchFamily="34" charset="0"/>
            </a:endParaRPr>
          </a:p>
        </p:txBody>
      </p:sp>
      <p:sp>
        <p:nvSpPr>
          <p:cNvPr id="8" name="TextBox 7">
            <a:extLst>
              <a:ext uri="{FF2B5EF4-FFF2-40B4-BE49-F238E27FC236}">
                <a16:creationId xmlns:a16="http://schemas.microsoft.com/office/drawing/2014/main" id="{94B1CDFA-0052-933C-685B-8E3B7060DA1D}"/>
              </a:ext>
            </a:extLst>
          </p:cNvPr>
          <p:cNvSpPr txBox="1"/>
          <p:nvPr/>
        </p:nvSpPr>
        <p:spPr>
          <a:xfrm>
            <a:off x="1693542" y="3530611"/>
            <a:ext cx="142699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prstClr val="black"/>
                </a:solidFill>
                <a:effectLst/>
                <a:uLnTx/>
                <a:uFillTx/>
                <a:latin typeface="EC Square Sans Cond Pro" panose="020B0506040000020004" pitchFamily="34" charset="0"/>
                <a:ea typeface="+mn-ea"/>
                <a:cs typeface="+mn-cs"/>
              </a:rPr>
              <a:t>Horizon Europe</a:t>
            </a:r>
          </a:p>
        </p:txBody>
      </p:sp>
      <p:sp>
        <p:nvSpPr>
          <p:cNvPr id="9" name="Rectangle: Rounded Corners 8">
            <a:extLst>
              <a:ext uri="{FF2B5EF4-FFF2-40B4-BE49-F238E27FC236}">
                <a16:creationId xmlns:a16="http://schemas.microsoft.com/office/drawing/2014/main" id="{76112697-493C-A272-A148-434B325AD8B2}"/>
              </a:ext>
            </a:extLst>
          </p:cNvPr>
          <p:cNvSpPr/>
          <p:nvPr/>
        </p:nvSpPr>
        <p:spPr>
          <a:xfrm>
            <a:off x="952914" y="3512508"/>
            <a:ext cx="719002" cy="365125"/>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000" b="1" i="0" u="none" strike="noStrike" kern="1200" cap="none" spc="0" normalizeH="0" baseline="0" noProof="0" dirty="0">
                <a:ln>
                  <a:noFill/>
                </a:ln>
                <a:solidFill>
                  <a:prstClr val="white"/>
                </a:solidFill>
                <a:effectLst/>
                <a:uLnTx/>
                <a:uFillTx/>
                <a:latin typeface="Arial"/>
                <a:ea typeface="+mn-ea"/>
                <a:cs typeface="+mn-cs"/>
              </a:rPr>
              <a:t>16</a:t>
            </a:r>
          </a:p>
        </p:txBody>
      </p:sp>
    </p:spTree>
    <p:extLst>
      <p:ext uri="{BB962C8B-B14F-4D97-AF65-F5344CB8AC3E}">
        <p14:creationId xmlns:p14="http://schemas.microsoft.com/office/powerpoint/2010/main" val="4134628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98E87-24C3-56D3-B6E5-CAC1160C9FD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C29CF4-9095-9A84-C196-450A8B894574}"/>
              </a:ext>
            </a:extLst>
          </p:cNvPr>
          <p:cNvSpPr>
            <a:spLocks noGrp="1"/>
          </p:cNvSpPr>
          <p:nvPr>
            <p:ph type="sldNum" sz="quarter" idx="12"/>
          </p:nvPr>
        </p:nvSpPr>
        <p:spPr/>
        <p:txBody>
          <a:bodyPr/>
          <a:lstStyle/>
          <a:p>
            <a:fld id="{F46C79FD-C571-418B-AB0F-5EE936C85276}" type="slidenum">
              <a:rPr lang="en-GB" smtClean="0"/>
              <a:pPr/>
              <a:t>17</a:t>
            </a:fld>
            <a:endParaRPr lang="en-GB"/>
          </a:p>
        </p:txBody>
      </p:sp>
      <p:sp>
        <p:nvSpPr>
          <p:cNvPr id="3" name="Text Placeholder 2">
            <a:extLst>
              <a:ext uri="{FF2B5EF4-FFF2-40B4-BE49-F238E27FC236}">
                <a16:creationId xmlns:a16="http://schemas.microsoft.com/office/drawing/2014/main" id="{C78A58CC-B4B0-CC35-49A3-B7365102B079}"/>
              </a:ext>
            </a:extLst>
          </p:cNvPr>
          <p:cNvSpPr>
            <a:spLocks noGrp="1"/>
          </p:cNvSpPr>
          <p:nvPr>
            <p:ph type="body" sz="quarter" idx="13"/>
          </p:nvPr>
        </p:nvSpPr>
        <p:spPr/>
        <p:txBody>
          <a:bodyPr/>
          <a:lstStyle/>
          <a:p>
            <a:endParaRPr lang="en-US"/>
          </a:p>
        </p:txBody>
      </p:sp>
      <p:sp>
        <p:nvSpPr>
          <p:cNvPr id="4" name="Title 3">
            <a:extLst>
              <a:ext uri="{FF2B5EF4-FFF2-40B4-BE49-F238E27FC236}">
                <a16:creationId xmlns:a16="http://schemas.microsoft.com/office/drawing/2014/main" id="{F5F9B9D0-ED0A-6426-DC72-343BCAB64324}"/>
              </a:ext>
            </a:extLst>
          </p:cNvPr>
          <p:cNvSpPr>
            <a:spLocks noGrp="1"/>
          </p:cNvSpPr>
          <p:nvPr>
            <p:ph type="ctrTitle"/>
          </p:nvPr>
        </p:nvSpPr>
        <p:spPr>
          <a:xfrm>
            <a:off x="1071350" y="3429000"/>
            <a:ext cx="5040313" cy="2290156"/>
          </a:xfrm>
        </p:spPr>
        <p:txBody>
          <a:bodyPr/>
          <a:lstStyle/>
          <a:p>
            <a:r>
              <a:rPr lang="en-US" sz="5400">
                <a:latin typeface="EC Square Sans Pro"/>
              </a:rPr>
              <a:t>The STEP Portal</a:t>
            </a:r>
            <a:endParaRPr lang="en-US" sz="5400"/>
          </a:p>
        </p:txBody>
      </p:sp>
      <p:sp>
        <p:nvSpPr>
          <p:cNvPr id="6" name="Subtitle 4">
            <a:extLst>
              <a:ext uri="{FF2B5EF4-FFF2-40B4-BE49-F238E27FC236}">
                <a16:creationId xmlns:a16="http://schemas.microsoft.com/office/drawing/2014/main" id="{C797E233-A348-2136-C52E-BFD102C3771B}"/>
              </a:ext>
            </a:extLst>
          </p:cNvPr>
          <p:cNvSpPr>
            <a:spLocks noGrp="1"/>
          </p:cNvSpPr>
          <p:nvPr>
            <p:ph type="subTitle" idx="1"/>
          </p:nvPr>
        </p:nvSpPr>
        <p:spPr>
          <a:xfrm>
            <a:off x="1071350" y="4389963"/>
            <a:ext cx="7879848" cy="1175387"/>
          </a:xfrm>
        </p:spPr>
        <p:txBody>
          <a:bodyPr vert="horz" lIns="91440" tIns="45720" rIns="91440" bIns="45720" rtlCol="0" anchor="t">
            <a:noAutofit/>
          </a:bodyPr>
          <a:lstStyle/>
          <a:p>
            <a:endParaRPr lang="en-US"/>
          </a:p>
        </p:txBody>
      </p:sp>
    </p:spTree>
    <p:extLst>
      <p:ext uri="{BB962C8B-B14F-4D97-AF65-F5344CB8AC3E}">
        <p14:creationId xmlns:p14="http://schemas.microsoft.com/office/powerpoint/2010/main" val="1467220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texte, capture d’écran, Système d’exploitation, Page web&#10;&#10;Description générée automatiquement">
            <a:extLst>
              <a:ext uri="{FF2B5EF4-FFF2-40B4-BE49-F238E27FC236}">
                <a16:creationId xmlns:a16="http://schemas.microsoft.com/office/drawing/2014/main" id="{E3681E73-10AD-1ABC-E8A6-0EDD2599BE2F}"/>
              </a:ext>
            </a:extLst>
          </p:cNvPr>
          <p:cNvPicPr>
            <a:picLocks noChangeAspect="1"/>
          </p:cNvPicPr>
          <p:nvPr/>
        </p:nvPicPr>
        <p:blipFill>
          <a:blip r:embed="rId3"/>
          <a:stretch>
            <a:fillRect/>
          </a:stretch>
        </p:blipFill>
        <p:spPr>
          <a:xfrm>
            <a:off x="1048095" y="1171575"/>
            <a:ext cx="8308615" cy="4965700"/>
          </a:xfrm>
          <a:prstGeom prst="rect">
            <a:avLst/>
          </a:prstGeom>
          <a:effectLst>
            <a:outerShdw blurRad="50800" dist="215900" dir="2700000">
              <a:srgbClr val="000000">
                <a:alpha val="40000"/>
              </a:srgbClr>
            </a:outerShdw>
          </a:effectLst>
        </p:spPr>
      </p:pic>
      <p:sp>
        <p:nvSpPr>
          <p:cNvPr id="3" name="Slide Number Placeholder 2">
            <a:extLst>
              <a:ext uri="{FF2B5EF4-FFF2-40B4-BE49-F238E27FC236}">
                <a16:creationId xmlns:a16="http://schemas.microsoft.com/office/drawing/2014/main" id="{F3DCD295-C568-EF54-6FEB-E3830757A1D3}"/>
              </a:ext>
            </a:extLst>
          </p:cNvPr>
          <p:cNvSpPr>
            <a:spLocks noGrp="1"/>
          </p:cNvSpPr>
          <p:nvPr>
            <p:ph type="sldNum" sz="quarter" idx="12"/>
          </p:nvPr>
        </p:nvSpPr>
        <p:spPr/>
        <p:txBody>
          <a:bodyPr/>
          <a:lstStyle/>
          <a:p>
            <a:fld id="{F46C79FD-C571-418B-AB0F-5EE936C85276}" type="slidenum">
              <a:rPr lang="en-GB" smtClean="0"/>
              <a:t>18</a:t>
            </a:fld>
            <a:endParaRPr lang="en-GB"/>
          </a:p>
        </p:txBody>
      </p:sp>
      <p:sp>
        <p:nvSpPr>
          <p:cNvPr id="4" name="Title 3">
            <a:extLst>
              <a:ext uri="{FF2B5EF4-FFF2-40B4-BE49-F238E27FC236}">
                <a16:creationId xmlns:a16="http://schemas.microsoft.com/office/drawing/2014/main" id="{EFCFD28F-B229-504F-0076-56415894E5A0}"/>
              </a:ext>
            </a:extLst>
          </p:cNvPr>
          <p:cNvSpPr>
            <a:spLocks noGrp="1"/>
          </p:cNvSpPr>
          <p:nvPr>
            <p:ph type="title"/>
          </p:nvPr>
        </p:nvSpPr>
        <p:spPr>
          <a:xfrm>
            <a:off x="970722" y="385705"/>
            <a:ext cx="10515600" cy="782357"/>
          </a:xfrm>
        </p:spPr>
        <p:txBody>
          <a:bodyPr/>
          <a:lstStyle/>
          <a:p>
            <a:r>
              <a:rPr lang="en-US">
                <a:latin typeface="EC Square Sans Pro"/>
              </a:rPr>
              <a:t>Portal : Central access point for users</a:t>
            </a:r>
            <a:endParaRPr lang="en-US" sz="3200"/>
          </a:p>
        </p:txBody>
      </p:sp>
      <p:pic>
        <p:nvPicPr>
          <p:cNvPr id="11" name="Espace réservé du contenu 10" descr="Une image contenant motif, carré, art, pixel&#10;&#10;Description générée automatiquement">
            <a:extLst>
              <a:ext uri="{FF2B5EF4-FFF2-40B4-BE49-F238E27FC236}">
                <a16:creationId xmlns:a16="http://schemas.microsoft.com/office/drawing/2014/main" id="{E10A3D3F-7878-EDAE-5E1D-A65A5B886414}"/>
              </a:ext>
            </a:extLst>
          </p:cNvPr>
          <p:cNvPicPr>
            <a:picLocks noGrp="1" noChangeAspect="1"/>
          </p:cNvPicPr>
          <p:nvPr>
            <p:ph idx="1"/>
          </p:nvPr>
        </p:nvPicPr>
        <p:blipFill>
          <a:blip r:embed="rId4"/>
          <a:stretch>
            <a:fillRect/>
          </a:stretch>
        </p:blipFill>
        <p:spPr>
          <a:xfrm>
            <a:off x="8808506" y="2229559"/>
            <a:ext cx="2486025" cy="2533650"/>
          </a:xfrm>
        </p:spPr>
      </p:pic>
      <p:sp>
        <p:nvSpPr>
          <p:cNvPr id="10" name="TextBox 3">
            <a:extLst>
              <a:ext uri="{FF2B5EF4-FFF2-40B4-BE49-F238E27FC236}">
                <a16:creationId xmlns:a16="http://schemas.microsoft.com/office/drawing/2014/main" id="{B3075634-1677-BF20-F66C-B6B8C463AC33}"/>
              </a:ext>
            </a:extLst>
          </p:cNvPr>
          <p:cNvSpPr txBox="1"/>
          <p:nvPr/>
        </p:nvSpPr>
        <p:spPr>
          <a:xfrm>
            <a:off x="970722" y="195757"/>
            <a:ext cx="1414259" cy="584775"/>
          </a:xfrm>
          <a:prstGeom prst="rect">
            <a:avLst/>
          </a:prstGeom>
          <a:noFill/>
        </p:spPr>
        <p:txBody>
          <a:bodyPr wrap="square">
            <a:spAutoFit/>
          </a:bodyPr>
          <a:lstStyle/>
          <a:p>
            <a:r>
              <a:rPr lang="en-IE" sz="3200" b="1">
                <a:solidFill>
                  <a:srgbClr val="FFC000"/>
                </a:solidFill>
                <a:latin typeface="EC Square Sans Pro"/>
              </a:rPr>
              <a:t>STEP</a:t>
            </a:r>
            <a:endParaRPr lang="en-IE" sz="3200"/>
          </a:p>
        </p:txBody>
      </p:sp>
    </p:spTree>
    <p:extLst>
      <p:ext uri="{BB962C8B-B14F-4D97-AF65-F5344CB8AC3E}">
        <p14:creationId xmlns:p14="http://schemas.microsoft.com/office/powerpoint/2010/main" val="16616586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092200" y="1077029"/>
            <a:ext cx="10156297" cy="1240348"/>
          </a:xfrm>
        </p:spPr>
        <p:txBody>
          <a:bodyPr/>
          <a:lstStyle/>
          <a:p>
            <a:r>
              <a:rPr lang="en-IE"/>
              <a:t>Thank you</a:t>
            </a:r>
          </a:p>
        </p:txBody>
      </p:sp>
      <p:sp>
        <p:nvSpPr>
          <p:cNvPr id="5" name="Subtitle 4"/>
          <p:cNvSpPr>
            <a:spLocks noGrp="1"/>
          </p:cNvSpPr>
          <p:nvPr>
            <p:ph type="subTitle" idx="1"/>
          </p:nvPr>
        </p:nvSpPr>
        <p:spPr>
          <a:xfrm>
            <a:off x="1464615" y="3644665"/>
            <a:ext cx="10156297" cy="589750"/>
          </a:xfrm>
        </p:spPr>
        <p:txBody>
          <a:bodyPr vert="horz" lIns="91440" tIns="45720" rIns="91440" bIns="45720" rtlCol="0" anchor="t">
            <a:noAutofit/>
          </a:bodyPr>
          <a:lstStyle/>
          <a:p>
            <a:r>
              <a:rPr lang="en-US" sz="1800">
                <a:solidFill>
                  <a:schemeClr val="tx1"/>
                </a:solidFill>
                <a:latin typeface="EC Square Sans Pro"/>
              </a:rPr>
              <a:t>Contact us at </a:t>
            </a:r>
            <a:r>
              <a:rPr lang="en-IE" sz="1800">
                <a:solidFill>
                  <a:schemeClr val="accent2"/>
                </a:solidFill>
                <a:latin typeface="EC Square Sans Pro"/>
              </a:rPr>
              <a:t>EC-STEP-PARTNERS@ec.europa.eu</a:t>
            </a:r>
            <a:endParaRPr lang="fr-FR" sz="1800">
              <a:solidFill>
                <a:schemeClr val="accent2"/>
              </a:solidFill>
              <a:latin typeface="EC Square Sans Pro"/>
            </a:endParaRPr>
          </a:p>
        </p:txBody>
      </p:sp>
      <p:sp>
        <p:nvSpPr>
          <p:cNvPr id="12" name="Rectangle: Rounded Corners 11">
            <a:extLst>
              <a:ext uri="{FF2B5EF4-FFF2-40B4-BE49-F238E27FC236}">
                <a16:creationId xmlns:a16="http://schemas.microsoft.com/office/drawing/2014/main" id="{1DD64754-BD77-FF59-7984-BAD0513C2BE2}"/>
              </a:ext>
            </a:extLst>
          </p:cNvPr>
          <p:cNvSpPr/>
          <p:nvPr/>
        </p:nvSpPr>
        <p:spPr>
          <a:xfrm rot="2700000">
            <a:off x="957348" y="3583586"/>
            <a:ext cx="417016" cy="417016"/>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Arial"/>
              <a:ea typeface="+mn-ea"/>
              <a:cs typeface="+mn-cs"/>
            </a:endParaRPr>
          </a:p>
        </p:txBody>
      </p:sp>
      <p:grpSp>
        <p:nvGrpSpPr>
          <p:cNvPr id="3" name="Group 2">
            <a:extLst>
              <a:ext uri="{FF2B5EF4-FFF2-40B4-BE49-F238E27FC236}">
                <a16:creationId xmlns:a16="http://schemas.microsoft.com/office/drawing/2014/main" id="{9E88C392-1DD7-CD6E-E8D4-F991BF954D9B}"/>
              </a:ext>
            </a:extLst>
          </p:cNvPr>
          <p:cNvGrpSpPr>
            <a:grpSpLocks noChangeAspect="1"/>
          </p:cNvGrpSpPr>
          <p:nvPr/>
        </p:nvGrpSpPr>
        <p:grpSpPr>
          <a:xfrm>
            <a:off x="1031124" y="3600046"/>
            <a:ext cx="288274" cy="290553"/>
            <a:chOff x="6454776" y="6651625"/>
            <a:chExt cx="201613" cy="203200"/>
          </a:xfrm>
          <a:solidFill>
            <a:schemeClr val="accent2"/>
          </a:solidFill>
        </p:grpSpPr>
        <p:sp>
          <p:nvSpPr>
            <p:cNvPr id="6" name="Freeform 560">
              <a:extLst>
                <a:ext uri="{FF2B5EF4-FFF2-40B4-BE49-F238E27FC236}">
                  <a16:creationId xmlns:a16="http://schemas.microsoft.com/office/drawing/2014/main" id="{93FDAB06-0E5E-574F-33AD-13257E3AD064}"/>
                </a:ext>
              </a:extLst>
            </p:cNvPr>
            <p:cNvSpPr>
              <a:spLocks noEditPoints="1"/>
            </p:cNvSpPr>
            <p:nvPr/>
          </p:nvSpPr>
          <p:spPr bwMode="auto">
            <a:xfrm>
              <a:off x="6472238" y="6846888"/>
              <a:ext cx="177800" cy="3175"/>
            </a:xfrm>
            <a:custGeom>
              <a:avLst/>
              <a:gdLst>
                <a:gd name="T0" fmla="*/ 245 w 246"/>
                <a:gd name="T1" fmla="*/ 5 h 5"/>
                <a:gd name="T2" fmla="*/ 246 w 246"/>
                <a:gd name="T3" fmla="*/ 4 h 5"/>
                <a:gd name="T4" fmla="*/ 246 w 246"/>
                <a:gd name="T5" fmla="*/ 4 h 5"/>
                <a:gd name="T6" fmla="*/ 245 w 246"/>
                <a:gd name="T7" fmla="*/ 5 h 5"/>
                <a:gd name="T8" fmla="*/ 0 w 246"/>
                <a:gd name="T9" fmla="*/ 0 h 5"/>
                <a:gd name="T10" fmla="*/ 4 w 246"/>
                <a:gd name="T11" fmla="*/ 1 h 5"/>
                <a:gd name="T12" fmla="*/ 227 w 246"/>
                <a:gd name="T13" fmla="*/ 1 h 5"/>
                <a:gd name="T14" fmla="*/ 232 w 246"/>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5">
                  <a:moveTo>
                    <a:pt x="245" y="5"/>
                  </a:moveTo>
                  <a:cubicBezTo>
                    <a:pt x="245" y="5"/>
                    <a:pt x="246" y="5"/>
                    <a:pt x="246" y="4"/>
                  </a:cubicBezTo>
                  <a:cubicBezTo>
                    <a:pt x="246" y="4"/>
                    <a:pt x="246" y="4"/>
                    <a:pt x="246" y="4"/>
                  </a:cubicBezTo>
                  <a:cubicBezTo>
                    <a:pt x="246" y="4"/>
                    <a:pt x="245" y="5"/>
                    <a:pt x="245" y="5"/>
                  </a:cubicBezTo>
                  <a:close/>
                  <a:moveTo>
                    <a:pt x="0" y="0"/>
                  </a:moveTo>
                  <a:cubicBezTo>
                    <a:pt x="1" y="1"/>
                    <a:pt x="3" y="1"/>
                    <a:pt x="4" y="1"/>
                  </a:cubicBezTo>
                  <a:cubicBezTo>
                    <a:pt x="227" y="1"/>
                    <a:pt x="227" y="1"/>
                    <a:pt x="227" y="1"/>
                  </a:cubicBezTo>
                  <a:cubicBezTo>
                    <a:pt x="229" y="1"/>
                    <a:pt x="230" y="1"/>
                    <a:pt x="2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7" name="Freeform 561">
              <a:extLst>
                <a:ext uri="{FF2B5EF4-FFF2-40B4-BE49-F238E27FC236}">
                  <a16:creationId xmlns:a16="http://schemas.microsoft.com/office/drawing/2014/main" id="{23D49536-D136-F85D-691D-DFF4D79622AA}"/>
                </a:ext>
              </a:extLst>
            </p:cNvPr>
            <p:cNvSpPr>
              <a:spLocks/>
            </p:cNvSpPr>
            <p:nvPr/>
          </p:nvSpPr>
          <p:spPr bwMode="auto">
            <a:xfrm>
              <a:off x="6470651" y="6854825"/>
              <a:ext cx="169863" cy="0"/>
            </a:xfrm>
            <a:custGeom>
              <a:avLst/>
              <a:gdLst>
                <a:gd name="T0" fmla="*/ 107 w 107"/>
                <a:gd name="T1" fmla="*/ 0 w 107"/>
                <a:gd name="T2" fmla="*/ 107 w 107"/>
              </a:gdLst>
              <a:ahLst/>
              <a:cxnLst>
                <a:cxn ang="0">
                  <a:pos x="T0" y="0"/>
                </a:cxn>
                <a:cxn ang="0">
                  <a:pos x="T1" y="0"/>
                </a:cxn>
                <a:cxn ang="0">
                  <a:pos x="T2" y="0"/>
                </a:cxn>
              </a:cxnLst>
              <a:rect l="0" t="0" r="r" b="b"/>
              <a:pathLst>
                <a:path w="107">
                  <a:moveTo>
                    <a:pt x="107" y="0"/>
                  </a:moveTo>
                  <a:lnTo>
                    <a:pt x="0" y="0"/>
                  </a:lnTo>
                  <a:lnTo>
                    <a:pt x="10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8" name="Line 562">
              <a:extLst>
                <a:ext uri="{FF2B5EF4-FFF2-40B4-BE49-F238E27FC236}">
                  <a16:creationId xmlns:a16="http://schemas.microsoft.com/office/drawing/2014/main" id="{6AD14791-BFC5-AD7D-CD08-C0C5FED62AC2}"/>
                </a:ext>
              </a:extLst>
            </p:cNvPr>
            <p:cNvSpPr>
              <a:spLocks noChangeShapeType="1"/>
            </p:cNvSpPr>
            <p:nvPr/>
          </p:nvSpPr>
          <p:spPr bwMode="auto">
            <a:xfrm flipH="1">
              <a:off x="6470651" y="6854825"/>
              <a:ext cx="169863"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9" name="Freeform 563">
              <a:extLst>
                <a:ext uri="{FF2B5EF4-FFF2-40B4-BE49-F238E27FC236}">
                  <a16:creationId xmlns:a16="http://schemas.microsoft.com/office/drawing/2014/main" id="{F6952DBC-2AEC-A26C-E82D-643D8DC0CEF2}"/>
                </a:ext>
              </a:extLst>
            </p:cNvPr>
            <p:cNvSpPr>
              <a:spLocks noEditPoints="1"/>
            </p:cNvSpPr>
            <p:nvPr/>
          </p:nvSpPr>
          <p:spPr bwMode="auto">
            <a:xfrm>
              <a:off x="6454776" y="6651625"/>
              <a:ext cx="201613" cy="203200"/>
            </a:xfrm>
            <a:custGeom>
              <a:avLst/>
              <a:gdLst>
                <a:gd name="T0" fmla="*/ 275 w 279"/>
                <a:gd name="T1" fmla="*/ 109 h 280"/>
                <a:gd name="T2" fmla="*/ 272 w 279"/>
                <a:gd name="T3" fmla="*/ 102 h 280"/>
                <a:gd name="T4" fmla="*/ 263 w 279"/>
                <a:gd name="T5" fmla="*/ 91 h 280"/>
                <a:gd name="T6" fmla="*/ 246 w 279"/>
                <a:gd name="T7" fmla="*/ 75 h 280"/>
                <a:gd name="T8" fmla="*/ 207 w 279"/>
                <a:gd name="T9" fmla="*/ 47 h 280"/>
                <a:gd name="T10" fmla="*/ 121 w 279"/>
                <a:gd name="T11" fmla="*/ 9 h 280"/>
                <a:gd name="T12" fmla="*/ 62 w 279"/>
                <a:gd name="T13" fmla="*/ 47 h 280"/>
                <a:gd name="T14" fmla="*/ 34 w 279"/>
                <a:gd name="T15" fmla="*/ 77 h 280"/>
                <a:gd name="T16" fmla="*/ 17 w 279"/>
                <a:gd name="T17" fmla="*/ 91 h 280"/>
                <a:gd name="T18" fmla="*/ 7 w 279"/>
                <a:gd name="T19" fmla="*/ 104 h 280"/>
                <a:gd name="T20" fmla="*/ 4 w 279"/>
                <a:gd name="T21" fmla="*/ 110 h 280"/>
                <a:gd name="T22" fmla="*/ 0 w 279"/>
                <a:gd name="T23" fmla="*/ 253 h 280"/>
                <a:gd name="T24" fmla="*/ 9 w 279"/>
                <a:gd name="T25" fmla="*/ 273 h 280"/>
                <a:gd name="T26" fmla="*/ 18 w 279"/>
                <a:gd name="T27" fmla="*/ 279 h 280"/>
                <a:gd name="T28" fmla="*/ 22 w 279"/>
                <a:gd name="T29" fmla="*/ 280 h 280"/>
                <a:gd name="T30" fmla="*/ 256 w 279"/>
                <a:gd name="T31" fmla="*/ 280 h 280"/>
                <a:gd name="T32" fmla="*/ 258 w 279"/>
                <a:gd name="T33" fmla="*/ 280 h 280"/>
                <a:gd name="T34" fmla="*/ 263 w 279"/>
                <a:gd name="T35" fmla="*/ 278 h 280"/>
                <a:gd name="T36" fmla="*/ 269 w 279"/>
                <a:gd name="T37" fmla="*/ 274 h 280"/>
                <a:gd name="T38" fmla="*/ 271 w 279"/>
                <a:gd name="T39" fmla="*/ 272 h 280"/>
                <a:gd name="T40" fmla="*/ 279 w 279"/>
                <a:gd name="T41" fmla="*/ 128 h 280"/>
                <a:gd name="T42" fmla="*/ 246 w 279"/>
                <a:gd name="T43" fmla="*/ 92 h 280"/>
                <a:gd name="T44" fmla="*/ 258 w 279"/>
                <a:gd name="T45" fmla="*/ 102 h 280"/>
                <a:gd name="T46" fmla="*/ 263 w 279"/>
                <a:gd name="T47" fmla="*/ 110 h 280"/>
                <a:gd name="T48" fmla="*/ 246 w 279"/>
                <a:gd name="T49" fmla="*/ 92 h 280"/>
                <a:gd name="T50" fmla="*/ 152 w 279"/>
                <a:gd name="T51" fmla="*/ 18 h 280"/>
                <a:gd name="T52" fmla="*/ 189 w 279"/>
                <a:gd name="T53" fmla="*/ 47 h 280"/>
                <a:gd name="T54" fmla="*/ 128 w 279"/>
                <a:gd name="T55" fmla="*/ 18 h 280"/>
                <a:gd name="T56" fmla="*/ 62 w 279"/>
                <a:gd name="T57" fmla="*/ 58 h 280"/>
                <a:gd name="T58" fmla="*/ 234 w 279"/>
                <a:gd name="T59" fmla="*/ 75 h 280"/>
                <a:gd name="T60" fmla="*/ 183 w 279"/>
                <a:gd name="T61" fmla="*/ 184 h 280"/>
                <a:gd name="T62" fmla="*/ 121 w 279"/>
                <a:gd name="T63" fmla="*/ 162 h 280"/>
                <a:gd name="T64" fmla="*/ 45 w 279"/>
                <a:gd name="T65" fmla="*/ 137 h 280"/>
                <a:gd name="T66" fmla="*/ 24 w 279"/>
                <a:gd name="T67" fmla="*/ 99 h 280"/>
                <a:gd name="T68" fmla="*/ 34 w 279"/>
                <a:gd name="T69" fmla="*/ 126 h 280"/>
                <a:gd name="T70" fmla="*/ 24 w 279"/>
                <a:gd name="T71" fmla="*/ 99 h 280"/>
                <a:gd name="T72" fmla="*/ 12 w 279"/>
                <a:gd name="T73" fmla="*/ 128 h 280"/>
                <a:gd name="T74" fmla="*/ 35 w 279"/>
                <a:gd name="T75" fmla="*/ 142 h 280"/>
                <a:gd name="T76" fmla="*/ 89 w 279"/>
                <a:gd name="T77" fmla="*/ 192 h 280"/>
                <a:gd name="T78" fmla="*/ 12 w 279"/>
                <a:gd name="T79" fmla="*/ 253 h 280"/>
                <a:gd name="T80" fmla="*/ 24 w 279"/>
                <a:gd name="T81" fmla="*/ 269 h 280"/>
                <a:gd name="T82" fmla="*/ 22 w 279"/>
                <a:gd name="T83" fmla="*/ 268 h 280"/>
                <a:gd name="T84" fmla="*/ 129 w 279"/>
                <a:gd name="T85" fmla="*/ 170 h 280"/>
                <a:gd name="T86" fmla="*/ 179 w 279"/>
                <a:gd name="T87" fmla="*/ 196 h 280"/>
                <a:gd name="T88" fmla="*/ 257 w 279"/>
                <a:gd name="T89" fmla="*/ 269 h 280"/>
                <a:gd name="T90" fmla="*/ 251 w 279"/>
                <a:gd name="T91" fmla="*/ 270 h 280"/>
                <a:gd name="T92" fmla="*/ 244 w 279"/>
                <a:gd name="T93" fmla="*/ 143 h 280"/>
                <a:gd name="T94" fmla="*/ 245 w 279"/>
                <a:gd name="T95" fmla="*/ 142 h 280"/>
                <a:gd name="T96" fmla="*/ 268 w 279"/>
                <a:gd name="T97" fmla="*/ 128 h 280"/>
                <a:gd name="T98" fmla="*/ 266 w 279"/>
                <a:gd name="T99" fmla="*/ 26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9" h="280">
                  <a:moveTo>
                    <a:pt x="276" y="110"/>
                  </a:moveTo>
                  <a:cubicBezTo>
                    <a:pt x="275" y="110"/>
                    <a:pt x="275" y="109"/>
                    <a:pt x="275" y="109"/>
                  </a:cubicBezTo>
                  <a:cubicBezTo>
                    <a:pt x="275" y="108"/>
                    <a:pt x="274" y="106"/>
                    <a:pt x="274" y="105"/>
                  </a:cubicBezTo>
                  <a:cubicBezTo>
                    <a:pt x="273" y="104"/>
                    <a:pt x="273" y="103"/>
                    <a:pt x="272" y="102"/>
                  </a:cubicBezTo>
                  <a:cubicBezTo>
                    <a:pt x="270" y="100"/>
                    <a:pt x="269" y="97"/>
                    <a:pt x="267" y="95"/>
                  </a:cubicBezTo>
                  <a:cubicBezTo>
                    <a:pt x="265" y="93"/>
                    <a:pt x="264" y="92"/>
                    <a:pt x="263" y="91"/>
                  </a:cubicBezTo>
                  <a:cubicBezTo>
                    <a:pt x="246" y="77"/>
                    <a:pt x="246" y="77"/>
                    <a:pt x="246" y="77"/>
                  </a:cubicBezTo>
                  <a:cubicBezTo>
                    <a:pt x="246" y="75"/>
                    <a:pt x="246" y="75"/>
                    <a:pt x="246" y="75"/>
                  </a:cubicBezTo>
                  <a:cubicBezTo>
                    <a:pt x="246" y="59"/>
                    <a:pt x="233" y="47"/>
                    <a:pt x="218" y="47"/>
                  </a:cubicBezTo>
                  <a:cubicBezTo>
                    <a:pt x="207" y="47"/>
                    <a:pt x="207" y="47"/>
                    <a:pt x="207" y="47"/>
                  </a:cubicBezTo>
                  <a:cubicBezTo>
                    <a:pt x="159" y="10"/>
                    <a:pt x="159" y="10"/>
                    <a:pt x="159" y="10"/>
                  </a:cubicBezTo>
                  <a:cubicBezTo>
                    <a:pt x="148" y="0"/>
                    <a:pt x="131" y="0"/>
                    <a:pt x="121" y="9"/>
                  </a:cubicBezTo>
                  <a:cubicBezTo>
                    <a:pt x="73" y="47"/>
                    <a:pt x="73" y="47"/>
                    <a:pt x="73" y="47"/>
                  </a:cubicBezTo>
                  <a:cubicBezTo>
                    <a:pt x="62" y="47"/>
                    <a:pt x="62" y="47"/>
                    <a:pt x="62" y="47"/>
                  </a:cubicBezTo>
                  <a:cubicBezTo>
                    <a:pt x="46" y="47"/>
                    <a:pt x="34" y="59"/>
                    <a:pt x="34" y="75"/>
                  </a:cubicBezTo>
                  <a:cubicBezTo>
                    <a:pt x="34" y="77"/>
                    <a:pt x="34" y="77"/>
                    <a:pt x="34" y="77"/>
                  </a:cubicBezTo>
                  <a:cubicBezTo>
                    <a:pt x="17" y="91"/>
                    <a:pt x="17" y="91"/>
                    <a:pt x="17" y="91"/>
                  </a:cubicBezTo>
                  <a:cubicBezTo>
                    <a:pt x="17" y="91"/>
                    <a:pt x="17" y="91"/>
                    <a:pt x="17" y="91"/>
                  </a:cubicBezTo>
                  <a:cubicBezTo>
                    <a:pt x="14" y="94"/>
                    <a:pt x="11" y="97"/>
                    <a:pt x="9" y="100"/>
                  </a:cubicBezTo>
                  <a:cubicBezTo>
                    <a:pt x="8" y="101"/>
                    <a:pt x="7" y="103"/>
                    <a:pt x="7" y="104"/>
                  </a:cubicBezTo>
                  <a:cubicBezTo>
                    <a:pt x="6" y="105"/>
                    <a:pt x="5" y="107"/>
                    <a:pt x="4" y="109"/>
                  </a:cubicBezTo>
                  <a:cubicBezTo>
                    <a:pt x="4" y="109"/>
                    <a:pt x="4" y="110"/>
                    <a:pt x="4" y="110"/>
                  </a:cubicBezTo>
                  <a:cubicBezTo>
                    <a:pt x="2" y="115"/>
                    <a:pt x="0" y="122"/>
                    <a:pt x="0" y="128"/>
                  </a:cubicBezTo>
                  <a:cubicBezTo>
                    <a:pt x="0" y="253"/>
                    <a:pt x="0" y="253"/>
                    <a:pt x="0" y="253"/>
                  </a:cubicBezTo>
                  <a:cubicBezTo>
                    <a:pt x="0" y="261"/>
                    <a:pt x="4" y="268"/>
                    <a:pt x="9" y="273"/>
                  </a:cubicBezTo>
                  <a:cubicBezTo>
                    <a:pt x="9" y="273"/>
                    <a:pt x="9" y="273"/>
                    <a:pt x="9" y="273"/>
                  </a:cubicBezTo>
                  <a:cubicBezTo>
                    <a:pt x="10" y="274"/>
                    <a:pt x="11" y="275"/>
                    <a:pt x="12" y="275"/>
                  </a:cubicBezTo>
                  <a:cubicBezTo>
                    <a:pt x="14" y="277"/>
                    <a:pt x="16" y="278"/>
                    <a:pt x="18" y="279"/>
                  </a:cubicBezTo>
                  <a:cubicBezTo>
                    <a:pt x="19" y="279"/>
                    <a:pt x="21" y="280"/>
                    <a:pt x="22" y="280"/>
                  </a:cubicBezTo>
                  <a:cubicBezTo>
                    <a:pt x="22" y="280"/>
                    <a:pt x="22" y="280"/>
                    <a:pt x="22" y="280"/>
                  </a:cubicBezTo>
                  <a:cubicBezTo>
                    <a:pt x="22" y="280"/>
                    <a:pt x="23" y="280"/>
                    <a:pt x="23" y="280"/>
                  </a:cubicBezTo>
                  <a:cubicBezTo>
                    <a:pt x="256" y="280"/>
                    <a:pt x="256" y="280"/>
                    <a:pt x="256" y="280"/>
                  </a:cubicBezTo>
                  <a:cubicBezTo>
                    <a:pt x="257" y="280"/>
                    <a:pt x="257" y="280"/>
                    <a:pt x="258" y="280"/>
                  </a:cubicBezTo>
                  <a:cubicBezTo>
                    <a:pt x="258" y="280"/>
                    <a:pt x="258" y="280"/>
                    <a:pt x="258" y="280"/>
                  </a:cubicBezTo>
                  <a:cubicBezTo>
                    <a:pt x="259" y="280"/>
                    <a:pt x="260" y="279"/>
                    <a:pt x="261" y="279"/>
                  </a:cubicBezTo>
                  <a:cubicBezTo>
                    <a:pt x="262" y="279"/>
                    <a:pt x="262" y="279"/>
                    <a:pt x="263" y="278"/>
                  </a:cubicBezTo>
                  <a:cubicBezTo>
                    <a:pt x="264" y="278"/>
                    <a:pt x="264" y="277"/>
                    <a:pt x="265" y="277"/>
                  </a:cubicBezTo>
                  <a:cubicBezTo>
                    <a:pt x="266" y="276"/>
                    <a:pt x="268" y="275"/>
                    <a:pt x="269" y="274"/>
                  </a:cubicBezTo>
                  <a:cubicBezTo>
                    <a:pt x="269" y="274"/>
                    <a:pt x="270" y="273"/>
                    <a:pt x="270" y="273"/>
                  </a:cubicBezTo>
                  <a:cubicBezTo>
                    <a:pt x="271" y="273"/>
                    <a:pt x="271" y="273"/>
                    <a:pt x="271" y="272"/>
                  </a:cubicBezTo>
                  <a:cubicBezTo>
                    <a:pt x="276" y="267"/>
                    <a:pt x="279" y="260"/>
                    <a:pt x="279" y="253"/>
                  </a:cubicBezTo>
                  <a:cubicBezTo>
                    <a:pt x="279" y="128"/>
                    <a:pt x="279" y="128"/>
                    <a:pt x="279" y="128"/>
                  </a:cubicBezTo>
                  <a:cubicBezTo>
                    <a:pt x="279" y="122"/>
                    <a:pt x="278" y="115"/>
                    <a:pt x="276" y="110"/>
                  </a:cubicBezTo>
                  <a:close/>
                  <a:moveTo>
                    <a:pt x="246" y="92"/>
                  </a:moveTo>
                  <a:cubicBezTo>
                    <a:pt x="255" y="99"/>
                    <a:pt x="255" y="99"/>
                    <a:pt x="255" y="99"/>
                  </a:cubicBezTo>
                  <a:cubicBezTo>
                    <a:pt x="256" y="100"/>
                    <a:pt x="257" y="101"/>
                    <a:pt x="258" y="102"/>
                  </a:cubicBezTo>
                  <a:cubicBezTo>
                    <a:pt x="259" y="103"/>
                    <a:pt x="260" y="105"/>
                    <a:pt x="261" y="106"/>
                  </a:cubicBezTo>
                  <a:cubicBezTo>
                    <a:pt x="262" y="107"/>
                    <a:pt x="263" y="108"/>
                    <a:pt x="263" y="110"/>
                  </a:cubicBezTo>
                  <a:cubicBezTo>
                    <a:pt x="246" y="126"/>
                    <a:pt x="246" y="126"/>
                    <a:pt x="246" y="126"/>
                  </a:cubicBezTo>
                  <a:lnTo>
                    <a:pt x="246" y="92"/>
                  </a:lnTo>
                  <a:close/>
                  <a:moveTo>
                    <a:pt x="128" y="18"/>
                  </a:moveTo>
                  <a:cubicBezTo>
                    <a:pt x="135" y="12"/>
                    <a:pt x="145" y="12"/>
                    <a:pt x="152" y="18"/>
                  </a:cubicBezTo>
                  <a:cubicBezTo>
                    <a:pt x="152" y="18"/>
                    <a:pt x="152" y="18"/>
                    <a:pt x="152" y="18"/>
                  </a:cubicBezTo>
                  <a:cubicBezTo>
                    <a:pt x="189" y="47"/>
                    <a:pt x="189" y="47"/>
                    <a:pt x="189" y="47"/>
                  </a:cubicBezTo>
                  <a:cubicBezTo>
                    <a:pt x="91" y="47"/>
                    <a:pt x="91" y="47"/>
                    <a:pt x="91" y="47"/>
                  </a:cubicBezTo>
                  <a:lnTo>
                    <a:pt x="128" y="18"/>
                  </a:lnTo>
                  <a:close/>
                  <a:moveTo>
                    <a:pt x="45" y="75"/>
                  </a:moveTo>
                  <a:cubicBezTo>
                    <a:pt x="45" y="66"/>
                    <a:pt x="53" y="58"/>
                    <a:pt x="62" y="58"/>
                  </a:cubicBezTo>
                  <a:cubicBezTo>
                    <a:pt x="218" y="58"/>
                    <a:pt x="218" y="58"/>
                    <a:pt x="218" y="58"/>
                  </a:cubicBezTo>
                  <a:cubicBezTo>
                    <a:pt x="227" y="58"/>
                    <a:pt x="234" y="66"/>
                    <a:pt x="234" y="75"/>
                  </a:cubicBezTo>
                  <a:cubicBezTo>
                    <a:pt x="234" y="137"/>
                    <a:pt x="234" y="137"/>
                    <a:pt x="234" y="137"/>
                  </a:cubicBezTo>
                  <a:cubicBezTo>
                    <a:pt x="183" y="184"/>
                    <a:pt x="183" y="184"/>
                    <a:pt x="183" y="184"/>
                  </a:cubicBezTo>
                  <a:cubicBezTo>
                    <a:pt x="158" y="162"/>
                    <a:pt x="158" y="162"/>
                    <a:pt x="158" y="162"/>
                  </a:cubicBezTo>
                  <a:cubicBezTo>
                    <a:pt x="148" y="152"/>
                    <a:pt x="132" y="152"/>
                    <a:pt x="121" y="162"/>
                  </a:cubicBezTo>
                  <a:cubicBezTo>
                    <a:pt x="97" y="184"/>
                    <a:pt x="97" y="184"/>
                    <a:pt x="97" y="184"/>
                  </a:cubicBezTo>
                  <a:cubicBezTo>
                    <a:pt x="45" y="137"/>
                    <a:pt x="45" y="137"/>
                    <a:pt x="45" y="137"/>
                  </a:cubicBezTo>
                  <a:lnTo>
                    <a:pt x="45" y="75"/>
                  </a:lnTo>
                  <a:close/>
                  <a:moveTo>
                    <a:pt x="24" y="99"/>
                  </a:moveTo>
                  <a:cubicBezTo>
                    <a:pt x="34" y="92"/>
                    <a:pt x="34" y="92"/>
                    <a:pt x="34" y="92"/>
                  </a:cubicBezTo>
                  <a:cubicBezTo>
                    <a:pt x="34" y="126"/>
                    <a:pt x="34" y="126"/>
                    <a:pt x="34" y="126"/>
                  </a:cubicBezTo>
                  <a:cubicBezTo>
                    <a:pt x="16" y="110"/>
                    <a:pt x="16" y="110"/>
                    <a:pt x="16" y="110"/>
                  </a:cubicBezTo>
                  <a:cubicBezTo>
                    <a:pt x="18" y="106"/>
                    <a:pt x="21" y="102"/>
                    <a:pt x="24" y="99"/>
                  </a:cubicBezTo>
                  <a:close/>
                  <a:moveTo>
                    <a:pt x="12" y="253"/>
                  </a:moveTo>
                  <a:cubicBezTo>
                    <a:pt x="12" y="128"/>
                    <a:pt x="12" y="128"/>
                    <a:pt x="12" y="128"/>
                  </a:cubicBezTo>
                  <a:cubicBezTo>
                    <a:pt x="12" y="126"/>
                    <a:pt x="12" y="123"/>
                    <a:pt x="12" y="121"/>
                  </a:cubicBezTo>
                  <a:cubicBezTo>
                    <a:pt x="35" y="142"/>
                    <a:pt x="35" y="142"/>
                    <a:pt x="35" y="142"/>
                  </a:cubicBezTo>
                  <a:cubicBezTo>
                    <a:pt x="35" y="142"/>
                    <a:pt x="35" y="143"/>
                    <a:pt x="36" y="143"/>
                  </a:cubicBezTo>
                  <a:cubicBezTo>
                    <a:pt x="89" y="192"/>
                    <a:pt x="89" y="192"/>
                    <a:pt x="89" y="192"/>
                  </a:cubicBezTo>
                  <a:cubicBezTo>
                    <a:pt x="14" y="261"/>
                    <a:pt x="14" y="261"/>
                    <a:pt x="14" y="261"/>
                  </a:cubicBezTo>
                  <a:cubicBezTo>
                    <a:pt x="12" y="259"/>
                    <a:pt x="12" y="256"/>
                    <a:pt x="12" y="253"/>
                  </a:cubicBezTo>
                  <a:close/>
                  <a:moveTo>
                    <a:pt x="28" y="270"/>
                  </a:moveTo>
                  <a:cubicBezTo>
                    <a:pt x="27" y="270"/>
                    <a:pt x="25" y="270"/>
                    <a:pt x="24" y="269"/>
                  </a:cubicBezTo>
                  <a:cubicBezTo>
                    <a:pt x="24" y="269"/>
                    <a:pt x="23" y="269"/>
                    <a:pt x="23" y="269"/>
                  </a:cubicBezTo>
                  <a:cubicBezTo>
                    <a:pt x="23" y="269"/>
                    <a:pt x="22" y="268"/>
                    <a:pt x="22" y="268"/>
                  </a:cubicBezTo>
                  <a:cubicBezTo>
                    <a:pt x="101" y="196"/>
                    <a:pt x="101" y="196"/>
                    <a:pt x="101" y="196"/>
                  </a:cubicBezTo>
                  <a:cubicBezTo>
                    <a:pt x="129" y="170"/>
                    <a:pt x="129" y="170"/>
                    <a:pt x="129" y="170"/>
                  </a:cubicBezTo>
                  <a:cubicBezTo>
                    <a:pt x="135" y="164"/>
                    <a:pt x="144" y="164"/>
                    <a:pt x="151" y="170"/>
                  </a:cubicBezTo>
                  <a:cubicBezTo>
                    <a:pt x="179" y="196"/>
                    <a:pt x="179" y="196"/>
                    <a:pt x="179" y="196"/>
                  </a:cubicBezTo>
                  <a:cubicBezTo>
                    <a:pt x="257" y="268"/>
                    <a:pt x="257" y="268"/>
                    <a:pt x="257" y="268"/>
                  </a:cubicBezTo>
                  <a:cubicBezTo>
                    <a:pt x="257" y="268"/>
                    <a:pt x="257" y="269"/>
                    <a:pt x="257" y="269"/>
                  </a:cubicBezTo>
                  <a:cubicBezTo>
                    <a:pt x="256" y="269"/>
                    <a:pt x="256" y="269"/>
                    <a:pt x="256" y="269"/>
                  </a:cubicBezTo>
                  <a:cubicBezTo>
                    <a:pt x="254" y="270"/>
                    <a:pt x="253" y="270"/>
                    <a:pt x="251" y="270"/>
                  </a:cubicBezTo>
                  <a:moveTo>
                    <a:pt x="191" y="192"/>
                  </a:moveTo>
                  <a:cubicBezTo>
                    <a:pt x="244" y="143"/>
                    <a:pt x="244" y="143"/>
                    <a:pt x="244" y="143"/>
                  </a:cubicBezTo>
                  <a:cubicBezTo>
                    <a:pt x="244" y="143"/>
                    <a:pt x="244" y="142"/>
                    <a:pt x="245" y="142"/>
                  </a:cubicBezTo>
                  <a:cubicBezTo>
                    <a:pt x="245" y="142"/>
                    <a:pt x="245" y="142"/>
                    <a:pt x="245" y="142"/>
                  </a:cubicBezTo>
                  <a:cubicBezTo>
                    <a:pt x="267" y="121"/>
                    <a:pt x="267" y="121"/>
                    <a:pt x="267" y="121"/>
                  </a:cubicBezTo>
                  <a:cubicBezTo>
                    <a:pt x="268" y="123"/>
                    <a:pt x="268" y="126"/>
                    <a:pt x="268" y="128"/>
                  </a:cubicBezTo>
                  <a:cubicBezTo>
                    <a:pt x="268" y="253"/>
                    <a:pt x="268" y="253"/>
                    <a:pt x="268" y="253"/>
                  </a:cubicBezTo>
                  <a:cubicBezTo>
                    <a:pt x="268" y="256"/>
                    <a:pt x="267" y="259"/>
                    <a:pt x="266" y="261"/>
                  </a:cubicBezTo>
                  <a:lnTo>
                    <a:pt x="191" y="1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10" name="Freeform 564">
              <a:extLst>
                <a:ext uri="{FF2B5EF4-FFF2-40B4-BE49-F238E27FC236}">
                  <a16:creationId xmlns:a16="http://schemas.microsoft.com/office/drawing/2014/main" id="{1BFE6AE3-0120-CCB1-806C-DB8FDB645C12}"/>
                </a:ext>
              </a:extLst>
            </p:cNvPr>
            <p:cNvSpPr>
              <a:spLocks/>
            </p:cNvSpPr>
            <p:nvPr/>
          </p:nvSpPr>
          <p:spPr bwMode="auto">
            <a:xfrm>
              <a:off x="6507163" y="6724650"/>
              <a:ext cx="96838" cy="9525"/>
            </a:xfrm>
            <a:custGeom>
              <a:avLst/>
              <a:gdLst>
                <a:gd name="T0" fmla="*/ 134 w 134"/>
                <a:gd name="T1" fmla="*/ 12 h 12"/>
                <a:gd name="T2" fmla="*/ 0 w 134"/>
                <a:gd name="T3" fmla="*/ 12 h 12"/>
                <a:gd name="T4" fmla="*/ 0 w 134"/>
                <a:gd name="T5" fmla="*/ 0 h 12"/>
                <a:gd name="T6" fmla="*/ 134 w 134"/>
                <a:gd name="T7" fmla="*/ 0 h 12"/>
                <a:gd name="T8" fmla="*/ 134 w 134"/>
                <a:gd name="T9" fmla="*/ 12 h 12"/>
              </a:gdLst>
              <a:ahLst/>
              <a:cxnLst>
                <a:cxn ang="0">
                  <a:pos x="T0" y="T1"/>
                </a:cxn>
                <a:cxn ang="0">
                  <a:pos x="T2" y="T3"/>
                </a:cxn>
                <a:cxn ang="0">
                  <a:pos x="T4" y="T5"/>
                </a:cxn>
                <a:cxn ang="0">
                  <a:pos x="T6" y="T7"/>
                </a:cxn>
                <a:cxn ang="0">
                  <a:pos x="T8" y="T9"/>
                </a:cxn>
              </a:cxnLst>
              <a:rect l="0" t="0" r="r" b="b"/>
              <a:pathLst>
                <a:path w="134" h="12">
                  <a:moveTo>
                    <a:pt x="134" y="12"/>
                  </a:moveTo>
                  <a:cubicBezTo>
                    <a:pt x="0" y="12"/>
                    <a:pt x="0" y="12"/>
                    <a:pt x="0" y="12"/>
                  </a:cubicBezTo>
                  <a:cubicBezTo>
                    <a:pt x="0" y="10"/>
                    <a:pt x="0" y="5"/>
                    <a:pt x="0" y="0"/>
                  </a:cubicBezTo>
                  <a:cubicBezTo>
                    <a:pt x="134" y="0"/>
                    <a:pt x="134" y="0"/>
                    <a:pt x="134" y="0"/>
                  </a:cubicBezTo>
                  <a:cubicBezTo>
                    <a:pt x="134" y="5"/>
                    <a:pt x="134" y="9"/>
                    <a:pt x="13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11" name="Freeform 565">
              <a:extLst>
                <a:ext uri="{FF2B5EF4-FFF2-40B4-BE49-F238E27FC236}">
                  <a16:creationId xmlns:a16="http://schemas.microsoft.com/office/drawing/2014/main" id="{62D160E3-5EEB-19A5-E4A7-6488B6331D9C}"/>
                </a:ext>
              </a:extLst>
            </p:cNvPr>
            <p:cNvSpPr>
              <a:spLocks/>
            </p:cNvSpPr>
            <p:nvPr/>
          </p:nvSpPr>
          <p:spPr bwMode="auto">
            <a:xfrm>
              <a:off x="6507163" y="6750050"/>
              <a:ext cx="96838" cy="7938"/>
            </a:xfrm>
            <a:custGeom>
              <a:avLst/>
              <a:gdLst>
                <a:gd name="T0" fmla="*/ 134 w 134"/>
                <a:gd name="T1" fmla="*/ 11 h 11"/>
                <a:gd name="T2" fmla="*/ 0 w 134"/>
                <a:gd name="T3" fmla="*/ 11 h 11"/>
                <a:gd name="T4" fmla="*/ 0 w 134"/>
                <a:gd name="T5" fmla="*/ 0 h 11"/>
                <a:gd name="T6" fmla="*/ 134 w 134"/>
                <a:gd name="T7" fmla="*/ 0 h 11"/>
                <a:gd name="T8" fmla="*/ 134 w 134"/>
                <a:gd name="T9" fmla="*/ 11 h 11"/>
              </a:gdLst>
              <a:ahLst/>
              <a:cxnLst>
                <a:cxn ang="0">
                  <a:pos x="T0" y="T1"/>
                </a:cxn>
                <a:cxn ang="0">
                  <a:pos x="T2" y="T3"/>
                </a:cxn>
                <a:cxn ang="0">
                  <a:pos x="T4" y="T5"/>
                </a:cxn>
                <a:cxn ang="0">
                  <a:pos x="T6" y="T7"/>
                </a:cxn>
                <a:cxn ang="0">
                  <a:pos x="T8" y="T9"/>
                </a:cxn>
              </a:cxnLst>
              <a:rect l="0" t="0" r="r" b="b"/>
              <a:pathLst>
                <a:path w="134" h="11">
                  <a:moveTo>
                    <a:pt x="134" y="11"/>
                  </a:moveTo>
                  <a:cubicBezTo>
                    <a:pt x="0" y="11"/>
                    <a:pt x="0" y="11"/>
                    <a:pt x="0" y="11"/>
                  </a:cubicBezTo>
                  <a:cubicBezTo>
                    <a:pt x="0" y="9"/>
                    <a:pt x="0" y="3"/>
                    <a:pt x="0" y="0"/>
                  </a:cubicBezTo>
                  <a:cubicBezTo>
                    <a:pt x="134" y="0"/>
                    <a:pt x="134" y="0"/>
                    <a:pt x="134" y="0"/>
                  </a:cubicBezTo>
                  <a:cubicBezTo>
                    <a:pt x="134" y="4"/>
                    <a:pt x="134" y="8"/>
                    <a:pt x="134"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13" name="Rectangle: Rounded Corners 12">
            <a:extLst>
              <a:ext uri="{FF2B5EF4-FFF2-40B4-BE49-F238E27FC236}">
                <a16:creationId xmlns:a16="http://schemas.microsoft.com/office/drawing/2014/main" id="{770E1D54-6788-8392-4C36-F1DE05D1A3EE}"/>
              </a:ext>
            </a:extLst>
          </p:cNvPr>
          <p:cNvSpPr/>
          <p:nvPr/>
        </p:nvSpPr>
        <p:spPr>
          <a:xfrm rot="2700000">
            <a:off x="957347" y="4177674"/>
            <a:ext cx="417016" cy="417016"/>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Arial"/>
              <a:ea typeface="+mn-ea"/>
              <a:cs typeface="+mn-cs"/>
            </a:endParaRPr>
          </a:p>
        </p:txBody>
      </p:sp>
      <p:sp>
        <p:nvSpPr>
          <p:cNvPr id="15" name="TextBox 14">
            <a:extLst>
              <a:ext uri="{FF2B5EF4-FFF2-40B4-BE49-F238E27FC236}">
                <a16:creationId xmlns:a16="http://schemas.microsoft.com/office/drawing/2014/main" id="{C7F2F5A8-34B1-700E-2180-55DBE8E9BB4C}"/>
              </a:ext>
            </a:extLst>
          </p:cNvPr>
          <p:cNvSpPr txBox="1"/>
          <p:nvPr/>
        </p:nvSpPr>
        <p:spPr>
          <a:xfrm>
            <a:off x="1464615" y="4203146"/>
            <a:ext cx="748301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a:ln>
                  <a:noFill/>
                </a:ln>
                <a:solidFill>
                  <a:prstClr val="black"/>
                </a:solidFill>
                <a:effectLst/>
                <a:uLnTx/>
                <a:uFillTx/>
                <a:latin typeface="EC Square Sans Pro"/>
                <a:ea typeface="+mn-ea"/>
                <a:cs typeface="+mn-cs"/>
              </a:rPr>
              <a:t>More info on STEP: </a:t>
            </a:r>
            <a:r>
              <a:rPr kumimoji="0" lang="en-IE" sz="1800" b="0" i="0" u="none" strike="noStrike" kern="1200" cap="none" spc="0" normalizeH="0" baseline="0" noProof="0">
                <a:ln>
                  <a:noFill/>
                </a:ln>
                <a:solidFill>
                  <a:srgbClr val="0D47C9"/>
                </a:solidFill>
                <a:effectLst/>
                <a:uLnTx/>
                <a:uFillTx/>
                <a:latin typeface="EC Square Sans Pro"/>
                <a:ea typeface="+mn-ea"/>
                <a:cs typeface="+mn-cs"/>
                <a:hlinkClick r:id="rId2">
                  <a:extLst>
                    <a:ext uri="{A12FA001-AC4F-418D-AE19-62706E023703}">
                      <ahyp:hlinkClr xmlns:ahyp="http://schemas.microsoft.com/office/drawing/2018/hyperlinkcolor" val="tx"/>
                    </a:ext>
                  </a:extLst>
                </a:hlinkClick>
              </a:rPr>
              <a:t>strategic-technologies.europa.eu</a:t>
            </a:r>
            <a:endParaRPr kumimoji="0" lang="fr-FR" sz="1800" b="0" i="0" u="none" strike="noStrike" kern="1200" cap="none" spc="0" normalizeH="0" baseline="0" noProof="0">
              <a:ln>
                <a:noFill/>
              </a:ln>
              <a:solidFill>
                <a:srgbClr val="0D47C9"/>
              </a:solidFill>
              <a:effectLst/>
              <a:uLnTx/>
              <a:uFillTx/>
              <a:latin typeface="EC Square Sans Pro"/>
              <a:ea typeface="+mn-ea"/>
              <a:cs typeface="+mn-cs"/>
            </a:endParaRPr>
          </a:p>
        </p:txBody>
      </p:sp>
      <p:sp>
        <p:nvSpPr>
          <p:cNvPr id="16" name="Freeform 524">
            <a:extLst>
              <a:ext uri="{FF2B5EF4-FFF2-40B4-BE49-F238E27FC236}">
                <a16:creationId xmlns:a16="http://schemas.microsoft.com/office/drawing/2014/main" id="{99312EAC-06FA-DFA9-615C-DD9576B27443}"/>
              </a:ext>
            </a:extLst>
          </p:cNvPr>
          <p:cNvSpPr>
            <a:spLocks noChangeAspect="1" noEditPoints="1"/>
          </p:cNvSpPr>
          <p:nvPr/>
        </p:nvSpPr>
        <p:spPr bwMode="auto">
          <a:xfrm>
            <a:off x="1031126" y="4236847"/>
            <a:ext cx="279856" cy="279856"/>
          </a:xfrm>
          <a:custGeom>
            <a:avLst/>
            <a:gdLst>
              <a:gd name="T0" fmla="*/ 278 w 278"/>
              <a:gd name="T1" fmla="*/ 138 h 277"/>
              <a:gd name="T2" fmla="*/ 103 w 278"/>
              <a:gd name="T3" fmla="*/ 18 h 277"/>
              <a:gd name="T4" fmla="*/ 89 w 278"/>
              <a:gd name="T5" fmla="*/ 38 h 277"/>
              <a:gd name="T6" fmla="*/ 80 w 278"/>
              <a:gd name="T7" fmla="*/ 59 h 277"/>
              <a:gd name="T8" fmla="*/ 107 w 278"/>
              <a:gd name="T9" fmla="*/ 14 h 277"/>
              <a:gd name="T10" fmla="*/ 72 w 278"/>
              <a:gd name="T11" fmla="*/ 86 h 277"/>
              <a:gd name="T12" fmla="*/ 26 w 278"/>
              <a:gd name="T13" fmla="*/ 77 h 277"/>
              <a:gd name="T14" fmla="*/ 68 w 278"/>
              <a:gd name="T15" fmla="*/ 161 h 277"/>
              <a:gd name="T16" fmla="*/ 75 w 278"/>
              <a:gd name="T17" fmla="*/ 200 h 277"/>
              <a:gd name="T18" fmla="*/ 78 w 278"/>
              <a:gd name="T19" fmla="*/ 210 h 277"/>
              <a:gd name="T20" fmla="*/ 85 w 278"/>
              <a:gd name="T21" fmla="*/ 230 h 277"/>
              <a:gd name="T22" fmla="*/ 97 w 278"/>
              <a:gd name="T23" fmla="*/ 252 h 277"/>
              <a:gd name="T24" fmla="*/ 33 w 278"/>
              <a:gd name="T25" fmla="*/ 210 h 277"/>
              <a:gd name="T26" fmla="*/ 124 w 278"/>
              <a:gd name="T27" fmla="*/ 263 h 277"/>
              <a:gd name="T28" fmla="*/ 112 w 278"/>
              <a:gd name="T29" fmla="*/ 254 h 277"/>
              <a:gd name="T30" fmla="*/ 101 w 278"/>
              <a:gd name="T31" fmla="*/ 239 h 277"/>
              <a:gd name="T32" fmla="*/ 91 w 278"/>
              <a:gd name="T33" fmla="*/ 218 h 277"/>
              <a:gd name="T34" fmla="*/ 134 w 278"/>
              <a:gd name="T35" fmla="*/ 200 h 277"/>
              <a:gd name="T36" fmla="*/ 80 w 278"/>
              <a:gd name="T37" fmla="*/ 172 h 277"/>
              <a:gd name="T38" fmla="*/ 134 w 278"/>
              <a:gd name="T39" fmla="*/ 143 h 277"/>
              <a:gd name="T40" fmla="*/ 78 w 278"/>
              <a:gd name="T41" fmla="*/ 121 h 277"/>
              <a:gd name="T42" fmla="*/ 82 w 278"/>
              <a:gd name="T43" fmla="*/ 90 h 277"/>
              <a:gd name="T44" fmla="*/ 134 w 278"/>
              <a:gd name="T45" fmla="*/ 133 h 277"/>
              <a:gd name="T46" fmla="*/ 98 w 278"/>
              <a:gd name="T47" fmla="*/ 43 h 277"/>
              <a:gd name="T48" fmla="*/ 121 w 278"/>
              <a:gd name="T49" fmla="*/ 16 h 277"/>
              <a:gd name="T50" fmla="*/ 134 w 278"/>
              <a:gd name="T51" fmla="*/ 10 h 277"/>
              <a:gd name="T52" fmla="*/ 211 w 278"/>
              <a:gd name="T53" fmla="*/ 126 h 277"/>
              <a:gd name="T54" fmla="*/ 204 w 278"/>
              <a:gd name="T55" fmla="*/ 77 h 277"/>
              <a:gd name="T56" fmla="*/ 201 w 278"/>
              <a:gd name="T57" fmla="*/ 66 h 277"/>
              <a:gd name="T58" fmla="*/ 195 w 278"/>
              <a:gd name="T59" fmla="*/ 50 h 277"/>
              <a:gd name="T60" fmla="*/ 183 w 278"/>
              <a:gd name="T61" fmla="*/ 27 h 277"/>
              <a:gd name="T62" fmla="*/ 171 w 278"/>
              <a:gd name="T63" fmla="*/ 14 h 277"/>
              <a:gd name="T64" fmla="*/ 148 w 278"/>
              <a:gd name="T65" fmla="*/ 11 h 277"/>
              <a:gd name="T66" fmla="*/ 164 w 278"/>
              <a:gd name="T67" fmla="*/ 21 h 277"/>
              <a:gd name="T68" fmla="*/ 190 w 278"/>
              <a:gd name="T69" fmla="*/ 66 h 277"/>
              <a:gd name="T70" fmla="*/ 193 w 278"/>
              <a:gd name="T71" fmla="*/ 77 h 277"/>
              <a:gd name="T72" fmla="*/ 199 w 278"/>
              <a:gd name="T73" fmla="*/ 111 h 277"/>
              <a:gd name="T74" fmla="*/ 144 w 278"/>
              <a:gd name="T75" fmla="*/ 133 h 277"/>
              <a:gd name="T76" fmla="*/ 199 w 278"/>
              <a:gd name="T77" fmla="*/ 173 h 277"/>
              <a:gd name="T78" fmla="*/ 144 w 278"/>
              <a:gd name="T79" fmla="*/ 143 h 277"/>
              <a:gd name="T80" fmla="*/ 158 w 278"/>
              <a:gd name="T81" fmla="*/ 261 h 277"/>
              <a:gd name="T82" fmla="*/ 144 w 278"/>
              <a:gd name="T83" fmla="*/ 266 h 277"/>
              <a:gd name="T84" fmla="*/ 185 w 278"/>
              <a:gd name="T85" fmla="*/ 224 h 277"/>
              <a:gd name="T86" fmla="*/ 174 w 278"/>
              <a:gd name="T87" fmla="*/ 243 h 277"/>
              <a:gd name="T88" fmla="*/ 171 w 278"/>
              <a:gd name="T89" fmla="*/ 263 h 277"/>
              <a:gd name="T90" fmla="*/ 184 w 278"/>
              <a:gd name="T91" fmla="*/ 247 h 277"/>
              <a:gd name="T92" fmla="*/ 195 w 278"/>
              <a:gd name="T93" fmla="*/ 227 h 277"/>
              <a:gd name="T94" fmla="*/ 246 w 278"/>
              <a:gd name="T95" fmla="*/ 210 h 277"/>
              <a:gd name="T96" fmla="*/ 206 w 278"/>
              <a:gd name="T97" fmla="*/ 190 h 277"/>
              <a:gd name="T98" fmla="*/ 210 w 278"/>
              <a:gd name="T99" fmla="*/ 162 h 277"/>
              <a:gd name="T100" fmla="*/ 252 w 278"/>
              <a:gd name="T101" fmla="*/ 20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8" h="277">
                <a:moveTo>
                  <a:pt x="139" y="0"/>
                </a:moveTo>
                <a:cubicBezTo>
                  <a:pt x="63" y="0"/>
                  <a:pt x="0" y="62"/>
                  <a:pt x="0" y="138"/>
                </a:cubicBezTo>
                <a:cubicBezTo>
                  <a:pt x="0" y="215"/>
                  <a:pt x="63" y="277"/>
                  <a:pt x="139" y="277"/>
                </a:cubicBezTo>
                <a:cubicBezTo>
                  <a:pt x="216" y="277"/>
                  <a:pt x="278" y="215"/>
                  <a:pt x="278" y="138"/>
                </a:cubicBezTo>
                <a:cubicBezTo>
                  <a:pt x="278" y="62"/>
                  <a:pt x="216" y="0"/>
                  <a:pt x="139" y="0"/>
                </a:cubicBezTo>
                <a:close/>
                <a:moveTo>
                  <a:pt x="107" y="14"/>
                </a:moveTo>
                <a:cubicBezTo>
                  <a:pt x="107" y="14"/>
                  <a:pt x="107" y="14"/>
                  <a:pt x="107" y="14"/>
                </a:cubicBezTo>
                <a:cubicBezTo>
                  <a:pt x="105" y="15"/>
                  <a:pt x="104" y="17"/>
                  <a:pt x="103" y="18"/>
                </a:cubicBezTo>
                <a:cubicBezTo>
                  <a:pt x="101" y="20"/>
                  <a:pt x="100" y="21"/>
                  <a:pt x="99" y="23"/>
                </a:cubicBezTo>
                <a:cubicBezTo>
                  <a:pt x="98" y="24"/>
                  <a:pt x="97" y="26"/>
                  <a:pt x="96" y="27"/>
                </a:cubicBezTo>
                <a:cubicBezTo>
                  <a:pt x="94" y="30"/>
                  <a:pt x="93" y="32"/>
                  <a:pt x="91" y="34"/>
                </a:cubicBezTo>
                <a:cubicBezTo>
                  <a:pt x="90" y="35"/>
                  <a:pt x="90" y="37"/>
                  <a:pt x="89" y="38"/>
                </a:cubicBezTo>
                <a:cubicBezTo>
                  <a:pt x="88" y="40"/>
                  <a:pt x="88" y="41"/>
                  <a:pt x="87" y="43"/>
                </a:cubicBezTo>
                <a:cubicBezTo>
                  <a:pt x="86" y="45"/>
                  <a:pt x="84" y="47"/>
                  <a:pt x="83" y="50"/>
                </a:cubicBezTo>
                <a:cubicBezTo>
                  <a:pt x="83" y="52"/>
                  <a:pt x="82" y="54"/>
                  <a:pt x="81" y="57"/>
                </a:cubicBezTo>
                <a:cubicBezTo>
                  <a:pt x="80" y="58"/>
                  <a:pt x="80" y="59"/>
                  <a:pt x="80" y="59"/>
                </a:cubicBezTo>
                <a:cubicBezTo>
                  <a:pt x="79" y="61"/>
                  <a:pt x="79" y="63"/>
                  <a:pt x="78" y="65"/>
                </a:cubicBezTo>
                <a:cubicBezTo>
                  <a:pt x="78" y="66"/>
                  <a:pt x="78" y="66"/>
                  <a:pt x="78" y="66"/>
                </a:cubicBezTo>
                <a:cubicBezTo>
                  <a:pt x="33" y="66"/>
                  <a:pt x="33" y="66"/>
                  <a:pt x="33" y="66"/>
                </a:cubicBezTo>
                <a:cubicBezTo>
                  <a:pt x="50" y="41"/>
                  <a:pt x="76" y="22"/>
                  <a:pt x="107" y="14"/>
                </a:cubicBezTo>
                <a:close/>
                <a:moveTo>
                  <a:pt x="26" y="77"/>
                </a:moveTo>
                <a:cubicBezTo>
                  <a:pt x="75" y="77"/>
                  <a:pt x="75" y="77"/>
                  <a:pt x="75" y="77"/>
                </a:cubicBezTo>
                <a:cubicBezTo>
                  <a:pt x="74" y="77"/>
                  <a:pt x="74" y="77"/>
                  <a:pt x="74" y="78"/>
                </a:cubicBezTo>
                <a:cubicBezTo>
                  <a:pt x="74" y="81"/>
                  <a:pt x="73" y="83"/>
                  <a:pt x="72" y="86"/>
                </a:cubicBezTo>
                <a:cubicBezTo>
                  <a:pt x="70" y="99"/>
                  <a:pt x="68" y="112"/>
                  <a:pt x="68" y="126"/>
                </a:cubicBezTo>
                <a:cubicBezTo>
                  <a:pt x="67" y="128"/>
                  <a:pt x="67" y="131"/>
                  <a:pt x="67" y="133"/>
                </a:cubicBezTo>
                <a:cubicBezTo>
                  <a:pt x="11" y="133"/>
                  <a:pt x="11" y="133"/>
                  <a:pt x="11" y="133"/>
                </a:cubicBezTo>
                <a:cubicBezTo>
                  <a:pt x="11" y="113"/>
                  <a:pt x="17" y="94"/>
                  <a:pt x="26" y="77"/>
                </a:cubicBezTo>
                <a:close/>
                <a:moveTo>
                  <a:pt x="11" y="143"/>
                </a:moveTo>
                <a:cubicBezTo>
                  <a:pt x="67" y="143"/>
                  <a:pt x="67" y="143"/>
                  <a:pt x="67" y="143"/>
                </a:cubicBezTo>
                <a:cubicBezTo>
                  <a:pt x="67" y="146"/>
                  <a:pt x="67" y="148"/>
                  <a:pt x="68" y="151"/>
                </a:cubicBezTo>
                <a:cubicBezTo>
                  <a:pt x="68" y="154"/>
                  <a:pt x="68" y="158"/>
                  <a:pt x="68" y="161"/>
                </a:cubicBezTo>
                <a:cubicBezTo>
                  <a:pt x="68" y="164"/>
                  <a:pt x="69" y="168"/>
                  <a:pt x="69" y="171"/>
                </a:cubicBezTo>
                <a:cubicBezTo>
                  <a:pt x="70" y="174"/>
                  <a:pt x="70" y="177"/>
                  <a:pt x="70" y="180"/>
                </a:cubicBezTo>
                <a:cubicBezTo>
                  <a:pt x="72" y="186"/>
                  <a:pt x="73" y="193"/>
                  <a:pt x="74" y="199"/>
                </a:cubicBezTo>
                <a:cubicBezTo>
                  <a:pt x="74" y="199"/>
                  <a:pt x="74" y="200"/>
                  <a:pt x="75" y="200"/>
                </a:cubicBezTo>
                <a:cubicBezTo>
                  <a:pt x="26" y="200"/>
                  <a:pt x="26" y="200"/>
                  <a:pt x="26" y="200"/>
                </a:cubicBezTo>
                <a:cubicBezTo>
                  <a:pt x="17" y="183"/>
                  <a:pt x="11" y="164"/>
                  <a:pt x="11" y="143"/>
                </a:cubicBezTo>
                <a:close/>
                <a:moveTo>
                  <a:pt x="33" y="210"/>
                </a:moveTo>
                <a:cubicBezTo>
                  <a:pt x="78" y="210"/>
                  <a:pt x="78" y="210"/>
                  <a:pt x="78" y="210"/>
                </a:cubicBezTo>
                <a:cubicBezTo>
                  <a:pt x="79" y="214"/>
                  <a:pt x="80" y="217"/>
                  <a:pt x="81" y="220"/>
                </a:cubicBezTo>
                <a:cubicBezTo>
                  <a:pt x="81" y="222"/>
                  <a:pt x="82" y="223"/>
                  <a:pt x="82" y="224"/>
                </a:cubicBezTo>
                <a:cubicBezTo>
                  <a:pt x="83" y="225"/>
                  <a:pt x="83" y="226"/>
                  <a:pt x="83" y="227"/>
                </a:cubicBezTo>
                <a:cubicBezTo>
                  <a:pt x="84" y="228"/>
                  <a:pt x="84" y="229"/>
                  <a:pt x="85" y="230"/>
                </a:cubicBezTo>
                <a:cubicBezTo>
                  <a:pt x="86" y="232"/>
                  <a:pt x="86" y="233"/>
                  <a:pt x="87" y="234"/>
                </a:cubicBezTo>
                <a:cubicBezTo>
                  <a:pt x="87" y="235"/>
                  <a:pt x="88" y="237"/>
                  <a:pt x="89" y="238"/>
                </a:cubicBezTo>
                <a:cubicBezTo>
                  <a:pt x="90" y="241"/>
                  <a:pt x="92" y="244"/>
                  <a:pt x="94" y="247"/>
                </a:cubicBezTo>
                <a:cubicBezTo>
                  <a:pt x="95" y="249"/>
                  <a:pt x="96" y="250"/>
                  <a:pt x="97" y="252"/>
                </a:cubicBezTo>
                <a:cubicBezTo>
                  <a:pt x="98" y="253"/>
                  <a:pt x="99" y="254"/>
                  <a:pt x="100" y="255"/>
                </a:cubicBezTo>
                <a:cubicBezTo>
                  <a:pt x="102" y="258"/>
                  <a:pt x="104" y="260"/>
                  <a:pt x="107" y="263"/>
                </a:cubicBezTo>
                <a:cubicBezTo>
                  <a:pt x="107" y="263"/>
                  <a:pt x="107" y="263"/>
                  <a:pt x="107" y="263"/>
                </a:cubicBezTo>
                <a:cubicBezTo>
                  <a:pt x="76" y="255"/>
                  <a:pt x="50" y="236"/>
                  <a:pt x="33" y="210"/>
                </a:cubicBezTo>
                <a:close/>
                <a:moveTo>
                  <a:pt x="134" y="266"/>
                </a:moveTo>
                <a:cubicBezTo>
                  <a:pt x="133" y="266"/>
                  <a:pt x="132" y="266"/>
                  <a:pt x="131" y="266"/>
                </a:cubicBezTo>
                <a:cubicBezTo>
                  <a:pt x="130" y="265"/>
                  <a:pt x="129" y="265"/>
                  <a:pt x="127" y="264"/>
                </a:cubicBezTo>
                <a:cubicBezTo>
                  <a:pt x="126" y="264"/>
                  <a:pt x="125" y="263"/>
                  <a:pt x="124" y="263"/>
                </a:cubicBezTo>
                <a:cubicBezTo>
                  <a:pt x="123" y="262"/>
                  <a:pt x="122" y="262"/>
                  <a:pt x="121" y="261"/>
                </a:cubicBezTo>
                <a:cubicBezTo>
                  <a:pt x="120" y="260"/>
                  <a:pt x="119" y="259"/>
                  <a:pt x="117" y="258"/>
                </a:cubicBezTo>
                <a:cubicBezTo>
                  <a:pt x="117" y="258"/>
                  <a:pt x="116" y="257"/>
                  <a:pt x="115" y="257"/>
                </a:cubicBezTo>
                <a:cubicBezTo>
                  <a:pt x="114" y="256"/>
                  <a:pt x="113" y="255"/>
                  <a:pt x="112" y="254"/>
                </a:cubicBezTo>
                <a:cubicBezTo>
                  <a:pt x="111" y="252"/>
                  <a:pt x="109" y="251"/>
                  <a:pt x="108" y="249"/>
                </a:cubicBezTo>
                <a:cubicBezTo>
                  <a:pt x="107" y="248"/>
                  <a:pt x="107" y="247"/>
                  <a:pt x="106" y="246"/>
                </a:cubicBezTo>
                <a:cubicBezTo>
                  <a:pt x="105" y="245"/>
                  <a:pt x="105" y="245"/>
                  <a:pt x="104" y="243"/>
                </a:cubicBezTo>
                <a:cubicBezTo>
                  <a:pt x="103" y="242"/>
                  <a:pt x="102" y="240"/>
                  <a:pt x="101" y="239"/>
                </a:cubicBezTo>
                <a:cubicBezTo>
                  <a:pt x="100" y="237"/>
                  <a:pt x="99" y="235"/>
                  <a:pt x="98" y="233"/>
                </a:cubicBezTo>
                <a:cubicBezTo>
                  <a:pt x="97" y="232"/>
                  <a:pt x="97" y="231"/>
                  <a:pt x="96" y="230"/>
                </a:cubicBezTo>
                <a:cubicBezTo>
                  <a:pt x="95" y="228"/>
                  <a:pt x="94" y="226"/>
                  <a:pt x="93" y="224"/>
                </a:cubicBezTo>
                <a:cubicBezTo>
                  <a:pt x="92" y="222"/>
                  <a:pt x="92" y="220"/>
                  <a:pt x="91" y="218"/>
                </a:cubicBezTo>
                <a:cubicBezTo>
                  <a:pt x="90" y="215"/>
                  <a:pt x="89" y="213"/>
                  <a:pt x="88" y="210"/>
                </a:cubicBezTo>
                <a:cubicBezTo>
                  <a:pt x="134" y="210"/>
                  <a:pt x="134" y="210"/>
                  <a:pt x="134" y="210"/>
                </a:cubicBezTo>
                <a:lnTo>
                  <a:pt x="134" y="266"/>
                </a:lnTo>
                <a:close/>
                <a:moveTo>
                  <a:pt x="134" y="200"/>
                </a:moveTo>
                <a:cubicBezTo>
                  <a:pt x="85" y="200"/>
                  <a:pt x="85" y="200"/>
                  <a:pt x="85" y="200"/>
                </a:cubicBezTo>
                <a:cubicBezTo>
                  <a:pt x="84" y="196"/>
                  <a:pt x="83" y="191"/>
                  <a:pt x="82" y="187"/>
                </a:cubicBezTo>
                <a:cubicBezTo>
                  <a:pt x="81" y="182"/>
                  <a:pt x="80" y="177"/>
                  <a:pt x="80" y="173"/>
                </a:cubicBezTo>
                <a:cubicBezTo>
                  <a:pt x="80" y="173"/>
                  <a:pt x="80" y="172"/>
                  <a:pt x="80" y="172"/>
                </a:cubicBezTo>
                <a:cubicBezTo>
                  <a:pt x="79" y="168"/>
                  <a:pt x="78" y="163"/>
                  <a:pt x="78" y="158"/>
                </a:cubicBezTo>
                <a:cubicBezTo>
                  <a:pt x="78" y="157"/>
                  <a:pt x="78" y="156"/>
                  <a:pt x="78" y="155"/>
                </a:cubicBezTo>
                <a:cubicBezTo>
                  <a:pt x="78" y="151"/>
                  <a:pt x="77" y="147"/>
                  <a:pt x="77" y="143"/>
                </a:cubicBezTo>
                <a:cubicBezTo>
                  <a:pt x="134" y="143"/>
                  <a:pt x="134" y="143"/>
                  <a:pt x="134" y="143"/>
                </a:cubicBezTo>
                <a:lnTo>
                  <a:pt x="134" y="200"/>
                </a:lnTo>
                <a:close/>
                <a:moveTo>
                  <a:pt x="134" y="133"/>
                </a:moveTo>
                <a:cubicBezTo>
                  <a:pt x="77" y="133"/>
                  <a:pt x="77" y="133"/>
                  <a:pt x="77" y="133"/>
                </a:cubicBezTo>
                <a:cubicBezTo>
                  <a:pt x="77" y="129"/>
                  <a:pt x="78" y="125"/>
                  <a:pt x="78" y="121"/>
                </a:cubicBezTo>
                <a:cubicBezTo>
                  <a:pt x="78" y="120"/>
                  <a:pt x="78" y="119"/>
                  <a:pt x="78" y="118"/>
                </a:cubicBezTo>
                <a:cubicBezTo>
                  <a:pt x="78" y="114"/>
                  <a:pt x="79" y="109"/>
                  <a:pt x="80" y="104"/>
                </a:cubicBezTo>
                <a:cubicBezTo>
                  <a:pt x="80" y="104"/>
                  <a:pt x="80" y="104"/>
                  <a:pt x="80" y="104"/>
                </a:cubicBezTo>
                <a:cubicBezTo>
                  <a:pt x="80" y="99"/>
                  <a:pt x="81" y="95"/>
                  <a:pt x="82" y="90"/>
                </a:cubicBezTo>
                <a:cubicBezTo>
                  <a:pt x="82" y="88"/>
                  <a:pt x="83" y="85"/>
                  <a:pt x="83" y="83"/>
                </a:cubicBezTo>
                <a:cubicBezTo>
                  <a:pt x="84" y="81"/>
                  <a:pt x="84" y="79"/>
                  <a:pt x="85" y="77"/>
                </a:cubicBezTo>
                <a:cubicBezTo>
                  <a:pt x="134" y="77"/>
                  <a:pt x="134" y="77"/>
                  <a:pt x="134" y="77"/>
                </a:cubicBezTo>
                <a:lnTo>
                  <a:pt x="134" y="133"/>
                </a:lnTo>
                <a:close/>
                <a:moveTo>
                  <a:pt x="134" y="66"/>
                </a:moveTo>
                <a:cubicBezTo>
                  <a:pt x="88" y="66"/>
                  <a:pt x="88" y="66"/>
                  <a:pt x="88" y="66"/>
                </a:cubicBezTo>
                <a:cubicBezTo>
                  <a:pt x="89" y="65"/>
                  <a:pt x="89" y="63"/>
                  <a:pt x="90" y="62"/>
                </a:cubicBezTo>
                <a:cubicBezTo>
                  <a:pt x="92" y="55"/>
                  <a:pt x="95" y="49"/>
                  <a:pt x="98" y="43"/>
                </a:cubicBezTo>
                <a:cubicBezTo>
                  <a:pt x="98" y="42"/>
                  <a:pt x="99" y="41"/>
                  <a:pt x="100" y="40"/>
                </a:cubicBezTo>
                <a:cubicBezTo>
                  <a:pt x="104" y="32"/>
                  <a:pt x="109" y="25"/>
                  <a:pt x="115" y="21"/>
                </a:cubicBezTo>
                <a:cubicBezTo>
                  <a:pt x="116" y="20"/>
                  <a:pt x="117" y="19"/>
                  <a:pt x="117" y="18"/>
                </a:cubicBezTo>
                <a:cubicBezTo>
                  <a:pt x="119" y="17"/>
                  <a:pt x="120" y="16"/>
                  <a:pt x="121" y="16"/>
                </a:cubicBezTo>
                <a:cubicBezTo>
                  <a:pt x="123" y="14"/>
                  <a:pt x="125" y="13"/>
                  <a:pt x="127" y="12"/>
                </a:cubicBezTo>
                <a:cubicBezTo>
                  <a:pt x="128" y="12"/>
                  <a:pt x="129" y="11"/>
                  <a:pt x="131" y="11"/>
                </a:cubicBezTo>
                <a:cubicBezTo>
                  <a:pt x="132" y="11"/>
                  <a:pt x="133" y="10"/>
                  <a:pt x="134" y="10"/>
                </a:cubicBezTo>
                <a:cubicBezTo>
                  <a:pt x="134" y="10"/>
                  <a:pt x="134" y="10"/>
                  <a:pt x="134" y="10"/>
                </a:cubicBezTo>
                <a:lnTo>
                  <a:pt x="134" y="66"/>
                </a:lnTo>
                <a:close/>
                <a:moveTo>
                  <a:pt x="268" y="133"/>
                </a:moveTo>
                <a:cubicBezTo>
                  <a:pt x="211" y="133"/>
                  <a:pt x="211" y="133"/>
                  <a:pt x="211" y="133"/>
                </a:cubicBezTo>
                <a:cubicBezTo>
                  <a:pt x="211" y="131"/>
                  <a:pt x="211" y="128"/>
                  <a:pt x="211" y="126"/>
                </a:cubicBezTo>
                <a:cubicBezTo>
                  <a:pt x="211" y="123"/>
                  <a:pt x="210" y="119"/>
                  <a:pt x="210" y="116"/>
                </a:cubicBezTo>
                <a:cubicBezTo>
                  <a:pt x="210" y="112"/>
                  <a:pt x="209" y="108"/>
                  <a:pt x="209" y="104"/>
                </a:cubicBezTo>
                <a:cubicBezTo>
                  <a:pt x="208" y="102"/>
                  <a:pt x="208" y="100"/>
                  <a:pt x="208" y="97"/>
                </a:cubicBezTo>
                <a:cubicBezTo>
                  <a:pt x="207" y="90"/>
                  <a:pt x="205" y="83"/>
                  <a:pt x="204" y="77"/>
                </a:cubicBezTo>
                <a:cubicBezTo>
                  <a:pt x="252" y="77"/>
                  <a:pt x="252" y="77"/>
                  <a:pt x="252" y="77"/>
                </a:cubicBezTo>
                <a:cubicBezTo>
                  <a:pt x="261" y="94"/>
                  <a:pt x="267" y="113"/>
                  <a:pt x="268" y="133"/>
                </a:cubicBezTo>
                <a:close/>
                <a:moveTo>
                  <a:pt x="246" y="66"/>
                </a:moveTo>
                <a:cubicBezTo>
                  <a:pt x="201" y="66"/>
                  <a:pt x="201" y="66"/>
                  <a:pt x="201" y="66"/>
                </a:cubicBezTo>
                <a:cubicBezTo>
                  <a:pt x="201" y="66"/>
                  <a:pt x="200" y="66"/>
                  <a:pt x="200" y="65"/>
                </a:cubicBezTo>
                <a:cubicBezTo>
                  <a:pt x="200" y="63"/>
                  <a:pt x="199" y="61"/>
                  <a:pt x="198" y="59"/>
                </a:cubicBezTo>
                <a:cubicBezTo>
                  <a:pt x="198" y="59"/>
                  <a:pt x="198" y="58"/>
                  <a:pt x="197" y="57"/>
                </a:cubicBezTo>
                <a:cubicBezTo>
                  <a:pt x="197" y="54"/>
                  <a:pt x="196" y="52"/>
                  <a:pt x="195" y="50"/>
                </a:cubicBezTo>
                <a:cubicBezTo>
                  <a:pt x="194" y="47"/>
                  <a:pt x="193" y="45"/>
                  <a:pt x="191" y="43"/>
                </a:cubicBezTo>
                <a:cubicBezTo>
                  <a:pt x="191" y="41"/>
                  <a:pt x="190" y="40"/>
                  <a:pt x="189" y="38"/>
                </a:cubicBezTo>
                <a:cubicBezTo>
                  <a:pt x="188" y="37"/>
                  <a:pt x="188" y="35"/>
                  <a:pt x="187" y="34"/>
                </a:cubicBezTo>
                <a:cubicBezTo>
                  <a:pt x="186" y="32"/>
                  <a:pt x="184" y="30"/>
                  <a:pt x="183" y="27"/>
                </a:cubicBezTo>
                <a:cubicBezTo>
                  <a:pt x="182" y="26"/>
                  <a:pt x="181" y="24"/>
                  <a:pt x="180" y="23"/>
                </a:cubicBezTo>
                <a:cubicBezTo>
                  <a:pt x="178" y="21"/>
                  <a:pt x="177" y="20"/>
                  <a:pt x="176" y="18"/>
                </a:cubicBezTo>
                <a:cubicBezTo>
                  <a:pt x="174" y="17"/>
                  <a:pt x="173" y="15"/>
                  <a:pt x="171" y="14"/>
                </a:cubicBezTo>
                <a:cubicBezTo>
                  <a:pt x="171" y="14"/>
                  <a:pt x="171" y="14"/>
                  <a:pt x="171" y="14"/>
                </a:cubicBezTo>
                <a:cubicBezTo>
                  <a:pt x="202" y="22"/>
                  <a:pt x="228" y="41"/>
                  <a:pt x="246" y="66"/>
                </a:cubicBezTo>
                <a:close/>
                <a:moveTo>
                  <a:pt x="144" y="10"/>
                </a:moveTo>
                <a:cubicBezTo>
                  <a:pt x="144" y="10"/>
                  <a:pt x="144" y="10"/>
                  <a:pt x="144" y="10"/>
                </a:cubicBezTo>
                <a:cubicBezTo>
                  <a:pt x="145" y="10"/>
                  <a:pt x="146" y="11"/>
                  <a:pt x="148" y="11"/>
                </a:cubicBezTo>
                <a:cubicBezTo>
                  <a:pt x="149" y="11"/>
                  <a:pt x="150" y="12"/>
                  <a:pt x="151" y="12"/>
                </a:cubicBezTo>
                <a:cubicBezTo>
                  <a:pt x="153" y="13"/>
                  <a:pt x="155" y="14"/>
                  <a:pt x="158" y="16"/>
                </a:cubicBezTo>
                <a:cubicBezTo>
                  <a:pt x="159" y="16"/>
                  <a:pt x="160" y="17"/>
                  <a:pt x="161" y="18"/>
                </a:cubicBezTo>
                <a:cubicBezTo>
                  <a:pt x="162" y="19"/>
                  <a:pt x="163" y="20"/>
                  <a:pt x="164" y="21"/>
                </a:cubicBezTo>
                <a:cubicBezTo>
                  <a:pt x="169" y="25"/>
                  <a:pt x="174" y="32"/>
                  <a:pt x="178" y="40"/>
                </a:cubicBezTo>
                <a:cubicBezTo>
                  <a:pt x="179" y="41"/>
                  <a:pt x="180" y="42"/>
                  <a:pt x="180" y="43"/>
                </a:cubicBezTo>
                <a:cubicBezTo>
                  <a:pt x="183" y="49"/>
                  <a:pt x="186" y="55"/>
                  <a:pt x="189" y="62"/>
                </a:cubicBezTo>
                <a:cubicBezTo>
                  <a:pt x="189" y="63"/>
                  <a:pt x="190" y="65"/>
                  <a:pt x="190" y="66"/>
                </a:cubicBezTo>
                <a:cubicBezTo>
                  <a:pt x="144" y="66"/>
                  <a:pt x="144" y="66"/>
                  <a:pt x="144" y="66"/>
                </a:cubicBezTo>
                <a:lnTo>
                  <a:pt x="144" y="10"/>
                </a:lnTo>
                <a:close/>
                <a:moveTo>
                  <a:pt x="144" y="77"/>
                </a:moveTo>
                <a:cubicBezTo>
                  <a:pt x="193" y="77"/>
                  <a:pt x="193" y="77"/>
                  <a:pt x="193" y="77"/>
                </a:cubicBezTo>
                <a:cubicBezTo>
                  <a:pt x="194" y="79"/>
                  <a:pt x="194" y="81"/>
                  <a:pt x="195" y="83"/>
                </a:cubicBezTo>
                <a:cubicBezTo>
                  <a:pt x="195" y="85"/>
                  <a:pt x="196" y="88"/>
                  <a:pt x="196" y="90"/>
                </a:cubicBezTo>
                <a:cubicBezTo>
                  <a:pt x="197" y="95"/>
                  <a:pt x="198" y="99"/>
                  <a:pt x="199" y="104"/>
                </a:cubicBezTo>
                <a:cubicBezTo>
                  <a:pt x="199" y="106"/>
                  <a:pt x="199" y="109"/>
                  <a:pt x="199" y="111"/>
                </a:cubicBezTo>
                <a:cubicBezTo>
                  <a:pt x="200" y="114"/>
                  <a:pt x="200" y="116"/>
                  <a:pt x="200" y="119"/>
                </a:cubicBezTo>
                <a:cubicBezTo>
                  <a:pt x="200" y="121"/>
                  <a:pt x="200" y="124"/>
                  <a:pt x="201" y="127"/>
                </a:cubicBezTo>
                <a:cubicBezTo>
                  <a:pt x="201" y="129"/>
                  <a:pt x="201" y="131"/>
                  <a:pt x="201" y="133"/>
                </a:cubicBezTo>
                <a:cubicBezTo>
                  <a:pt x="144" y="133"/>
                  <a:pt x="144" y="133"/>
                  <a:pt x="144" y="133"/>
                </a:cubicBezTo>
                <a:lnTo>
                  <a:pt x="144" y="77"/>
                </a:lnTo>
                <a:close/>
                <a:moveTo>
                  <a:pt x="144" y="143"/>
                </a:moveTo>
                <a:cubicBezTo>
                  <a:pt x="201" y="143"/>
                  <a:pt x="201" y="143"/>
                  <a:pt x="201" y="143"/>
                </a:cubicBezTo>
                <a:cubicBezTo>
                  <a:pt x="201" y="153"/>
                  <a:pt x="200" y="163"/>
                  <a:pt x="199" y="173"/>
                </a:cubicBezTo>
                <a:cubicBezTo>
                  <a:pt x="198" y="177"/>
                  <a:pt x="197" y="182"/>
                  <a:pt x="196" y="187"/>
                </a:cubicBezTo>
                <a:cubicBezTo>
                  <a:pt x="195" y="191"/>
                  <a:pt x="194" y="196"/>
                  <a:pt x="193" y="200"/>
                </a:cubicBezTo>
                <a:cubicBezTo>
                  <a:pt x="144" y="200"/>
                  <a:pt x="144" y="200"/>
                  <a:pt x="144" y="200"/>
                </a:cubicBezTo>
                <a:lnTo>
                  <a:pt x="144" y="143"/>
                </a:lnTo>
                <a:close/>
                <a:moveTo>
                  <a:pt x="166" y="254"/>
                </a:moveTo>
                <a:cubicBezTo>
                  <a:pt x="165" y="255"/>
                  <a:pt x="164" y="256"/>
                  <a:pt x="163" y="257"/>
                </a:cubicBezTo>
                <a:cubicBezTo>
                  <a:pt x="162" y="257"/>
                  <a:pt x="161" y="258"/>
                  <a:pt x="161" y="258"/>
                </a:cubicBezTo>
                <a:cubicBezTo>
                  <a:pt x="160" y="259"/>
                  <a:pt x="159" y="260"/>
                  <a:pt x="158" y="261"/>
                </a:cubicBezTo>
                <a:cubicBezTo>
                  <a:pt x="156" y="262"/>
                  <a:pt x="155" y="262"/>
                  <a:pt x="154" y="263"/>
                </a:cubicBezTo>
                <a:cubicBezTo>
                  <a:pt x="153" y="263"/>
                  <a:pt x="152" y="264"/>
                  <a:pt x="151" y="264"/>
                </a:cubicBezTo>
                <a:cubicBezTo>
                  <a:pt x="150" y="265"/>
                  <a:pt x="148" y="265"/>
                  <a:pt x="147" y="266"/>
                </a:cubicBezTo>
                <a:cubicBezTo>
                  <a:pt x="146" y="266"/>
                  <a:pt x="145" y="266"/>
                  <a:pt x="144" y="266"/>
                </a:cubicBezTo>
                <a:cubicBezTo>
                  <a:pt x="144" y="210"/>
                  <a:pt x="144" y="210"/>
                  <a:pt x="144" y="210"/>
                </a:cubicBezTo>
                <a:cubicBezTo>
                  <a:pt x="190" y="210"/>
                  <a:pt x="190" y="210"/>
                  <a:pt x="190" y="210"/>
                </a:cubicBezTo>
                <a:cubicBezTo>
                  <a:pt x="189" y="213"/>
                  <a:pt x="188" y="215"/>
                  <a:pt x="187" y="218"/>
                </a:cubicBezTo>
                <a:cubicBezTo>
                  <a:pt x="187" y="220"/>
                  <a:pt x="186" y="222"/>
                  <a:pt x="185" y="224"/>
                </a:cubicBezTo>
                <a:cubicBezTo>
                  <a:pt x="184" y="226"/>
                  <a:pt x="183" y="228"/>
                  <a:pt x="182" y="230"/>
                </a:cubicBezTo>
                <a:cubicBezTo>
                  <a:pt x="182" y="231"/>
                  <a:pt x="181" y="232"/>
                  <a:pt x="180" y="233"/>
                </a:cubicBezTo>
                <a:cubicBezTo>
                  <a:pt x="179" y="235"/>
                  <a:pt x="178" y="237"/>
                  <a:pt x="177" y="239"/>
                </a:cubicBezTo>
                <a:cubicBezTo>
                  <a:pt x="176" y="240"/>
                  <a:pt x="175" y="242"/>
                  <a:pt x="174" y="243"/>
                </a:cubicBezTo>
                <a:cubicBezTo>
                  <a:pt x="174" y="245"/>
                  <a:pt x="173" y="245"/>
                  <a:pt x="172" y="246"/>
                </a:cubicBezTo>
                <a:cubicBezTo>
                  <a:pt x="171" y="247"/>
                  <a:pt x="171" y="248"/>
                  <a:pt x="170" y="249"/>
                </a:cubicBezTo>
                <a:cubicBezTo>
                  <a:pt x="169" y="251"/>
                  <a:pt x="167" y="252"/>
                  <a:pt x="166" y="254"/>
                </a:cubicBezTo>
                <a:close/>
                <a:moveTo>
                  <a:pt x="171" y="263"/>
                </a:moveTo>
                <a:cubicBezTo>
                  <a:pt x="171" y="263"/>
                  <a:pt x="171" y="263"/>
                  <a:pt x="171" y="263"/>
                </a:cubicBezTo>
                <a:cubicBezTo>
                  <a:pt x="174" y="260"/>
                  <a:pt x="176" y="258"/>
                  <a:pt x="179" y="255"/>
                </a:cubicBezTo>
                <a:cubicBezTo>
                  <a:pt x="179" y="254"/>
                  <a:pt x="180" y="253"/>
                  <a:pt x="181" y="252"/>
                </a:cubicBezTo>
                <a:cubicBezTo>
                  <a:pt x="182" y="250"/>
                  <a:pt x="183" y="249"/>
                  <a:pt x="184" y="247"/>
                </a:cubicBezTo>
                <a:cubicBezTo>
                  <a:pt x="186" y="244"/>
                  <a:pt x="188" y="241"/>
                  <a:pt x="189" y="238"/>
                </a:cubicBezTo>
                <a:cubicBezTo>
                  <a:pt x="190" y="237"/>
                  <a:pt x="191" y="235"/>
                  <a:pt x="191" y="234"/>
                </a:cubicBezTo>
                <a:cubicBezTo>
                  <a:pt x="192" y="233"/>
                  <a:pt x="193" y="232"/>
                  <a:pt x="193" y="230"/>
                </a:cubicBezTo>
                <a:cubicBezTo>
                  <a:pt x="194" y="229"/>
                  <a:pt x="194" y="228"/>
                  <a:pt x="195" y="227"/>
                </a:cubicBezTo>
                <a:cubicBezTo>
                  <a:pt x="195" y="226"/>
                  <a:pt x="196" y="225"/>
                  <a:pt x="196" y="224"/>
                </a:cubicBezTo>
                <a:cubicBezTo>
                  <a:pt x="196" y="223"/>
                  <a:pt x="197" y="222"/>
                  <a:pt x="197" y="220"/>
                </a:cubicBezTo>
                <a:cubicBezTo>
                  <a:pt x="198" y="217"/>
                  <a:pt x="200" y="214"/>
                  <a:pt x="201" y="210"/>
                </a:cubicBezTo>
                <a:cubicBezTo>
                  <a:pt x="246" y="210"/>
                  <a:pt x="246" y="210"/>
                  <a:pt x="246" y="210"/>
                </a:cubicBezTo>
                <a:cubicBezTo>
                  <a:pt x="228" y="236"/>
                  <a:pt x="202" y="255"/>
                  <a:pt x="171" y="263"/>
                </a:cubicBezTo>
                <a:close/>
                <a:moveTo>
                  <a:pt x="252" y="200"/>
                </a:moveTo>
                <a:cubicBezTo>
                  <a:pt x="204" y="200"/>
                  <a:pt x="204" y="200"/>
                  <a:pt x="204" y="200"/>
                </a:cubicBezTo>
                <a:cubicBezTo>
                  <a:pt x="204" y="197"/>
                  <a:pt x="205" y="194"/>
                  <a:pt x="206" y="190"/>
                </a:cubicBezTo>
                <a:cubicBezTo>
                  <a:pt x="206" y="189"/>
                  <a:pt x="206" y="187"/>
                  <a:pt x="207" y="186"/>
                </a:cubicBezTo>
                <a:cubicBezTo>
                  <a:pt x="207" y="183"/>
                  <a:pt x="208" y="181"/>
                  <a:pt x="208" y="178"/>
                </a:cubicBezTo>
                <a:cubicBezTo>
                  <a:pt x="209" y="174"/>
                  <a:pt x="209" y="170"/>
                  <a:pt x="210" y="165"/>
                </a:cubicBezTo>
                <a:cubicBezTo>
                  <a:pt x="210" y="164"/>
                  <a:pt x="210" y="163"/>
                  <a:pt x="210" y="162"/>
                </a:cubicBezTo>
                <a:cubicBezTo>
                  <a:pt x="210" y="158"/>
                  <a:pt x="210" y="155"/>
                  <a:pt x="211" y="151"/>
                </a:cubicBezTo>
                <a:cubicBezTo>
                  <a:pt x="211" y="148"/>
                  <a:pt x="211" y="146"/>
                  <a:pt x="211" y="143"/>
                </a:cubicBezTo>
                <a:cubicBezTo>
                  <a:pt x="268" y="143"/>
                  <a:pt x="268" y="143"/>
                  <a:pt x="268" y="143"/>
                </a:cubicBezTo>
                <a:cubicBezTo>
                  <a:pt x="267" y="164"/>
                  <a:pt x="261" y="183"/>
                  <a:pt x="252" y="20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2" name="Slide Number Placeholder 1">
            <a:extLst>
              <a:ext uri="{FF2B5EF4-FFF2-40B4-BE49-F238E27FC236}">
                <a16:creationId xmlns:a16="http://schemas.microsoft.com/office/drawing/2014/main" id="{E57553E1-EDE3-AB5F-306B-DF1BD0A766F3}"/>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6C79FD-C571-418B-AB0F-5EE936C85276}" type="slidenum">
              <a:rPr kumimoji="0" lang="en-GB" sz="1200" b="0" i="0" u="none" strike="noStrike" kern="1200" cap="none" spc="0" normalizeH="0" baseline="0" noProof="0" smtClean="0">
                <a:ln>
                  <a:noFill/>
                </a:ln>
                <a:solidFill>
                  <a:prstClr val="black">
                    <a:tint val="75000"/>
                  </a:prstClr>
                </a:solidFill>
                <a:effectLst/>
                <a:uLnTx/>
                <a:uFillTx/>
                <a:latin typeface="EC Square Sans Pro" panose="020B050604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tint val="75000"/>
                </a:prstClr>
              </a:solidFill>
              <a:effectLst/>
              <a:uLnTx/>
              <a:uFillTx/>
              <a:latin typeface="EC Square Sans Pro" panose="020B0506040000020004" pitchFamily="34" charset="0"/>
              <a:ea typeface="+mn-ea"/>
              <a:cs typeface="+mn-cs"/>
            </a:endParaRPr>
          </a:p>
        </p:txBody>
      </p:sp>
      <p:sp>
        <p:nvSpPr>
          <p:cNvPr id="17" name="Rectangle: Rounded Corners 16">
            <a:extLst>
              <a:ext uri="{FF2B5EF4-FFF2-40B4-BE49-F238E27FC236}">
                <a16:creationId xmlns:a16="http://schemas.microsoft.com/office/drawing/2014/main" id="{3A32DC8D-2C5B-B933-BF83-BC9FEB51F3AA}"/>
              </a:ext>
            </a:extLst>
          </p:cNvPr>
          <p:cNvSpPr/>
          <p:nvPr/>
        </p:nvSpPr>
        <p:spPr>
          <a:xfrm rot="2700000">
            <a:off x="966754" y="4770341"/>
            <a:ext cx="417016" cy="417016"/>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Arial"/>
              <a:ea typeface="+mn-ea"/>
              <a:cs typeface="+mn-cs"/>
            </a:endParaRPr>
          </a:p>
        </p:txBody>
      </p:sp>
      <p:sp>
        <p:nvSpPr>
          <p:cNvPr id="18" name="TextBox 17">
            <a:extLst>
              <a:ext uri="{FF2B5EF4-FFF2-40B4-BE49-F238E27FC236}">
                <a16:creationId xmlns:a16="http://schemas.microsoft.com/office/drawing/2014/main" id="{D0BC9128-6A61-D174-26FD-63DD367B950E}"/>
              </a:ext>
            </a:extLst>
          </p:cNvPr>
          <p:cNvSpPr txBox="1"/>
          <p:nvPr/>
        </p:nvSpPr>
        <p:spPr>
          <a:xfrm>
            <a:off x="1410143" y="4836380"/>
            <a:ext cx="10126491" cy="646331"/>
          </a:xfrm>
          <a:prstGeom prst="rect">
            <a:avLst/>
          </a:prstGeom>
          <a:noFill/>
        </p:spPr>
        <p:txBody>
          <a:bodyPr wrap="square" lIns="91440" tIns="45720" rIns="91440" bIns="45720" anchor="t">
            <a:spAutoFit/>
          </a:bodyPr>
          <a:lstStyle/>
          <a:p>
            <a:pPr>
              <a:defRPr/>
            </a:pPr>
            <a:r>
              <a:rPr lang="en-IE">
                <a:latin typeface="EC Square Sans Pro"/>
              </a:rPr>
              <a:t>STEP </a:t>
            </a:r>
            <a:r>
              <a:rPr lang="en-IE">
                <a:solidFill>
                  <a:schemeClr val="accent2"/>
                </a:solidFill>
                <a:latin typeface="EC Square Sans Pro"/>
                <a:hlinkClick r:id="rId3">
                  <a:extLst>
                    <a:ext uri="{A12FA001-AC4F-418D-AE19-62706E023703}">
                      <ahyp:hlinkClr xmlns:ahyp="http://schemas.microsoft.com/office/drawing/2018/hyperlinkcolor" val="tx"/>
                    </a:ext>
                  </a:extLst>
                </a:hlinkClick>
              </a:rPr>
              <a:t>Guidance Note I </a:t>
            </a:r>
            <a:r>
              <a:rPr lang="en-IE">
                <a:latin typeface="EC Square Sans Pro"/>
              </a:rPr>
              <a:t>and </a:t>
            </a:r>
            <a:r>
              <a:rPr lang="en-IE">
                <a:solidFill>
                  <a:schemeClr val="accent2"/>
                </a:solidFill>
                <a:latin typeface="EC Square Sans Pro"/>
                <a:hlinkClick r:id="rId4">
                  <a:extLst>
                    <a:ext uri="{A12FA001-AC4F-418D-AE19-62706E023703}">
                      <ahyp:hlinkClr xmlns:ahyp="http://schemas.microsoft.com/office/drawing/2018/hyperlinkcolor" val="tx"/>
                    </a:ext>
                  </a:extLst>
                </a:hlinkClick>
              </a:rPr>
              <a:t>Guidance Note II</a:t>
            </a:r>
            <a:endParaRPr lang="en-IE">
              <a:solidFill>
                <a:schemeClr val="accent2"/>
              </a:solidFill>
              <a:latin typeface="EC Square Sans Pro"/>
            </a:endParaRPr>
          </a:p>
          <a:p>
            <a:pPr marL="0" marR="0" lvl="0" indent="0" algn="l" defTabSz="914400">
              <a:lnSpc>
                <a:spcPct val="100000"/>
              </a:lnSpc>
              <a:spcBef>
                <a:spcPts val="0"/>
              </a:spcBef>
              <a:spcAft>
                <a:spcPts val="0"/>
              </a:spcAft>
              <a:buClrTx/>
              <a:buSzTx/>
              <a:buFontTx/>
              <a:buNone/>
              <a:tabLst/>
              <a:defRPr/>
            </a:pPr>
            <a:endParaRPr lang="en-IE" sz="1800" b="0" i="0" u="none" strike="noStrike" kern="1200" cap="none" spc="0" normalizeH="0" baseline="0" noProof="0">
              <a:ln>
                <a:noFill/>
              </a:ln>
              <a:effectLst/>
              <a:uLnTx/>
              <a:uFillTx/>
              <a:latin typeface="EC Square Sans Pro"/>
            </a:endParaRPr>
          </a:p>
        </p:txBody>
      </p:sp>
      <p:pic>
        <p:nvPicPr>
          <p:cNvPr id="19" name="Graphic 18" descr="Newspaper outline">
            <a:extLst>
              <a:ext uri="{FF2B5EF4-FFF2-40B4-BE49-F238E27FC236}">
                <a16:creationId xmlns:a16="http://schemas.microsoft.com/office/drawing/2014/main" id="{32305431-6803-0C69-6910-318121FAC1C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36272" y="4800364"/>
            <a:ext cx="473871" cy="378620"/>
          </a:xfrm>
          <a:prstGeom prst="rect">
            <a:avLst/>
          </a:prstGeom>
        </p:spPr>
      </p:pic>
      <p:sp>
        <p:nvSpPr>
          <p:cNvPr id="22" name="Rectangle: Rounded Corners 21">
            <a:extLst>
              <a:ext uri="{FF2B5EF4-FFF2-40B4-BE49-F238E27FC236}">
                <a16:creationId xmlns:a16="http://schemas.microsoft.com/office/drawing/2014/main" id="{84ED445E-A717-986E-E25B-C45B7C7D4FA1}"/>
              </a:ext>
            </a:extLst>
          </p:cNvPr>
          <p:cNvSpPr/>
          <p:nvPr/>
        </p:nvSpPr>
        <p:spPr>
          <a:xfrm rot="2700000">
            <a:off x="966754" y="5329934"/>
            <a:ext cx="417016" cy="417016"/>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Arial"/>
              <a:ea typeface="+mn-ea"/>
              <a:cs typeface="+mn-cs"/>
            </a:endParaRPr>
          </a:p>
        </p:txBody>
      </p:sp>
      <p:sp>
        <p:nvSpPr>
          <p:cNvPr id="23" name="TextBox 22">
            <a:extLst>
              <a:ext uri="{FF2B5EF4-FFF2-40B4-BE49-F238E27FC236}">
                <a16:creationId xmlns:a16="http://schemas.microsoft.com/office/drawing/2014/main" id="{8091B271-B6B8-CBEB-2CC3-54AA0C404AD7}"/>
              </a:ext>
            </a:extLst>
          </p:cNvPr>
          <p:cNvSpPr txBox="1"/>
          <p:nvPr/>
        </p:nvSpPr>
        <p:spPr>
          <a:xfrm>
            <a:off x="1464615" y="5364812"/>
            <a:ext cx="10126491" cy="369332"/>
          </a:xfrm>
          <a:prstGeom prst="rect">
            <a:avLst/>
          </a:prstGeom>
          <a:noFill/>
        </p:spPr>
        <p:txBody>
          <a:bodyPr wrap="square" lIns="91440" tIns="45720" rIns="91440" bIns="45720" anchor="t">
            <a:spAutoFit/>
          </a:bodyPr>
          <a:lstStyle/>
          <a:p>
            <a:pPr>
              <a:defRPr/>
            </a:pPr>
            <a:r>
              <a:rPr lang="en-IE">
                <a:solidFill>
                  <a:srgbClr val="0D47C9"/>
                </a:solidFill>
                <a:latin typeface="EC Square Sans Pro"/>
                <a:hlinkClick r:id="rId7">
                  <a:extLst>
                    <a:ext uri="{A12FA001-AC4F-418D-AE19-62706E023703}">
                      <ahyp:hlinkClr xmlns:ahyp="http://schemas.microsoft.com/office/drawing/2018/hyperlinkcolor" val="tx"/>
                    </a:ext>
                  </a:extLst>
                </a:hlinkClick>
              </a:rPr>
              <a:t>Defence mini-omnibus</a:t>
            </a:r>
            <a:r>
              <a:rPr lang="en-IE">
                <a:solidFill>
                  <a:srgbClr val="0D47C9"/>
                </a:solidFill>
                <a:latin typeface="EC Square Sans Pro"/>
              </a:rPr>
              <a:t> </a:t>
            </a:r>
          </a:p>
        </p:txBody>
      </p:sp>
      <p:pic>
        <p:nvPicPr>
          <p:cNvPr id="24" name="Graphic 23" descr="Quadcopter outline">
            <a:extLst>
              <a:ext uri="{FF2B5EF4-FFF2-40B4-BE49-F238E27FC236}">
                <a16:creationId xmlns:a16="http://schemas.microsoft.com/office/drawing/2014/main" id="{22B92A15-A7C9-765A-6006-F8F03702BF5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83897" y="5359957"/>
            <a:ext cx="378620" cy="378620"/>
          </a:xfrm>
          <a:prstGeom prst="rect">
            <a:avLst/>
          </a:prstGeom>
        </p:spPr>
      </p:pic>
      <p:sp>
        <p:nvSpPr>
          <p:cNvPr id="30" name="Rectangle: Rounded Corners 29">
            <a:extLst>
              <a:ext uri="{FF2B5EF4-FFF2-40B4-BE49-F238E27FC236}">
                <a16:creationId xmlns:a16="http://schemas.microsoft.com/office/drawing/2014/main" id="{D41A48EC-3875-6FCC-2AE8-7BD0519BA2E3}"/>
              </a:ext>
            </a:extLst>
          </p:cNvPr>
          <p:cNvSpPr/>
          <p:nvPr/>
        </p:nvSpPr>
        <p:spPr>
          <a:xfrm rot="2700000">
            <a:off x="966754" y="5972872"/>
            <a:ext cx="417016" cy="417016"/>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Arial"/>
              <a:ea typeface="+mn-ea"/>
              <a:cs typeface="+mn-cs"/>
            </a:endParaRPr>
          </a:p>
        </p:txBody>
      </p:sp>
      <p:sp>
        <p:nvSpPr>
          <p:cNvPr id="31" name="TextBox 30">
            <a:extLst>
              <a:ext uri="{FF2B5EF4-FFF2-40B4-BE49-F238E27FC236}">
                <a16:creationId xmlns:a16="http://schemas.microsoft.com/office/drawing/2014/main" id="{36180B3D-79FE-9836-D14E-C79FB5593D36}"/>
              </a:ext>
            </a:extLst>
          </p:cNvPr>
          <p:cNvSpPr txBox="1"/>
          <p:nvPr/>
        </p:nvSpPr>
        <p:spPr>
          <a:xfrm>
            <a:off x="1460730" y="5971471"/>
            <a:ext cx="10126491" cy="369332"/>
          </a:xfrm>
          <a:prstGeom prst="rect">
            <a:avLst/>
          </a:prstGeom>
          <a:noFill/>
        </p:spPr>
        <p:txBody>
          <a:bodyPr wrap="square" lIns="91440" tIns="45720" rIns="91440" bIns="45720" anchor="t">
            <a:spAutoFit/>
          </a:bodyPr>
          <a:lstStyle/>
          <a:p>
            <a:pPr>
              <a:defRPr/>
            </a:pPr>
            <a:r>
              <a:rPr lang="en-IE">
                <a:solidFill>
                  <a:srgbClr val="0D47C9"/>
                </a:solidFill>
                <a:latin typeface="EC Square Sans Pro"/>
                <a:hlinkClick r:id="rId10">
                  <a:extLst>
                    <a:ext uri="{A12FA001-AC4F-418D-AE19-62706E023703}">
                      <ahyp:hlinkClr xmlns:ahyp="http://schemas.microsoft.com/office/drawing/2018/hyperlinkcolor" val="tx"/>
                    </a:ext>
                  </a:extLst>
                </a:hlinkClick>
              </a:rPr>
              <a:t>STEP Seals Dashboard</a:t>
            </a:r>
            <a:endParaRPr lang="en-US">
              <a:solidFill>
                <a:srgbClr val="0D47C9"/>
              </a:solidFill>
              <a:latin typeface="EC Square Sans Pro"/>
            </a:endParaRPr>
          </a:p>
        </p:txBody>
      </p:sp>
      <p:sp>
        <p:nvSpPr>
          <p:cNvPr id="36" name="TextBox 35">
            <a:extLst>
              <a:ext uri="{FF2B5EF4-FFF2-40B4-BE49-F238E27FC236}">
                <a16:creationId xmlns:a16="http://schemas.microsoft.com/office/drawing/2014/main" id="{B5D55C5F-95F0-C129-E39E-295E78D7B45D}"/>
              </a:ext>
            </a:extLst>
          </p:cNvPr>
          <p:cNvSpPr txBox="1"/>
          <p:nvPr/>
        </p:nvSpPr>
        <p:spPr>
          <a:xfrm>
            <a:off x="5309784" y="5976983"/>
            <a:ext cx="10126491" cy="369332"/>
          </a:xfrm>
          <a:prstGeom prst="rect">
            <a:avLst/>
          </a:prstGeom>
          <a:noFill/>
        </p:spPr>
        <p:txBody>
          <a:bodyPr wrap="square" lIns="91440" tIns="45720" rIns="91440" bIns="45720" anchor="t">
            <a:spAutoFit/>
          </a:bodyPr>
          <a:lstStyle/>
          <a:p>
            <a:pPr>
              <a:defRPr/>
            </a:pPr>
            <a:r>
              <a:rPr lang="en-IE">
                <a:solidFill>
                  <a:srgbClr val="0D47C9"/>
                </a:solidFill>
                <a:latin typeface="EC Square Sans Pro"/>
                <a:hlinkClick r:id="rId11">
                  <a:extLst>
                    <a:ext uri="{A12FA001-AC4F-418D-AE19-62706E023703}">
                      <ahyp:hlinkClr xmlns:ahyp="http://schemas.microsoft.com/office/drawing/2018/hyperlinkcolor" val="tx"/>
                    </a:ext>
                  </a:extLst>
                </a:hlinkClick>
              </a:rPr>
              <a:t>STEP Newsletter</a:t>
            </a:r>
            <a:r>
              <a:rPr lang="en-IE">
                <a:solidFill>
                  <a:srgbClr val="0D47C9"/>
                </a:solidFill>
                <a:latin typeface="EC Square Sans Pro"/>
              </a:rPr>
              <a:t> </a:t>
            </a:r>
            <a:endParaRPr lang="en-US">
              <a:solidFill>
                <a:srgbClr val="0D47C9"/>
              </a:solidFill>
              <a:latin typeface="EC Square Sans Pro"/>
            </a:endParaRPr>
          </a:p>
        </p:txBody>
      </p:sp>
      <p:sp>
        <p:nvSpPr>
          <p:cNvPr id="38" name="Rectangle: Rounded Corners 37">
            <a:extLst>
              <a:ext uri="{FF2B5EF4-FFF2-40B4-BE49-F238E27FC236}">
                <a16:creationId xmlns:a16="http://schemas.microsoft.com/office/drawing/2014/main" id="{D77C4D8D-74CD-59F7-C646-CC9D609656E3}"/>
              </a:ext>
            </a:extLst>
          </p:cNvPr>
          <p:cNvSpPr/>
          <p:nvPr/>
        </p:nvSpPr>
        <p:spPr>
          <a:xfrm rot="2700000">
            <a:off x="4806401" y="5886549"/>
            <a:ext cx="417016" cy="417016"/>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Arial"/>
              <a:ea typeface="+mn-ea"/>
              <a:cs typeface="+mn-cs"/>
            </a:endParaRPr>
          </a:p>
        </p:txBody>
      </p:sp>
      <p:pic>
        <p:nvPicPr>
          <p:cNvPr id="40" name="Graphic 39" descr="Megaphone1 outline">
            <a:extLst>
              <a:ext uri="{FF2B5EF4-FFF2-40B4-BE49-F238E27FC236}">
                <a16:creationId xmlns:a16="http://schemas.microsoft.com/office/drawing/2014/main" id="{DECB94BF-B52A-7DEA-AC8E-B9E94FEB82A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778344" y="5852529"/>
            <a:ext cx="485055" cy="485055"/>
          </a:xfrm>
          <a:prstGeom prst="rect">
            <a:avLst/>
          </a:prstGeom>
        </p:spPr>
      </p:pic>
      <p:sp>
        <p:nvSpPr>
          <p:cNvPr id="21" name="Freeform 24">
            <a:extLst>
              <a:ext uri="{FF2B5EF4-FFF2-40B4-BE49-F238E27FC236}">
                <a16:creationId xmlns:a16="http://schemas.microsoft.com/office/drawing/2014/main" id="{2C091843-BB2B-9C5B-0007-48401B0EEB52}"/>
              </a:ext>
            </a:extLst>
          </p:cNvPr>
          <p:cNvSpPr>
            <a:spLocks noEditPoints="1"/>
          </p:cNvSpPr>
          <p:nvPr/>
        </p:nvSpPr>
        <p:spPr bwMode="auto">
          <a:xfrm>
            <a:off x="994227" y="5976983"/>
            <a:ext cx="377953" cy="385827"/>
          </a:xfrm>
          <a:custGeom>
            <a:avLst/>
            <a:gdLst>
              <a:gd name="T0" fmla="*/ 126 w 162"/>
              <a:gd name="T1" fmla="*/ 83 h 165"/>
              <a:gd name="T2" fmla="*/ 80 w 162"/>
              <a:gd name="T3" fmla="*/ 128 h 165"/>
              <a:gd name="T4" fmla="*/ 37 w 162"/>
              <a:gd name="T5" fmla="*/ 82 h 165"/>
              <a:gd name="T6" fmla="*/ 81 w 162"/>
              <a:gd name="T7" fmla="*/ 38 h 165"/>
              <a:gd name="T8" fmla="*/ 126 w 162"/>
              <a:gd name="T9" fmla="*/ 83 h 165"/>
              <a:gd name="T10" fmla="*/ 160 w 162"/>
              <a:gd name="T11" fmla="*/ 69 h 165"/>
              <a:gd name="T12" fmla="*/ 158 w 162"/>
              <a:gd name="T13" fmla="*/ 60 h 165"/>
              <a:gd name="T14" fmla="*/ 153 w 162"/>
              <a:gd name="T15" fmla="*/ 57 h 165"/>
              <a:gd name="T16" fmla="*/ 145 w 162"/>
              <a:gd name="T17" fmla="*/ 43 h 165"/>
              <a:gd name="T18" fmla="*/ 146 w 162"/>
              <a:gd name="T19" fmla="*/ 36 h 165"/>
              <a:gd name="T20" fmla="*/ 140 w 162"/>
              <a:gd name="T21" fmla="*/ 29 h 165"/>
              <a:gd name="T22" fmla="*/ 135 w 162"/>
              <a:gd name="T23" fmla="*/ 28 h 165"/>
              <a:gd name="T24" fmla="*/ 121 w 162"/>
              <a:gd name="T25" fmla="*/ 18 h 165"/>
              <a:gd name="T26" fmla="*/ 119 w 162"/>
              <a:gd name="T27" fmla="*/ 12 h 165"/>
              <a:gd name="T28" fmla="*/ 111 w 162"/>
              <a:gd name="T29" fmla="*/ 8 h 165"/>
              <a:gd name="T30" fmla="*/ 106 w 162"/>
              <a:gd name="T31" fmla="*/ 10 h 165"/>
              <a:gd name="T32" fmla="*/ 89 w 162"/>
              <a:gd name="T33" fmla="*/ 6 h 165"/>
              <a:gd name="T34" fmla="*/ 85 w 162"/>
              <a:gd name="T35" fmla="*/ 2 h 165"/>
              <a:gd name="T36" fmla="*/ 76 w 162"/>
              <a:gd name="T37" fmla="*/ 2 h 165"/>
              <a:gd name="T38" fmla="*/ 73 w 162"/>
              <a:gd name="T39" fmla="*/ 7 h 165"/>
              <a:gd name="T40" fmla="*/ 58 w 162"/>
              <a:gd name="T41" fmla="*/ 11 h 165"/>
              <a:gd name="T42" fmla="*/ 51 w 162"/>
              <a:gd name="T43" fmla="*/ 9 h 165"/>
              <a:gd name="T44" fmla="*/ 42 w 162"/>
              <a:gd name="T45" fmla="*/ 13 h 165"/>
              <a:gd name="T46" fmla="*/ 40 w 162"/>
              <a:gd name="T47" fmla="*/ 18 h 165"/>
              <a:gd name="T48" fmla="*/ 28 w 162"/>
              <a:gd name="T49" fmla="*/ 29 h 165"/>
              <a:gd name="T50" fmla="*/ 22 w 162"/>
              <a:gd name="T51" fmla="*/ 29 h 165"/>
              <a:gd name="T52" fmla="*/ 16 w 162"/>
              <a:gd name="T53" fmla="*/ 37 h 165"/>
              <a:gd name="T54" fmla="*/ 16 w 162"/>
              <a:gd name="T55" fmla="*/ 40 h 165"/>
              <a:gd name="T56" fmla="*/ 7 w 162"/>
              <a:gd name="T57" fmla="*/ 59 h 165"/>
              <a:gd name="T58" fmla="*/ 4 w 162"/>
              <a:gd name="T59" fmla="*/ 61 h 165"/>
              <a:gd name="T60" fmla="*/ 2 w 162"/>
              <a:gd name="T61" fmla="*/ 70 h 165"/>
              <a:gd name="T62" fmla="*/ 5 w 162"/>
              <a:gd name="T63" fmla="*/ 74 h 165"/>
              <a:gd name="T64" fmla="*/ 5 w 162"/>
              <a:gd name="T65" fmla="*/ 92 h 165"/>
              <a:gd name="T66" fmla="*/ 3 w 162"/>
              <a:gd name="T67" fmla="*/ 96 h 165"/>
              <a:gd name="T68" fmla="*/ 5 w 162"/>
              <a:gd name="T69" fmla="*/ 105 h 165"/>
              <a:gd name="T70" fmla="*/ 9 w 162"/>
              <a:gd name="T71" fmla="*/ 108 h 165"/>
              <a:gd name="T72" fmla="*/ 17 w 162"/>
              <a:gd name="T73" fmla="*/ 122 h 165"/>
              <a:gd name="T74" fmla="*/ 16 w 162"/>
              <a:gd name="T75" fmla="*/ 130 h 165"/>
              <a:gd name="T76" fmla="*/ 22 w 162"/>
              <a:gd name="T77" fmla="*/ 137 h 165"/>
              <a:gd name="T78" fmla="*/ 27 w 162"/>
              <a:gd name="T79" fmla="*/ 137 h 165"/>
              <a:gd name="T80" fmla="*/ 42 w 162"/>
              <a:gd name="T81" fmla="*/ 149 h 165"/>
              <a:gd name="T82" fmla="*/ 55 w 162"/>
              <a:gd name="T83" fmla="*/ 155 h 165"/>
              <a:gd name="T84" fmla="*/ 74 w 162"/>
              <a:gd name="T85" fmla="*/ 159 h 165"/>
              <a:gd name="T86" fmla="*/ 77 w 162"/>
              <a:gd name="T87" fmla="*/ 163 h 165"/>
              <a:gd name="T88" fmla="*/ 86 w 162"/>
              <a:gd name="T89" fmla="*/ 163 h 165"/>
              <a:gd name="T90" fmla="*/ 90 w 162"/>
              <a:gd name="T91" fmla="*/ 158 h 165"/>
              <a:gd name="T92" fmla="*/ 106 w 162"/>
              <a:gd name="T93" fmla="*/ 154 h 165"/>
              <a:gd name="T94" fmla="*/ 112 w 162"/>
              <a:gd name="T95" fmla="*/ 156 h 165"/>
              <a:gd name="T96" fmla="*/ 120 w 162"/>
              <a:gd name="T97" fmla="*/ 153 h 165"/>
              <a:gd name="T98" fmla="*/ 122 w 162"/>
              <a:gd name="T99" fmla="*/ 147 h 165"/>
              <a:gd name="T100" fmla="*/ 133 w 162"/>
              <a:gd name="T101" fmla="*/ 136 h 165"/>
              <a:gd name="T102" fmla="*/ 141 w 162"/>
              <a:gd name="T103" fmla="*/ 136 h 165"/>
              <a:gd name="T104" fmla="*/ 147 w 162"/>
              <a:gd name="T105" fmla="*/ 129 h 165"/>
              <a:gd name="T106" fmla="*/ 146 w 162"/>
              <a:gd name="T107" fmla="*/ 124 h 165"/>
              <a:gd name="T108" fmla="*/ 154 w 162"/>
              <a:gd name="T109" fmla="*/ 106 h 165"/>
              <a:gd name="T110" fmla="*/ 158 w 162"/>
              <a:gd name="T111" fmla="*/ 104 h 165"/>
              <a:gd name="T112" fmla="*/ 160 w 162"/>
              <a:gd name="T113" fmla="*/ 95 h 165"/>
              <a:gd name="T114" fmla="*/ 157 w 162"/>
              <a:gd name="T115" fmla="*/ 91 h 165"/>
              <a:gd name="T116" fmla="*/ 157 w 162"/>
              <a:gd name="T117" fmla="*/ 73 h 165"/>
              <a:gd name="T118" fmla="*/ 160 w 162"/>
              <a:gd name="T119"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2" h="165">
                <a:moveTo>
                  <a:pt x="126" y="83"/>
                </a:moveTo>
                <a:cubicBezTo>
                  <a:pt x="126" y="106"/>
                  <a:pt x="104" y="129"/>
                  <a:pt x="80" y="128"/>
                </a:cubicBezTo>
                <a:cubicBezTo>
                  <a:pt x="58" y="127"/>
                  <a:pt x="36" y="107"/>
                  <a:pt x="37" y="82"/>
                </a:cubicBezTo>
                <a:cubicBezTo>
                  <a:pt x="37" y="58"/>
                  <a:pt x="57" y="37"/>
                  <a:pt x="81" y="38"/>
                </a:cubicBezTo>
                <a:cubicBezTo>
                  <a:pt x="106" y="38"/>
                  <a:pt x="126" y="58"/>
                  <a:pt x="126" y="83"/>
                </a:cubicBezTo>
                <a:moveTo>
                  <a:pt x="160" y="69"/>
                </a:moveTo>
                <a:cubicBezTo>
                  <a:pt x="162" y="65"/>
                  <a:pt x="161" y="62"/>
                  <a:pt x="158" y="60"/>
                </a:cubicBezTo>
                <a:cubicBezTo>
                  <a:pt x="156" y="59"/>
                  <a:pt x="154" y="58"/>
                  <a:pt x="153" y="57"/>
                </a:cubicBezTo>
                <a:cubicBezTo>
                  <a:pt x="148" y="54"/>
                  <a:pt x="145" y="49"/>
                  <a:pt x="145" y="43"/>
                </a:cubicBezTo>
                <a:cubicBezTo>
                  <a:pt x="145" y="41"/>
                  <a:pt x="146" y="39"/>
                  <a:pt x="146" y="36"/>
                </a:cubicBezTo>
                <a:cubicBezTo>
                  <a:pt x="147" y="32"/>
                  <a:pt x="144" y="29"/>
                  <a:pt x="140" y="29"/>
                </a:cubicBezTo>
                <a:cubicBezTo>
                  <a:pt x="138" y="28"/>
                  <a:pt x="137" y="28"/>
                  <a:pt x="135" y="28"/>
                </a:cubicBezTo>
                <a:cubicBezTo>
                  <a:pt x="128" y="28"/>
                  <a:pt x="123" y="24"/>
                  <a:pt x="121" y="18"/>
                </a:cubicBezTo>
                <a:cubicBezTo>
                  <a:pt x="120" y="16"/>
                  <a:pt x="120" y="14"/>
                  <a:pt x="119" y="12"/>
                </a:cubicBezTo>
                <a:cubicBezTo>
                  <a:pt x="118" y="8"/>
                  <a:pt x="115" y="7"/>
                  <a:pt x="111" y="8"/>
                </a:cubicBezTo>
                <a:cubicBezTo>
                  <a:pt x="110" y="9"/>
                  <a:pt x="108" y="10"/>
                  <a:pt x="106" y="10"/>
                </a:cubicBezTo>
                <a:cubicBezTo>
                  <a:pt x="100" y="13"/>
                  <a:pt x="93" y="12"/>
                  <a:pt x="89" y="6"/>
                </a:cubicBezTo>
                <a:cubicBezTo>
                  <a:pt x="87" y="5"/>
                  <a:pt x="86" y="4"/>
                  <a:pt x="85" y="2"/>
                </a:cubicBezTo>
                <a:cubicBezTo>
                  <a:pt x="82" y="0"/>
                  <a:pt x="79" y="0"/>
                  <a:pt x="76" y="2"/>
                </a:cubicBezTo>
                <a:cubicBezTo>
                  <a:pt x="75" y="4"/>
                  <a:pt x="74" y="5"/>
                  <a:pt x="73" y="7"/>
                </a:cubicBezTo>
                <a:cubicBezTo>
                  <a:pt x="69" y="11"/>
                  <a:pt x="64" y="13"/>
                  <a:pt x="58" y="11"/>
                </a:cubicBezTo>
                <a:cubicBezTo>
                  <a:pt x="56" y="11"/>
                  <a:pt x="53" y="10"/>
                  <a:pt x="51" y="9"/>
                </a:cubicBezTo>
                <a:cubicBezTo>
                  <a:pt x="46" y="7"/>
                  <a:pt x="43" y="9"/>
                  <a:pt x="42" y="13"/>
                </a:cubicBezTo>
                <a:cubicBezTo>
                  <a:pt x="41" y="15"/>
                  <a:pt x="41" y="16"/>
                  <a:pt x="40" y="18"/>
                </a:cubicBezTo>
                <a:cubicBezTo>
                  <a:pt x="39" y="24"/>
                  <a:pt x="35" y="28"/>
                  <a:pt x="28" y="29"/>
                </a:cubicBezTo>
                <a:cubicBezTo>
                  <a:pt x="26" y="29"/>
                  <a:pt x="24" y="29"/>
                  <a:pt x="22" y="29"/>
                </a:cubicBezTo>
                <a:cubicBezTo>
                  <a:pt x="18" y="30"/>
                  <a:pt x="15" y="32"/>
                  <a:pt x="16" y="37"/>
                </a:cubicBezTo>
                <a:cubicBezTo>
                  <a:pt x="16" y="38"/>
                  <a:pt x="16" y="39"/>
                  <a:pt x="16" y="40"/>
                </a:cubicBezTo>
                <a:cubicBezTo>
                  <a:pt x="18" y="49"/>
                  <a:pt x="16" y="54"/>
                  <a:pt x="7" y="59"/>
                </a:cubicBezTo>
                <a:cubicBezTo>
                  <a:pt x="6" y="60"/>
                  <a:pt x="5" y="60"/>
                  <a:pt x="4" y="61"/>
                </a:cubicBezTo>
                <a:cubicBezTo>
                  <a:pt x="1" y="63"/>
                  <a:pt x="0" y="66"/>
                  <a:pt x="2" y="70"/>
                </a:cubicBezTo>
                <a:cubicBezTo>
                  <a:pt x="3" y="71"/>
                  <a:pt x="4" y="72"/>
                  <a:pt x="5" y="74"/>
                </a:cubicBezTo>
                <a:cubicBezTo>
                  <a:pt x="9" y="80"/>
                  <a:pt x="9" y="86"/>
                  <a:pt x="5" y="92"/>
                </a:cubicBezTo>
                <a:cubicBezTo>
                  <a:pt x="5" y="93"/>
                  <a:pt x="3" y="95"/>
                  <a:pt x="3" y="96"/>
                </a:cubicBezTo>
                <a:cubicBezTo>
                  <a:pt x="0" y="100"/>
                  <a:pt x="1" y="103"/>
                  <a:pt x="5" y="105"/>
                </a:cubicBezTo>
                <a:cubicBezTo>
                  <a:pt x="6" y="106"/>
                  <a:pt x="8" y="107"/>
                  <a:pt x="9" y="108"/>
                </a:cubicBezTo>
                <a:cubicBezTo>
                  <a:pt x="15" y="111"/>
                  <a:pt x="18" y="115"/>
                  <a:pt x="17" y="122"/>
                </a:cubicBezTo>
                <a:cubicBezTo>
                  <a:pt x="17" y="124"/>
                  <a:pt x="17" y="127"/>
                  <a:pt x="16" y="130"/>
                </a:cubicBezTo>
                <a:cubicBezTo>
                  <a:pt x="16" y="134"/>
                  <a:pt x="19" y="136"/>
                  <a:pt x="22" y="137"/>
                </a:cubicBezTo>
                <a:cubicBezTo>
                  <a:pt x="24" y="137"/>
                  <a:pt x="25" y="137"/>
                  <a:pt x="27" y="137"/>
                </a:cubicBezTo>
                <a:cubicBezTo>
                  <a:pt x="35" y="137"/>
                  <a:pt x="40" y="141"/>
                  <a:pt x="42" y="149"/>
                </a:cubicBezTo>
                <a:cubicBezTo>
                  <a:pt x="44" y="158"/>
                  <a:pt x="47" y="159"/>
                  <a:pt x="55" y="155"/>
                </a:cubicBezTo>
                <a:cubicBezTo>
                  <a:pt x="62" y="152"/>
                  <a:pt x="69" y="153"/>
                  <a:pt x="74" y="159"/>
                </a:cubicBezTo>
                <a:cubicBezTo>
                  <a:pt x="75" y="160"/>
                  <a:pt x="76" y="162"/>
                  <a:pt x="77" y="163"/>
                </a:cubicBezTo>
                <a:cubicBezTo>
                  <a:pt x="80" y="165"/>
                  <a:pt x="84" y="165"/>
                  <a:pt x="86" y="163"/>
                </a:cubicBezTo>
                <a:cubicBezTo>
                  <a:pt x="88" y="161"/>
                  <a:pt x="89" y="160"/>
                  <a:pt x="90" y="158"/>
                </a:cubicBezTo>
                <a:cubicBezTo>
                  <a:pt x="95" y="154"/>
                  <a:pt x="100" y="152"/>
                  <a:pt x="106" y="154"/>
                </a:cubicBezTo>
                <a:cubicBezTo>
                  <a:pt x="108" y="155"/>
                  <a:pt x="110" y="156"/>
                  <a:pt x="112" y="156"/>
                </a:cubicBezTo>
                <a:cubicBezTo>
                  <a:pt x="116" y="158"/>
                  <a:pt x="119" y="156"/>
                  <a:pt x="120" y="153"/>
                </a:cubicBezTo>
                <a:cubicBezTo>
                  <a:pt x="121" y="151"/>
                  <a:pt x="121" y="149"/>
                  <a:pt x="122" y="147"/>
                </a:cubicBezTo>
                <a:cubicBezTo>
                  <a:pt x="124" y="141"/>
                  <a:pt x="128" y="138"/>
                  <a:pt x="133" y="136"/>
                </a:cubicBezTo>
                <a:cubicBezTo>
                  <a:pt x="136" y="136"/>
                  <a:pt x="139" y="136"/>
                  <a:pt x="141" y="136"/>
                </a:cubicBezTo>
                <a:cubicBezTo>
                  <a:pt x="145" y="135"/>
                  <a:pt x="147" y="133"/>
                  <a:pt x="147" y="129"/>
                </a:cubicBezTo>
                <a:cubicBezTo>
                  <a:pt x="147" y="127"/>
                  <a:pt x="146" y="126"/>
                  <a:pt x="146" y="124"/>
                </a:cubicBezTo>
                <a:cubicBezTo>
                  <a:pt x="144" y="116"/>
                  <a:pt x="147" y="110"/>
                  <a:pt x="154" y="106"/>
                </a:cubicBezTo>
                <a:cubicBezTo>
                  <a:pt x="155" y="105"/>
                  <a:pt x="157" y="105"/>
                  <a:pt x="158" y="104"/>
                </a:cubicBezTo>
                <a:cubicBezTo>
                  <a:pt x="161" y="102"/>
                  <a:pt x="162" y="98"/>
                  <a:pt x="160" y="95"/>
                </a:cubicBezTo>
                <a:cubicBezTo>
                  <a:pt x="159" y="93"/>
                  <a:pt x="158" y="92"/>
                  <a:pt x="157" y="91"/>
                </a:cubicBezTo>
                <a:cubicBezTo>
                  <a:pt x="153" y="85"/>
                  <a:pt x="153" y="79"/>
                  <a:pt x="157" y="73"/>
                </a:cubicBezTo>
                <a:cubicBezTo>
                  <a:pt x="158" y="72"/>
                  <a:pt x="159" y="70"/>
                  <a:pt x="160" y="69"/>
                </a:cubicBezTo>
              </a:path>
            </a:pathLst>
          </a:custGeom>
          <a:solidFill>
            <a:srgbClr val="0D47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pic>
        <p:nvPicPr>
          <p:cNvPr id="27" name="Graphic 26" descr="Checkmark with solid fill">
            <a:extLst>
              <a:ext uri="{FF2B5EF4-FFF2-40B4-BE49-F238E27FC236}">
                <a16:creationId xmlns:a16="http://schemas.microsoft.com/office/drawing/2014/main" id="{5466DD19-5200-93FB-1ABF-0427F5ED7BC5}"/>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103215" y="6065694"/>
            <a:ext cx="191502" cy="191502"/>
          </a:xfrm>
          <a:prstGeom prst="rect">
            <a:avLst/>
          </a:prstGeom>
        </p:spPr>
      </p:pic>
    </p:spTree>
    <p:extLst>
      <p:ext uri="{BB962C8B-B14F-4D97-AF65-F5344CB8AC3E}">
        <p14:creationId xmlns:p14="http://schemas.microsoft.com/office/powerpoint/2010/main" val="32900059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BE7A62-E3F8-88B5-0487-C2291F18F8EB}"/>
              </a:ext>
            </a:extLst>
          </p:cNvPr>
          <p:cNvSpPr>
            <a:spLocks noGrp="1"/>
          </p:cNvSpPr>
          <p:nvPr>
            <p:ph type="sldNum" sz="quarter" idx="12"/>
          </p:nvPr>
        </p:nvSpPr>
        <p:spPr/>
        <p:txBody>
          <a:bodyPr/>
          <a:lstStyle/>
          <a:p>
            <a:fld id="{F46C79FD-C571-418B-AB0F-5EE936C85276}" type="slidenum">
              <a:rPr lang="en-GB" smtClean="0"/>
              <a:t>20</a:t>
            </a:fld>
            <a:endParaRPr lang="en-GB"/>
          </a:p>
        </p:txBody>
      </p:sp>
      <p:sp>
        <p:nvSpPr>
          <p:cNvPr id="3" name="Title 2">
            <a:extLst>
              <a:ext uri="{FF2B5EF4-FFF2-40B4-BE49-F238E27FC236}">
                <a16:creationId xmlns:a16="http://schemas.microsoft.com/office/drawing/2014/main" id="{DA5F44D1-D672-5C97-3F34-CDBF6E1843D5}"/>
              </a:ext>
            </a:extLst>
          </p:cNvPr>
          <p:cNvSpPr>
            <a:spLocks noGrp="1"/>
          </p:cNvSpPr>
          <p:nvPr>
            <p:ph type="ctrTitle"/>
          </p:nvPr>
        </p:nvSpPr>
        <p:spPr/>
        <p:txBody>
          <a:bodyPr/>
          <a:lstStyle/>
          <a:p>
            <a:r>
              <a:rPr lang="en-IE"/>
              <a:t>Annexes</a:t>
            </a:r>
          </a:p>
        </p:txBody>
      </p:sp>
      <p:sp>
        <p:nvSpPr>
          <p:cNvPr id="4" name="Subtitle 3">
            <a:extLst>
              <a:ext uri="{FF2B5EF4-FFF2-40B4-BE49-F238E27FC236}">
                <a16:creationId xmlns:a16="http://schemas.microsoft.com/office/drawing/2014/main" id="{85287FFE-B7C9-58B4-37A9-07BD8F7FF6E9}"/>
              </a:ext>
            </a:extLst>
          </p:cNvPr>
          <p:cNvSpPr>
            <a:spLocks noGrp="1"/>
          </p:cNvSpPr>
          <p:nvPr>
            <p:ph type="subTitle" idx="1"/>
          </p:nvPr>
        </p:nvSpPr>
        <p:spPr/>
        <p:txBody>
          <a:bodyPr/>
          <a:lstStyle/>
          <a:p>
            <a:endParaRPr lang="en-IE"/>
          </a:p>
        </p:txBody>
      </p:sp>
    </p:spTree>
    <p:extLst>
      <p:ext uri="{BB962C8B-B14F-4D97-AF65-F5344CB8AC3E}">
        <p14:creationId xmlns:p14="http://schemas.microsoft.com/office/powerpoint/2010/main" val="38311903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BB634-4994-BC51-EAB7-FCA4E6B016E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1790746-0F3B-3C7C-14B3-DC45E4DB0C72}"/>
              </a:ext>
            </a:extLst>
          </p:cNvPr>
          <p:cNvSpPr>
            <a:spLocks noGrp="1"/>
          </p:cNvSpPr>
          <p:nvPr>
            <p:ph type="sldNum" sz="quarter" idx="12"/>
          </p:nvPr>
        </p:nvSpPr>
        <p:spPr/>
        <p:txBody>
          <a:bodyPr/>
          <a:lstStyle/>
          <a:p>
            <a:fld id="{F46C79FD-C571-418B-AB0F-5EE936C85276}" type="slidenum">
              <a:rPr lang="en-GB" smtClean="0"/>
              <a:t>21</a:t>
            </a:fld>
            <a:endParaRPr lang="en-GB"/>
          </a:p>
        </p:txBody>
      </p:sp>
      <p:sp>
        <p:nvSpPr>
          <p:cNvPr id="3" name="Title 2">
            <a:extLst>
              <a:ext uri="{FF2B5EF4-FFF2-40B4-BE49-F238E27FC236}">
                <a16:creationId xmlns:a16="http://schemas.microsoft.com/office/drawing/2014/main" id="{60E5FD0A-5A1C-CA5D-FC63-76A4F466405D}"/>
              </a:ext>
            </a:extLst>
          </p:cNvPr>
          <p:cNvSpPr>
            <a:spLocks noGrp="1"/>
          </p:cNvSpPr>
          <p:nvPr>
            <p:ph type="ctrTitle"/>
          </p:nvPr>
        </p:nvSpPr>
        <p:spPr/>
        <p:txBody>
          <a:bodyPr/>
          <a:lstStyle/>
          <a:p>
            <a:r>
              <a:rPr lang="en-IE"/>
              <a:t>STEP technology areas</a:t>
            </a:r>
          </a:p>
        </p:txBody>
      </p:sp>
      <p:sp>
        <p:nvSpPr>
          <p:cNvPr id="4" name="Subtitle 3">
            <a:extLst>
              <a:ext uri="{FF2B5EF4-FFF2-40B4-BE49-F238E27FC236}">
                <a16:creationId xmlns:a16="http://schemas.microsoft.com/office/drawing/2014/main" id="{1A53B342-C32E-947C-D9A9-0C85A4DC2C6F}"/>
              </a:ext>
            </a:extLst>
          </p:cNvPr>
          <p:cNvSpPr>
            <a:spLocks noGrp="1"/>
          </p:cNvSpPr>
          <p:nvPr>
            <p:ph type="subTitle" idx="1"/>
          </p:nvPr>
        </p:nvSpPr>
        <p:spPr/>
        <p:txBody>
          <a:bodyPr/>
          <a:lstStyle/>
          <a:p>
            <a:r>
              <a:rPr lang="en-IE"/>
              <a:t>List per sector (non-exhaustive)</a:t>
            </a:r>
          </a:p>
        </p:txBody>
      </p:sp>
    </p:spTree>
    <p:extLst>
      <p:ext uri="{BB962C8B-B14F-4D97-AF65-F5344CB8AC3E}">
        <p14:creationId xmlns:p14="http://schemas.microsoft.com/office/powerpoint/2010/main" val="710967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11">
            <a:extLst>
              <a:ext uri="{FF2B5EF4-FFF2-40B4-BE49-F238E27FC236}">
                <a16:creationId xmlns:a16="http://schemas.microsoft.com/office/drawing/2014/main" id="{11850138-B2DA-02A7-DFE2-5F264AA6D209}"/>
              </a:ext>
            </a:extLst>
          </p:cNvPr>
          <p:cNvGraphicFramePr>
            <a:graphicFrameLocks noGrp="1"/>
          </p:cNvGraphicFramePr>
          <p:nvPr>
            <p:ph idx="1"/>
          </p:nvPr>
        </p:nvGraphicFramePr>
        <p:xfrm>
          <a:off x="841611" y="1467134"/>
          <a:ext cx="10949853" cy="4800755"/>
        </p:xfrm>
        <a:graphic>
          <a:graphicData uri="http://schemas.openxmlformats.org/drawingml/2006/table">
            <a:tbl>
              <a:tblPr bandRow="1">
                <a:tableStyleId>{5C22544A-7EE6-4342-B048-85BDC9FD1C3A}</a:tableStyleId>
              </a:tblPr>
              <a:tblGrid>
                <a:gridCol w="4310742">
                  <a:extLst>
                    <a:ext uri="{9D8B030D-6E8A-4147-A177-3AD203B41FA5}">
                      <a16:colId xmlns:a16="http://schemas.microsoft.com/office/drawing/2014/main" val="1623074678"/>
                    </a:ext>
                  </a:extLst>
                </a:gridCol>
                <a:gridCol w="6639111">
                  <a:extLst>
                    <a:ext uri="{9D8B030D-6E8A-4147-A177-3AD203B41FA5}">
                      <a16:colId xmlns:a16="http://schemas.microsoft.com/office/drawing/2014/main" val="58144272"/>
                    </a:ext>
                  </a:extLst>
                </a:gridCol>
              </a:tblGrid>
              <a:tr h="650438">
                <a:tc>
                  <a:txBody>
                    <a:bodyPr/>
                    <a:lstStyle/>
                    <a:p>
                      <a:r>
                        <a:rPr lang="en-US" b="1">
                          <a:solidFill>
                            <a:schemeClr val="accent4"/>
                          </a:solidFill>
                          <a:effectLst/>
                          <a:latin typeface="EC Square Sans Pro"/>
                        </a:rPr>
                        <a:t>Advanced semiconductors technologies</a:t>
                      </a:r>
                    </a:p>
                  </a:txBody>
                  <a:tcPr marL="0" marR="0" marT="0" marB="0" anchor="ctr"/>
                </a:tc>
                <a:tc>
                  <a:txBody>
                    <a:bodyPr/>
                    <a:lstStyle/>
                    <a:p>
                      <a:pPr lvl="0">
                        <a:buNone/>
                      </a:pPr>
                      <a:r>
                        <a:rPr lang="en-US">
                          <a:solidFill>
                            <a:schemeClr val="accent4"/>
                          </a:solidFill>
                          <a:effectLst/>
                          <a:latin typeface="EC Square Sans Pro"/>
                        </a:rPr>
                        <a:t>Microelectronics, photonics, high frequency chips, </a:t>
                      </a:r>
                      <a:r>
                        <a:rPr lang="en-US" err="1">
                          <a:solidFill>
                            <a:schemeClr val="accent4"/>
                          </a:solidFill>
                          <a:effectLst/>
                          <a:latin typeface="EC Square Sans Pro"/>
                        </a:rPr>
                        <a:t>semiconductors,etc</a:t>
                      </a:r>
                      <a:r>
                        <a:rPr lang="en-US">
                          <a:solidFill>
                            <a:schemeClr val="accent4"/>
                          </a:solidFill>
                          <a:effectLst/>
                          <a:latin typeface="EC Square Sans Pro"/>
                        </a:rPr>
                        <a:t>.</a:t>
                      </a:r>
                    </a:p>
                  </a:txBody>
                  <a:tcPr marL="0" marR="0" marT="0" marB="0" anchor="ctr"/>
                </a:tc>
                <a:extLst>
                  <a:ext uri="{0D108BD9-81ED-4DB2-BD59-A6C34878D82A}">
                    <a16:rowId xmlns:a16="http://schemas.microsoft.com/office/drawing/2014/main" val="3358424339"/>
                  </a:ext>
                </a:extLst>
              </a:tr>
              <a:tr h="743359">
                <a:tc>
                  <a:txBody>
                    <a:bodyPr/>
                    <a:lstStyle/>
                    <a:p>
                      <a:r>
                        <a:rPr lang="en-US" b="1">
                          <a:solidFill>
                            <a:schemeClr val="accent4"/>
                          </a:solidFill>
                          <a:effectLst/>
                          <a:latin typeface="EC Square Sans Pro"/>
                        </a:rPr>
                        <a:t>Artificial intelligence technologies</a:t>
                      </a:r>
                    </a:p>
                  </a:txBody>
                  <a:tcPr marL="0" marR="0" marT="0" marB="0" anchor="ctr"/>
                </a:tc>
                <a:tc>
                  <a:txBody>
                    <a:bodyPr/>
                    <a:lstStyle/>
                    <a:p>
                      <a:pPr lvl="0">
                        <a:buNone/>
                      </a:pPr>
                      <a:r>
                        <a:rPr lang="en-US">
                          <a:solidFill>
                            <a:schemeClr val="accent4"/>
                          </a:solidFill>
                          <a:effectLst/>
                          <a:latin typeface="EC Square Sans Pro"/>
                        </a:rPr>
                        <a:t>AI algorithms, high performance computing, analytics technologies, etc.</a:t>
                      </a:r>
                    </a:p>
                  </a:txBody>
                  <a:tcPr marL="0" marR="0" marT="0" marB="0" anchor="ctr"/>
                </a:tc>
                <a:extLst>
                  <a:ext uri="{0D108BD9-81ED-4DB2-BD59-A6C34878D82A}">
                    <a16:rowId xmlns:a16="http://schemas.microsoft.com/office/drawing/2014/main" val="2039278921"/>
                  </a:ext>
                </a:extLst>
              </a:tr>
              <a:tr h="743359">
                <a:tc>
                  <a:txBody>
                    <a:bodyPr/>
                    <a:lstStyle/>
                    <a:p>
                      <a:r>
                        <a:rPr lang="en-US" b="1">
                          <a:solidFill>
                            <a:schemeClr val="accent4"/>
                          </a:solidFill>
                          <a:effectLst/>
                          <a:latin typeface="EC Square Sans Pro"/>
                        </a:rPr>
                        <a:t>Quantum technologies</a:t>
                      </a:r>
                    </a:p>
                  </a:txBody>
                  <a:tcPr marL="0" marR="0" marT="0" marB="0" anchor="ctr"/>
                </a:tc>
                <a:tc>
                  <a:txBody>
                    <a:bodyPr/>
                    <a:lstStyle/>
                    <a:p>
                      <a:pPr lvl="0">
                        <a:buNone/>
                      </a:pPr>
                      <a:r>
                        <a:rPr lang="en-US">
                          <a:solidFill>
                            <a:schemeClr val="accent4"/>
                          </a:solidFill>
                          <a:effectLst/>
                          <a:latin typeface="EC Square Sans Pro"/>
                        </a:rPr>
                        <a:t>Quantum computing, quantum key distribution, quantum simulation, quantum imaging, etc.</a:t>
                      </a:r>
                    </a:p>
                  </a:txBody>
                  <a:tcPr marL="0" marR="0" marT="0" marB="0" anchor="ctr"/>
                </a:tc>
                <a:extLst>
                  <a:ext uri="{0D108BD9-81ED-4DB2-BD59-A6C34878D82A}">
                    <a16:rowId xmlns:a16="http://schemas.microsoft.com/office/drawing/2014/main" val="809033039"/>
                  </a:ext>
                </a:extLst>
              </a:tr>
              <a:tr h="1022117">
                <a:tc>
                  <a:txBody>
                    <a:bodyPr/>
                    <a:lstStyle/>
                    <a:p>
                      <a:r>
                        <a:rPr lang="en-US" b="1">
                          <a:solidFill>
                            <a:schemeClr val="accent4"/>
                          </a:solidFill>
                          <a:effectLst/>
                          <a:latin typeface="EC Square Sans Pro"/>
                        </a:rPr>
                        <a:t>Advanced connectivity, navigation, and digital technologies</a:t>
                      </a:r>
                    </a:p>
                  </a:txBody>
                  <a:tcPr marL="0" marR="0" marT="0" marB="0" anchor="ctr"/>
                </a:tc>
                <a:tc>
                  <a:txBody>
                    <a:bodyPr/>
                    <a:lstStyle/>
                    <a:p>
                      <a:pPr lvl="0">
                        <a:buNone/>
                      </a:pPr>
                      <a:r>
                        <a:rPr lang="en-US" sz="1800" b="0" i="0" u="none" strike="noStrike" baseline="0" noProof="0">
                          <a:solidFill>
                            <a:schemeClr val="accent4"/>
                          </a:solidFill>
                          <a:effectLst/>
                          <a:latin typeface="EC Square Sans Pro"/>
                        </a:rPr>
                        <a:t>Secure digital communications and connectivity, such as RAN (Radio Access Network) &amp; Open RAN (Radio Access Network), and 5G and 6G; cyber security technologies including cyber- surveillance, security and intrusion systems, digital forensics, etc.</a:t>
                      </a:r>
                      <a:endParaRPr lang="en-US">
                        <a:solidFill>
                          <a:schemeClr val="accent4"/>
                        </a:solidFill>
                        <a:latin typeface="EC Square Sans Pro"/>
                      </a:endParaRPr>
                    </a:p>
                  </a:txBody>
                  <a:tcPr marL="0" marR="0" marT="0" marB="0" anchor="ctr"/>
                </a:tc>
                <a:extLst>
                  <a:ext uri="{0D108BD9-81ED-4DB2-BD59-A6C34878D82A}">
                    <a16:rowId xmlns:a16="http://schemas.microsoft.com/office/drawing/2014/main" val="1979261605"/>
                  </a:ext>
                </a:extLst>
              </a:tr>
              <a:tr h="743359">
                <a:tc>
                  <a:txBody>
                    <a:bodyPr/>
                    <a:lstStyle/>
                    <a:p>
                      <a:r>
                        <a:rPr lang="en-US" b="1">
                          <a:solidFill>
                            <a:schemeClr val="accent4"/>
                          </a:solidFill>
                          <a:effectLst/>
                          <a:latin typeface="EC Square Sans Pro"/>
                        </a:rPr>
                        <a:t>Advanced sensing technologies</a:t>
                      </a:r>
                    </a:p>
                  </a:txBody>
                  <a:tcPr marL="0" marR="0" marT="0" marB="0" anchor="ctr"/>
                </a:tc>
                <a:tc>
                  <a:txBody>
                    <a:bodyPr/>
                    <a:lstStyle/>
                    <a:p>
                      <a:pPr lvl="0">
                        <a:buNone/>
                      </a:pPr>
                      <a:r>
                        <a:rPr lang="en-US" sz="1800" b="0" i="0" u="none" strike="noStrike" baseline="0" noProof="0">
                          <a:solidFill>
                            <a:schemeClr val="accent4"/>
                          </a:solidFill>
                          <a:effectLst/>
                          <a:latin typeface="EC Square Sans Pro"/>
                        </a:rPr>
                        <a:t>Electro-optical, radar, chemical, biological, radiation and distributed sensing;, etc.</a:t>
                      </a:r>
                      <a:endParaRPr lang="en-US">
                        <a:solidFill>
                          <a:schemeClr val="accent4"/>
                        </a:solidFill>
                        <a:latin typeface="EC Square Sans Pro"/>
                      </a:endParaRPr>
                    </a:p>
                  </a:txBody>
                  <a:tcPr marL="0" marR="0" marT="0" marB="0" anchor="ctr"/>
                </a:tc>
                <a:extLst>
                  <a:ext uri="{0D108BD9-81ED-4DB2-BD59-A6C34878D82A}">
                    <a16:rowId xmlns:a16="http://schemas.microsoft.com/office/drawing/2014/main" val="1717654732"/>
                  </a:ext>
                </a:extLst>
              </a:tr>
              <a:tr h="743359">
                <a:tc>
                  <a:txBody>
                    <a:bodyPr/>
                    <a:lstStyle/>
                    <a:p>
                      <a:r>
                        <a:rPr lang="en-US" b="1">
                          <a:solidFill>
                            <a:schemeClr val="accent4"/>
                          </a:solidFill>
                          <a:effectLst/>
                          <a:latin typeface="EC Square Sans Pro"/>
                        </a:rPr>
                        <a:t>Robotics and autonomous systems</a:t>
                      </a:r>
                    </a:p>
                  </a:txBody>
                  <a:tcPr marL="0" marR="0" marT="0" marB="0" anchor="ctr"/>
                </a:tc>
                <a:tc>
                  <a:txBody>
                    <a:bodyPr/>
                    <a:lstStyle/>
                    <a:p>
                      <a:pPr lvl="0">
                        <a:buNone/>
                      </a:pPr>
                      <a:r>
                        <a:rPr lang="en-US" sz="1800" b="0" i="0" u="none" strike="noStrike" baseline="0" noProof="0">
                          <a:solidFill>
                            <a:schemeClr val="accent4"/>
                          </a:solidFill>
                          <a:effectLst/>
                          <a:latin typeface="EC Square Sans Pro"/>
                        </a:rPr>
                        <a:t>Autonomous habited and uninhabited vehicles (space, air, land, surface, and underwater), including swarming; robots and robot-controlled precision systems, etc.</a:t>
                      </a:r>
                      <a:endParaRPr lang="en-US">
                        <a:solidFill>
                          <a:schemeClr val="accent4"/>
                        </a:solidFill>
                        <a:latin typeface="EC Square Sans Pro"/>
                      </a:endParaRPr>
                    </a:p>
                  </a:txBody>
                  <a:tcPr marL="0" marR="0" marT="0" marB="0" anchor="ctr"/>
                </a:tc>
                <a:extLst>
                  <a:ext uri="{0D108BD9-81ED-4DB2-BD59-A6C34878D82A}">
                    <a16:rowId xmlns:a16="http://schemas.microsoft.com/office/drawing/2014/main" val="702184008"/>
                  </a:ext>
                </a:extLst>
              </a:tr>
            </a:tbl>
          </a:graphicData>
        </a:graphic>
      </p:graphicFrame>
      <p:sp>
        <p:nvSpPr>
          <p:cNvPr id="3" name="Slide Number Placeholder 2">
            <a:extLst>
              <a:ext uri="{FF2B5EF4-FFF2-40B4-BE49-F238E27FC236}">
                <a16:creationId xmlns:a16="http://schemas.microsoft.com/office/drawing/2014/main" id="{D806C340-6B0E-72E6-3C7A-C9DF8EAD5D42}"/>
              </a:ext>
            </a:extLst>
          </p:cNvPr>
          <p:cNvSpPr>
            <a:spLocks noGrp="1"/>
          </p:cNvSpPr>
          <p:nvPr>
            <p:ph type="sldNum" sz="quarter" idx="12"/>
          </p:nvPr>
        </p:nvSpPr>
        <p:spPr/>
        <p:txBody>
          <a:bodyPr/>
          <a:lstStyle/>
          <a:p>
            <a:fld id="{F46C79FD-C571-418B-AB0F-5EE936C85276}" type="slidenum">
              <a:rPr lang="en-GB" smtClean="0"/>
              <a:t>22</a:t>
            </a:fld>
            <a:endParaRPr lang="en-GB"/>
          </a:p>
        </p:txBody>
      </p:sp>
      <p:sp>
        <p:nvSpPr>
          <p:cNvPr id="4" name="Title 3">
            <a:extLst>
              <a:ext uri="{FF2B5EF4-FFF2-40B4-BE49-F238E27FC236}">
                <a16:creationId xmlns:a16="http://schemas.microsoft.com/office/drawing/2014/main" id="{AA05146F-BE99-DC65-CF03-225D63F8A77B}"/>
              </a:ext>
            </a:extLst>
          </p:cNvPr>
          <p:cNvSpPr>
            <a:spLocks noGrp="1"/>
          </p:cNvSpPr>
          <p:nvPr>
            <p:ph type="title"/>
          </p:nvPr>
        </p:nvSpPr>
        <p:spPr/>
        <p:txBody>
          <a:bodyPr/>
          <a:lstStyle/>
          <a:p>
            <a:r>
              <a:rPr lang="en-US">
                <a:latin typeface="EC Square Sans Pro"/>
              </a:rPr>
              <a:t>Digital and deep technologies </a:t>
            </a:r>
            <a:endParaRPr lang="en-US"/>
          </a:p>
        </p:txBody>
      </p:sp>
      <p:sp>
        <p:nvSpPr>
          <p:cNvPr id="6" name="TextBox 5">
            <a:extLst>
              <a:ext uri="{FF2B5EF4-FFF2-40B4-BE49-F238E27FC236}">
                <a16:creationId xmlns:a16="http://schemas.microsoft.com/office/drawing/2014/main" id="{51233D11-84C1-F3A3-DDD4-38B9A52CC29F}"/>
              </a:ext>
            </a:extLst>
          </p:cNvPr>
          <p:cNvSpPr txBox="1"/>
          <p:nvPr/>
        </p:nvSpPr>
        <p:spPr>
          <a:xfrm>
            <a:off x="970721" y="195757"/>
            <a:ext cx="3786005" cy="584775"/>
          </a:xfrm>
          <a:prstGeom prst="rect">
            <a:avLst/>
          </a:prstGeom>
          <a:noFill/>
        </p:spPr>
        <p:txBody>
          <a:bodyPr wrap="square" lIns="91440" tIns="45720" rIns="91440" bIns="45720" anchor="t">
            <a:spAutoFit/>
          </a:bodyPr>
          <a:lstStyle/>
          <a:p>
            <a:r>
              <a:rPr lang="en-IE" sz="3200" b="1">
                <a:solidFill>
                  <a:srgbClr val="FFC000"/>
                </a:solidFill>
                <a:latin typeface="EC Square Sans Pro"/>
              </a:rPr>
              <a:t>STEP </a:t>
            </a:r>
            <a:r>
              <a:rPr lang="en-US" sz="3200" b="1">
                <a:solidFill>
                  <a:schemeClr val="accent2"/>
                </a:solidFill>
                <a:latin typeface="EC Square Sans Pro"/>
              </a:rPr>
              <a:t>SECTORS</a:t>
            </a:r>
            <a:endParaRPr lang="en-GB" sz="3200" b="1" spc="-30">
              <a:solidFill>
                <a:schemeClr val="accent2"/>
              </a:solidFill>
              <a:latin typeface="EC Square Sans Pro" panose="020B0506040000020004" pitchFamily="34" charset="0"/>
            </a:endParaRPr>
          </a:p>
        </p:txBody>
      </p:sp>
    </p:spTree>
    <p:extLst>
      <p:ext uri="{BB962C8B-B14F-4D97-AF65-F5344CB8AC3E}">
        <p14:creationId xmlns:p14="http://schemas.microsoft.com/office/powerpoint/2010/main" val="35616676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806C340-6B0E-72E6-3C7A-C9DF8EAD5D42}"/>
              </a:ext>
            </a:extLst>
          </p:cNvPr>
          <p:cNvSpPr>
            <a:spLocks noGrp="1"/>
          </p:cNvSpPr>
          <p:nvPr>
            <p:ph type="sldNum" sz="quarter" idx="12"/>
          </p:nvPr>
        </p:nvSpPr>
        <p:spPr/>
        <p:txBody>
          <a:bodyPr/>
          <a:lstStyle/>
          <a:p>
            <a:fld id="{F46C79FD-C571-418B-AB0F-5EE936C85276}" type="slidenum">
              <a:rPr lang="en-GB" smtClean="0"/>
              <a:t>23</a:t>
            </a:fld>
            <a:endParaRPr lang="en-GB"/>
          </a:p>
        </p:txBody>
      </p:sp>
      <p:sp>
        <p:nvSpPr>
          <p:cNvPr id="4" name="Title 3">
            <a:extLst>
              <a:ext uri="{FF2B5EF4-FFF2-40B4-BE49-F238E27FC236}">
                <a16:creationId xmlns:a16="http://schemas.microsoft.com/office/drawing/2014/main" id="{AA05146F-BE99-DC65-CF03-225D63F8A77B}"/>
              </a:ext>
            </a:extLst>
          </p:cNvPr>
          <p:cNvSpPr>
            <a:spLocks noGrp="1"/>
          </p:cNvSpPr>
          <p:nvPr>
            <p:ph type="title"/>
          </p:nvPr>
        </p:nvSpPr>
        <p:spPr/>
        <p:txBody>
          <a:bodyPr/>
          <a:lstStyle/>
          <a:p>
            <a:r>
              <a:rPr lang="en-US">
                <a:latin typeface="EC Square Sans Pro"/>
              </a:rPr>
              <a:t>Clean and resource efficient technologies 1/2</a:t>
            </a:r>
            <a:endParaRPr lang="en-US"/>
          </a:p>
        </p:txBody>
      </p:sp>
      <p:sp>
        <p:nvSpPr>
          <p:cNvPr id="6" name="TextBox 5">
            <a:extLst>
              <a:ext uri="{FF2B5EF4-FFF2-40B4-BE49-F238E27FC236}">
                <a16:creationId xmlns:a16="http://schemas.microsoft.com/office/drawing/2014/main" id="{51233D11-84C1-F3A3-DDD4-38B9A52CC29F}"/>
              </a:ext>
            </a:extLst>
          </p:cNvPr>
          <p:cNvSpPr txBox="1"/>
          <p:nvPr/>
        </p:nvSpPr>
        <p:spPr>
          <a:xfrm>
            <a:off x="970721" y="195757"/>
            <a:ext cx="3786005" cy="584775"/>
          </a:xfrm>
          <a:prstGeom prst="rect">
            <a:avLst/>
          </a:prstGeom>
          <a:noFill/>
        </p:spPr>
        <p:txBody>
          <a:bodyPr wrap="square" lIns="91440" tIns="45720" rIns="91440" bIns="45720" anchor="t">
            <a:spAutoFit/>
          </a:bodyPr>
          <a:lstStyle/>
          <a:p>
            <a:r>
              <a:rPr lang="en-IE" sz="3200" b="1">
                <a:solidFill>
                  <a:srgbClr val="FFC000"/>
                </a:solidFill>
                <a:latin typeface="EC Square Sans Pro"/>
              </a:rPr>
              <a:t>STEP </a:t>
            </a:r>
            <a:r>
              <a:rPr lang="en-US" sz="3200" b="1">
                <a:solidFill>
                  <a:schemeClr val="accent2"/>
                </a:solidFill>
                <a:latin typeface="EC Square Sans Pro"/>
              </a:rPr>
              <a:t>SECTORS</a:t>
            </a:r>
            <a:endParaRPr lang="en-GB" sz="3200" b="1" spc="-30">
              <a:solidFill>
                <a:schemeClr val="accent2"/>
              </a:solidFill>
              <a:latin typeface="EC Square Sans Pro" panose="020B0506040000020004" pitchFamily="34" charset="0"/>
            </a:endParaRPr>
          </a:p>
        </p:txBody>
      </p:sp>
      <p:graphicFrame>
        <p:nvGraphicFramePr>
          <p:cNvPr id="5" name="Table 4">
            <a:extLst>
              <a:ext uri="{FF2B5EF4-FFF2-40B4-BE49-F238E27FC236}">
                <a16:creationId xmlns:a16="http://schemas.microsoft.com/office/drawing/2014/main" id="{1B7EEFA4-F800-D2B9-D74F-1E59DC82E79E}"/>
              </a:ext>
            </a:extLst>
          </p:cNvPr>
          <p:cNvGraphicFramePr>
            <a:graphicFrameLocks noGrp="1"/>
          </p:cNvGraphicFramePr>
          <p:nvPr/>
        </p:nvGraphicFramePr>
        <p:xfrm>
          <a:off x="840810" y="1383677"/>
          <a:ext cx="11145023" cy="4725408"/>
        </p:xfrm>
        <a:graphic>
          <a:graphicData uri="http://schemas.openxmlformats.org/drawingml/2006/table">
            <a:tbl>
              <a:tblPr bandRow="1">
                <a:tableStyleId>{5C22544A-7EE6-4342-B048-85BDC9FD1C3A}</a:tableStyleId>
              </a:tblPr>
              <a:tblGrid>
                <a:gridCol w="3928056">
                  <a:extLst>
                    <a:ext uri="{9D8B030D-6E8A-4147-A177-3AD203B41FA5}">
                      <a16:colId xmlns:a16="http://schemas.microsoft.com/office/drawing/2014/main" val="2610503426"/>
                    </a:ext>
                  </a:extLst>
                </a:gridCol>
                <a:gridCol w="7216967">
                  <a:extLst>
                    <a:ext uri="{9D8B030D-6E8A-4147-A177-3AD203B41FA5}">
                      <a16:colId xmlns:a16="http://schemas.microsoft.com/office/drawing/2014/main" val="111125038"/>
                    </a:ext>
                  </a:extLst>
                </a:gridCol>
              </a:tblGrid>
              <a:tr h="449832">
                <a:tc>
                  <a:txBody>
                    <a:bodyPr/>
                    <a:lstStyle/>
                    <a:p>
                      <a:r>
                        <a:rPr lang="en-US" sz="1600" b="1">
                          <a:solidFill>
                            <a:schemeClr val="accent4"/>
                          </a:solidFill>
                          <a:effectLst/>
                          <a:latin typeface="EC Square Sans Pro"/>
                        </a:rPr>
                        <a:t>Solar technologies</a:t>
                      </a:r>
                    </a:p>
                  </a:txBody>
                  <a:tcPr marL="0" marR="0" marT="0" marB="0" anchor="ctr"/>
                </a:tc>
                <a:tc>
                  <a:txBody>
                    <a:bodyPr/>
                    <a:lstStyle/>
                    <a:p>
                      <a:pPr lvl="0">
                        <a:buNone/>
                      </a:pPr>
                      <a:r>
                        <a:rPr lang="en-US" sz="1600">
                          <a:solidFill>
                            <a:schemeClr val="accent4"/>
                          </a:solidFill>
                          <a:effectLst/>
                          <a:latin typeface="EC Square Sans Pro"/>
                        </a:rPr>
                        <a:t>Solar photovoltaic technologies; solar thermal electric technologies; solar thermal technologies; other solar technologies</a:t>
                      </a:r>
                      <a:endParaRPr lang="en-US" sz="1600">
                        <a:solidFill>
                          <a:schemeClr val="accent4"/>
                        </a:solidFill>
                        <a:latin typeface="EC Square Sans Pro"/>
                      </a:endParaRPr>
                    </a:p>
                  </a:txBody>
                  <a:tcPr marL="0" marR="0" marT="0" marB="0" anchor="ctr"/>
                </a:tc>
                <a:extLst>
                  <a:ext uri="{0D108BD9-81ED-4DB2-BD59-A6C34878D82A}">
                    <a16:rowId xmlns:a16="http://schemas.microsoft.com/office/drawing/2014/main" val="1019099820"/>
                  </a:ext>
                </a:extLst>
              </a:tr>
              <a:tr h="449832">
                <a:tc>
                  <a:txBody>
                    <a:bodyPr/>
                    <a:lstStyle/>
                    <a:p>
                      <a:r>
                        <a:rPr lang="en-US" sz="1600" b="1">
                          <a:solidFill>
                            <a:schemeClr val="accent4"/>
                          </a:solidFill>
                          <a:effectLst/>
                          <a:latin typeface="EC Square Sans Pro"/>
                        </a:rPr>
                        <a:t>Onshore wind and offshore renewable technologies</a:t>
                      </a:r>
                    </a:p>
                  </a:txBody>
                  <a:tcPr marL="0" marR="0" marT="0" marB="0" anchor="ctr"/>
                </a:tc>
                <a:tc>
                  <a:txBody>
                    <a:bodyPr/>
                    <a:lstStyle/>
                    <a:p>
                      <a:pPr lvl="0">
                        <a:buNone/>
                      </a:pPr>
                      <a:r>
                        <a:rPr lang="en-US" sz="1600">
                          <a:solidFill>
                            <a:schemeClr val="accent4"/>
                          </a:solidFill>
                          <a:effectLst/>
                          <a:latin typeface="EC Square Sans Pro"/>
                        </a:rPr>
                        <a:t>Onshore wind technologies; offshore renewable technologies</a:t>
                      </a:r>
                      <a:endParaRPr lang="en-US" sz="1600">
                        <a:solidFill>
                          <a:schemeClr val="accent4"/>
                        </a:solidFill>
                        <a:latin typeface="EC Square Sans Pro"/>
                      </a:endParaRPr>
                    </a:p>
                  </a:txBody>
                  <a:tcPr marL="0" marR="0" marT="0" marB="0" anchor="ctr"/>
                </a:tc>
                <a:extLst>
                  <a:ext uri="{0D108BD9-81ED-4DB2-BD59-A6C34878D82A}">
                    <a16:rowId xmlns:a16="http://schemas.microsoft.com/office/drawing/2014/main" val="1704615102"/>
                  </a:ext>
                </a:extLst>
              </a:tr>
              <a:tr h="449832">
                <a:tc>
                  <a:txBody>
                    <a:bodyPr/>
                    <a:lstStyle/>
                    <a:p>
                      <a:r>
                        <a:rPr lang="en-US" sz="1600" b="1">
                          <a:solidFill>
                            <a:schemeClr val="accent4"/>
                          </a:solidFill>
                          <a:effectLst/>
                          <a:latin typeface="EC Square Sans Pro"/>
                        </a:rPr>
                        <a:t>Battery and energy strorage technologies</a:t>
                      </a:r>
                    </a:p>
                  </a:txBody>
                  <a:tcPr marL="0" marR="0" marT="0" marB="0" anchor="ctr"/>
                </a:tc>
                <a:tc>
                  <a:txBody>
                    <a:bodyPr/>
                    <a:lstStyle/>
                    <a:p>
                      <a:pPr lvl="0">
                        <a:buNone/>
                      </a:pPr>
                      <a:r>
                        <a:rPr lang="en-US" sz="1600">
                          <a:solidFill>
                            <a:schemeClr val="accent4"/>
                          </a:solidFill>
                          <a:effectLst/>
                          <a:latin typeface="EC Square Sans Pro"/>
                        </a:rPr>
                        <a:t>Battery technologies; energy storage technologies</a:t>
                      </a:r>
                      <a:endParaRPr lang="en-US" sz="1600">
                        <a:solidFill>
                          <a:schemeClr val="accent4"/>
                        </a:solidFill>
                        <a:latin typeface="EC Square Sans Pro"/>
                      </a:endParaRPr>
                    </a:p>
                  </a:txBody>
                  <a:tcPr marL="0" marR="0" marT="0" marB="0" anchor="ctr"/>
                </a:tc>
                <a:extLst>
                  <a:ext uri="{0D108BD9-81ED-4DB2-BD59-A6C34878D82A}">
                    <a16:rowId xmlns:a16="http://schemas.microsoft.com/office/drawing/2014/main" val="3200514868"/>
                  </a:ext>
                </a:extLst>
              </a:tr>
              <a:tr h="449832">
                <a:tc>
                  <a:txBody>
                    <a:bodyPr/>
                    <a:lstStyle/>
                    <a:p>
                      <a:r>
                        <a:rPr lang="en-US" sz="1600" b="1">
                          <a:solidFill>
                            <a:schemeClr val="accent4"/>
                          </a:solidFill>
                          <a:effectLst/>
                          <a:latin typeface="EC Square Sans Pro"/>
                        </a:rPr>
                        <a:t>Heat pumps and geothermal energy technologies</a:t>
                      </a:r>
                    </a:p>
                  </a:txBody>
                  <a:tcPr marL="0" marR="0" marT="0" marB="0" anchor="ctr"/>
                </a:tc>
                <a:tc>
                  <a:txBody>
                    <a:bodyPr/>
                    <a:lstStyle/>
                    <a:p>
                      <a:pPr lvl="0">
                        <a:buNone/>
                      </a:pPr>
                      <a:r>
                        <a:rPr lang="en-US" sz="1600">
                          <a:solidFill>
                            <a:schemeClr val="accent4"/>
                          </a:solidFill>
                          <a:effectLst/>
                          <a:latin typeface="EC Square Sans Pro"/>
                        </a:rPr>
                        <a:t>Heat pump technologies; geothermal energy technologies</a:t>
                      </a:r>
                      <a:endParaRPr lang="en-US" sz="1600">
                        <a:solidFill>
                          <a:schemeClr val="accent4"/>
                        </a:solidFill>
                        <a:latin typeface="EC Square Sans Pro"/>
                      </a:endParaRPr>
                    </a:p>
                  </a:txBody>
                  <a:tcPr marL="0" marR="0" marT="0" marB="0" anchor="ctr"/>
                </a:tc>
                <a:extLst>
                  <a:ext uri="{0D108BD9-81ED-4DB2-BD59-A6C34878D82A}">
                    <a16:rowId xmlns:a16="http://schemas.microsoft.com/office/drawing/2014/main" val="2969773861"/>
                  </a:ext>
                </a:extLst>
              </a:tr>
              <a:tr h="449832">
                <a:tc>
                  <a:txBody>
                    <a:bodyPr/>
                    <a:lstStyle/>
                    <a:p>
                      <a:r>
                        <a:rPr lang="en-US" sz="1600" b="1">
                          <a:solidFill>
                            <a:schemeClr val="accent4"/>
                          </a:solidFill>
                          <a:effectLst/>
                          <a:latin typeface="EC Square Sans Pro"/>
                        </a:rPr>
                        <a:t>Hydrogen technologies</a:t>
                      </a:r>
                    </a:p>
                  </a:txBody>
                  <a:tcPr marL="0" marR="0" marT="0" marB="0" anchor="ctr"/>
                </a:tc>
                <a:tc>
                  <a:txBody>
                    <a:bodyPr/>
                    <a:lstStyle/>
                    <a:p>
                      <a:pPr lvl="0">
                        <a:buNone/>
                      </a:pPr>
                      <a:r>
                        <a:rPr lang="en-US" sz="1600">
                          <a:solidFill>
                            <a:schemeClr val="accent4"/>
                          </a:solidFill>
                          <a:effectLst/>
                          <a:latin typeface="EC Square Sans Pro"/>
                        </a:rPr>
                        <a:t>Electrolysers; hydrogen fuel cells; other hydrogen technologies</a:t>
                      </a:r>
                      <a:endParaRPr lang="en-US" sz="1600">
                        <a:solidFill>
                          <a:schemeClr val="accent4"/>
                        </a:solidFill>
                        <a:latin typeface="EC Square Sans Pro"/>
                      </a:endParaRPr>
                    </a:p>
                  </a:txBody>
                  <a:tcPr marL="0" marR="0" marT="0" marB="0" anchor="ctr"/>
                </a:tc>
                <a:extLst>
                  <a:ext uri="{0D108BD9-81ED-4DB2-BD59-A6C34878D82A}">
                    <a16:rowId xmlns:a16="http://schemas.microsoft.com/office/drawing/2014/main" val="4262571337"/>
                  </a:ext>
                </a:extLst>
              </a:tr>
              <a:tr h="449832">
                <a:tc>
                  <a:txBody>
                    <a:bodyPr/>
                    <a:lstStyle/>
                    <a:p>
                      <a:r>
                        <a:rPr lang="en-US" sz="1600" b="1">
                          <a:solidFill>
                            <a:schemeClr val="accent4"/>
                          </a:solidFill>
                          <a:effectLst/>
                          <a:latin typeface="EC Square Sans Pro"/>
                        </a:rPr>
                        <a:t>Sustainable biogas and biomethane technologies</a:t>
                      </a:r>
                    </a:p>
                  </a:txBody>
                  <a:tcPr marL="0" marR="0" marT="0" marB="0" anchor="ctr"/>
                </a:tc>
                <a:tc>
                  <a:txBody>
                    <a:bodyPr/>
                    <a:lstStyle/>
                    <a:p>
                      <a:pPr lvl="0">
                        <a:buNone/>
                      </a:pPr>
                      <a:r>
                        <a:rPr lang="en-US" sz="1600">
                          <a:solidFill>
                            <a:schemeClr val="accent4"/>
                          </a:solidFill>
                          <a:effectLst/>
                          <a:latin typeface="EC Square Sans Pro"/>
                        </a:rPr>
                        <a:t>Sustainable biogas technologies; sustainable bio-methane technologies</a:t>
                      </a:r>
                      <a:endParaRPr lang="en-US" sz="1600">
                        <a:solidFill>
                          <a:schemeClr val="accent4"/>
                        </a:solidFill>
                        <a:latin typeface="EC Square Sans Pro"/>
                      </a:endParaRPr>
                    </a:p>
                  </a:txBody>
                  <a:tcPr marL="0" marR="0" marT="0" marB="0" anchor="ctr"/>
                </a:tc>
                <a:extLst>
                  <a:ext uri="{0D108BD9-81ED-4DB2-BD59-A6C34878D82A}">
                    <a16:rowId xmlns:a16="http://schemas.microsoft.com/office/drawing/2014/main" val="3689808755"/>
                  </a:ext>
                </a:extLst>
              </a:tr>
              <a:tr h="449832">
                <a:tc>
                  <a:txBody>
                    <a:bodyPr/>
                    <a:lstStyle/>
                    <a:p>
                      <a:r>
                        <a:rPr lang="en-US" sz="1600" b="1">
                          <a:solidFill>
                            <a:schemeClr val="accent4"/>
                          </a:solidFill>
                          <a:effectLst/>
                          <a:latin typeface="EC Square Sans Pro"/>
                        </a:rPr>
                        <a:t>Carbon capture and storage technologies</a:t>
                      </a:r>
                    </a:p>
                  </a:txBody>
                  <a:tcPr marL="0" marR="0" marT="0" marB="0" anchor="ctr"/>
                </a:tc>
                <a:tc>
                  <a:txBody>
                    <a:bodyPr/>
                    <a:lstStyle/>
                    <a:p>
                      <a:pPr lvl="0">
                        <a:buNone/>
                      </a:pPr>
                      <a:r>
                        <a:rPr lang="en-US" sz="1600">
                          <a:solidFill>
                            <a:schemeClr val="accent4"/>
                          </a:solidFill>
                          <a:effectLst/>
                          <a:latin typeface="EC Square Sans Pro"/>
                        </a:rPr>
                        <a:t>Carbon capture technologies; carbon storage technologies</a:t>
                      </a:r>
                      <a:endParaRPr lang="en-US" sz="1600">
                        <a:solidFill>
                          <a:schemeClr val="accent4"/>
                        </a:solidFill>
                        <a:latin typeface="EC Square Sans Pro"/>
                      </a:endParaRPr>
                    </a:p>
                  </a:txBody>
                  <a:tcPr marL="0" marR="0" marT="0" marB="0" anchor="ctr"/>
                </a:tc>
                <a:extLst>
                  <a:ext uri="{0D108BD9-81ED-4DB2-BD59-A6C34878D82A}">
                    <a16:rowId xmlns:a16="http://schemas.microsoft.com/office/drawing/2014/main" val="570587816"/>
                  </a:ext>
                </a:extLst>
              </a:tr>
              <a:tr h="449832">
                <a:tc>
                  <a:txBody>
                    <a:bodyPr/>
                    <a:lstStyle/>
                    <a:p>
                      <a:r>
                        <a:rPr lang="en-US" sz="1600" b="1">
                          <a:solidFill>
                            <a:schemeClr val="accent4"/>
                          </a:solidFill>
                          <a:effectLst/>
                          <a:latin typeface="EC Square Sans Pro"/>
                        </a:rPr>
                        <a:t>Electricity grid technologies</a:t>
                      </a:r>
                    </a:p>
                  </a:txBody>
                  <a:tcPr marL="0" marR="0" marT="0" marB="0" anchor="ctr"/>
                </a:tc>
                <a:tc>
                  <a:txBody>
                    <a:bodyPr/>
                    <a:lstStyle/>
                    <a:p>
                      <a:pPr lvl="0">
                        <a:buNone/>
                      </a:pPr>
                      <a:r>
                        <a:rPr lang="en-US" sz="1600">
                          <a:solidFill>
                            <a:schemeClr val="accent4"/>
                          </a:solidFill>
                          <a:effectLst/>
                          <a:latin typeface="EC Square Sans Pro"/>
                        </a:rPr>
                        <a:t>Electricity grid technologies; electric charging technologies for transportation; </a:t>
                      </a:r>
                      <a:br>
                        <a:rPr lang="en-US" sz="1600">
                          <a:solidFill>
                            <a:schemeClr val="accent4"/>
                          </a:solidFill>
                          <a:effectLst/>
                          <a:latin typeface="EC Square Sans Pro"/>
                        </a:rPr>
                      </a:br>
                      <a:r>
                        <a:rPr lang="en-US" sz="1600">
                          <a:solidFill>
                            <a:schemeClr val="accent4"/>
                          </a:solidFill>
                          <a:effectLst/>
                          <a:latin typeface="EC Square Sans Pro"/>
                        </a:rPr>
                        <a:t>technologies to digitalise the grid; other electricity grid technologies</a:t>
                      </a:r>
                      <a:endParaRPr lang="en-US" sz="1600">
                        <a:solidFill>
                          <a:schemeClr val="accent4"/>
                        </a:solidFill>
                        <a:latin typeface="EC Square Sans Pro"/>
                      </a:endParaRPr>
                    </a:p>
                  </a:txBody>
                  <a:tcPr marL="0" marR="0" marT="0" marB="0" anchor="ctr"/>
                </a:tc>
                <a:extLst>
                  <a:ext uri="{0D108BD9-81ED-4DB2-BD59-A6C34878D82A}">
                    <a16:rowId xmlns:a16="http://schemas.microsoft.com/office/drawing/2014/main" val="836133482"/>
                  </a:ext>
                </a:extLst>
              </a:tr>
              <a:tr h="449832">
                <a:tc>
                  <a:txBody>
                    <a:bodyPr/>
                    <a:lstStyle/>
                    <a:p>
                      <a:r>
                        <a:rPr lang="en-US" sz="1600" b="1">
                          <a:solidFill>
                            <a:schemeClr val="accent4"/>
                          </a:solidFill>
                          <a:effectLst/>
                          <a:latin typeface="EC Square Sans Pro"/>
                        </a:rPr>
                        <a:t>Nuclear fission technologies</a:t>
                      </a:r>
                    </a:p>
                  </a:txBody>
                  <a:tcPr marL="0" marR="0" marT="0" marB="0" anchor="ctr"/>
                </a:tc>
                <a:tc>
                  <a:txBody>
                    <a:bodyPr/>
                    <a:lstStyle/>
                    <a:p>
                      <a:pPr lvl="0">
                        <a:buNone/>
                      </a:pPr>
                      <a:r>
                        <a:rPr lang="en-US" sz="1600">
                          <a:solidFill>
                            <a:schemeClr val="accent4"/>
                          </a:solidFill>
                          <a:effectLst/>
                          <a:latin typeface="EC Square Sans Pro"/>
                        </a:rPr>
                        <a:t>Nuclear fission energy technologies; nuclear fuel cycle technologies</a:t>
                      </a:r>
                      <a:endParaRPr lang="en-US" sz="1600">
                        <a:solidFill>
                          <a:schemeClr val="accent4"/>
                        </a:solidFill>
                        <a:latin typeface="EC Square Sans Pro"/>
                      </a:endParaRPr>
                    </a:p>
                  </a:txBody>
                  <a:tcPr marL="0" marR="0" marT="0" marB="0" anchor="ctr"/>
                </a:tc>
                <a:extLst>
                  <a:ext uri="{0D108BD9-81ED-4DB2-BD59-A6C34878D82A}">
                    <a16:rowId xmlns:a16="http://schemas.microsoft.com/office/drawing/2014/main" val="4214233071"/>
                  </a:ext>
                </a:extLst>
              </a:tr>
              <a:tr h="449832">
                <a:tc>
                  <a:txBody>
                    <a:bodyPr/>
                    <a:lstStyle/>
                    <a:p>
                      <a:r>
                        <a:rPr lang="en-US" sz="1600" b="1">
                          <a:solidFill>
                            <a:schemeClr val="accent4"/>
                          </a:solidFill>
                          <a:effectLst/>
                          <a:latin typeface="EC Square Sans Pro"/>
                        </a:rPr>
                        <a:t>Sustainable alternative fuels technologies </a:t>
                      </a:r>
                    </a:p>
                  </a:txBody>
                  <a:tcPr marL="0" marR="0" marT="0" marB="0" anchor="ctr"/>
                </a:tc>
                <a:tc>
                  <a:txBody>
                    <a:bodyPr/>
                    <a:lstStyle/>
                    <a:p>
                      <a:pPr lvl="0">
                        <a:buNone/>
                      </a:pPr>
                      <a:r>
                        <a:rPr lang="en-US" sz="1600">
                          <a:solidFill>
                            <a:schemeClr val="accent4"/>
                          </a:solidFill>
                          <a:effectLst/>
                          <a:latin typeface="EC Square Sans Pro"/>
                        </a:rPr>
                        <a:t>Sustainable alternative fuels technologies</a:t>
                      </a:r>
                      <a:endParaRPr lang="en-US" sz="1600">
                        <a:solidFill>
                          <a:schemeClr val="accent4"/>
                        </a:solidFill>
                        <a:latin typeface="EC Square Sans Pro"/>
                      </a:endParaRPr>
                    </a:p>
                  </a:txBody>
                  <a:tcPr marL="0" marR="0" marT="0" marB="0" anchor="ctr"/>
                </a:tc>
                <a:extLst>
                  <a:ext uri="{0D108BD9-81ED-4DB2-BD59-A6C34878D82A}">
                    <a16:rowId xmlns:a16="http://schemas.microsoft.com/office/drawing/2014/main" val="3804188975"/>
                  </a:ext>
                </a:extLst>
              </a:tr>
            </a:tbl>
          </a:graphicData>
        </a:graphic>
      </p:graphicFrame>
    </p:spTree>
    <p:extLst>
      <p:ext uri="{BB962C8B-B14F-4D97-AF65-F5344CB8AC3E}">
        <p14:creationId xmlns:p14="http://schemas.microsoft.com/office/powerpoint/2010/main" val="14062686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806C340-6B0E-72E6-3C7A-C9DF8EAD5D42}"/>
              </a:ext>
            </a:extLst>
          </p:cNvPr>
          <p:cNvSpPr>
            <a:spLocks noGrp="1"/>
          </p:cNvSpPr>
          <p:nvPr>
            <p:ph type="sldNum" sz="quarter" idx="12"/>
          </p:nvPr>
        </p:nvSpPr>
        <p:spPr/>
        <p:txBody>
          <a:bodyPr/>
          <a:lstStyle/>
          <a:p>
            <a:fld id="{F46C79FD-C571-418B-AB0F-5EE936C85276}" type="slidenum">
              <a:rPr lang="en-GB" smtClean="0"/>
              <a:t>24</a:t>
            </a:fld>
            <a:endParaRPr lang="en-GB"/>
          </a:p>
        </p:txBody>
      </p:sp>
      <p:sp>
        <p:nvSpPr>
          <p:cNvPr id="4" name="Title 3">
            <a:extLst>
              <a:ext uri="{FF2B5EF4-FFF2-40B4-BE49-F238E27FC236}">
                <a16:creationId xmlns:a16="http://schemas.microsoft.com/office/drawing/2014/main" id="{AA05146F-BE99-DC65-CF03-225D63F8A77B}"/>
              </a:ext>
            </a:extLst>
          </p:cNvPr>
          <p:cNvSpPr>
            <a:spLocks noGrp="1"/>
          </p:cNvSpPr>
          <p:nvPr>
            <p:ph type="title"/>
          </p:nvPr>
        </p:nvSpPr>
        <p:spPr/>
        <p:txBody>
          <a:bodyPr/>
          <a:lstStyle/>
          <a:p>
            <a:r>
              <a:rPr lang="en-US">
                <a:latin typeface="EC Square Sans Pro"/>
              </a:rPr>
              <a:t>Clean and resource efficient technologies 2/2</a:t>
            </a:r>
            <a:endParaRPr lang="en-US"/>
          </a:p>
        </p:txBody>
      </p:sp>
      <p:sp>
        <p:nvSpPr>
          <p:cNvPr id="6" name="TextBox 5">
            <a:extLst>
              <a:ext uri="{FF2B5EF4-FFF2-40B4-BE49-F238E27FC236}">
                <a16:creationId xmlns:a16="http://schemas.microsoft.com/office/drawing/2014/main" id="{51233D11-84C1-F3A3-DDD4-38B9A52CC29F}"/>
              </a:ext>
            </a:extLst>
          </p:cNvPr>
          <p:cNvSpPr txBox="1"/>
          <p:nvPr/>
        </p:nvSpPr>
        <p:spPr>
          <a:xfrm>
            <a:off x="970721" y="195757"/>
            <a:ext cx="3786005" cy="584775"/>
          </a:xfrm>
          <a:prstGeom prst="rect">
            <a:avLst/>
          </a:prstGeom>
          <a:noFill/>
        </p:spPr>
        <p:txBody>
          <a:bodyPr wrap="square" lIns="91440" tIns="45720" rIns="91440" bIns="45720" anchor="t">
            <a:spAutoFit/>
          </a:bodyPr>
          <a:lstStyle/>
          <a:p>
            <a:r>
              <a:rPr lang="en-IE" sz="3200" b="1">
                <a:solidFill>
                  <a:srgbClr val="FFC000"/>
                </a:solidFill>
                <a:latin typeface="EC Square Sans Pro"/>
              </a:rPr>
              <a:t>STEP </a:t>
            </a:r>
            <a:r>
              <a:rPr lang="en-US" sz="3200" b="1">
                <a:solidFill>
                  <a:schemeClr val="accent2"/>
                </a:solidFill>
                <a:latin typeface="EC Square Sans Pro"/>
              </a:rPr>
              <a:t>SECTORS</a:t>
            </a:r>
            <a:endParaRPr lang="en-GB" sz="3200" b="1" spc="-30">
              <a:solidFill>
                <a:schemeClr val="accent2"/>
              </a:solidFill>
              <a:latin typeface="EC Square Sans Pro" panose="020B0506040000020004" pitchFamily="34" charset="0"/>
            </a:endParaRPr>
          </a:p>
        </p:txBody>
      </p:sp>
      <p:graphicFrame>
        <p:nvGraphicFramePr>
          <p:cNvPr id="7" name="Table 6">
            <a:extLst>
              <a:ext uri="{FF2B5EF4-FFF2-40B4-BE49-F238E27FC236}">
                <a16:creationId xmlns:a16="http://schemas.microsoft.com/office/drawing/2014/main" id="{9CFF2D9D-7E63-8D5A-1B9D-AB04CE685CDC}"/>
              </a:ext>
            </a:extLst>
          </p:cNvPr>
          <p:cNvGraphicFramePr>
            <a:graphicFrameLocks noGrp="1"/>
          </p:cNvGraphicFramePr>
          <p:nvPr/>
        </p:nvGraphicFramePr>
        <p:xfrm>
          <a:off x="841611" y="1262418"/>
          <a:ext cx="11042066" cy="5400852"/>
        </p:xfrm>
        <a:graphic>
          <a:graphicData uri="http://schemas.openxmlformats.org/drawingml/2006/table">
            <a:tbl>
              <a:tblPr bandRow="1">
                <a:tableStyleId>{5C22544A-7EE6-4342-B048-85BDC9FD1C3A}</a:tableStyleId>
              </a:tblPr>
              <a:tblGrid>
                <a:gridCol w="4340180">
                  <a:extLst>
                    <a:ext uri="{9D8B030D-6E8A-4147-A177-3AD203B41FA5}">
                      <a16:colId xmlns:a16="http://schemas.microsoft.com/office/drawing/2014/main" val="4231824569"/>
                    </a:ext>
                  </a:extLst>
                </a:gridCol>
                <a:gridCol w="6701886">
                  <a:extLst>
                    <a:ext uri="{9D8B030D-6E8A-4147-A177-3AD203B41FA5}">
                      <a16:colId xmlns:a16="http://schemas.microsoft.com/office/drawing/2014/main" val="3677471105"/>
                    </a:ext>
                  </a:extLst>
                </a:gridCol>
              </a:tblGrid>
              <a:tr h="310718">
                <a:tc>
                  <a:txBody>
                    <a:bodyPr/>
                    <a:lstStyle/>
                    <a:p>
                      <a:pPr rtl="0" fontAlgn="base">
                        <a:lnSpc>
                          <a:spcPts val="1575"/>
                        </a:lnSpc>
                      </a:pPr>
                      <a:r>
                        <a:rPr lang="en-US" sz="1400" b="1">
                          <a:solidFill>
                            <a:srgbClr val="082B7A"/>
                          </a:solidFill>
                          <a:effectLst/>
                          <a:latin typeface="EC Square Sans Pro"/>
                        </a:rPr>
                        <a:t>Hydropower technologies</a:t>
                      </a:r>
                    </a:p>
                  </a:txBody>
                  <a:tcPr anchor="ctr"/>
                </a:tc>
                <a:tc>
                  <a:txBody>
                    <a:bodyPr/>
                    <a:lstStyle/>
                    <a:p>
                      <a:pPr lvl="0">
                        <a:buNone/>
                      </a:pPr>
                      <a:r>
                        <a:rPr lang="en-US" sz="1400">
                          <a:solidFill>
                            <a:srgbClr val="082B7A"/>
                          </a:solidFill>
                          <a:effectLst/>
                          <a:latin typeface="EC Square Sans Pro"/>
                        </a:rPr>
                        <a:t>Hydropower technologies</a:t>
                      </a:r>
                      <a:endParaRPr lang="en-US" sz="1400">
                        <a:solidFill>
                          <a:srgbClr val="082B7A"/>
                        </a:solidFill>
                        <a:latin typeface="EC Square Sans Pro"/>
                      </a:endParaRPr>
                    </a:p>
                  </a:txBody>
                  <a:tcPr marL="0" marR="0" marT="0" marB="0" anchor="ctr"/>
                </a:tc>
                <a:extLst>
                  <a:ext uri="{0D108BD9-81ED-4DB2-BD59-A6C34878D82A}">
                    <a16:rowId xmlns:a16="http://schemas.microsoft.com/office/drawing/2014/main" val="2950483978"/>
                  </a:ext>
                </a:extLst>
              </a:tr>
              <a:tr h="609486">
                <a:tc>
                  <a:txBody>
                    <a:bodyPr/>
                    <a:lstStyle/>
                    <a:p>
                      <a:pPr rtl="0" fontAlgn="base">
                        <a:lnSpc>
                          <a:spcPts val="1575"/>
                        </a:lnSpc>
                      </a:pPr>
                      <a:r>
                        <a:rPr lang="en-US" sz="1400" b="1">
                          <a:solidFill>
                            <a:srgbClr val="082B7A"/>
                          </a:solidFill>
                          <a:effectLst/>
                          <a:latin typeface="EC Square Sans Pro"/>
                        </a:rPr>
                        <a:t>Other renewable energy technologies</a:t>
                      </a:r>
                    </a:p>
                  </a:txBody>
                  <a:tcPr anchor="ctr"/>
                </a:tc>
                <a:tc>
                  <a:txBody>
                    <a:bodyPr/>
                    <a:lstStyle/>
                    <a:p>
                      <a:pPr lvl="0">
                        <a:buNone/>
                      </a:pPr>
                      <a:r>
                        <a:rPr lang="en-US" sz="1400">
                          <a:solidFill>
                            <a:srgbClr val="082B7A"/>
                          </a:solidFill>
                          <a:effectLst/>
                          <a:latin typeface="EC Square Sans Pro"/>
                        </a:rPr>
                        <a:t>Osmotic energy technologies; ambient energy technologies, other than heat </a:t>
                      </a:r>
                      <a:br>
                        <a:rPr lang="en-US" sz="1400">
                          <a:solidFill>
                            <a:srgbClr val="082B7A"/>
                          </a:solidFill>
                          <a:effectLst/>
                          <a:latin typeface="EC Square Sans Pro"/>
                        </a:rPr>
                      </a:br>
                      <a:r>
                        <a:rPr lang="en-US" sz="1400">
                          <a:solidFill>
                            <a:srgbClr val="082B7A"/>
                          </a:solidFill>
                          <a:effectLst/>
                          <a:latin typeface="EC Square Sans Pro"/>
                        </a:rPr>
                        <a:t>pumps; biomass technologies; landfill gas technologies;  other renewable energy technologies, etc.</a:t>
                      </a:r>
                      <a:endParaRPr lang="en-US" sz="1400">
                        <a:solidFill>
                          <a:srgbClr val="082B7A"/>
                        </a:solidFill>
                        <a:latin typeface="EC Square Sans Pro"/>
                      </a:endParaRPr>
                    </a:p>
                  </a:txBody>
                  <a:tcPr marL="0" marR="0" marT="0" marB="0" anchor="ctr"/>
                </a:tc>
                <a:extLst>
                  <a:ext uri="{0D108BD9-81ED-4DB2-BD59-A6C34878D82A}">
                    <a16:rowId xmlns:a16="http://schemas.microsoft.com/office/drawing/2014/main" val="3969427098"/>
                  </a:ext>
                </a:extLst>
              </a:tr>
              <a:tr h="466077">
                <a:tc>
                  <a:txBody>
                    <a:bodyPr/>
                    <a:lstStyle/>
                    <a:p>
                      <a:pPr rtl="0" fontAlgn="base">
                        <a:lnSpc>
                          <a:spcPts val="1575"/>
                        </a:lnSpc>
                      </a:pPr>
                      <a:r>
                        <a:rPr lang="en-US" sz="1400" b="1">
                          <a:solidFill>
                            <a:srgbClr val="082B7A"/>
                          </a:solidFill>
                          <a:effectLst/>
                          <a:latin typeface="EC Square Sans Pro"/>
                        </a:rPr>
                        <a:t>Energy system-related energy efficiency </a:t>
                      </a:r>
                      <a:br>
                        <a:rPr lang="en-US" sz="1400" b="1">
                          <a:solidFill>
                            <a:srgbClr val="082B7A"/>
                          </a:solidFill>
                          <a:effectLst/>
                          <a:latin typeface="EC Square Sans Pro"/>
                        </a:rPr>
                      </a:br>
                      <a:r>
                        <a:rPr lang="en-US" sz="1400" b="1">
                          <a:solidFill>
                            <a:srgbClr val="082B7A"/>
                          </a:solidFill>
                          <a:effectLst/>
                          <a:latin typeface="EC Square Sans Pro"/>
                        </a:rPr>
                        <a:t>technologies</a:t>
                      </a:r>
                    </a:p>
                  </a:txBody>
                  <a:tcPr anchor="ctr"/>
                </a:tc>
                <a:tc>
                  <a:txBody>
                    <a:bodyPr/>
                    <a:lstStyle/>
                    <a:p>
                      <a:pPr lvl="0">
                        <a:buNone/>
                      </a:pPr>
                      <a:r>
                        <a:rPr lang="en-US" sz="1400">
                          <a:solidFill>
                            <a:srgbClr val="082B7A"/>
                          </a:solidFill>
                          <a:effectLst/>
                          <a:latin typeface="EC Square Sans Pro"/>
                        </a:rPr>
                        <a:t>Energy system-related energy efficiency technologies; heat grid technologies; </a:t>
                      </a:r>
                      <a:br>
                        <a:rPr lang="en-US" sz="1400">
                          <a:solidFill>
                            <a:srgbClr val="082B7A"/>
                          </a:solidFill>
                          <a:effectLst/>
                          <a:latin typeface="EC Square Sans Pro"/>
                        </a:rPr>
                      </a:br>
                      <a:r>
                        <a:rPr lang="en-US" sz="1400">
                          <a:solidFill>
                            <a:srgbClr val="082B7A"/>
                          </a:solidFill>
                          <a:effectLst/>
                          <a:latin typeface="EC Square Sans Pro"/>
                        </a:rPr>
                        <a:t>other energy system-related energy efficiency technologies</a:t>
                      </a:r>
                      <a:endParaRPr lang="en-US" sz="1400">
                        <a:solidFill>
                          <a:srgbClr val="082B7A"/>
                        </a:solidFill>
                        <a:latin typeface="EC Square Sans Pro"/>
                      </a:endParaRPr>
                    </a:p>
                  </a:txBody>
                  <a:tcPr marL="0" marR="0" marT="0" marB="0" anchor="ctr"/>
                </a:tc>
                <a:extLst>
                  <a:ext uri="{0D108BD9-81ED-4DB2-BD59-A6C34878D82A}">
                    <a16:rowId xmlns:a16="http://schemas.microsoft.com/office/drawing/2014/main" val="2695698850"/>
                  </a:ext>
                </a:extLst>
              </a:tr>
              <a:tr h="466077">
                <a:tc>
                  <a:txBody>
                    <a:bodyPr/>
                    <a:lstStyle/>
                    <a:p>
                      <a:pPr rtl="0" fontAlgn="base">
                        <a:lnSpc>
                          <a:spcPts val="1575"/>
                        </a:lnSpc>
                      </a:pPr>
                      <a:r>
                        <a:rPr lang="en-US" sz="1400" b="1">
                          <a:solidFill>
                            <a:srgbClr val="082B7A"/>
                          </a:solidFill>
                          <a:effectLst/>
                          <a:latin typeface="EC Square Sans Pro"/>
                        </a:rPr>
                        <a:t>Renewable fuels of non-biological origin </a:t>
                      </a:r>
                      <a:br>
                        <a:rPr lang="en-US" sz="1400" b="1">
                          <a:solidFill>
                            <a:srgbClr val="082B7A"/>
                          </a:solidFill>
                          <a:effectLst/>
                          <a:latin typeface="EC Square Sans Pro"/>
                        </a:rPr>
                      </a:br>
                      <a:r>
                        <a:rPr lang="en-US" sz="1400" b="1">
                          <a:solidFill>
                            <a:srgbClr val="082B7A"/>
                          </a:solidFill>
                          <a:effectLst/>
                          <a:latin typeface="EC Square Sans Pro"/>
                        </a:rPr>
                        <a:t>technologies</a:t>
                      </a:r>
                    </a:p>
                  </a:txBody>
                  <a:tcPr anchor="ctr"/>
                </a:tc>
                <a:tc>
                  <a:txBody>
                    <a:bodyPr/>
                    <a:lstStyle/>
                    <a:p>
                      <a:pPr lvl="0">
                        <a:buNone/>
                      </a:pPr>
                      <a:r>
                        <a:rPr lang="en-US" sz="1400">
                          <a:solidFill>
                            <a:srgbClr val="082B7A"/>
                          </a:solidFill>
                          <a:effectLst/>
                          <a:latin typeface="EC Square Sans Pro"/>
                        </a:rPr>
                        <a:t>Renewable fuels of non-biological origin technologies</a:t>
                      </a:r>
                      <a:endParaRPr lang="en-US" sz="1400">
                        <a:solidFill>
                          <a:srgbClr val="082B7A"/>
                        </a:solidFill>
                        <a:latin typeface="EC Square Sans Pro"/>
                      </a:endParaRPr>
                    </a:p>
                  </a:txBody>
                  <a:tcPr marL="0" marR="0" marT="0" marB="0" anchor="ctr"/>
                </a:tc>
                <a:extLst>
                  <a:ext uri="{0D108BD9-81ED-4DB2-BD59-A6C34878D82A}">
                    <a16:rowId xmlns:a16="http://schemas.microsoft.com/office/drawing/2014/main" val="3089266253"/>
                  </a:ext>
                </a:extLst>
              </a:tr>
              <a:tr h="310718">
                <a:tc>
                  <a:txBody>
                    <a:bodyPr/>
                    <a:lstStyle/>
                    <a:p>
                      <a:pPr rtl="0" fontAlgn="base">
                        <a:lnSpc>
                          <a:spcPts val="1575"/>
                        </a:lnSpc>
                      </a:pPr>
                      <a:r>
                        <a:rPr lang="en-US" sz="1400" b="1">
                          <a:solidFill>
                            <a:srgbClr val="082B7A"/>
                          </a:solidFill>
                          <a:effectLst/>
                          <a:latin typeface="EC Square Sans Pro"/>
                        </a:rPr>
                        <a:t>Biotech climate and energy solutions</a:t>
                      </a:r>
                    </a:p>
                  </a:txBody>
                  <a:tcPr anchor="ctr"/>
                </a:tc>
                <a:tc>
                  <a:txBody>
                    <a:bodyPr/>
                    <a:lstStyle/>
                    <a:p>
                      <a:pPr lvl="0">
                        <a:buNone/>
                      </a:pPr>
                      <a:r>
                        <a:rPr lang="en-US" sz="1400">
                          <a:solidFill>
                            <a:srgbClr val="082B7A"/>
                          </a:solidFill>
                          <a:effectLst/>
                          <a:latin typeface="EC Square Sans Pro"/>
                        </a:rPr>
                        <a:t>Biotech climate and energy solutions</a:t>
                      </a:r>
                      <a:endParaRPr lang="en-US" sz="1400">
                        <a:solidFill>
                          <a:srgbClr val="082B7A"/>
                        </a:solidFill>
                        <a:latin typeface="EC Square Sans Pro"/>
                      </a:endParaRPr>
                    </a:p>
                  </a:txBody>
                  <a:tcPr marL="0" marR="0" marT="0" marB="0" anchor="ctr"/>
                </a:tc>
                <a:extLst>
                  <a:ext uri="{0D108BD9-81ED-4DB2-BD59-A6C34878D82A}">
                    <a16:rowId xmlns:a16="http://schemas.microsoft.com/office/drawing/2014/main" val="1751942249"/>
                  </a:ext>
                </a:extLst>
              </a:tr>
              <a:tr h="466077">
                <a:tc>
                  <a:txBody>
                    <a:bodyPr/>
                    <a:lstStyle/>
                    <a:p>
                      <a:pPr rtl="0" fontAlgn="base">
                        <a:lnSpc>
                          <a:spcPts val="1575"/>
                        </a:lnSpc>
                      </a:pPr>
                      <a:r>
                        <a:rPr lang="en-US" sz="1400" b="1">
                          <a:solidFill>
                            <a:srgbClr val="082B7A"/>
                          </a:solidFill>
                          <a:effectLst/>
                          <a:latin typeface="EC Square Sans Pro"/>
                        </a:rPr>
                        <a:t>Transformative industrial technologies </a:t>
                      </a:r>
                      <a:br>
                        <a:rPr lang="en-US" sz="1400" b="1">
                          <a:solidFill>
                            <a:srgbClr val="082B7A"/>
                          </a:solidFill>
                          <a:effectLst/>
                          <a:latin typeface="EC Square Sans Pro"/>
                        </a:rPr>
                      </a:br>
                      <a:r>
                        <a:rPr lang="en-US" sz="1400" b="1">
                          <a:solidFill>
                            <a:srgbClr val="082B7A"/>
                          </a:solidFill>
                          <a:effectLst/>
                          <a:latin typeface="EC Square Sans Pro"/>
                        </a:rPr>
                        <a:t>for decarbonisation</a:t>
                      </a:r>
                    </a:p>
                  </a:txBody>
                  <a:tcPr anchor="ctr"/>
                </a:tc>
                <a:tc>
                  <a:txBody>
                    <a:bodyPr/>
                    <a:lstStyle/>
                    <a:p>
                      <a:pPr lvl="0">
                        <a:buNone/>
                      </a:pPr>
                      <a:r>
                        <a:rPr lang="en-US" sz="1400">
                          <a:solidFill>
                            <a:srgbClr val="082B7A"/>
                          </a:solidFill>
                          <a:effectLst/>
                          <a:latin typeface="EC Square Sans Pro"/>
                        </a:rPr>
                        <a:t>Transformative industrial technologies for decarbonisation</a:t>
                      </a:r>
                      <a:endParaRPr lang="en-US" sz="1400">
                        <a:solidFill>
                          <a:srgbClr val="082B7A"/>
                        </a:solidFill>
                        <a:latin typeface="EC Square Sans Pro"/>
                      </a:endParaRPr>
                    </a:p>
                  </a:txBody>
                  <a:tcPr marL="0" marR="0" marT="0" marB="0" anchor="ctr"/>
                </a:tc>
                <a:extLst>
                  <a:ext uri="{0D108BD9-81ED-4DB2-BD59-A6C34878D82A}">
                    <a16:rowId xmlns:a16="http://schemas.microsoft.com/office/drawing/2014/main" val="868062576"/>
                  </a:ext>
                </a:extLst>
              </a:tr>
              <a:tr h="310718">
                <a:tc>
                  <a:txBody>
                    <a:bodyPr/>
                    <a:lstStyle/>
                    <a:p>
                      <a:pPr rtl="0" fontAlgn="base">
                        <a:lnSpc>
                          <a:spcPts val="1575"/>
                        </a:lnSpc>
                      </a:pPr>
                      <a:r>
                        <a:rPr lang="en-US" sz="1400" b="1">
                          <a:solidFill>
                            <a:srgbClr val="082B7A"/>
                          </a:solidFill>
                          <a:effectLst/>
                          <a:latin typeface="EC Square Sans Pro"/>
                        </a:rPr>
                        <a:t>CO2 transport and utilisation technologies</a:t>
                      </a:r>
                    </a:p>
                  </a:txBody>
                  <a:tcPr anchor="ctr"/>
                </a:tc>
                <a:tc>
                  <a:txBody>
                    <a:bodyPr/>
                    <a:lstStyle/>
                    <a:p>
                      <a:pPr lvl="0">
                        <a:buNone/>
                      </a:pPr>
                      <a:r>
                        <a:rPr lang="en-US" sz="1400">
                          <a:solidFill>
                            <a:srgbClr val="082B7A"/>
                          </a:solidFill>
                          <a:effectLst/>
                          <a:latin typeface="EC Square Sans Pro"/>
                        </a:rPr>
                        <a:t>CO2 transport technologies; CO2 utilisation technologies</a:t>
                      </a:r>
                      <a:endParaRPr lang="en-US" sz="1400">
                        <a:solidFill>
                          <a:srgbClr val="082B7A"/>
                        </a:solidFill>
                        <a:latin typeface="EC Square Sans Pro"/>
                      </a:endParaRPr>
                    </a:p>
                  </a:txBody>
                  <a:tcPr marL="0" marR="0" marT="0" marB="0" anchor="ctr"/>
                </a:tc>
                <a:extLst>
                  <a:ext uri="{0D108BD9-81ED-4DB2-BD59-A6C34878D82A}">
                    <a16:rowId xmlns:a16="http://schemas.microsoft.com/office/drawing/2014/main" val="2830095279"/>
                  </a:ext>
                </a:extLst>
              </a:tr>
              <a:tr h="454127">
                <a:tc>
                  <a:txBody>
                    <a:bodyPr/>
                    <a:lstStyle/>
                    <a:p>
                      <a:pPr rtl="0" fontAlgn="base">
                        <a:lnSpc>
                          <a:spcPts val="1575"/>
                        </a:lnSpc>
                      </a:pPr>
                      <a:r>
                        <a:rPr lang="en-US" sz="1400" b="1">
                          <a:solidFill>
                            <a:srgbClr val="082B7A"/>
                          </a:solidFill>
                          <a:effectLst/>
                          <a:latin typeface="EC Square Sans Pro"/>
                        </a:rPr>
                        <a:t>Wind and electric propulsion technologies for transportation</a:t>
                      </a:r>
                    </a:p>
                  </a:txBody>
                  <a:tcPr anchor="ctr"/>
                </a:tc>
                <a:tc>
                  <a:txBody>
                    <a:bodyPr/>
                    <a:lstStyle/>
                    <a:p>
                      <a:pPr lvl="0">
                        <a:buNone/>
                      </a:pPr>
                      <a:r>
                        <a:rPr lang="en-US" sz="1400">
                          <a:solidFill>
                            <a:srgbClr val="082B7A"/>
                          </a:solidFill>
                          <a:effectLst/>
                          <a:latin typeface="EC Square Sans Pro"/>
                        </a:rPr>
                        <a:t>Wind propulsion technologies; electric propulsion technologies</a:t>
                      </a:r>
                      <a:endParaRPr lang="en-US" sz="1400">
                        <a:solidFill>
                          <a:srgbClr val="082B7A"/>
                        </a:solidFill>
                        <a:latin typeface="EC Square Sans Pro"/>
                      </a:endParaRPr>
                    </a:p>
                  </a:txBody>
                  <a:tcPr marL="0" marR="0" marT="0" marB="0" anchor="ctr"/>
                </a:tc>
                <a:extLst>
                  <a:ext uri="{0D108BD9-81ED-4DB2-BD59-A6C34878D82A}">
                    <a16:rowId xmlns:a16="http://schemas.microsoft.com/office/drawing/2014/main" val="528462629"/>
                  </a:ext>
                </a:extLst>
              </a:tr>
              <a:tr h="310718">
                <a:tc>
                  <a:txBody>
                    <a:bodyPr/>
                    <a:lstStyle/>
                    <a:p>
                      <a:pPr rtl="0" fontAlgn="base">
                        <a:lnSpc>
                          <a:spcPts val="1575"/>
                        </a:lnSpc>
                      </a:pPr>
                      <a:r>
                        <a:rPr lang="en-US" sz="1400" b="1">
                          <a:solidFill>
                            <a:srgbClr val="082B7A"/>
                          </a:solidFill>
                          <a:effectLst/>
                          <a:latin typeface="EC Square Sans Pro"/>
                        </a:rPr>
                        <a:t>Other nuclear technologies</a:t>
                      </a:r>
                    </a:p>
                  </a:txBody>
                  <a:tcPr anchor="ctr"/>
                </a:tc>
                <a:tc>
                  <a:txBody>
                    <a:bodyPr/>
                    <a:lstStyle/>
                    <a:p>
                      <a:pPr lvl="0">
                        <a:buNone/>
                      </a:pPr>
                      <a:r>
                        <a:rPr lang="en-US" sz="1400">
                          <a:solidFill>
                            <a:srgbClr val="082B7A"/>
                          </a:solidFill>
                          <a:effectLst/>
                          <a:latin typeface="EC Square Sans Pro"/>
                        </a:rPr>
                        <a:t>Other nuclear technologies</a:t>
                      </a:r>
                      <a:endParaRPr lang="en-US" sz="1400">
                        <a:solidFill>
                          <a:srgbClr val="082B7A"/>
                        </a:solidFill>
                        <a:latin typeface="EC Square Sans Pro"/>
                      </a:endParaRPr>
                    </a:p>
                  </a:txBody>
                  <a:tcPr marL="0" marR="0" marT="0" marB="0" anchor="ctr"/>
                </a:tc>
                <a:extLst>
                  <a:ext uri="{0D108BD9-81ED-4DB2-BD59-A6C34878D82A}">
                    <a16:rowId xmlns:a16="http://schemas.microsoft.com/office/drawing/2014/main" val="853666271"/>
                  </a:ext>
                </a:extLst>
              </a:tr>
              <a:tr h="489979">
                <a:tc>
                  <a:txBody>
                    <a:bodyPr/>
                    <a:lstStyle/>
                    <a:p>
                      <a:pPr rtl="0" fontAlgn="base">
                        <a:lnSpc>
                          <a:spcPts val="1575"/>
                        </a:lnSpc>
                      </a:pPr>
                      <a:r>
                        <a:rPr lang="en-US" sz="1400" b="1">
                          <a:solidFill>
                            <a:srgbClr val="082B7A"/>
                          </a:solidFill>
                          <a:effectLst/>
                          <a:latin typeface="EC Square Sans Pro"/>
                        </a:rPr>
                        <a:t>Advanced materials, manufacturing and </a:t>
                      </a:r>
                      <a:br>
                        <a:rPr lang="en-US" sz="1400" b="1">
                          <a:solidFill>
                            <a:srgbClr val="082B7A"/>
                          </a:solidFill>
                          <a:effectLst/>
                          <a:latin typeface="EC Square Sans Pro"/>
                        </a:rPr>
                      </a:br>
                      <a:r>
                        <a:rPr lang="en-US" sz="1400" b="1">
                          <a:solidFill>
                            <a:srgbClr val="082B7A"/>
                          </a:solidFill>
                          <a:effectLst/>
                          <a:latin typeface="EC Square Sans Pro"/>
                        </a:rPr>
                        <a:t>recycling technologies</a:t>
                      </a:r>
                    </a:p>
                  </a:txBody>
                  <a:tcPr anchor="ctr"/>
                </a:tc>
                <a:tc>
                  <a:txBody>
                    <a:bodyPr/>
                    <a:lstStyle/>
                    <a:p>
                      <a:pPr lvl="0" algn="l">
                        <a:lnSpc>
                          <a:spcPct val="100000"/>
                        </a:lnSpc>
                        <a:spcBef>
                          <a:spcPts val="0"/>
                        </a:spcBef>
                        <a:spcAft>
                          <a:spcPts val="0"/>
                        </a:spcAft>
                        <a:buNone/>
                      </a:pPr>
                      <a:r>
                        <a:rPr lang="en-US" sz="1400" b="0" i="0" u="none" strike="noStrike" noProof="0">
                          <a:solidFill>
                            <a:srgbClr val="082B7A"/>
                          </a:solidFill>
                          <a:effectLst/>
                          <a:latin typeface="EC Square Sans Pro"/>
                        </a:rPr>
                        <a:t>Technologies for nanomaterials; smart materials; advanced ceramic materials; stealth materials; safe and sustainable by design materials; etc.</a:t>
                      </a:r>
                      <a:endParaRPr lang="en-US" sz="1400">
                        <a:latin typeface="EC Square Sans Pro"/>
                      </a:endParaRPr>
                    </a:p>
                  </a:txBody>
                  <a:tcPr anchor="ctr"/>
                </a:tc>
                <a:extLst>
                  <a:ext uri="{0D108BD9-81ED-4DB2-BD59-A6C34878D82A}">
                    <a16:rowId xmlns:a16="http://schemas.microsoft.com/office/drawing/2014/main" val="1344525377"/>
                  </a:ext>
                </a:extLst>
              </a:tr>
              <a:tr h="466077">
                <a:tc>
                  <a:txBody>
                    <a:bodyPr/>
                    <a:lstStyle/>
                    <a:p>
                      <a:pPr rtl="0" fontAlgn="base">
                        <a:lnSpc>
                          <a:spcPts val="1575"/>
                        </a:lnSpc>
                      </a:pPr>
                      <a:r>
                        <a:rPr lang="en-US" sz="1400" b="1">
                          <a:solidFill>
                            <a:srgbClr val="082B7A"/>
                          </a:solidFill>
                          <a:effectLst/>
                          <a:latin typeface="EC Square Sans Pro"/>
                        </a:rPr>
                        <a:t>Technologies vital to sustainability such </a:t>
                      </a:r>
                      <a:br>
                        <a:rPr lang="en-US" sz="1400" b="1">
                          <a:solidFill>
                            <a:srgbClr val="082B7A"/>
                          </a:solidFill>
                          <a:effectLst/>
                          <a:latin typeface="EC Square Sans Pro"/>
                        </a:rPr>
                      </a:br>
                      <a:r>
                        <a:rPr lang="en-US" sz="1400" b="1">
                          <a:solidFill>
                            <a:srgbClr val="082B7A"/>
                          </a:solidFill>
                          <a:effectLst/>
                          <a:latin typeface="EC Square Sans Pro"/>
                        </a:rPr>
                        <a:t>as water purification and desalination</a:t>
                      </a:r>
                    </a:p>
                  </a:txBody>
                  <a:tcPr anchor="ctr"/>
                </a:tc>
                <a:tc>
                  <a:txBody>
                    <a:bodyPr/>
                    <a:lstStyle/>
                    <a:p>
                      <a:pPr lvl="0">
                        <a:lnSpc>
                          <a:spcPts val="1575"/>
                        </a:lnSpc>
                        <a:buNone/>
                      </a:pPr>
                      <a:r>
                        <a:rPr lang="en-US" sz="1400" b="0" i="0" u="none" strike="noStrike" noProof="0">
                          <a:solidFill>
                            <a:srgbClr val="082B7A"/>
                          </a:solidFill>
                          <a:effectLst/>
                          <a:latin typeface="EC Square Sans Pro"/>
                        </a:rPr>
                        <a:t>Purification and desalination technologies</a:t>
                      </a:r>
                      <a:endParaRPr lang="en-US" sz="1400">
                        <a:latin typeface="EC Square Sans Pro"/>
                      </a:endParaRPr>
                    </a:p>
                  </a:txBody>
                  <a:tcPr anchor="ctr"/>
                </a:tc>
                <a:extLst>
                  <a:ext uri="{0D108BD9-81ED-4DB2-BD59-A6C34878D82A}">
                    <a16:rowId xmlns:a16="http://schemas.microsoft.com/office/drawing/2014/main" val="1983924521"/>
                  </a:ext>
                </a:extLst>
              </a:tr>
              <a:tr h="454127">
                <a:tc>
                  <a:txBody>
                    <a:bodyPr/>
                    <a:lstStyle/>
                    <a:p>
                      <a:pPr rtl="0" fontAlgn="base">
                        <a:lnSpc>
                          <a:spcPts val="1575"/>
                        </a:lnSpc>
                      </a:pPr>
                      <a:r>
                        <a:rPr lang="en-US" sz="1400" b="1">
                          <a:solidFill>
                            <a:srgbClr val="082B7A"/>
                          </a:solidFill>
                          <a:effectLst/>
                          <a:latin typeface="EC Square Sans Pro"/>
                        </a:rPr>
                        <a:t>Circular economy technologies</a:t>
                      </a:r>
                    </a:p>
                  </a:txBody>
                  <a:tcPr anchor="ctr"/>
                </a:tc>
                <a:tc>
                  <a:txBody>
                    <a:bodyPr/>
                    <a:lstStyle/>
                    <a:p>
                      <a:pPr lvl="0">
                        <a:lnSpc>
                          <a:spcPts val="1575"/>
                        </a:lnSpc>
                        <a:buNone/>
                      </a:pPr>
                      <a:r>
                        <a:rPr lang="en-US" sz="1400" b="0" i="0" u="none" strike="noStrike" baseline="0" noProof="0">
                          <a:solidFill>
                            <a:srgbClr val="082B7A"/>
                          </a:solidFill>
                          <a:effectLst/>
                          <a:latin typeface="EC Square Sans Pro"/>
                        </a:rPr>
                        <a:t>Technologies for the reuse and recycling of electronics (e-waste); circular bioeconomy technologies </a:t>
                      </a:r>
                      <a:endParaRPr lang="en-US" sz="1400">
                        <a:latin typeface="EC Square Sans Pro"/>
                      </a:endParaRPr>
                    </a:p>
                  </a:txBody>
                  <a:tcPr anchor="ctr"/>
                </a:tc>
                <a:extLst>
                  <a:ext uri="{0D108BD9-81ED-4DB2-BD59-A6C34878D82A}">
                    <a16:rowId xmlns:a16="http://schemas.microsoft.com/office/drawing/2014/main" val="4074125052"/>
                  </a:ext>
                </a:extLst>
              </a:tr>
            </a:tbl>
          </a:graphicData>
        </a:graphic>
      </p:graphicFrame>
    </p:spTree>
    <p:extLst>
      <p:ext uri="{BB962C8B-B14F-4D97-AF65-F5344CB8AC3E}">
        <p14:creationId xmlns:p14="http://schemas.microsoft.com/office/powerpoint/2010/main" val="70445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11">
            <a:extLst>
              <a:ext uri="{FF2B5EF4-FFF2-40B4-BE49-F238E27FC236}">
                <a16:creationId xmlns:a16="http://schemas.microsoft.com/office/drawing/2014/main" id="{11850138-B2DA-02A7-DFE2-5F264AA6D209}"/>
              </a:ext>
            </a:extLst>
          </p:cNvPr>
          <p:cNvGraphicFramePr>
            <a:graphicFrameLocks noGrp="1"/>
          </p:cNvGraphicFramePr>
          <p:nvPr>
            <p:ph idx="1"/>
          </p:nvPr>
        </p:nvGraphicFramePr>
        <p:xfrm>
          <a:off x="841611" y="1467134"/>
          <a:ext cx="10949852" cy="5048235"/>
        </p:xfrm>
        <a:graphic>
          <a:graphicData uri="http://schemas.openxmlformats.org/drawingml/2006/table">
            <a:tbl>
              <a:tblPr bandRow="1">
                <a:tableStyleId>{5C22544A-7EE6-4342-B048-85BDC9FD1C3A}</a:tableStyleId>
              </a:tblPr>
              <a:tblGrid>
                <a:gridCol w="2730321">
                  <a:extLst>
                    <a:ext uri="{9D8B030D-6E8A-4147-A177-3AD203B41FA5}">
                      <a16:colId xmlns:a16="http://schemas.microsoft.com/office/drawing/2014/main" val="1623074678"/>
                    </a:ext>
                  </a:extLst>
                </a:gridCol>
                <a:gridCol w="8219531">
                  <a:extLst>
                    <a:ext uri="{9D8B030D-6E8A-4147-A177-3AD203B41FA5}">
                      <a16:colId xmlns:a16="http://schemas.microsoft.com/office/drawing/2014/main" val="58144272"/>
                    </a:ext>
                  </a:extLst>
                </a:gridCol>
              </a:tblGrid>
              <a:tr h="588372">
                <a:tc>
                  <a:txBody>
                    <a:bodyPr/>
                    <a:lstStyle/>
                    <a:p>
                      <a:pPr lvl="0">
                        <a:buNone/>
                      </a:pPr>
                      <a:r>
                        <a:rPr lang="en-US" sz="1800" b="1">
                          <a:solidFill>
                            <a:schemeClr val="accent4"/>
                          </a:solidFill>
                          <a:effectLst/>
                          <a:latin typeface="EC Square Sans Pro"/>
                        </a:rPr>
                        <a:t>DNA/RNA</a:t>
                      </a:r>
                    </a:p>
                  </a:txBody>
                  <a:tcPr marL="0" marR="0" marT="0" marB="0" anchor="ctr"/>
                </a:tc>
                <a:tc>
                  <a:txBody>
                    <a:bodyPr/>
                    <a:lstStyle/>
                    <a:p>
                      <a:pPr lvl="0">
                        <a:buNone/>
                      </a:pPr>
                      <a:r>
                        <a:rPr lang="en-US" sz="1800" b="0" i="0" u="none" strike="noStrike" noProof="0">
                          <a:solidFill>
                            <a:schemeClr val="accent4"/>
                          </a:solidFill>
                          <a:effectLst/>
                          <a:latin typeface="EC Square Sans Pro"/>
                        </a:rPr>
                        <a:t>Genomics; pharmacogenomics; gene probes; genetic engineering; DNA/RNA sequencing/synthesis/amplification; gene expression profiling,etc.</a:t>
                      </a:r>
                      <a:endParaRPr lang="en-US" sz="1800">
                        <a:solidFill>
                          <a:schemeClr val="accent4"/>
                        </a:solidFill>
                        <a:latin typeface="EC Square Sans Pro"/>
                      </a:endParaRPr>
                    </a:p>
                  </a:txBody>
                  <a:tcPr marL="0" marR="0" marT="0" marB="0" anchor="ctr"/>
                </a:tc>
                <a:extLst>
                  <a:ext uri="{0D108BD9-81ED-4DB2-BD59-A6C34878D82A}">
                    <a16:rowId xmlns:a16="http://schemas.microsoft.com/office/drawing/2014/main" val="3358424339"/>
                  </a:ext>
                </a:extLst>
              </a:tr>
              <a:tr h="682512">
                <a:tc>
                  <a:txBody>
                    <a:bodyPr/>
                    <a:lstStyle/>
                    <a:p>
                      <a:pPr lvl="0">
                        <a:buNone/>
                      </a:pPr>
                      <a:r>
                        <a:rPr lang="en-US" sz="1800" b="1">
                          <a:solidFill>
                            <a:schemeClr val="accent4"/>
                          </a:solidFill>
                          <a:effectLst/>
                          <a:latin typeface="EC Square Sans Pro"/>
                        </a:rPr>
                        <a:t>Proteins and other molecules</a:t>
                      </a:r>
                    </a:p>
                  </a:txBody>
                  <a:tcPr marL="0" marR="0" marT="0" marB="0" anchor="ctr"/>
                </a:tc>
                <a:tc>
                  <a:txBody>
                    <a:bodyPr/>
                    <a:lstStyle/>
                    <a:p>
                      <a:pPr lvl="0" algn="l">
                        <a:lnSpc>
                          <a:spcPct val="100000"/>
                        </a:lnSpc>
                        <a:spcBef>
                          <a:spcPts val="0"/>
                        </a:spcBef>
                        <a:spcAft>
                          <a:spcPts val="0"/>
                        </a:spcAft>
                        <a:buNone/>
                      </a:pPr>
                      <a:r>
                        <a:rPr lang="en-US" sz="1800" b="0" i="0" u="none" strike="noStrike" noProof="0">
                          <a:solidFill>
                            <a:schemeClr val="accent4"/>
                          </a:solidFill>
                          <a:effectLst/>
                          <a:latin typeface="EC Square Sans Pro"/>
                        </a:rPr>
                        <a:t>Sequencing/synthesis/engineering/manufacturing of proteins and peptides (including large molecule hormones); improved delivery methods for large molecule drugs, etc.</a:t>
                      </a:r>
                      <a:endParaRPr lang="en-US" sz="1800">
                        <a:solidFill>
                          <a:schemeClr val="accent4"/>
                        </a:solidFill>
                        <a:latin typeface="EC Square Sans Pro"/>
                      </a:endParaRPr>
                    </a:p>
                  </a:txBody>
                  <a:tcPr marL="0" marR="0" marT="0" marB="0" anchor="ctr"/>
                </a:tc>
                <a:extLst>
                  <a:ext uri="{0D108BD9-81ED-4DB2-BD59-A6C34878D82A}">
                    <a16:rowId xmlns:a16="http://schemas.microsoft.com/office/drawing/2014/main" val="2039278921"/>
                  </a:ext>
                </a:extLst>
              </a:tr>
              <a:tr h="682512">
                <a:tc>
                  <a:txBody>
                    <a:bodyPr/>
                    <a:lstStyle/>
                    <a:p>
                      <a:pPr lvl="0">
                        <a:buNone/>
                      </a:pPr>
                      <a:r>
                        <a:rPr lang="en-US" sz="1800" b="1">
                          <a:solidFill>
                            <a:schemeClr val="accent4"/>
                          </a:solidFill>
                          <a:effectLst/>
                          <a:latin typeface="EC Square Sans Pro"/>
                        </a:rPr>
                        <a:t>Cell and tissue culture and engineering</a:t>
                      </a:r>
                    </a:p>
                  </a:txBody>
                  <a:tcPr marL="0" marR="0" marT="0" marB="0" anchor="ctr"/>
                </a:tc>
                <a:tc>
                  <a:txBody>
                    <a:bodyPr/>
                    <a:lstStyle/>
                    <a:p>
                      <a:pPr lvl="0">
                        <a:buNone/>
                      </a:pPr>
                      <a:r>
                        <a:rPr lang="en-US" sz="1800" b="0" i="0" u="none" strike="noStrike" noProof="0">
                          <a:solidFill>
                            <a:schemeClr val="accent4"/>
                          </a:solidFill>
                          <a:effectLst/>
                          <a:latin typeface="EC Square Sans Pro"/>
                        </a:rPr>
                        <a:t>Cell/tissue culture; tissue engineering; cellular fusion; marker assisted breeding technologies; etc.</a:t>
                      </a:r>
                      <a:endParaRPr lang="en-US" sz="1800">
                        <a:solidFill>
                          <a:schemeClr val="accent4"/>
                        </a:solidFill>
                        <a:latin typeface="EC Square Sans Pro"/>
                      </a:endParaRPr>
                    </a:p>
                  </a:txBody>
                  <a:tcPr marL="0" marR="0" marT="0" marB="0" anchor="ctr"/>
                </a:tc>
                <a:extLst>
                  <a:ext uri="{0D108BD9-81ED-4DB2-BD59-A6C34878D82A}">
                    <a16:rowId xmlns:a16="http://schemas.microsoft.com/office/drawing/2014/main" val="809033039"/>
                  </a:ext>
                </a:extLst>
              </a:tr>
              <a:tr h="988466">
                <a:tc>
                  <a:txBody>
                    <a:bodyPr/>
                    <a:lstStyle/>
                    <a:p>
                      <a:pPr lvl="0">
                        <a:buNone/>
                      </a:pPr>
                      <a:r>
                        <a:rPr lang="en-US" sz="1800" b="1">
                          <a:solidFill>
                            <a:schemeClr val="accent4"/>
                          </a:solidFill>
                          <a:effectLst/>
                          <a:latin typeface="EC Square Sans Pro"/>
                        </a:rPr>
                        <a:t>Process biotechnology techniques</a:t>
                      </a:r>
                    </a:p>
                  </a:txBody>
                  <a:tcPr marL="0" marR="0" marT="0" marB="0" anchor="ctr"/>
                </a:tc>
                <a:tc>
                  <a:txBody>
                    <a:bodyPr/>
                    <a:lstStyle/>
                    <a:p>
                      <a:pPr lvl="0" algn="l">
                        <a:lnSpc>
                          <a:spcPct val="100000"/>
                        </a:lnSpc>
                        <a:spcBef>
                          <a:spcPts val="0"/>
                        </a:spcBef>
                        <a:spcAft>
                          <a:spcPts val="0"/>
                        </a:spcAft>
                        <a:buNone/>
                      </a:pPr>
                      <a:r>
                        <a:rPr lang="en-US" sz="1800" b="0" i="0" u="none" strike="noStrike" baseline="0" noProof="0">
                          <a:solidFill>
                            <a:schemeClr val="accent4"/>
                          </a:solidFill>
                          <a:effectLst/>
                          <a:latin typeface="EC Square Sans Pro"/>
                        </a:rPr>
                        <a:t>Fermentation using bioreactors; biorefining; bioprocessing; bioleaching; biopulping; biobleaching; biodesulphurisation; bioremediation; biosensing; biofiltration and phytoremediation; molecular aquaculture; etc.</a:t>
                      </a:r>
                      <a:endParaRPr lang="en-US" sz="1800">
                        <a:solidFill>
                          <a:schemeClr val="accent4"/>
                        </a:solidFill>
                        <a:latin typeface="EC Square Sans Pro"/>
                      </a:endParaRPr>
                    </a:p>
                  </a:txBody>
                  <a:tcPr marL="0" marR="0" marT="0" marB="0" anchor="ctr"/>
                </a:tc>
                <a:extLst>
                  <a:ext uri="{0D108BD9-81ED-4DB2-BD59-A6C34878D82A}">
                    <a16:rowId xmlns:a16="http://schemas.microsoft.com/office/drawing/2014/main" val="1979261605"/>
                  </a:ext>
                </a:extLst>
              </a:tr>
              <a:tr h="682512">
                <a:tc>
                  <a:txBody>
                    <a:bodyPr/>
                    <a:lstStyle/>
                    <a:p>
                      <a:pPr lvl="0">
                        <a:buNone/>
                      </a:pPr>
                      <a:r>
                        <a:rPr lang="en-US" sz="1800" b="1">
                          <a:solidFill>
                            <a:schemeClr val="accent4"/>
                          </a:solidFill>
                          <a:effectLst/>
                          <a:latin typeface="EC Square Sans Pro"/>
                        </a:rPr>
                        <a:t>Gene and RNA vectors</a:t>
                      </a:r>
                    </a:p>
                  </a:txBody>
                  <a:tcPr marL="0" marR="0" marT="0" marB="0" anchor="ctr"/>
                </a:tc>
                <a:tc>
                  <a:txBody>
                    <a:bodyPr/>
                    <a:lstStyle/>
                    <a:p>
                      <a:pPr lvl="0">
                        <a:buNone/>
                      </a:pPr>
                      <a:r>
                        <a:rPr lang="en-US" sz="1800" b="0" i="0" u="none" strike="noStrike" baseline="0" noProof="0">
                          <a:solidFill>
                            <a:schemeClr val="accent4"/>
                          </a:solidFill>
                          <a:effectLst/>
                          <a:latin typeface="EC Square Sans Pro"/>
                        </a:rPr>
                        <a:t>Gene therapy; viral vectors</a:t>
                      </a:r>
                      <a:endParaRPr lang="en-US" sz="1800">
                        <a:solidFill>
                          <a:schemeClr val="accent4"/>
                        </a:solidFill>
                        <a:latin typeface="EC Square Sans Pro"/>
                      </a:endParaRPr>
                    </a:p>
                  </a:txBody>
                  <a:tcPr marL="0" marR="0" marT="0" marB="0" anchor="ctr"/>
                </a:tc>
                <a:extLst>
                  <a:ext uri="{0D108BD9-81ED-4DB2-BD59-A6C34878D82A}">
                    <a16:rowId xmlns:a16="http://schemas.microsoft.com/office/drawing/2014/main" val="1717654732"/>
                  </a:ext>
                </a:extLst>
              </a:tr>
              <a:tr h="741349">
                <a:tc>
                  <a:txBody>
                    <a:bodyPr/>
                    <a:lstStyle/>
                    <a:p>
                      <a:pPr lvl="0">
                        <a:buNone/>
                      </a:pPr>
                      <a:r>
                        <a:rPr lang="en-US" sz="1800" b="1">
                          <a:solidFill>
                            <a:schemeClr val="accent4"/>
                          </a:solidFill>
                          <a:effectLst/>
                          <a:latin typeface="EC Square Sans Pro"/>
                        </a:rPr>
                        <a:t>Bioinformatics</a:t>
                      </a:r>
                    </a:p>
                  </a:txBody>
                  <a:tcPr marL="0" marR="0" marT="0" marB="0" anchor="ctr"/>
                </a:tc>
                <a:tc>
                  <a:txBody>
                    <a:bodyPr/>
                    <a:lstStyle/>
                    <a:p>
                      <a:pPr lvl="0">
                        <a:buNone/>
                      </a:pPr>
                      <a:r>
                        <a:rPr lang="en-US" sz="1800" b="0" i="0" u="none" strike="noStrike" baseline="0" noProof="0">
                          <a:solidFill>
                            <a:schemeClr val="accent4"/>
                          </a:solidFill>
                          <a:effectLst/>
                          <a:latin typeface="EC Square Sans Pro"/>
                        </a:rPr>
                        <a:t>Construction of databases on genomes; protein sequences; modelling complex biological processes; including systems biology; etc.</a:t>
                      </a:r>
                      <a:endParaRPr lang="en-US" sz="1800">
                        <a:solidFill>
                          <a:schemeClr val="accent4"/>
                        </a:solidFill>
                        <a:latin typeface="EC Square Sans Pro"/>
                      </a:endParaRPr>
                    </a:p>
                  </a:txBody>
                  <a:tcPr marL="0" marR="0" marT="0" marB="0" anchor="ctr"/>
                </a:tc>
                <a:extLst>
                  <a:ext uri="{0D108BD9-81ED-4DB2-BD59-A6C34878D82A}">
                    <a16:rowId xmlns:a16="http://schemas.microsoft.com/office/drawing/2014/main" val="702184008"/>
                  </a:ext>
                </a:extLst>
              </a:tr>
              <a:tr h="682512">
                <a:tc>
                  <a:txBody>
                    <a:bodyPr/>
                    <a:lstStyle/>
                    <a:p>
                      <a:pPr lvl="0">
                        <a:buNone/>
                      </a:pPr>
                      <a:r>
                        <a:rPr lang="en-US" sz="1800" b="1">
                          <a:solidFill>
                            <a:schemeClr val="accent4"/>
                          </a:solidFill>
                          <a:effectLst/>
                          <a:latin typeface="EC Square Sans Pro"/>
                        </a:rPr>
                        <a:t>Nanobiotechnology</a:t>
                      </a:r>
                    </a:p>
                  </a:txBody>
                  <a:tcPr marL="0" marR="0" marT="0" marB="0" anchor="ctr"/>
                </a:tc>
                <a:tc>
                  <a:txBody>
                    <a:bodyPr/>
                    <a:lstStyle/>
                    <a:p>
                      <a:pPr lvl="0" algn="l">
                        <a:lnSpc>
                          <a:spcPct val="100000"/>
                        </a:lnSpc>
                        <a:spcBef>
                          <a:spcPts val="0"/>
                        </a:spcBef>
                        <a:spcAft>
                          <a:spcPts val="0"/>
                        </a:spcAft>
                        <a:buNone/>
                      </a:pPr>
                      <a:r>
                        <a:rPr lang="en-US" sz="1800" b="0" i="0" u="none" strike="noStrike" baseline="0" noProof="0">
                          <a:solidFill>
                            <a:schemeClr val="accent4"/>
                          </a:solidFill>
                          <a:effectLst/>
                          <a:latin typeface="EC Square Sans Pro"/>
                        </a:rPr>
                        <a:t>Application of the tools and processes of nano/microfabrication to build devices for studying biosystems and applications in drug delivery, diagnostics, manufacturing, etc.</a:t>
                      </a:r>
                      <a:endParaRPr lang="en-US" sz="1800">
                        <a:solidFill>
                          <a:schemeClr val="accent4"/>
                        </a:solidFill>
                        <a:latin typeface="EC Square Sans Pro"/>
                      </a:endParaRPr>
                    </a:p>
                  </a:txBody>
                  <a:tcPr marL="0" marR="0" marT="0" marB="0" anchor="ctr"/>
                </a:tc>
                <a:extLst>
                  <a:ext uri="{0D108BD9-81ED-4DB2-BD59-A6C34878D82A}">
                    <a16:rowId xmlns:a16="http://schemas.microsoft.com/office/drawing/2014/main" val="2196361291"/>
                  </a:ext>
                </a:extLst>
              </a:tr>
            </a:tbl>
          </a:graphicData>
        </a:graphic>
      </p:graphicFrame>
      <p:sp>
        <p:nvSpPr>
          <p:cNvPr id="3" name="Slide Number Placeholder 2">
            <a:extLst>
              <a:ext uri="{FF2B5EF4-FFF2-40B4-BE49-F238E27FC236}">
                <a16:creationId xmlns:a16="http://schemas.microsoft.com/office/drawing/2014/main" id="{D806C340-6B0E-72E6-3C7A-C9DF8EAD5D42}"/>
              </a:ext>
            </a:extLst>
          </p:cNvPr>
          <p:cNvSpPr>
            <a:spLocks noGrp="1"/>
          </p:cNvSpPr>
          <p:nvPr>
            <p:ph type="sldNum" sz="quarter" idx="12"/>
          </p:nvPr>
        </p:nvSpPr>
        <p:spPr/>
        <p:txBody>
          <a:bodyPr/>
          <a:lstStyle/>
          <a:p>
            <a:fld id="{F46C79FD-C571-418B-AB0F-5EE936C85276}" type="slidenum">
              <a:rPr lang="en-GB" smtClean="0"/>
              <a:t>25</a:t>
            </a:fld>
            <a:endParaRPr lang="en-GB"/>
          </a:p>
        </p:txBody>
      </p:sp>
      <p:sp>
        <p:nvSpPr>
          <p:cNvPr id="4" name="Title 3">
            <a:extLst>
              <a:ext uri="{FF2B5EF4-FFF2-40B4-BE49-F238E27FC236}">
                <a16:creationId xmlns:a16="http://schemas.microsoft.com/office/drawing/2014/main" id="{AA05146F-BE99-DC65-CF03-225D63F8A77B}"/>
              </a:ext>
            </a:extLst>
          </p:cNvPr>
          <p:cNvSpPr>
            <a:spLocks noGrp="1"/>
          </p:cNvSpPr>
          <p:nvPr>
            <p:ph type="title"/>
          </p:nvPr>
        </p:nvSpPr>
        <p:spPr/>
        <p:txBody>
          <a:bodyPr/>
          <a:lstStyle/>
          <a:p>
            <a:r>
              <a:rPr lang="en-US">
                <a:latin typeface="EC Square Sans Pro"/>
              </a:rPr>
              <a:t>Biotechnologies</a:t>
            </a:r>
            <a:endParaRPr lang="en-US"/>
          </a:p>
        </p:txBody>
      </p:sp>
      <p:sp>
        <p:nvSpPr>
          <p:cNvPr id="6" name="TextBox 5">
            <a:extLst>
              <a:ext uri="{FF2B5EF4-FFF2-40B4-BE49-F238E27FC236}">
                <a16:creationId xmlns:a16="http://schemas.microsoft.com/office/drawing/2014/main" id="{51233D11-84C1-F3A3-DDD4-38B9A52CC29F}"/>
              </a:ext>
            </a:extLst>
          </p:cNvPr>
          <p:cNvSpPr txBox="1"/>
          <p:nvPr/>
        </p:nvSpPr>
        <p:spPr>
          <a:xfrm>
            <a:off x="970721" y="195757"/>
            <a:ext cx="3786005" cy="584775"/>
          </a:xfrm>
          <a:prstGeom prst="rect">
            <a:avLst/>
          </a:prstGeom>
          <a:noFill/>
        </p:spPr>
        <p:txBody>
          <a:bodyPr wrap="square" lIns="91440" tIns="45720" rIns="91440" bIns="45720" anchor="t">
            <a:spAutoFit/>
          </a:bodyPr>
          <a:lstStyle/>
          <a:p>
            <a:r>
              <a:rPr lang="en-IE" sz="3200" b="1">
                <a:solidFill>
                  <a:srgbClr val="FFC000"/>
                </a:solidFill>
                <a:latin typeface="EC Square Sans Pro"/>
              </a:rPr>
              <a:t>STEP </a:t>
            </a:r>
            <a:r>
              <a:rPr lang="en-US" sz="3200" b="1">
                <a:solidFill>
                  <a:schemeClr val="accent2"/>
                </a:solidFill>
                <a:latin typeface="EC Square Sans Pro"/>
              </a:rPr>
              <a:t>SECTORS</a:t>
            </a:r>
            <a:endParaRPr lang="en-GB" sz="3200" b="1" spc="-30">
              <a:solidFill>
                <a:schemeClr val="accent2"/>
              </a:solidFill>
              <a:latin typeface="EC Square Sans Pro" panose="020B0506040000020004" pitchFamily="34" charset="0"/>
            </a:endParaRPr>
          </a:p>
        </p:txBody>
      </p:sp>
    </p:spTree>
    <p:extLst>
      <p:ext uri="{BB962C8B-B14F-4D97-AF65-F5344CB8AC3E}">
        <p14:creationId xmlns:p14="http://schemas.microsoft.com/office/powerpoint/2010/main" val="30418563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E0F65-07F0-B130-D911-EC607C9D6532}"/>
            </a:ext>
          </a:extLst>
        </p:cNvPr>
        <p:cNvGrpSpPr/>
        <p:nvPr/>
      </p:nvGrpSpPr>
      <p:grpSpPr>
        <a:xfrm>
          <a:off x="0" y="0"/>
          <a:ext cx="0" cy="0"/>
          <a:chOff x="0" y="0"/>
          <a:chExt cx="0" cy="0"/>
        </a:xfrm>
      </p:grpSpPr>
      <p:graphicFrame>
        <p:nvGraphicFramePr>
          <p:cNvPr id="12" name="Content Placeholder 11">
            <a:extLst>
              <a:ext uri="{FF2B5EF4-FFF2-40B4-BE49-F238E27FC236}">
                <a16:creationId xmlns:a16="http://schemas.microsoft.com/office/drawing/2014/main" id="{6801A011-FE0F-E79D-8E00-3ADE70267E05}"/>
              </a:ext>
            </a:extLst>
          </p:cNvPr>
          <p:cNvGraphicFramePr>
            <a:graphicFrameLocks noGrp="1"/>
          </p:cNvGraphicFramePr>
          <p:nvPr>
            <p:ph idx="1"/>
            <p:extLst>
              <p:ext uri="{D42A27DB-BD31-4B8C-83A1-F6EECF244321}">
                <p14:modId xmlns:p14="http://schemas.microsoft.com/office/powerpoint/2010/main" val="2948568010"/>
              </p:ext>
            </p:extLst>
          </p:nvPr>
        </p:nvGraphicFramePr>
        <p:xfrm>
          <a:off x="530942" y="1265217"/>
          <a:ext cx="11548896" cy="5407980"/>
        </p:xfrm>
        <a:graphic>
          <a:graphicData uri="http://schemas.openxmlformats.org/drawingml/2006/table">
            <a:tbl>
              <a:tblPr bandRow="1">
                <a:tableStyleId>{5C22544A-7EE6-4342-B048-85BDC9FD1C3A}</a:tableStyleId>
              </a:tblPr>
              <a:tblGrid>
                <a:gridCol w="2689550">
                  <a:extLst>
                    <a:ext uri="{9D8B030D-6E8A-4147-A177-3AD203B41FA5}">
                      <a16:colId xmlns:a16="http://schemas.microsoft.com/office/drawing/2014/main" val="1623074678"/>
                    </a:ext>
                  </a:extLst>
                </a:gridCol>
                <a:gridCol w="8859346">
                  <a:extLst>
                    <a:ext uri="{9D8B030D-6E8A-4147-A177-3AD203B41FA5}">
                      <a16:colId xmlns:a16="http://schemas.microsoft.com/office/drawing/2014/main" val="58144272"/>
                    </a:ext>
                  </a:extLst>
                </a:gridCol>
              </a:tblGrid>
              <a:tr h="433886">
                <a:tc>
                  <a:txBody>
                    <a:bodyPr/>
                    <a:lstStyle/>
                    <a:p>
                      <a:pPr lvl="0">
                        <a:buNone/>
                      </a:pPr>
                      <a:r>
                        <a:rPr lang="en-US" sz="1400" b="1">
                          <a:solidFill>
                            <a:schemeClr val="accent4"/>
                          </a:solidFill>
                          <a:effectLst/>
                          <a:latin typeface="EC Square Sans Pro"/>
                        </a:rPr>
                        <a:t>Air and missile </a:t>
                      </a:r>
                      <a:r>
                        <a:rPr lang="en-US" sz="1400" b="1" err="1">
                          <a:solidFill>
                            <a:schemeClr val="accent4"/>
                          </a:solidFill>
                          <a:effectLst/>
                          <a:latin typeface="EC Square Sans Pro"/>
                        </a:rPr>
                        <a:t>defence</a:t>
                      </a:r>
                      <a:endParaRPr lang="en-US" sz="1400" b="1">
                        <a:solidFill>
                          <a:schemeClr val="accent4"/>
                        </a:solidFill>
                        <a:effectLst/>
                        <a:latin typeface="EC Square Sans Pro"/>
                      </a:endParaRPr>
                    </a:p>
                  </a:txBody>
                  <a:tcPr marL="0" marR="0" marT="0" marB="0" anchor="ctr"/>
                </a:tc>
                <a:tc>
                  <a:txBody>
                    <a:bodyPr/>
                    <a:lstStyle/>
                    <a:p>
                      <a:pPr lvl="0" algn="l">
                        <a:lnSpc>
                          <a:spcPct val="100000"/>
                        </a:lnSpc>
                        <a:spcBef>
                          <a:spcPts val="0"/>
                        </a:spcBef>
                        <a:spcAft>
                          <a:spcPts val="0"/>
                        </a:spcAft>
                        <a:buNone/>
                      </a:pPr>
                      <a:r>
                        <a:rPr lang="en-US" sz="1400">
                          <a:solidFill>
                            <a:schemeClr val="accent4"/>
                          </a:solidFill>
                          <a:latin typeface="EC Square Sans Pro"/>
                        </a:rPr>
                        <a:t>Integrated multi-layered air and missile </a:t>
                      </a:r>
                      <a:r>
                        <a:rPr lang="en-US" sz="1400" err="1">
                          <a:solidFill>
                            <a:schemeClr val="accent4"/>
                          </a:solidFill>
                          <a:latin typeface="EC Square Sans Pro"/>
                        </a:rPr>
                        <a:t>defence</a:t>
                      </a:r>
                      <a:r>
                        <a:rPr lang="en-US" sz="1400">
                          <a:solidFill>
                            <a:schemeClr val="accent4"/>
                          </a:solidFill>
                          <a:latin typeface="EC Square Sans Pro"/>
                        </a:rPr>
                        <a:t> systems, interceptors, detection systems (radars)</a:t>
                      </a:r>
                    </a:p>
                  </a:txBody>
                  <a:tcPr marL="0" marR="0" marT="0" marB="0" anchor="ctr"/>
                </a:tc>
                <a:extLst>
                  <a:ext uri="{0D108BD9-81ED-4DB2-BD59-A6C34878D82A}">
                    <a16:rowId xmlns:a16="http://schemas.microsoft.com/office/drawing/2014/main" val="3358424339"/>
                  </a:ext>
                </a:extLst>
              </a:tr>
              <a:tr h="503308">
                <a:tc>
                  <a:txBody>
                    <a:bodyPr/>
                    <a:lstStyle/>
                    <a:p>
                      <a:pPr lvl="0">
                        <a:buNone/>
                      </a:pPr>
                      <a:r>
                        <a:rPr lang="en-US" sz="1400" b="1">
                          <a:solidFill>
                            <a:schemeClr val="accent4"/>
                          </a:solidFill>
                          <a:effectLst/>
                          <a:latin typeface="EC Square Sans Pro"/>
                        </a:rPr>
                        <a:t>Artillery and precision strike</a:t>
                      </a:r>
                    </a:p>
                  </a:txBody>
                  <a:tcPr marL="0" marR="0" marT="0" marB="0" anchor="ctr"/>
                </a:tc>
                <a:tc>
                  <a:txBody>
                    <a:bodyPr/>
                    <a:lstStyle/>
                    <a:p>
                      <a:pPr lvl="0" algn="l">
                        <a:lnSpc>
                          <a:spcPct val="100000"/>
                        </a:lnSpc>
                        <a:spcBef>
                          <a:spcPts val="0"/>
                        </a:spcBef>
                        <a:spcAft>
                          <a:spcPts val="0"/>
                        </a:spcAft>
                        <a:buNone/>
                      </a:pPr>
                      <a:r>
                        <a:rPr lang="en-US" sz="1400">
                          <a:solidFill>
                            <a:schemeClr val="accent4"/>
                          </a:solidFill>
                          <a:latin typeface="EC Square Sans Pro"/>
                        </a:rPr>
                        <a:t>Artillery systems, long-range precision strike, advanced munitions </a:t>
                      </a:r>
                    </a:p>
                  </a:txBody>
                  <a:tcPr marL="0" marR="0" marT="0" marB="0" anchor="ctr"/>
                </a:tc>
                <a:extLst>
                  <a:ext uri="{0D108BD9-81ED-4DB2-BD59-A6C34878D82A}">
                    <a16:rowId xmlns:a16="http://schemas.microsoft.com/office/drawing/2014/main" val="2039278921"/>
                  </a:ext>
                </a:extLst>
              </a:tr>
              <a:tr h="503308">
                <a:tc>
                  <a:txBody>
                    <a:bodyPr/>
                    <a:lstStyle/>
                    <a:p>
                      <a:pPr lvl="0">
                        <a:buNone/>
                      </a:pPr>
                      <a:r>
                        <a:rPr lang="en-US" sz="1400" b="1">
                          <a:solidFill>
                            <a:schemeClr val="accent4"/>
                          </a:solidFill>
                          <a:effectLst/>
                          <a:latin typeface="EC Square Sans Pro"/>
                        </a:rPr>
                        <a:t>Missiles and ammunition</a:t>
                      </a:r>
                    </a:p>
                  </a:txBody>
                  <a:tcPr marL="0" marR="0" marT="0" marB="0" anchor="ctr"/>
                </a:tc>
                <a:tc>
                  <a:txBody>
                    <a:bodyPr/>
                    <a:lstStyle/>
                    <a:p>
                      <a:pPr lvl="0">
                        <a:buNone/>
                      </a:pPr>
                      <a:r>
                        <a:rPr lang="en-US" sz="1400">
                          <a:solidFill>
                            <a:schemeClr val="accent4"/>
                          </a:solidFill>
                          <a:latin typeface="EC Square Sans Pro"/>
                        </a:rPr>
                        <a:t>Guided missiles and ammunition, conventional munitions, warheads, propellants</a:t>
                      </a:r>
                    </a:p>
                  </a:txBody>
                  <a:tcPr marL="0" marR="0" marT="0" marB="0" anchor="ctr"/>
                </a:tc>
                <a:extLst>
                  <a:ext uri="{0D108BD9-81ED-4DB2-BD59-A6C34878D82A}">
                    <a16:rowId xmlns:a16="http://schemas.microsoft.com/office/drawing/2014/main" val="809033039"/>
                  </a:ext>
                </a:extLst>
              </a:tr>
              <a:tr h="509885">
                <a:tc>
                  <a:txBody>
                    <a:bodyPr/>
                    <a:lstStyle/>
                    <a:p>
                      <a:pPr lvl="0">
                        <a:buNone/>
                      </a:pPr>
                      <a:r>
                        <a:rPr lang="en-US" sz="1400" b="1">
                          <a:solidFill>
                            <a:schemeClr val="accent4"/>
                          </a:solidFill>
                          <a:effectLst/>
                          <a:latin typeface="EC Square Sans Pro"/>
                        </a:rPr>
                        <a:t>Drones and counter-drones</a:t>
                      </a:r>
                    </a:p>
                  </a:txBody>
                  <a:tcPr marL="0" marR="0" marT="0" marB="0" anchor="ctr"/>
                </a:tc>
                <a:tc>
                  <a:txBody>
                    <a:bodyPr/>
                    <a:lstStyle/>
                    <a:p>
                      <a:pPr lvl="0" algn="l">
                        <a:lnSpc>
                          <a:spcPct val="100000"/>
                        </a:lnSpc>
                        <a:spcBef>
                          <a:spcPts val="0"/>
                        </a:spcBef>
                        <a:spcAft>
                          <a:spcPts val="0"/>
                        </a:spcAft>
                        <a:buNone/>
                      </a:pPr>
                      <a:r>
                        <a:rPr lang="en-US" sz="1400">
                          <a:solidFill>
                            <a:schemeClr val="accent4"/>
                          </a:solidFill>
                          <a:latin typeface="EC Square Sans Pro"/>
                        </a:rPr>
                        <a:t>UAVs (all classes), swarming systems, jammers, anti-UAV systems</a:t>
                      </a:r>
                    </a:p>
                  </a:txBody>
                  <a:tcPr marL="0" marR="0" marT="0" marB="0" anchor="ctr"/>
                </a:tc>
                <a:extLst>
                  <a:ext uri="{0D108BD9-81ED-4DB2-BD59-A6C34878D82A}">
                    <a16:rowId xmlns:a16="http://schemas.microsoft.com/office/drawing/2014/main" val="1979261605"/>
                  </a:ext>
                </a:extLst>
              </a:tr>
              <a:tr h="503308">
                <a:tc>
                  <a:txBody>
                    <a:bodyPr/>
                    <a:lstStyle/>
                    <a:p>
                      <a:pPr lvl="0">
                        <a:buNone/>
                      </a:pPr>
                      <a:r>
                        <a:rPr lang="en-US" sz="1400" b="1">
                          <a:solidFill>
                            <a:schemeClr val="accent4"/>
                          </a:solidFill>
                          <a:effectLst/>
                          <a:latin typeface="EC Square Sans Pro"/>
                        </a:rPr>
                        <a:t>Strategic enablers</a:t>
                      </a:r>
                    </a:p>
                  </a:txBody>
                  <a:tcPr marL="0" marR="0" marT="0" marB="0" anchor="ctr"/>
                </a:tc>
                <a:tc>
                  <a:txBody>
                    <a:bodyPr/>
                    <a:lstStyle/>
                    <a:p>
                      <a:pPr lvl="0">
                        <a:buNone/>
                      </a:pPr>
                      <a:r>
                        <a:rPr lang="en-US" sz="1400">
                          <a:solidFill>
                            <a:schemeClr val="accent4"/>
                          </a:solidFill>
                          <a:latin typeface="EC Square Sans Pro"/>
                        </a:rPr>
                        <a:t>Space assets and their protection, space situational awareness, space-based services such as Earth Observation, PNT and secure communications, critical infrastructure protection, energy security</a:t>
                      </a:r>
                    </a:p>
                  </a:txBody>
                  <a:tcPr marL="0" marR="0" marT="0" marB="0" anchor="ctr"/>
                </a:tc>
                <a:extLst>
                  <a:ext uri="{0D108BD9-81ED-4DB2-BD59-A6C34878D82A}">
                    <a16:rowId xmlns:a16="http://schemas.microsoft.com/office/drawing/2014/main" val="1717654732"/>
                  </a:ext>
                </a:extLst>
              </a:tr>
              <a:tr h="601432">
                <a:tc>
                  <a:txBody>
                    <a:bodyPr/>
                    <a:lstStyle/>
                    <a:p>
                      <a:pPr lvl="0">
                        <a:buNone/>
                      </a:pPr>
                      <a:r>
                        <a:rPr lang="en-US" sz="1400" b="1">
                          <a:solidFill>
                            <a:schemeClr val="accent4"/>
                          </a:solidFill>
                          <a:effectLst/>
                          <a:latin typeface="EC Square Sans Pro"/>
                        </a:rPr>
                        <a:t>Cyber, AI and electronic warfare</a:t>
                      </a:r>
                    </a:p>
                  </a:txBody>
                  <a:tcPr marL="0" marR="0" marT="0" marB="0" anchor="ctr"/>
                </a:tc>
                <a:tc>
                  <a:txBody>
                    <a:bodyPr/>
                    <a:lstStyle/>
                    <a:p>
                      <a:pPr lvl="0">
                        <a:buNone/>
                      </a:pPr>
                      <a:r>
                        <a:rPr lang="en-US" sz="1400">
                          <a:solidFill>
                            <a:schemeClr val="accent4"/>
                          </a:solidFill>
                          <a:latin typeface="EC Square Sans Pro"/>
                        </a:rPr>
                        <a:t>AI for command and control, cyber-</a:t>
                      </a:r>
                      <a:r>
                        <a:rPr lang="en-US" sz="1400" err="1">
                          <a:solidFill>
                            <a:schemeClr val="accent4"/>
                          </a:solidFill>
                          <a:latin typeface="EC Square Sans Pro"/>
                        </a:rPr>
                        <a:t>defence</a:t>
                      </a:r>
                      <a:r>
                        <a:rPr lang="en-US" sz="1400">
                          <a:solidFill>
                            <a:schemeClr val="accent4"/>
                          </a:solidFill>
                          <a:latin typeface="EC Square Sans Pro"/>
                        </a:rPr>
                        <a:t>, information warfare, electromagnetic spectrum operations, including electronic warfare suites, digital transformation of armed forces, optronics and radiofrequency systems</a:t>
                      </a:r>
                    </a:p>
                  </a:txBody>
                  <a:tcPr marL="0" marR="0" marT="0" marB="0" anchor="ctr"/>
                </a:tc>
                <a:extLst>
                  <a:ext uri="{0D108BD9-81ED-4DB2-BD59-A6C34878D82A}">
                    <a16:rowId xmlns:a16="http://schemas.microsoft.com/office/drawing/2014/main" val="702184008"/>
                  </a:ext>
                </a:extLst>
              </a:tr>
              <a:tr h="503308">
                <a:tc>
                  <a:txBody>
                    <a:bodyPr/>
                    <a:lstStyle/>
                    <a:p>
                      <a:pPr lvl="0">
                        <a:buNone/>
                      </a:pPr>
                      <a:r>
                        <a:rPr lang="en-US" sz="1400" b="1">
                          <a:solidFill>
                            <a:schemeClr val="accent4"/>
                          </a:solidFill>
                          <a:effectLst/>
                          <a:latin typeface="EC Square Sans Pro"/>
                        </a:rPr>
                        <a:t>Military mobility</a:t>
                      </a:r>
                    </a:p>
                  </a:txBody>
                  <a:tcPr marL="0" marR="0" marT="0" marB="0" anchor="ctr"/>
                </a:tc>
                <a:tc>
                  <a:txBody>
                    <a:bodyPr/>
                    <a:lstStyle/>
                    <a:p>
                      <a:pPr lvl="0" algn="l">
                        <a:lnSpc>
                          <a:spcPct val="100000"/>
                        </a:lnSpc>
                        <a:spcBef>
                          <a:spcPts val="0"/>
                        </a:spcBef>
                        <a:spcAft>
                          <a:spcPts val="0"/>
                        </a:spcAft>
                        <a:buNone/>
                      </a:pPr>
                      <a:r>
                        <a:rPr lang="en-US" sz="1400">
                          <a:solidFill>
                            <a:schemeClr val="accent4"/>
                          </a:solidFill>
                          <a:latin typeface="EC Square Sans Pro"/>
                        </a:rPr>
                        <a:t>Warehousing and engineering capabilities, sustainable and agile logistics, additive manufacturing for combat maintenance</a:t>
                      </a:r>
                    </a:p>
                  </a:txBody>
                  <a:tcPr marL="0" marR="0" marT="0" marB="0" anchor="ctr"/>
                </a:tc>
                <a:extLst>
                  <a:ext uri="{0D108BD9-81ED-4DB2-BD59-A6C34878D82A}">
                    <a16:rowId xmlns:a16="http://schemas.microsoft.com/office/drawing/2014/main" val="2196361291"/>
                  </a:ext>
                </a:extLst>
              </a:tr>
              <a:tr h="503308">
                <a:tc>
                  <a:txBody>
                    <a:bodyPr/>
                    <a:lstStyle/>
                    <a:p>
                      <a:pPr lvl="0">
                        <a:buNone/>
                      </a:pPr>
                      <a:r>
                        <a:rPr lang="en-US" sz="1400" b="1">
                          <a:solidFill>
                            <a:schemeClr val="accent4"/>
                          </a:solidFill>
                          <a:effectLst/>
                          <a:latin typeface="EC Square Sans Pro"/>
                        </a:rPr>
                        <a:t>Ground combat</a:t>
                      </a:r>
                    </a:p>
                  </a:txBody>
                  <a:tcPr marL="0" marR="0" marT="0" marB="0" anchor="ctr"/>
                </a:tc>
                <a:tc>
                  <a:txBody>
                    <a:bodyPr/>
                    <a:lstStyle/>
                    <a:p>
                      <a:pPr lvl="0" algn="l">
                        <a:lnSpc>
                          <a:spcPct val="100000"/>
                        </a:lnSpc>
                        <a:spcBef>
                          <a:spcPts val="0"/>
                        </a:spcBef>
                        <a:spcAft>
                          <a:spcPts val="0"/>
                        </a:spcAft>
                        <a:buNone/>
                      </a:pPr>
                      <a:r>
                        <a:rPr lang="en-US" sz="1400">
                          <a:solidFill>
                            <a:schemeClr val="accent4"/>
                          </a:solidFill>
                          <a:latin typeface="EC Square Sans Pro"/>
                        </a:rPr>
                        <a:t>Close fire support systems, soldier systems, manned and unmanned ground systems</a:t>
                      </a:r>
                    </a:p>
                  </a:txBody>
                  <a:tcPr marL="0" marR="0" marT="0" marB="0" anchor="ctr"/>
                </a:tc>
                <a:extLst>
                  <a:ext uri="{0D108BD9-81ED-4DB2-BD59-A6C34878D82A}">
                    <a16:rowId xmlns:a16="http://schemas.microsoft.com/office/drawing/2014/main" val="3762882325"/>
                  </a:ext>
                </a:extLst>
              </a:tr>
              <a:tr h="503308">
                <a:tc>
                  <a:txBody>
                    <a:bodyPr/>
                    <a:lstStyle/>
                    <a:p>
                      <a:pPr lvl="0">
                        <a:buNone/>
                      </a:pPr>
                      <a:r>
                        <a:rPr lang="en-US" sz="1400" b="1">
                          <a:solidFill>
                            <a:schemeClr val="accent4"/>
                          </a:solidFill>
                          <a:effectLst/>
                          <a:latin typeface="EC Square Sans Pro"/>
                        </a:rPr>
                        <a:t>Maritime</a:t>
                      </a:r>
                    </a:p>
                  </a:txBody>
                  <a:tcPr marL="0" marR="0" marT="0" marB="0" anchor="ctr"/>
                </a:tc>
                <a:tc>
                  <a:txBody>
                    <a:bodyPr/>
                    <a:lstStyle/>
                    <a:p>
                      <a:pPr lvl="0" algn="l">
                        <a:lnSpc>
                          <a:spcPct val="100000"/>
                        </a:lnSpc>
                        <a:spcBef>
                          <a:spcPts val="0"/>
                        </a:spcBef>
                        <a:spcAft>
                          <a:spcPts val="0"/>
                        </a:spcAft>
                        <a:buNone/>
                      </a:pPr>
                      <a:r>
                        <a:rPr lang="en-US" sz="1400">
                          <a:solidFill>
                            <a:schemeClr val="accent4"/>
                          </a:solidFill>
                          <a:latin typeface="EC Square Sans Pro"/>
                        </a:rPr>
                        <a:t>Maritime situational awareness, surface and underwater combat manned and unmanned systems, seabed and anti-submarine warfare systems</a:t>
                      </a:r>
                    </a:p>
                  </a:txBody>
                  <a:tcPr marL="0" marR="0" marT="0" marB="0" anchor="ctr"/>
                </a:tc>
                <a:extLst>
                  <a:ext uri="{0D108BD9-81ED-4DB2-BD59-A6C34878D82A}">
                    <a16:rowId xmlns:a16="http://schemas.microsoft.com/office/drawing/2014/main" val="459117053"/>
                  </a:ext>
                </a:extLst>
              </a:tr>
              <a:tr h="339621">
                <a:tc>
                  <a:txBody>
                    <a:bodyPr/>
                    <a:lstStyle/>
                    <a:p>
                      <a:pPr lvl="0">
                        <a:buNone/>
                      </a:pPr>
                      <a:r>
                        <a:rPr lang="en-US" sz="1400" b="1">
                          <a:solidFill>
                            <a:schemeClr val="accent4"/>
                          </a:solidFill>
                          <a:effectLst/>
                          <a:latin typeface="EC Square Sans Pro"/>
                        </a:rPr>
                        <a:t>Air combat</a:t>
                      </a:r>
                    </a:p>
                  </a:txBody>
                  <a:tcPr marL="0" marR="0" marT="0" marB="0" anchor="ctr"/>
                </a:tc>
                <a:tc>
                  <a:txBody>
                    <a:bodyPr/>
                    <a:lstStyle/>
                    <a:p>
                      <a:pPr lvl="0" algn="l">
                        <a:lnSpc>
                          <a:spcPct val="100000"/>
                        </a:lnSpc>
                        <a:spcBef>
                          <a:spcPts val="0"/>
                        </a:spcBef>
                        <a:spcAft>
                          <a:spcPts val="0"/>
                        </a:spcAft>
                        <a:buNone/>
                      </a:pPr>
                      <a:r>
                        <a:rPr lang="en-US" sz="1400">
                          <a:solidFill>
                            <a:schemeClr val="accent4"/>
                          </a:solidFill>
                          <a:latin typeface="EC Square Sans Pro"/>
                        </a:rPr>
                        <a:t>Air combat systems, airborne early warning, tactical and strategic air transport systems, rotorcraft, air-to-air </a:t>
                      </a:r>
                      <a:r>
                        <a:rPr lang="en-US" sz="1400" err="1">
                          <a:solidFill>
                            <a:schemeClr val="accent4"/>
                          </a:solidFill>
                          <a:latin typeface="EC Square Sans Pro"/>
                        </a:rPr>
                        <a:t>refuelling</a:t>
                      </a:r>
                      <a:endParaRPr lang="en-US" sz="1400">
                        <a:solidFill>
                          <a:schemeClr val="accent4"/>
                        </a:solidFill>
                        <a:latin typeface="EC Square Sans Pro"/>
                      </a:endParaRPr>
                    </a:p>
                  </a:txBody>
                  <a:tcPr marL="0" marR="0" marT="0" marB="0" anchor="ctr"/>
                </a:tc>
                <a:extLst>
                  <a:ext uri="{0D108BD9-81ED-4DB2-BD59-A6C34878D82A}">
                    <a16:rowId xmlns:a16="http://schemas.microsoft.com/office/drawing/2014/main" val="910347223"/>
                  </a:ext>
                </a:extLst>
              </a:tr>
              <a:tr h="503308">
                <a:tc>
                  <a:txBody>
                    <a:bodyPr/>
                    <a:lstStyle/>
                    <a:p>
                      <a:pPr lvl="0">
                        <a:buNone/>
                      </a:pPr>
                      <a:r>
                        <a:rPr lang="en-US" sz="1400" b="1">
                          <a:solidFill>
                            <a:schemeClr val="accent4"/>
                          </a:solidFill>
                          <a:effectLst/>
                          <a:latin typeface="EC Square Sans Pro"/>
                        </a:rPr>
                        <a:t>Medical (incl. countermeasures)</a:t>
                      </a:r>
                    </a:p>
                  </a:txBody>
                  <a:tcPr marL="0" marR="0" marT="0" marB="0" anchor="ctr"/>
                </a:tc>
                <a:tc>
                  <a:txBody>
                    <a:bodyPr/>
                    <a:lstStyle/>
                    <a:p>
                      <a:pPr lvl="0" algn="l">
                        <a:lnSpc>
                          <a:spcPct val="100000"/>
                        </a:lnSpc>
                        <a:spcBef>
                          <a:spcPts val="0"/>
                        </a:spcBef>
                        <a:spcAft>
                          <a:spcPts val="0"/>
                        </a:spcAft>
                        <a:buNone/>
                      </a:pPr>
                      <a:r>
                        <a:rPr lang="en-US" sz="1400">
                          <a:solidFill>
                            <a:schemeClr val="accent4"/>
                          </a:solidFill>
                          <a:latin typeface="EC Square Sans Pro"/>
                        </a:rPr>
                        <a:t>CBRN warfare including dedicated sensors and protective, decontamination and recovery systems</a:t>
                      </a:r>
                    </a:p>
                  </a:txBody>
                  <a:tcPr marL="0" marR="0" marT="0" marB="0" anchor="ctr"/>
                </a:tc>
                <a:extLst>
                  <a:ext uri="{0D108BD9-81ED-4DB2-BD59-A6C34878D82A}">
                    <a16:rowId xmlns:a16="http://schemas.microsoft.com/office/drawing/2014/main" val="256089619"/>
                  </a:ext>
                </a:extLst>
              </a:tr>
            </a:tbl>
          </a:graphicData>
        </a:graphic>
      </p:graphicFrame>
      <p:sp>
        <p:nvSpPr>
          <p:cNvPr id="3" name="Slide Number Placeholder 2">
            <a:extLst>
              <a:ext uri="{FF2B5EF4-FFF2-40B4-BE49-F238E27FC236}">
                <a16:creationId xmlns:a16="http://schemas.microsoft.com/office/drawing/2014/main" id="{237947C8-DC25-838C-F5E5-7BA3E6E8EFA7}"/>
              </a:ext>
            </a:extLst>
          </p:cNvPr>
          <p:cNvSpPr>
            <a:spLocks noGrp="1"/>
          </p:cNvSpPr>
          <p:nvPr>
            <p:ph type="sldNum" sz="quarter" idx="12"/>
          </p:nvPr>
        </p:nvSpPr>
        <p:spPr/>
        <p:txBody>
          <a:bodyPr/>
          <a:lstStyle/>
          <a:p>
            <a:fld id="{F46C79FD-C571-418B-AB0F-5EE936C85276}" type="slidenum">
              <a:rPr lang="en-GB" smtClean="0"/>
              <a:t>26</a:t>
            </a:fld>
            <a:endParaRPr lang="en-GB"/>
          </a:p>
        </p:txBody>
      </p:sp>
      <p:sp>
        <p:nvSpPr>
          <p:cNvPr id="4" name="Title 3">
            <a:extLst>
              <a:ext uri="{FF2B5EF4-FFF2-40B4-BE49-F238E27FC236}">
                <a16:creationId xmlns:a16="http://schemas.microsoft.com/office/drawing/2014/main" id="{51E5BB26-4656-AF6A-1A57-DC389F2D10AD}"/>
              </a:ext>
            </a:extLst>
          </p:cNvPr>
          <p:cNvSpPr>
            <a:spLocks noGrp="1"/>
          </p:cNvSpPr>
          <p:nvPr>
            <p:ph type="title"/>
          </p:nvPr>
        </p:nvSpPr>
        <p:spPr/>
        <p:txBody>
          <a:bodyPr/>
          <a:lstStyle/>
          <a:p>
            <a:r>
              <a:rPr lang="en-US" err="1">
                <a:latin typeface="EC Square Sans Pro"/>
              </a:rPr>
              <a:t>Defence</a:t>
            </a:r>
            <a:r>
              <a:rPr lang="en-US">
                <a:latin typeface="EC Square Sans Pro"/>
              </a:rPr>
              <a:t> technologies</a:t>
            </a:r>
            <a:endParaRPr lang="en-US"/>
          </a:p>
        </p:txBody>
      </p:sp>
      <p:sp>
        <p:nvSpPr>
          <p:cNvPr id="6" name="TextBox 5">
            <a:extLst>
              <a:ext uri="{FF2B5EF4-FFF2-40B4-BE49-F238E27FC236}">
                <a16:creationId xmlns:a16="http://schemas.microsoft.com/office/drawing/2014/main" id="{BBE779A0-CBCA-9AC1-6A41-D5537CF27553}"/>
              </a:ext>
            </a:extLst>
          </p:cNvPr>
          <p:cNvSpPr txBox="1"/>
          <p:nvPr/>
        </p:nvSpPr>
        <p:spPr>
          <a:xfrm>
            <a:off x="970721" y="195757"/>
            <a:ext cx="3786005" cy="584775"/>
          </a:xfrm>
          <a:prstGeom prst="rect">
            <a:avLst/>
          </a:prstGeom>
          <a:noFill/>
        </p:spPr>
        <p:txBody>
          <a:bodyPr wrap="square" lIns="91440" tIns="45720" rIns="91440" bIns="45720" anchor="t">
            <a:spAutoFit/>
          </a:bodyPr>
          <a:lstStyle/>
          <a:p>
            <a:r>
              <a:rPr lang="en-IE" sz="3200" b="1">
                <a:solidFill>
                  <a:srgbClr val="FFC000"/>
                </a:solidFill>
                <a:latin typeface="EC Square Sans Pro"/>
              </a:rPr>
              <a:t>STEP </a:t>
            </a:r>
            <a:r>
              <a:rPr lang="en-US" sz="3200" b="1">
                <a:solidFill>
                  <a:schemeClr val="accent2"/>
                </a:solidFill>
                <a:latin typeface="EC Square Sans Pro"/>
              </a:rPr>
              <a:t>SECTORS</a:t>
            </a:r>
            <a:endParaRPr lang="en-GB" sz="3200" b="1" spc="-30">
              <a:solidFill>
                <a:schemeClr val="accent2"/>
              </a:solidFill>
              <a:latin typeface="EC Square Sans Pro" panose="020B0506040000020004" pitchFamily="34" charset="0"/>
            </a:endParaRPr>
          </a:p>
        </p:txBody>
      </p:sp>
    </p:spTree>
    <p:extLst>
      <p:ext uri="{BB962C8B-B14F-4D97-AF65-F5344CB8AC3E}">
        <p14:creationId xmlns:p14="http://schemas.microsoft.com/office/powerpoint/2010/main" val="14038624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8C4DD-963B-75D4-FC25-6B3B7408480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518591-2424-C1D5-06B2-F67B41975979}"/>
              </a:ext>
            </a:extLst>
          </p:cNvPr>
          <p:cNvSpPr>
            <a:spLocks noGrp="1"/>
          </p:cNvSpPr>
          <p:nvPr>
            <p:ph type="sldNum" sz="quarter" idx="12"/>
          </p:nvPr>
        </p:nvSpPr>
        <p:spPr/>
        <p:txBody>
          <a:bodyPr/>
          <a:lstStyle/>
          <a:p>
            <a:fld id="{F46C79FD-C571-418B-AB0F-5EE936C85276}" type="slidenum">
              <a:rPr lang="en-GB" smtClean="0"/>
              <a:t>27</a:t>
            </a:fld>
            <a:endParaRPr lang="en-GB"/>
          </a:p>
        </p:txBody>
      </p:sp>
      <p:sp>
        <p:nvSpPr>
          <p:cNvPr id="3" name="Title 2">
            <a:extLst>
              <a:ext uri="{FF2B5EF4-FFF2-40B4-BE49-F238E27FC236}">
                <a16:creationId xmlns:a16="http://schemas.microsoft.com/office/drawing/2014/main" id="{1D3C1035-ED0C-BACB-E3F0-79EA53CFB117}"/>
              </a:ext>
            </a:extLst>
          </p:cNvPr>
          <p:cNvSpPr>
            <a:spLocks noGrp="1"/>
          </p:cNvSpPr>
          <p:nvPr>
            <p:ph type="ctrTitle"/>
          </p:nvPr>
        </p:nvSpPr>
        <p:spPr/>
        <p:txBody>
          <a:bodyPr/>
          <a:lstStyle/>
          <a:p>
            <a:r>
              <a:rPr lang="en-IE"/>
              <a:t>STEP project examples</a:t>
            </a:r>
          </a:p>
        </p:txBody>
      </p:sp>
      <p:sp>
        <p:nvSpPr>
          <p:cNvPr id="4" name="Subtitle 3">
            <a:extLst>
              <a:ext uri="{FF2B5EF4-FFF2-40B4-BE49-F238E27FC236}">
                <a16:creationId xmlns:a16="http://schemas.microsoft.com/office/drawing/2014/main" id="{65AFA2B1-A536-023C-E145-5093597680ED}"/>
              </a:ext>
            </a:extLst>
          </p:cNvPr>
          <p:cNvSpPr>
            <a:spLocks noGrp="1"/>
          </p:cNvSpPr>
          <p:nvPr>
            <p:ph type="subTitle" idx="1"/>
          </p:nvPr>
        </p:nvSpPr>
        <p:spPr/>
        <p:txBody>
          <a:bodyPr/>
          <a:lstStyle/>
          <a:p>
            <a:endParaRPr lang="en-IE"/>
          </a:p>
        </p:txBody>
      </p:sp>
    </p:spTree>
    <p:extLst>
      <p:ext uri="{BB962C8B-B14F-4D97-AF65-F5344CB8AC3E}">
        <p14:creationId xmlns:p14="http://schemas.microsoft.com/office/powerpoint/2010/main" val="18064375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986B4-9121-38D1-DA8B-5E06C52CF2C4}"/>
            </a:ext>
          </a:extLst>
        </p:cNvPr>
        <p:cNvGrpSpPr/>
        <p:nvPr/>
      </p:nvGrpSpPr>
      <p:grpSpPr>
        <a:xfrm>
          <a:off x="0" y="0"/>
          <a:ext cx="0" cy="0"/>
          <a:chOff x="0" y="0"/>
          <a:chExt cx="0" cy="0"/>
        </a:xfrm>
      </p:grpSpPr>
      <p:sp>
        <p:nvSpPr>
          <p:cNvPr id="10" name="Content Placeholder 1">
            <a:extLst>
              <a:ext uri="{FF2B5EF4-FFF2-40B4-BE49-F238E27FC236}">
                <a16:creationId xmlns:a16="http://schemas.microsoft.com/office/drawing/2014/main" id="{2F9B1B69-5134-128C-9BCC-9952314ED7A7}"/>
              </a:ext>
            </a:extLst>
          </p:cNvPr>
          <p:cNvSpPr>
            <a:spLocks noGrp="1"/>
          </p:cNvSpPr>
          <p:nvPr>
            <p:ph sz="half" idx="1"/>
          </p:nvPr>
        </p:nvSpPr>
        <p:spPr>
          <a:xfrm>
            <a:off x="838200" y="1475782"/>
            <a:ext cx="5328000" cy="3906435"/>
          </a:xfrm>
        </p:spPr>
        <p:txBody>
          <a:bodyPr/>
          <a:lstStyle/>
          <a:p>
            <a:pPr marL="0" indent="0">
              <a:buNone/>
            </a:pPr>
            <a:r>
              <a:rPr lang="en-US" b="1" err="1"/>
              <a:t>PhotonChip</a:t>
            </a:r>
            <a:r>
              <a:rPr lang="en-US" b="1"/>
              <a:t>: Covering the whole value chain of photonic technologies</a:t>
            </a:r>
          </a:p>
          <a:p>
            <a:r>
              <a:rPr lang="en-US" sz="2200" err="1"/>
              <a:t>PhotonChip</a:t>
            </a:r>
            <a:r>
              <a:rPr lang="en-US" sz="2200"/>
              <a:t> is a platform project that will help bring photonic technologies, in particular integrated photonics and photonic chips, from scientific feasibility to prototype stage to be applied in, for instance, communications as 6G transceivers, sensors, quantum computing and technology platforms.  </a:t>
            </a:r>
          </a:p>
          <a:p>
            <a:pPr marL="0" indent="0">
              <a:buNone/>
            </a:pPr>
            <a:r>
              <a:rPr lang="en-IE" sz="2200"/>
              <a:t>Catalonia, Spain</a:t>
            </a:r>
          </a:p>
          <a:p>
            <a:endParaRPr lang="en-US"/>
          </a:p>
          <a:p>
            <a:endParaRPr lang="en-US"/>
          </a:p>
        </p:txBody>
      </p:sp>
      <p:sp>
        <p:nvSpPr>
          <p:cNvPr id="2" name="Slide Number Placeholder 1">
            <a:extLst>
              <a:ext uri="{FF2B5EF4-FFF2-40B4-BE49-F238E27FC236}">
                <a16:creationId xmlns:a16="http://schemas.microsoft.com/office/drawing/2014/main" id="{F3505CDF-D107-DD25-A313-DAD24DA1B4EC}"/>
              </a:ext>
            </a:extLst>
          </p:cNvPr>
          <p:cNvSpPr>
            <a:spLocks noGrp="1"/>
          </p:cNvSpPr>
          <p:nvPr>
            <p:ph type="sldNum" sz="quarter" idx="12"/>
          </p:nvPr>
        </p:nvSpPr>
        <p:spPr>
          <a:xfrm>
            <a:off x="838200" y="6131286"/>
            <a:ext cx="2743200" cy="365125"/>
          </a:xfrm>
        </p:spPr>
        <p:txBody>
          <a:bodyPr anchor="ctr">
            <a:normAutofit/>
          </a:bodyPr>
          <a:lstStyle/>
          <a:p>
            <a:pPr>
              <a:spcAft>
                <a:spcPts val="600"/>
              </a:spcAft>
            </a:pPr>
            <a:fld id="{F46C79FD-C571-418B-AB0F-5EE936C85276}" type="slidenum">
              <a:rPr lang="en-GB" smtClean="0"/>
              <a:pPr>
                <a:spcAft>
                  <a:spcPts val="600"/>
                </a:spcAft>
              </a:pPr>
              <a:t>28</a:t>
            </a:fld>
            <a:endParaRPr lang="en-GB"/>
          </a:p>
        </p:txBody>
      </p:sp>
      <p:sp>
        <p:nvSpPr>
          <p:cNvPr id="3" name="Title 2">
            <a:extLst>
              <a:ext uri="{FF2B5EF4-FFF2-40B4-BE49-F238E27FC236}">
                <a16:creationId xmlns:a16="http://schemas.microsoft.com/office/drawing/2014/main" id="{22594A19-12F1-A468-F465-47A1D8B80D4E}"/>
              </a:ext>
            </a:extLst>
          </p:cNvPr>
          <p:cNvSpPr>
            <a:spLocks noGrp="1"/>
          </p:cNvSpPr>
          <p:nvPr>
            <p:ph type="title"/>
          </p:nvPr>
        </p:nvSpPr>
        <p:spPr>
          <a:xfrm>
            <a:off x="970722" y="482860"/>
            <a:ext cx="10515600" cy="782357"/>
          </a:xfrm>
        </p:spPr>
        <p:txBody>
          <a:bodyPr anchor="b">
            <a:normAutofit/>
          </a:bodyPr>
          <a:lstStyle/>
          <a:p>
            <a:r>
              <a:rPr lang="en-IE"/>
              <a:t>STEP Stories – digital and deep tech (ERDF)</a:t>
            </a:r>
          </a:p>
        </p:txBody>
      </p:sp>
      <p:pic>
        <p:nvPicPr>
          <p:cNvPr id="4" name="Graphic 3" descr="Marker with solid fill">
            <a:extLst>
              <a:ext uri="{FF2B5EF4-FFF2-40B4-BE49-F238E27FC236}">
                <a16:creationId xmlns:a16="http://schemas.microsoft.com/office/drawing/2014/main" id="{424B550C-22B5-DFF7-D698-7F7E0701A7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91574" y="5177603"/>
            <a:ext cx="579148" cy="579148"/>
          </a:xfrm>
          <a:prstGeom prst="rect">
            <a:avLst/>
          </a:prstGeom>
        </p:spPr>
      </p:pic>
      <p:pic>
        <p:nvPicPr>
          <p:cNvPr id="8" name="Picture 7">
            <a:extLst>
              <a:ext uri="{FF2B5EF4-FFF2-40B4-BE49-F238E27FC236}">
                <a16:creationId xmlns:a16="http://schemas.microsoft.com/office/drawing/2014/main" id="{AB6B580E-42FE-A23D-205B-4963E6D19A0F}"/>
              </a:ext>
            </a:extLst>
          </p:cNvPr>
          <p:cNvPicPr>
            <a:picLocks noChangeAspect="1"/>
          </p:cNvPicPr>
          <p:nvPr/>
        </p:nvPicPr>
        <p:blipFill>
          <a:blip r:embed="rId4"/>
          <a:stretch>
            <a:fillRect/>
          </a:stretch>
        </p:blipFill>
        <p:spPr>
          <a:xfrm>
            <a:off x="6612826" y="1408099"/>
            <a:ext cx="5237041" cy="4041800"/>
          </a:xfrm>
          <a:prstGeom prst="rect">
            <a:avLst/>
          </a:prstGeom>
        </p:spPr>
      </p:pic>
    </p:spTree>
    <p:extLst>
      <p:ext uri="{BB962C8B-B14F-4D97-AF65-F5344CB8AC3E}">
        <p14:creationId xmlns:p14="http://schemas.microsoft.com/office/powerpoint/2010/main" val="9041855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41BC6-3777-F862-4BD4-64939DCB4043}"/>
            </a:ext>
          </a:extLst>
        </p:cNvPr>
        <p:cNvGrpSpPr/>
        <p:nvPr/>
      </p:nvGrpSpPr>
      <p:grpSpPr>
        <a:xfrm>
          <a:off x="0" y="0"/>
          <a:ext cx="0" cy="0"/>
          <a:chOff x="0" y="0"/>
          <a:chExt cx="0" cy="0"/>
        </a:xfrm>
      </p:grpSpPr>
      <p:sp>
        <p:nvSpPr>
          <p:cNvPr id="10" name="Content Placeholder 1">
            <a:extLst>
              <a:ext uri="{FF2B5EF4-FFF2-40B4-BE49-F238E27FC236}">
                <a16:creationId xmlns:a16="http://schemas.microsoft.com/office/drawing/2014/main" id="{4D0202F1-2C8B-85B6-12AA-A84E8557444A}"/>
              </a:ext>
            </a:extLst>
          </p:cNvPr>
          <p:cNvSpPr>
            <a:spLocks noGrp="1"/>
          </p:cNvSpPr>
          <p:nvPr>
            <p:ph sz="half" idx="1"/>
          </p:nvPr>
        </p:nvSpPr>
        <p:spPr>
          <a:xfrm>
            <a:off x="838200" y="1475782"/>
            <a:ext cx="5328000" cy="3906435"/>
          </a:xfrm>
        </p:spPr>
        <p:txBody>
          <a:bodyPr/>
          <a:lstStyle/>
          <a:p>
            <a:pPr marL="0" indent="0">
              <a:buNone/>
            </a:pPr>
            <a:r>
              <a:rPr lang="en-US" b="1" err="1"/>
              <a:t>FiBrane</a:t>
            </a:r>
            <a:r>
              <a:rPr lang="en-US" b="1"/>
              <a:t>: Research project for offshore Green H2 Production</a:t>
            </a:r>
          </a:p>
          <a:p>
            <a:r>
              <a:rPr lang="en-US" err="1"/>
              <a:t>FiBrane</a:t>
            </a:r>
            <a:r>
              <a:rPr lang="en-US"/>
              <a:t> is a groundbreaking method for efficiently transforming seawater into ultrapure water (UPW) needed for offshore green hydrogen production.</a:t>
            </a:r>
          </a:p>
          <a:p>
            <a:endParaRPr lang="en-IE"/>
          </a:p>
          <a:p>
            <a:pPr marL="0" indent="0">
              <a:buNone/>
            </a:pPr>
            <a:r>
              <a:rPr lang="en-IE"/>
              <a:t>Denmark </a:t>
            </a:r>
          </a:p>
          <a:p>
            <a:endParaRPr lang="en-US"/>
          </a:p>
          <a:p>
            <a:endParaRPr lang="en-US"/>
          </a:p>
        </p:txBody>
      </p:sp>
      <p:sp>
        <p:nvSpPr>
          <p:cNvPr id="2" name="Slide Number Placeholder 1">
            <a:extLst>
              <a:ext uri="{FF2B5EF4-FFF2-40B4-BE49-F238E27FC236}">
                <a16:creationId xmlns:a16="http://schemas.microsoft.com/office/drawing/2014/main" id="{CB396991-D4EE-7BEB-A473-B013D2AD0DC8}"/>
              </a:ext>
            </a:extLst>
          </p:cNvPr>
          <p:cNvSpPr>
            <a:spLocks noGrp="1"/>
          </p:cNvSpPr>
          <p:nvPr>
            <p:ph type="sldNum" sz="quarter" idx="12"/>
          </p:nvPr>
        </p:nvSpPr>
        <p:spPr>
          <a:xfrm>
            <a:off x="838200" y="6131286"/>
            <a:ext cx="2743200" cy="365125"/>
          </a:xfrm>
        </p:spPr>
        <p:txBody>
          <a:bodyPr anchor="ctr">
            <a:normAutofit/>
          </a:bodyPr>
          <a:lstStyle/>
          <a:p>
            <a:pPr>
              <a:spcAft>
                <a:spcPts val="600"/>
              </a:spcAft>
            </a:pPr>
            <a:fld id="{F46C79FD-C571-418B-AB0F-5EE936C85276}" type="slidenum">
              <a:rPr lang="en-GB" smtClean="0"/>
              <a:pPr>
                <a:spcAft>
                  <a:spcPts val="600"/>
                </a:spcAft>
              </a:pPr>
              <a:t>29</a:t>
            </a:fld>
            <a:endParaRPr lang="en-GB"/>
          </a:p>
        </p:txBody>
      </p:sp>
      <p:sp>
        <p:nvSpPr>
          <p:cNvPr id="3" name="Title 2">
            <a:extLst>
              <a:ext uri="{FF2B5EF4-FFF2-40B4-BE49-F238E27FC236}">
                <a16:creationId xmlns:a16="http://schemas.microsoft.com/office/drawing/2014/main" id="{8E31AEA4-7E83-73E8-D0F9-5FABF303180C}"/>
              </a:ext>
            </a:extLst>
          </p:cNvPr>
          <p:cNvSpPr>
            <a:spLocks noGrp="1"/>
          </p:cNvSpPr>
          <p:nvPr>
            <p:ph type="title"/>
          </p:nvPr>
        </p:nvSpPr>
        <p:spPr>
          <a:xfrm>
            <a:off x="970722" y="482860"/>
            <a:ext cx="10515600" cy="782357"/>
          </a:xfrm>
        </p:spPr>
        <p:txBody>
          <a:bodyPr anchor="b">
            <a:normAutofit/>
          </a:bodyPr>
          <a:lstStyle/>
          <a:p>
            <a:r>
              <a:rPr lang="en-IE"/>
              <a:t>STEP Stories – clean/resource efficient tech (JTF)</a:t>
            </a:r>
          </a:p>
        </p:txBody>
      </p:sp>
      <p:pic>
        <p:nvPicPr>
          <p:cNvPr id="4" name="Graphic 3" descr="Marker with solid fill">
            <a:extLst>
              <a:ext uri="{FF2B5EF4-FFF2-40B4-BE49-F238E27FC236}">
                <a16:creationId xmlns:a16="http://schemas.microsoft.com/office/drawing/2014/main" id="{26EFFF95-09DA-C110-A913-FB79FD6DE41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91574" y="4714579"/>
            <a:ext cx="579148" cy="579148"/>
          </a:xfrm>
          <a:prstGeom prst="rect">
            <a:avLst/>
          </a:prstGeom>
        </p:spPr>
      </p:pic>
      <p:pic>
        <p:nvPicPr>
          <p:cNvPr id="6" name="Picture 5">
            <a:extLst>
              <a:ext uri="{FF2B5EF4-FFF2-40B4-BE49-F238E27FC236}">
                <a16:creationId xmlns:a16="http://schemas.microsoft.com/office/drawing/2014/main" id="{7E936586-4670-0F34-DA71-4F73C881F8B7}"/>
              </a:ext>
            </a:extLst>
          </p:cNvPr>
          <p:cNvPicPr>
            <a:picLocks noChangeAspect="1"/>
          </p:cNvPicPr>
          <p:nvPr/>
        </p:nvPicPr>
        <p:blipFill>
          <a:blip r:embed="rId4"/>
          <a:stretch>
            <a:fillRect/>
          </a:stretch>
        </p:blipFill>
        <p:spPr>
          <a:xfrm>
            <a:off x="6932737" y="1694733"/>
            <a:ext cx="4553585" cy="3019846"/>
          </a:xfrm>
          <a:prstGeom prst="rect">
            <a:avLst/>
          </a:prstGeom>
        </p:spPr>
      </p:pic>
    </p:spTree>
    <p:extLst>
      <p:ext uri="{BB962C8B-B14F-4D97-AF65-F5344CB8AC3E}">
        <p14:creationId xmlns:p14="http://schemas.microsoft.com/office/powerpoint/2010/main" val="327929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79D35-D7BE-40A9-063D-F767C5FDFB7D}"/>
            </a:ext>
          </a:extLst>
        </p:cNvPr>
        <p:cNvGrpSpPr/>
        <p:nvPr/>
      </p:nvGrpSpPr>
      <p:grpSpPr>
        <a:xfrm>
          <a:off x="0" y="0"/>
          <a:ext cx="0" cy="0"/>
          <a:chOff x="0" y="0"/>
          <a:chExt cx="0" cy="0"/>
        </a:xfrm>
      </p:grpSpPr>
      <p:sp>
        <p:nvSpPr>
          <p:cNvPr id="10" name="Content Placeholder 1">
            <a:extLst>
              <a:ext uri="{FF2B5EF4-FFF2-40B4-BE49-F238E27FC236}">
                <a16:creationId xmlns:a16="http://schemas.microsoft.com/office/drawing/2014/main" id="{C73FE0B4-7504-4852-3ABF-F7034024D424}"/>
              </a:ext>
            </a:extLst>
          </p:cNvPr>
          <p:cNvSpPr>
            <a:spLocks noGrp="1"/>
          </p:cNvSpPr>
          <p:nvPr>
            <p:ph sz="half" idx="1"/>
          </p:nvPr>
        </p:nvSpPr>
        <p:spPr>
          <a:xfrm>
            <a:off x="838200" y="1475782"/>
            <a:ext cx="5328000" cy="3906435"/>
          </a:xfrm>
        </p:spPr>
        <p:txBody>
          <a:bodyPr/>
          <a:lstStyle/>
          <a:p>
            <a:r>
              <a:rPr lang="en-IE" b="1" err="1"/>
              <a:t>RoboPharma</a:t>
            </a:r>
            <a:r>
              <a:rPr lang="en-IE" b="1"/>
              <a:t> - Agile Pharmaceutical Manufacturing</a:t>
            </a:r>
          </a:p>
          <a:p>
            <a:r>
              <a:rPr lang="en-IE"/>
              <a:t>AI to strengthen our medicine supply chain - This project develops an AI and robotic driven, decentralised pharmaceutical EU manufacturing platform to enhance crisis preparedness.</a:t>
            </a:r>
          </a:p>
          <a:p>
            <a:pPr marL="0" indent="0">
              <a:buNone/>
            </a:pPr>
            <a:r>
              <a:rPr lang="en-IE"/>
              <a:t>Italy </a:t>
            </a:r>
          </a:p>
          <a:p>
            <a:endParaRPr lang="en-US"/>
          </a:p>
          <a:p>
            <a:endParaRPr lang="en-US"/>
          </a:p>
        </p:txBody>
      </p:sp>
      <p:sp>
        <p:nvSpPr>
          <p:cNvPr id="2" name="Slide Number Placeholder 1">
            <a:extLst>
              <a:ext uri="{FF2B5EF4-FFF2-40B4-BE49-F238E27FC236}">
                <a16:creationId xmlns:a16="http://schemas.microsoft.com/office/drawing/2014/main" id="{CC724A13-A12C-CEB7-75B6-5A3A743013A6}"/>
              </a:ext>
            </a:extLst>
          </p:cNvPr>
          <p:cNvSpPr>
            <a:spLocks noGrp="1"/>
          </p:cNvSpPr>
          <p:nvPr>
            <p:ph type="sldNum" sz="quarter" idx="12"/>
          </p:nvPr>
        </p:nvSpPr>
        <p:spPr>
          <a:xfrm>
            <a:off x="838200" y="6131286"/>
            <a:ext cx="2743200" cy="365125"/>
          </a:xfrm>
        </p:spPr>
        <p:txBody>
          <a:bodyPr anchor="ctr">
            <a:normAutofit/>
          </a:bodyPr>
          <a:lstStyle/>
          <a:p>
            <a:pPr>
              <a:spcAft>
                <a:spcPts val="600"/>
              </a:spcAft>
            </a:pPr>
            <a:fld id="{F46C79FD-C571-418B-AB0F-5EE936C85276}" type="slidenum">
              <a:rPr lang="en-GB" smtClean="0"/>
              <a:pPr>
                <a:spcAft>
                  <a:spcPts val="600"/>
                </a:spcAft>
              </a:pPr>
              <a:t>30</a:t>
            </a:fld>
            <a:endParaRPr lang="en-GB"/>
          </a:p>
        </p:txBody>
      </p:sp>
      <p:sp>
        <p:nvSpPr>
          <p:cNvPr id="3" name="Title 2">
            <a:extLst>
              <a:ext uri="{FF2B5EF4-FFF2-40B4-BE49-F238E27FC236}">
                <a16:creationId xmlns:a16="http://schemas.microsoft.com/office/drawing/2014/main" id="{7419CFE0-40AB-D63A-D940-C2368F7473B8}"/>
              </a:ext>
            </a:extLst>
          </p:cNvPr>
          <p:cNvSpPr>
            <a:spLocks noGrp="1"/>
          </p:cNvSpPr>
          <p:nvPr>
            <p:ph type="title"/>
          </p:nvPr>
        </p:nvSpPr>
        <p:spPr>
          <a:xfrm>
            <a:off x="970722" y="482860"/>
            <a:ext cx="10515600" cy="782357"/>
          </a:xfrm>
        </p:spPr>
        <p:txBody>
          <a:bodyPr anchor="b">
            <a:normAutofit/>
          </a:bodyPr>
          <a:lstStyle/>
          <a:p>
            <a:r>
              <a:rPr lang="en-IE"/>
              <a:t>STEP Stories –  biotechnologies (EU4Health)</a:t>
            </a:r>
          </a:p>
        </p:txBody>
      </p:sp>
      <p:pic>
        <p:nvPicPr>
          <p:cNvPr id="4" name="Graphic 3" descr="Marker with solid fill">
            <a:extLst>
              <a:ext uri="{FF2B5EF4-FFF2-40B4-BE49-F238E27FC236}">
                <a16:creationId xmlns:a16="http://schemas.microsoft.com/office/drawing/2014/main" id="{7D5BF2FE-E798-A163-8259-ACAA6B34D37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91574" y="4714579"/>
            <a:ext cx="579148" cy="579148"/>
          </a:xfrm>
          <a:prstGeom prst="rect">
            <a:avLst/>
          </a:prstGeom>
        </p:spPr>
      </p:pic>
      <p:pic>
        <p:nvPicPr>
          <p:cNvPr id="6" name="Picture 5">
            <a:extLst>
              <a:ext uri="{FF2B5EF4-FFF2-40B4-BE49-F238E27FC236}">
                <a16:creationId xmlns:a16="http://schemas.microsoft.com/office/drawing/2014/main" id="{3B9BF28E-CAFA-9361-31B4-0DFE55E9FC8C}"/>
              </a:ext>
            </a:extLst>
          </p:cNvPr>
          <p:cNvPicPr>
            <a:picLocks noChangeAspect="1"/>
          </p:cNvPicPr>
          <p:nvPr/>
        </p:nvPicPr>
        <p:blipFill>
          <a:blip r:embed="rId4"/>
          <a:stretch>
            <a:fillRect/>
          </a:stretch>
        </p:blipFill>
        <p:spPr>
          <a:xfrm>
            <a:off x="6932737" y="1694733"/>
            <a:ext cx="4553585" cy="3019846"/>
          </a:xfrm>
          <a:prstGeom prst="rect">
            <a:avLst/>
          </a:prstGeom>
        </p:spPr>
      </p:pic>
    </p:spTree>
    <p:extLst>
      <p:ext uri="{BB962C8B-B14F-4D97-AF65-F5344CB8AC3E}">
        <p14:creationId xmlns:p14="http://schemas.microsoft.com/office/powerpoint/2010/main" val="36378144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1">
            <a:extLst>
              <a:ext uri="{FF2B5EF4-FFF2-40B4-BE49-F238E27FC236}">
                <a16:creationId xmlns:a16="http://schemas.microsoft.com/office/drawing/2014/main" id="{94503422-9346-163F-27BF-22C4DAC7DCB9}"/>
              </a:ext>
            </a:extLst>
          </p:cNvPr>
          <p:cNvSpPr>
            <a:spLocks noGrp="1"/>
          </p:cNvSpPr>
          <p:nvPr>
            <p:ph sz="half" idx="1"/>
          </p:nvPr>
        </p:nvSpPr>
        <p:spPr>
          <a:xfrm>
            <a:off x="838198" y="1825625"/>
            <a:ext cx="5328000" cy="3906435"/>
          </a:xfrm>
        </p:spPr>
        <p:txBody>
          <a:bodyPr/>
          <a:lstStyle/>
          <a:p>
            <a:pPr marL="0" indent="0">
              <a:buNone/>
            </a:pPr>
            <a:r>
              <a:rPr lang="en-US" b="1" err="1"/>
              <a:t>Defence</a:t>
            </a:r>
            <a:r>
              <a:rPr lang="en-US" b="1"/>
              <a:t>: small, hard-to-detect aircraft for autonomous missions</a:t>
            </a:r>
          </a:p>
          <a:p>
            <a:r>
              <a:rPr lang="en-US"/>
              <a:t>The Small UAS project encompasses an advanced AI-driven group system of 10 unmanned aerial systems (hence the acronym UAS), specifically designed for operations in air, land, and maritime environments.</a:t>
            </a:r>
          </a:p>
          <a:p>
            <a:pPr marL="0" indent="0">
              <a:buNone/>
            </a:pPr>
            <a:r>
              <a:rPr lang="en-IE"/>
              <a:t>Romania - Cyprus - Slovenia - Lithuania - Netherlands - Ukraine -  Austria - Greece </a:t>
            </a:r>
            <a:endParaRPr lang="en-US"/>
          </a:p>
          <a:p>
            <a:endParaRPr lang="en-US"/>
          </a:p>
          <a:p>
            <a:endParaRPr lang="en-US"/>
          </a:p>
        </p:txBody>
      </p:sp>
      <p:pic>
        <p:nvPicPr>
          <p:cNvPr id="5" name="Picture 4">
            <a:extLst>
              <a:ext uri="{FF2B5EF4-FFF2-40B4-BE49-F238E27FC236}">
                <a16:creationId xmlns:a16="http://schemas.microsoft.com/office/drawing/2014/main" id="{DC2DE771-6E89-1979-6A96-6855EE6C738D}"/>
              </a:ext>
            </a:extLst>
          </p:cNvPr>
          <p:cNvPicPr>
            <a:picLocks noChangeAspect="1"/>
          </p:cNvPicPr>
          <p:nvPr/>
        </p:nvPicPr>
        <p:blipFill>
          <a:blip r:embed="rId2"/>
          <a:stretch>
            <a:fillRect/>
          </a:stretch>
        </p:blipFill>
        <p:spPr>
          <a:xfrm>
            <a:off x="6526622" y="1471448"/>
            <a:ext cx="5344894" cy="4382813"/>
          </a:xfrm>
          <a:prstGeom prst="rect">
            <a:avLst/>
          </a:prstGeom>
          <a:noFill/>
        </p:spPr>
      </p:pic>
      <p:sp>
        <p:nvSpPr>
          <p:cNvPr id="2" name="Slide Number Placeholder 1">
            <a:extLst>
              <a:ext uri="{FF2B5EF4-FFF2-40B4-BE49-F238E27FC236}">
                <a16:creationId xmlns:a16="http://schemas.microsoft.com/office/drawing/2014/main" id="{670ABF21-ED3E-666A-34C0-CB7C9FF1D6EA}"/>
              </a:ext>
            </a:extLst>
          </p:cNvPr>
          <p:cNvSpPr>
            <a:spLocks noGrp="1"/>
          </p:cNvSpPr>
          <p:nvPr>
            <p:ph type="sldNum" sz="quarter" idx="12"/>
          </p:nvPr>
        </p:nvSpPr>
        <p:spPr>
          <a:xfrm>
            <a:off x="838200" y="6131286"/>
            <a:ext cx="2743200" cy="365125"/>
          </a:xfrm>
        </p:spPr>
        <p:txBody>
          <a:bodyPr anchor="ctr">
            <a:normAutofit/>
          </a:bodyPr>
          <a:lstStyle/>
          <a:p>
            <a:pPr>
              <a:spcAft>
                <a:spcPts val="600"/>
              </a:spcAft>
            </a:pPr>
            <a:fld id="{F46C79FD-C571-418B-AB0F-5EE936C85276}" type="slidenum">
              <a:rPr lang="en-GB" smtClean="0"/>
              <a:pPr>
                <a:spcAft>
                  <a:spcPts val="600"/>
                </a:spcAft>
              </a:pPr>
              <a:t>31</a:t>
            </a:fld>
            <a:endParaRPr lang="en-GB"/>
          </a:p>
        </p:txBody>
      </p:sp>
      <p:sp>
        <p:nvSpPr>
          <p:cNvPr id="3" name="Title 2">
            <a:extLst>
              <a:ext uri="{FF2B5EF4-FFF2-40B4-BE49-F238E27FC236}">
                <a16:creationId xmlns:a16="http://schemas.microsoft.com/office/drawing/2014/main" id="{A99D5817-E785-A221-A355-2FADB5F62196}"/>
              </a:ext>
            </a:extLst>
          </p:cNvPr>
          <p:cNvSpPr>
            <a:spLocks noGrp="1"/>
          </p:cNvSpPr>
          <p:nvPr>
            <p:ph type="title"/>
          </p:nvPr>
        </p:nvSpPr>
        <p:spPr>
          <a:xfrm>
            <a:off x="970722" y="482860"/>
            <a:ext cx="10515600" cy="782357"/>
          </a:xfrm>
        </p:spPr>
        <p:txBody>
          <a:bodyPr anchor="b">
            <a:normAutofit/>
          </a:bodyPr>
          <a:lstStyle/>
          <a:p>
            <a:r>
              <a:rPr lang="en-IE"/>
              <a:t>STEP Stories – defence technologies (EDF)</a:t>
            </a:r>
          </a:p>
        </p:txBody>
      </p:sp>
      <p:pic>
        <p:nvPicPr>
          <p:cNvPr id="4" name="Graphic 3" descr="Marker with solid fill">
            <a:extLst>
              <a:ext uri="{FF2B5EF4-FFF2-40B4-BE49-F238E27FC236}">
                <a16:creationId xmlns:a16="http://schemas.microsoft.com/office/drawing/2014/main" id="{66D0E798-200A-87FC-6800-56D5BB1540C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1574" y="5152912"/>
            <a:ext cx="579148" cy="579148"/>
          </a:xfrm>
          <a:prstGeom prst="rect">
            <a:avLst/>
          </a:prstGeom>
        </p:spPr>
      </p:pic>
    </p:spTree>
    <p:extLst>
      <p:ext uri="{BB962C8B-B14F-4D97-AF65-F5344CB8AC3E}">
        <p14:creationId xmlns:p14="http://schemas.microsoft.com/office/powerpoint/2010/main" val="22684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2E69A-E132-7FC6-DB15-AA5E5FA3098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533AE0-0DF2-C956-1AAC-EC4123E84D0E}"/>
              </a:ext>
            </a:extLst>
          </p:cNvPr>
          <p:cNvSpPr>
            <a:spLocks noGrp="1"/>
          </p:cNvSpPr>
          <p:nvPr>
            <p:ph type="sldNum" sz="quarter" idx="12"/>
          </p:nvPr>
        </p:nvSpPr>
        <p:spPr/>
        <p:txBody>
          <a:bodyPr/>
          <a:lstStyle/>
          <a:p>
            <a:fld id="{F46C79FD-C571-418B-AB0F-5EE936C85276}" type="slidenum">
              <a:rPr lang="en-GB" smtClean="0"/>
              <a:t>32</a:t>
            </a:fld>
            <a:endParaRPr lang="en-GB"/>
          </a:p>
        </p:txBody>
      </p:sp>
      <p:sp>
        <p:nvSpPr>
          <p:cNvPr id="3" name="Title 2">
            <a:extLst>
              <a:ext uri="{FF2B5EF4-FFF2-40B4-BE49-F238E27FC236}">
                <a16:creationId xmlns:a16="http://schemas.microsoft.com/office/drawing/2014/main" id="{F7A04630-EC8E-B988-4904-0EBFCE2C8B11}"/>
              </a:ext>
            </a:extLst>
          </p:cNvPr>
          <p:cNvSpPr>
            <a:spLocks noGrp="1"/>
          </p:cNvSpPr>
          <p:nvPr>
            <p:ph type="ctrTitle"/>
          </p:nvPr>
        </p:nvSpPr>
        <p:spPr/>
        <p:txBody>
          <a:bodyPr/>
          <a:lstStyle/>
          <a:p>
            <a:r>
              <a:rPr lang="en-IE"/>
              <a:t>STEP scope - additional info</a:t>
            </a:r>
          </a:p>
        </p:txBody>
      </p:sp>
      <p:sp>
        <p:nvSpPr>
          <p:cNvPr id="4" name="Subtitle 3">
            <a:extLst>
              <a:ext uri="{FF2B5EF4-FFF2-40B4-BE49-F238E27FC236}">
                <a16:creationId xmlns:a16="http://schemas.microsoft.com/office/drawing/2014/main" id="{31E348E0-D552-00EB-7F87-6459C35CEDF2}"/>
              </a:ext>
            </a:extLst>
          </p:cNvPr>
          <p:cNvSpPr>
            <a:spLocks noGrp="1"/>
          </p:cNvSpPr>
          <p:nvPr>
            <p:ph type="subTitle" idx="1"/>
          </p:nvPr>
        </p:nvSpPr>
        <p:spPr/>
        <p:txBody>
          <a:bodyPr/>
          <a:lstStyle/>
          <a:p>
            <a:endParaRPr lang="en-IE"/>
          </a:p>
        </p:txBody>
      </p:sp>
    </p:spTree>
    <p:extLst>
      <p:ext uri="{BB962C8B-B14F-4D97-AF65-F5344CB8AC3E}">
        <p14:creationId xmlns:p14="http://schemas.microsoft.com/office/powerpoint/2010/main" val="20762533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536D16-ACEA-AA79-1545-138CEF0CEBF3}"/>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GB"/>
              <a:t>33</a:t>
            </a:fld>
            <a:endParaRPr lang="en-GB"/>
          </a:p>
        </p:txBody>
      </p:sp>
      <p:sp>
        <p:nvSpPr>
          <p:cNvPr id="3" name="Title 2">
            <a:extLst>
              <a:ext uri="{FF2B5EF4-FFF2-40B4-BE49-F238E27FC236}">
                <a16:creationId xmlns:a16="http://schemas.microsoft.com/office/drawing/2014/main" id="{9B19298E-B744-2CDB-87B1-40B8F11DC5CF}"/>
              </a:ext>
            </a:extLst>
          </p:cNvPr>
          <p:cNvSpPr>
            <a:spLocks noGrp="1"/>
          </p:cNvSpPr>
          <p:nvPr>
            <p:ph type="title"/>
          </p:nvPr>
        </p:nvSpPr>
        <p:spPr>
          <a:xfrm>
            <a:off x="972498" y="352351"/>
            <a:ext cx="10515600" cy="782357"/>
          </a:xfrm>
        </p:spPr>
        <p:txBody>
          <a:bodyPr/>
          <a:lstStyle/>
          <a:p>
            <a:r>
              <a:rPr lang="en-US">
                <a:latin typeface="EC Square Sans Pro"/>
              </a:rPr>
              <a:t>Common misunderstandings on STEP scope</a:t>
            </a:r>
            <a:endParaRPr lang="en-US"/>
          </a:p>
        </p:txBody>
      </p:sp>
      <p:sp>
        <p:nvSpPr>
          <p:cNvPr id="4" name="Text Placeholder 3">
            <a:extLst>
              <a:ext uri="{FF2B5EF4-FFF2-40B4-BE49-F238E27FC236}">
                <a16:creationId xmlns:a16="http://schemas.microsoft.com/office/drawing/2014/main" id="{4A1587B8-E603-B554-B0AF-DAC8AC8B1B87}"/>
              </a:ext>
            </a:extLst>
          </p:cNvPr>
          <p:cNvSpPr>
            <a:spLocks noGrp="1"/>
          </p:cNvSpPr>
          <p:nvPr>
            <p:ph type="body" idx="1"/>
          </p:nvPr>
        </p:nvSpPr>
        <p:spPr>
          <a:xfrm>
            <a:off x="796033" y="2582162"/>
            <a:ext cx="3928979" cy="1015663"/>
          </a:xfrm>
        </p:spPr>
        <p:txBody>
          <a:bodyPr/>
          <a:lstStyle/>
          <a:p>
            <a:pPr marL="76200" indent="0" algn="ctr">
              <a:buNone/>
            </a:pPr>
            <a:r>
              <a:rPr lang="en-US" sz="1800">
                <a:solidFill>
                  <a:schemeClr val="accent4"/>
                </a:solidFill>
              </a:rPr>
              <a:t>Deployment of existing technologies instead of the development or manufacturing</a:t>
            </a:r>
          </a:p>
          <a:p>
            <a:pPr algn="ctr"/>
            <a:endParaRPr lang="en-US" sz="1800">
              <a:solidFill>
                <a:schemeClr val="accent4"/>
              </a:solidFill>
            </a:endParaRPr>
          </a:p>
          <a:p>
            <a:pPr algn="ctr"/>
            <a:endParaRPr lang="en-US" sz="1800">
              <a:solidFill>
                <a:schemeClr val="accent4"/>
              </a:solidFill>
            </a:endParaRPr>
          </a:p>
        </p:txBody>
      </p:sp>
      <p:pic>
        <p:nvPicPr>
          <p:cNvPr id="7" name="Graphic 6" descr="Man with cane with solid fill">
            <a:extLst>
              <a:ext uri="{FF2B5EF4-FFF2-40B4-BE49-F238E27FC236}">
                <a16:creationId xmlns:a16="http://schemas.microsoft.com/office/drawing/2014/main" id="{742E802F-69AA-ECA3-F706-467E291AC17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47526" y="3969992"/>
            <a:ext cx="1200329" cy="1200329"/>
          </a:xfrm>
          <a:prstGeom prst="rect">
            <a:avLst/>
          </a:prstGeom>
        </p:spPr>
      </p:pic>
      <p:pic>
        <p:nvPicPr>
          <p:cNvPr id="11" name="Graphic 10" descr="Production with solid fill">
            <a:extLst>
              <a:ext uri="{FF2B5EF4-FFF2-40B4-BE49-F238E27FC236}">
                <a16:creationId xmlns:a16="http://schemas.microsoft.com/office/drawing/2014/main" id="{7E364BB7-1F15-E418-B412-F677FFA8679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62163" y="1213069"/>
            <a:ext cx="1337970" cy="1337970"/>
          </a:xfrm>
          <a:prstGeom prst="rect">
            <a:avLst/>
          </a:prstGeom>
        </p:spPr>
      </p:pic>
      <p:pic>
        <p:nvPicPr>
          <p:cNvPr id="17" name="Graphic 16" descr="Microscope with solid fill">
            <a:extLst>
              <a:ext uri="{FF2B5EF4-FFF2-40B4-BE49-F238E27FC236}">
                <a16:creationId xmlns:a16="http://schemas.microsoft.com/office/drawing/2014/main" id="{5B061D76-124D-B41C-B610-C5C4DDE88CA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139874" y="4009469"/>
            <a:ext cx="1241295" cy="1241295"/>
          </a:xfrm>
          <a:prstGeom prst="rect">
            <a:avLst/>
          </a:prstGeom>
        </p:spPr>
      </p:pic>
      <p:pic>
        <p:nvPicPr>
          <p:cNvPr id="19" name="Graphic 18" descr="Scientist male with solid fill">
            <a:extLst>
              <a:ext uri="{FF2B5EF4-FFF2-40B4-BE49-F238E27FC236}">
                <a16:creationId xmlns:a16="http://schemas.microsoft.com/office/drawing/2014/main" id="{1B9ADC39-C238-BEF8-9123-165375B5049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147526" y="1338039"/>
            <a:ext cx="1182311" cy="1182311"/>
          </a:xfrm>
          <a:prstGeom prst="rect">
            <a:avLst/>
          </a:prstGeom>
        </p:spPr>
      </p:pic>
      <p:sp>
        <p:nvSpPr>
          <p:cNvPr id="21" name="TextBox 20">
            <a:extLst>
              <a:ext uri="{FF2B5EF4-FFF2-40B4-BE49-F238E27FC236}">
                <a16:creationId xmlns:a16="http://schemas.microsoft.com/office/drawing/2014/main" id="{59DDDE0F-EE8A-D25E-7C1C-E1BCC4635B89}"/>
              </a:ext>
            </a:extLst>
          </p:cNvPr>
          <p:cNvSpPr txBox="1"/>
          <p:nvPr/>
        </p:nvSpPr>
        <p:spPr>
          <a:xfrm>
            <a:off x="8083471" y="5298185"/>
            <a:ext cx="3310420" cy="1015663"/>
          </a:xfrm>
          <a:prstGeom prst="rect">
            <a:avLst/>
          </a:prstGeom>
          <a:noFill/>
        </p:spPr>
        <p:txBody>
          <a:bodyPr wrap="square">
            <a:spAutoFit/>
          </a:bodyPr>
          <a:lstStyle/>
          <a:p>
            <a:pPr algn="ctr"/>
            <a:r>
              <a:rPr lang="en-US" sz="2000">
                <a:solidFill>
                  <a:schemeClr val="accent4"/>
                </a:solidFill>
                <a:latin typeface="EC Square Sans Cond Pro" panose="020B0506040000020004" pitchFamily="34" charset="0"/>
              </a:rPr>
              <a:t>Skills related to the sectors and not to the development of technologies</a:t>
            </a:r>
          </a:p>
        </p:txBody>
      </p:sp>
      <p:sp>
        <p:nvSpPr>
          <p:cNvPr id="23" name="TextBox 22">
            <a:extLst>
              <a:ext uri="{FF2B5EF4-FFF2-40B4-BE49-F238E27FC236}">
                <a16:creationId xmlns:a16="http://schemas.microsoft.com/office/drawing/2014/main" id="{81E209C6-D059-CFFD-FA14-974E6B98D63D}"/>
              </a:ext>
            </a:extLst>
          </p:cNvPr>
          <p:cNvSpPr txBox="1"/>
          <p:nvPr/>
        </p:nvSpPr>
        <p:spPr>
          <a:xfrm>
            <a:off x="7663420" y="2575857"/>
            <a:ext cx="3964173" cy="1015663"/>
          </a:xfrm>
          <a:prstGeom prst="rect">
            <a:avLst/>
          </a:prstGeom>
          <a:noFill/>
        </p:spPr>
        <p:txBody>
          <a:bodyPr wrap="square" lIns="91440" tIns="45720" rIns="91440" bIns="45720" anchor="t">
            <a:spAutoFit/>
          </a:bodyPr>
          <a:lstStyle/>
          <a:p>
            <a:pPr algn="ctr"/>
            <a:r>
              <a:rPr lang="en-US" sz="2000">
                <a:solidFill>
                  <a:schemeClr val="accent4"/>
                </a:solidFill>
                <a:latin typeface="EC Square Sans Cond Pro"/>
              </a:rPr>
              <a:t>Actions on fundamental research and whose feasibility has not been tested</a:t>
            </a:r>
          </a:p>
          <a:p>
            <a:pPr algn="ctr"/>
            <a:endParaRPr lang="en-US" sz="2000">
              <a:solidFill>
                <a:schemeClr val="accent4"/>
              </a:solidFill>
              <a:latin typeface="EC Square Sans Cond Pro" panose="020B0506040000020004" pitchFamily="34" charset="0"/>
            </a:endParaRPr>
          </a:p>
        </p:txBody>
      </p:sp>
      <p:sp>
        <p:nvSpPr>
          <p:cNvPr id="25" name="TextBox 24">
            <a:extLst>
              <a:ext uri="{FF2B5EF4-FFF2-40B4-BE49-F238E27FC236}">
                <a16:creationId xmlns:a16="http://schemas.microsoft.com/office/drawing/2014/main" id="{5F40BA4F-1507-D179-E6D3-EA1A08AAAA1C}"/>
              </a:ext>
            </a:extLst>
          </p:cNvPr>
          <p:cNvSpPr txBox="1"/>
          <p:nvPr/>
        </p:nvSpPr>
        <p:spPr>
          <a:xfrm>
            <a:off x="598175" y="5298185"/>
            <a:ext cx="4324699" cy="1015663"/>
          </a:xfrm>
          <a:prstGeom prst="rect">
            <a:avLst/>
          </a:prstGeom>
          <a:noFill/>
        </p:spPr>
        <p:txBody>
          <a:bodyPr wrap="square" lIns="91440" tIns="45720" rIns="91440" bIns="45720" anchor="t">
            <a:spAutoFit/>
          </a:bodyPr>
          <a:lstStyle/>
          <a:p>
            <a:pPr algn="ctr"/>
            <a:r>
              <a:rPr lang="en-US" sz="2000">
                <a:solidFill>
                  <a:schemeClr val="accent4"/>
                </a:solidFill>
                <a:latin typeface="EC Square Sans Cond Pro"/>
              </a:rPr>
              <a:t>Equipment and infrastructure with no criticality/specificity to a STEP sector or not listed as associated service</a:t>
            </a:r>
          </a:p>
        </p:txBody>
      </p:sp>
      <p:sp>
        <p:nvSpPr>
          <p:cNvPr id="5" name="TextBox 4">
            <a:extLst>
              <a:ext uri="{FF2B5EF4-FFF2-40B4-BE49-F238E27FC236}">
                <a16:creationId xmlns:a16="http://schemas.microsoft.com/office/drawing/2014/main" id="{47182674-D469-0A4A-5818-5AE2E3DF3D8F}"/>
              </a:ext>
            </a:extLst>
          </p:cNvPr>
          <p:cNvSpPr txBox="1"/>
          <p:nvPr/>
        </p:nvSpPr>
        <p:spPr>
          <a:xfrm>
            <a:off x="970721" y="195757"/>
            <a:ext cx="3786005" cy="584775"/>
          </a:xfrm>
          <a:prstGeom prst="rect">
            <a:avLst/>
          </a:prstGeom>
          <a:noFill/>
        </p:spPr>
        <p:txBody>
          <a:bodyPr wrap="square">
            <a:spAutoFit/>
          </a:bodyPr>
          <a:lstStyle/>
          <a:p>
            <a:r>
              <a:rPr lang="en-IE" sz="3200" b="1">
                <a:solidFill>
                  <a:srgbClr val="FFC000"/>
                </a:solidFill>
                <a:latin typeface="EC Square Sans Pro"/>
              </a:rPr>
              <a:t>STEP</a:t>
            </a:r>
            <a:endParaRPr lang="en-GB" sz="3200" b="1" spc="-30">
              <a:solidFill>
                <a:schemeClr val="accent2"/>
              </a:solidFill>
              <a:latin typeface="EC Square Sans Pro" panose="020B0506040000020004" pitchFamily="34" charset="0"/>
            </a:endParaRPr>
          </a:p>
        </p:txBody>
      </p:sp>
    </p:spTree>
    <p:extLst>
      <p:ext uri="{BB962C8B-B14F-4D97-AF65-F5344CB8AC3E}">
        <p14:creationId xmlns:p14="http://schemas.microsoft.com/office/powerpoint/2010/main" val="16609998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Custom 2">
      <a:dk1>
        <a:sysClr val="windowText" lastClr="000000"/>
      </a:dk1>
      <a:lt1>
        <a:sysClr val="window" lastClr="FFFFFF"/>
      </a:lt1>
      <a:dk2>
        <a:srgbClr val="44546A"/>
      </a:dk2>
      <a:lt2>
        <a:srgbClr val="E5E4E2"/>
      </a:lt2>
      <a:accent1>
        <a:srgbClr val="FFC817"/>
      </a:accent1>
      <a:accent2>
        <a:srgbClr val="0D47C9"/>
      </a:accent2>
      <a:accent3>
        <a:srgbClr val="3ED9C9"/>
      </a:accent3>
      <a:accent4>
        <a:srgbClr val="082B7A"/>
      </a:accent4>
      <a:accent5>
        <a:srgbClr val="A5C138"/>
      </a:accent5>
      <a:accent6>
        <a:srgbClr val="FD860F"/>
      </a:accent6>
      <a:hlink>
        <a:srgbClr val="5ADDD0"/>
      </a:hlink>
      <a:folHlink>
        <a:srgbClr val="B1EFE9"/>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_Corporate_PPT_Template" id="{9E25CBC4-264C-4E5F-8DDF-C73C2B944108}" vid="{63966CC3-CC63-46CF-BE8C-07ABBDCD622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1abed2b-c1cd-4d88-9eca-ac530a520f89" xsi:nil="true"/>
    <lcf76f155ced4ddcb4097134ff3c332f xmlns="5e650eae-9cc8-4fae-9f41-32ac7863f005">
      <Terms xmlns="http://schemas.microsoft.com/office/infopath/2007/PartnerControls"/>
    </lcf76f155ced4ddcb4097134ff3c332f>
    <Hyperlink xmlns="5e650eae-9cc8-4fae-9f41-32ac7863f005">
      <Url xsi:nil="true"/>
      <Description xsi:nil="true"/>
    </Hyperlink>
    <Details xmlns="5e650eae-9cc8-4fae-9f41-32ac7863f00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94D2BCEF8ED4E44ABCDEEA28A730A60" ma:contentTypeVersion="17" ma:contentTypeDescription="Create a new document." ma:contentTypeScope="" ma:versionID="7b6e4e131c0dfcc952b34eb910425651">
  <xsd:schema xmlns:xsd="http://www.w3.org/2001/XMLSchema" xmlns:xs="http://www.w3.org/2001/XMLSchema" xmlns:p="http://schemas.microsoft.com/office/2006/metadata/properties" xmlns:ns2="5e650eae-9cc8-4fae-9f41-32ac7863f005" xmlns:ns3="f1abed2b-c1cd-4d88-9eca-ac530a520f89" targetNamespace="http://schemas.microsoft.com/office/2006/metadata/properties" ma:root="true" ma:fieldsID="31f739fcea46aa15b8512206a502925e" ns2:_="" ns3:_="">
    <xsd:import namespace="5e650eae-9cc8-4fae-9f41-32ac7863f005"/>
    <xsd:import namespace="f1abed2b-c1cd-4d88-9eca-ac530a520f8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LengthInSeconds" minOccurs="0"/>
                <xsd:element ref="ns2:MediaServiceLocation" minOccurs="0"/>
                <xsd:element ref="ns2:Hyperlink" minOccurs="0"/>
                <xsd:element ref="ns2: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650eae-9cc8-4fae-9f41-32ac7863f0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22b2fad6-9d2c-441c-a321-3f5f1e9bd928"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Hyperlink" ma:index="23"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Details" ma:index="24" nillable="true" ma:displayName="Details" ma:format="Dropdown" ma:internalName="Detail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1abed2b-c1cd-4d88-9eca-ac530a520f8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0eab6725-40a1-4aa9-9e8f-abfb33754b99}" ma:internalName="TaxCatchAll" ma:showField="CatchAllData" ma:web="f1abed2b-c1cd-4d88-9eca-ac530a520f8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5669A44-5F45-47D7-B121-A0A94B4F9178}">
  <ds:schemaRefs>
    <ds:schemaRef ds:uri="http://purl.org/dc/dcmitype/"/>
    <ds:schemaRef ds:uri="http://schemas.microsoft.com/office/2006/documentManagement/types"/>
    <ds:schemaRef ds:uri="http://purl.org/dc/terms/"/>
    <ds:schemaRef ds:uri="http://www.w3.org/XML/1998/namespace"/>
    <ds:schemaRef ds:uri="f1abed2b-c1cd-4d88-9eca-ac530a520f89"/>
    <ds:schemaRef ds:uri="http://schemas.microsoft.com/office/infopath/2007/PartnerControls"/>
    <ds:schemaRef ds:uri="http://schemas.openxmlformats.org/package/2006/metadata/core-properties"/>
    <ds:schemaRef ds:uri="5e650eae-9cc8-4fae-9f41-32ac7863f005"/>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E5197DAA-AC90-4824-99E7-2BD4D9703CD1}">
  <ds:schemaRefs>
    <ds:schemaRef ds:uri="5e650eae-9cc8-4fae-9f41-32ac7863f005"/>
    <ds:schemaRef ds:uri="f1abed2b-c1cd-4d88-9eca-ac530a520f8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62B6CB5-B78B-4BC8-B37F-B71A4780A2C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3368</Words>
  <Application>Microsoft Office PowerPoint</Application>
  <PresentationFormat>Widescreen</PresentationFormat>
  <Paragraphs>519</Paragraphs>
  <Slides>33</Slides>
  <Notes>20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33</vt:i4>
      </vt:variant>
    </vt:vector>
  </HeadingPairs>
  <TitlesOfParts>
    <vt:vector size="44" baseType="lpstr">
      <vt:lpstr>Aptos</vt:lpstr>
      <vt:lpstr>Aptos Display</vt:lpstr>
      <vt:lpstr>Arial</vt:lpstr>
      <vt:lpstr>Calibri</vt:lpstr>
      <vt:lpstr>Courier New</vt:lpstr>
      <vt:lpstr>EC Square Sans Cond Pro</vt:lpstr>
      <vt:lpstr>EC Square Sans Pro</vt:lpstr>
      <vt:lpstr>EC Square Sans Pro Medium</vt:lpstr>
      <vt:lpstr>Wingdings</vt:lpstr>
      <vt:lpstr>office theme</vt:lpstr>
      <vt:lpstr>1_Office Theme</vt:lpstr>
      <vt:lpstr>Strategic Technologies  for Europe Platform (STEP)</vt:lpstr>
      <vt:lpstr>In a nutshell</vt:lpstr>
      <vt:lpstr>Mobilising funds  towards STEP </vt:lpstr>
      <vt:lpstr>11 EU programmes support STEP</vt:lpstr>
      <vt:lpstr>PowerPoint Presentation</vt:lpstr>
      <vt:lpstr>STEP Scope</vt:lpstr>
      <vt:lpstr>Scope</vt:lpstr>
      <vt:lpstr>Development and manufacturing in the EU </vt:lpstr>
      <vt:lpstr>PowerPoint Presentation</vt:lpstr>
      <vt:lpstr>PowerPoint Presentation</vt:lpstr>
      <vt:lpstr>Automatically STEP Relevant</vt:lpstr>
      <vt:lpstr>Practical examples – Electric vehicles</vt:lpstr>
      <vt:lpstr>Is my project aligned with STEP? self assessment</vt:lpstr>
      <vt:lpstr>The STEP Seal</vt:lpstr>
      <vt:lpstr>The STEP Seal </vt:lpstr>
      <vt:lpstr>STEP Seal – overview in the Czech Republic</vt:lpstr>
      <vt:lpstr>The STEP Portal</vt:lpstr>
      <vt:lpstr>Portal : Central access point for users</vt:lpstr>
      <vt:lpstr>Thank you</vt:lpstr>
      <vt:lpstr>Annexes</vt:lpstr>
      <vt:lpstr>STEP technology areas</vt:lpstr>
      <vt:lpstr>Digital and deep technologies </vt:lpstr>
      <vt:lpstr>Clean and resource efficient technologies 1/2</vt:lpstr>
      <vt:lpstr>Clean and resource efficient technologies 2/2</vt:lpstr>
      <vt:lpstr>Biotechnologies</vt:lpstr>
      <vt:lpstr>Defence technologies</vt:lpstr>
      <vt:lpstr>STEP project examples</vt:lpstr>
      <vt:lpstr>STEP Stories – digital and deep tech (ERDF)</vt:lpstr>
      <vt:lpstr>STEP Stories – clean/resource efficient tech (JTF)</vt:lpstr>
      <vt:lpstr>STEP Stories –  biotechnologies (EU4Health)</vt:lpstr>
      <vt:lpstr>STEP Stories – defence technologies (EDF)</vt:lpstr>
      <vt:lpstr>STEP scope - additional info</vt:lpstr>
      <vt:lpstr>Common misunderstandings on STEP scope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Technologies  for Europe Platform (STEP)</dc:title>
  <dc:creator>ICARDO ISASA Irati (BUDG)</dc:creator>
  <cp:lastModifiedBy>ICARDO ISASA Irati (BUDG)</cp:lastModifiedBy>
  <cp:revision>2</cp:revision>
  <dcterms:created xsi:type="dcterms:W3CDTF">2025-01-08T08:43:49Z</dcterms:created>
  <dcterms:modified xsi:type="dcterms:W3CDTF">2026-02-03T11:03:58Z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0x010100E94D2BCEF8ED4E44ABCDEEA28A730A60</vt:lpwstr>
  </property>
  <property fmtid="{D5CDD505-2E9C-101B-9397-08002B2CF9AE}" pid="3" name="MSIP_Label_6bd9ddd1-4d20-43f6-abfa-fc3c07406f94_Enabled">
    <vt:lpwstr>true</vt:lpwstr>
  </property>
  <property fmtid="{D5CDD505-2E9C-101B-9397-08002B2CF9AE}" pid="4" name="MSIP_Label_6bd9ddd1-4d20-43f6-abfa-fc3c07406f94_SetDate">
    <vt:lpwstr>2025-01-08T08:44:42Z</vt:lpwstr>
  </property>
  <property fmtid="{D5CDD505-2E9C-101B-9397-08002B2CF9AE}" pid="5" name="MSIP_Label_6bd9ddd1-4d20-43f6-abfa-fc3c07406f94_Method">
    <vt:lpwstr>Standard</vt:lpwstr>
  </property>
  <property fmtid="{D5CDD505-2E9C-101B-9397-08002B2CF9AE}" pid="6" name="MSIP_Label_6bd9ddd1-4d20-43f6-abfa-fc3c07406f94_Name">
    <vt:lpwstr>Commission Use</vt:lpwstr>
  </property>
  <property fmtid="{D5CDD505-2E9C-101B-9397-08002B2CF9AE}" pid="7" name="MSIP_Label_6bd9ddd1-4d20-43f6-abfa-fc3c07406f94_SiteId">
    <vt:lpwstr>b24c8b06-522c-46fe-9080-70926f8dddb1</vt:lpwstr>
  </property>
  <property fmtid="{D5CDD505-2E9C-101B-9397-08002B2CF9AE}" pid="8" name="MSIP_Label_6bd9ddd1-4d20-43f6-abfa-fc3c07406f94_ActionId">
    <vt:lpwstr>47ceb500-7ba2-4fd5-9a18-60f7410d5678</vt:lpwstr>
  </property>
  <property fmtid="{D5CDD505-2E9C-101B-9397-08002B2CF9AE}" pid="9" name="MSIP_Label_6bd9ddd1-4d20-43f6-abfa-fc3c07406f94_ContentBits">
    <vt:lpwstr>0</vt:lpwstr>
  </property>
  <property fmtid="{D5CDD505-2E9C-101B-9397-08002B2CF9AE}" pid="10" name="MediaServiceImageTags">
    <vt:lpwstr/>
  </property>
</Properties>
</file>